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98D0D-2193-4037-870B-A6700B14AE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13DD4FF-25D2-4C8B-9071-AF20305D7D19}">
      <dgm:prSet/>
      <dgm:spPr/>
      <dgm:t>
        <a:bodyPr/>
        <a:lstStyle/>
        <a:p>
          <a:pPr rtl="0"/>
          <a:r>
            <a:rPr lang="en-IN" dirty="0" smtClean="0"/>
            <a:t>According to the wiki definition,</a:t>
          </a:r>
          <a:endParaRPr lang="en-IN" dirty="0"/>
        </a:p>
      </dgm:t>
    </dgm:pt>
    <dgm:pt modelId="{88BFA24F-98B5-4065-B716-65275A26C9DD}" type="parTrans" cxnId="{13EEB89F-2E13-4900-BBD1-43A8221E8DAF}">
      <dgm:prSet/>
      <dgm:spPr/>
      <dgm:t>
        <a:bodyPr/>
        <a:lstStyle/>
        <a:p>
          <a:endParaRPr lang="en-US"/>
        </a:p>
      </dgm:t>
    </dgm:pt>
    <dgm:pt modelId="{EE4253C7-7C2B-43E6-AD76-64A31581BA5E}" type="sibTrans" cxnId="{13EEB89F-2E13-4900-BBD1-43A8221E8DAF}">
      <dgm:prSet/>
      <dgm:spPr/>
      <dgm:t>
        <a:bodyPr/>
        <a:lstStyle/>
        <a:p>
          <a:endParaRPr lang="en-US"/>
        </a:p>
      </dgm:t>
    </dgm:pt>
    <dgm:pt modelId="{9761EF84-7C2C-4815-A0F6-43E0A3F90349}">
      <dgm:prSet/>
      <dgm:spPr/>
      <dgm:t>
        <a:bodyPr/>
        <a:lstStyle/>
        <a:p>
          <a:r>
            <a:rPr lang="en-IN" b="1" i="1" dirty="0" smtClean="0"/>
            <a:t>Backtracking</a:t>
          </a:r>
          <a:r>
            <a:rPr lang="en-IN" b="0" i="1" dirty="0" smtClean="0"/>
            <a:t> can be defined as a general algorithmic technique that considers searching every possible combination in order to solve a computational problem.</a:t>
          </a:r>
          <a:endParaRPr lang="en-US" dirty="0"/>
        </a:p>
      </dgm:t>
    </dgm:pt>
    <dgm:pt modelId="{41C878FD-8398-4404-A1C2-578BC48DC83D}" type="parTrans" cxnId="{AE98D22B-B6BF-4EDE-8629-DA6E48DDA70B}">
      <dgm:prSet/>
      <dgm:spPr/>
      <dgm:t>
        <a:bodyPr/>
        <a:lstStyle/>
        <a:p>
          <a:endParaRPr lang="en-US"/>
        </a:p>
      </dgm:t>
    </dgm:pt>
    <dgm:pt modelId="{3341983B-4686-4FD0-8EF8-2A39F6E69847}" type="sibTrans" cxnId="{AE98D22B-B6BF-4EDE-8629-DA6E48DDA70B}">
      <dgm:prSet/>
      <dgm:spPr/>
      <dgm:t>
        <a:bodyPr/>
        <a:lstStyle/>
        <a:p>
          <a:endParaRPr lang="en-US"/>
        </a:p>
      </dgm:t>
    </dgm:pt>
    <dgm:pt modelId="{8957FC56-78EF-4384-951D-D9E48D211CF4}" type="pres">
      <dgm:prSet presAssocID="{CC198D0D-2193-4037-870B-A6700B14AE4D}" presName="linearFlow" presStyleCnt="0">
        <dgm:presLayoutVars>
          <dgm:dir/>
          <dgm:animLvl val="lvl"/>
          <dgm:resizeHandles val="exact"/>
        </dgm:presLayoutVars>
      </dgm:prSet>
      <dgm:spPr/>
      <dgm:t>
        <a:bodyPr/>
        <a:lstStyle/>
        <a:p>
          <a:endParaRPr lang="en-US"/>
        </a:p>
      </dgm:t>
    </dgm:pt>
    <dgm:pt modelId="{3764CCF2-0972-407F-8AA6-FEDEA79DB12D}" type="pres">
      <dgm:prSet presAssocID="{C13DD4FF-25D2-4C8B-9071-AF20305D7D19}" presName="composite" presStyleCnt="0"/>
      <dgm:spPr/>
    </dgm:pt>
    <dgm:pt modelId="{9159B2B8-8329-4FB0-872F-2B944A04E14F}" type="pres">
      <dgm:prSet presAssocID="{C13DD4FF-25D2-4C8B-9071-AF20305D7D19}" presName="parentText" presStyleLbl="alignNode1" presStyleIdx="0" presStyleCnt="1">
        <dgm:presLayoutVars>
          <dgm:chMax val="1"/>
          <dgm:bulletEnabled val="1"/>
        </dgm:presLayoutVars>
      </dgm:prSet>
      <dgm:spPr/>
      <dgm:t>
        <a:bodyPr/>
        <a:lstStyle/>
        <a:p>
          <a:endParaRPr lang="en-US"/>
        </a:p>
      </dgm:t>
    </dgm:pt>
    <dgm:pt modelId="{0640E4F1-C6F3-4263-9B2A-9309A8F771CE}" type="pres">
      <dgm:prSet presAssocID="{C13DD4FF-25D2-4C8B-9071-AF20305D7D19}" presName="descendantText" presStyleLbl="alignAcc1" presStyleIdx="0" presStyleCnt="1">
        <dgm:presLayoutVars>
          <dgm:bulletEnabled val="1"/>
        </dgm:presLayoutVars>
      </dgm:prSet>
      <dgm:spPr/>
      <dgm:t>
        <a:bodyPr/>
        <a:lstStyle/>
        <a:p>
          <a:endParaRPr lang="en-US"/>
        </a:p>
      </dgm:t>
    </dgm:pt>
  </dgm:ptLst>
  <dgm:cxnLst>
    <dgm:cxn modelId="{8C8AA158-56BA-443E-B7E1-1996EEE02ED8}" type="presOf" srcId="{CC198D0D-2193-4037-870B-A6700B14AE4D}" destId="{8957FC56-78EF-4384-951D-D9E48D211CF4}" srcOrd="0" destOrd="0" presId="urn:microsoft.com/office/officeart/2005/8/layout/chevron2"/>
    <dgm:cxn modelId="{ED30E408-E82C-4CEC-B0CC-A7E30DA6AC11}" type="presOf" srcId="{9761EF84-7C2C-4815-A0F6-43E0A3F90349}" destId="{0640E4F1-C6F3-4263-9B2A-9309A8F771CE}" srcOrd="0" destOrd="0" presId="urn:microsoft.com/office/officeart/2005/8/layout/chevron2"/>
    <dgm:cxn modelId="{440FF8D6-14B5-4B17-B49D-BED82A1F0325}" type="presOf" srcId="{C13DD4FF-25D2-4C8B-9071-AF20305D7D19}" destId="{9159B2B8-8329-4FB0-872F-2B944A04E14F}" srcOrd="0" destOrd="0" presId="urn:microsoft.com/office/officeart/2005/8/layout/chevron2"/>
    <dgm:cxn modelId="{AE98D22B-B6BF-4EDE-8629-DA6E48DDA70B}" srcId="{C13DD4FF-25D2-4C8B-9071-AF20305D7D19}" destId="{9761EF84-7C2C-4815-A0F6-43E0A3F90349}" srcOrd="0" destOrd="0" parTransId="{41C878FD-8398-4404-A1C2-578BC48DC83D}" sibTransId="{3341983B-4686-4FD0-8EF8-2A39F6E69847}"/>
    <dgm:cxn modelId="{13EEB89F-2E13-4900-BBD1-43A8221E8DAF}" srcId="{CC198D0D-2193-4037-870B-A6700B14AE4D}" destId="{C13DD4FF-25D2-4C8B-9071-AF20305D7D19}" srcOrd="0" destOrd="0" parTransId="{88BFA24F-98B5-4065-B716-65275A26C9DD}" sibTransId="{EE4253C7-7C2B-43E6-AD76-64A31581BA5E}"/>
    <dgm:cxn modelId="{657CABBA-2A2E-4BF0-A402-5B1C42AF65F5}" type="presParOf" srcId="{8957FC56-78EF-4384-951D-D9E48D211CF4}" destId="{3764CCF2-0972-407F-8AA6-FEDEA79DB12D}" srcOrd="0" destOrd="0" presId="urn:microsoft.com/office/officeart/2005/8/layout/chevron2"/>
    <dgm:cxn modelId="{4AFDE7AF-0EA7-4678-9B85-E2F80D84587A}" type="presParOf" srcId="{3764CCF2-0972-407F-8AA6-FEDEA79DB12D}" destId="{9159B2B8-8329-4FB0-872F-2B944A04E14F}" srcOrd="0" destOrd="0" presId="urn:microsoft.com/office/officeart/2005/8/layout/chevron2"/>
    <dgm:cxn modelId="{8DD2B488-1E4D-428B-8BE1-69227B11E2C3}" type="presParOf" srcId="{3764CCF2-0972-407F-8AA6-FEDEA79DB12D}" destId="{0640E4F1-C6F3-4263-9B2A-9309A8F771C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9B2B8-8329-4FB0-872F-2B944A04E14F}">
      <dsp:nvSpPr>
        <dsp:cNvPr id="0" name=""/>
        <dsp:cNvSpPr/>
      </dsp:nvSpPr>
      <dsp:spPr>
        <a:xfrm rot="5400000">
          <a:off x="-183962" y="183962"/>
          <a:ext cx="1226414" cy="85848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0">
            <a:lnSpc>
              <a:spcPct val="90000"/>
            </a:lnSpc>
            <a:spcBef>
              <a:spcPct val="0"/>
            </a:spcBef>
            <a:spcAft>
              <a:spcPct val="35000"/>
            </a:spcAft>
          </a:pPr>
          <a:r>
            <a:rPr lang="en-IN" sz="800" kern="1200" dirty="0" smtClean="0"/>
            <a:t>According to the wiki definition,</a:t>
          </a:r>
          <a:endParaRPr lang="en-IN" sz="800" kern="1200" dirty="0"/>
        </a:p>
      </dsp:txBody>
      <dsp:txXfrm rot="-5400000">
        <a:off x="1" y="429245"/>
        <a:ext cx="858489" cy="367925"/>
      </dsp:txXfrm>
    </dsp:sp>
    <dsp:sp modelId="{0640E4F1-C6F3-4263-9B2A-9309A8F771CE}">
      <dsp:nvSpPr>
        <dsp:cNvPr id="0" name=""/>
        <dsp:cNvSpPr/>
      </dsp:nvSpPr>
      <dsp:spPr>
        <a:xfrm rot="5400000">
          <a:off x="3634713" y="-2776224"/>
          <a:ext cx="797169" cy="6349617"/>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i="1" kern="1200" dirty="0" smtClean="0"/>
            <a:t>Backtracking</a:t>
          </a:r>
          <a:r>
            <a:rPr lang="en-IN" sz="1600" b="0" i="1" kern="1200" dirty="0" smtClean="0"/>
            <a:t> can be defined as a general algorithmic technique that considers searching every possible combination in order to solve a computational problem.</a:t>
          </a:r>
          <a:endParaRPr lang="en-US" sz="1600" kern="1200" dirty="0"/>
        </a:p>
      </dsp:txBody>
      <dsp:txXfrm rot="-5400000">
        <a:off x="858490" y="38914"/>
        <a:ext cx="6310702" cy="7193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337626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4F9443-D4A9-4FD7-A8BB-2B87D322CF3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400079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1635168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7604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285082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1297350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261590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4037790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358658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43692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218796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F9443-D4A9-4FD7-A8BB-2B87D322CF3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19354723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4F9443-D4A9-4FD7-A8BB-2B87D322CF34}" type="datetimeFigureOut">
              <a:rPr lang="en-IN" smtClean="0"/>
              <a:t>16-08-2020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20543794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328057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269010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94F9443-D4A9-4FD7-A8BB-2B87D322CF34}" type="datetimeFigureOut">
              <a:rPr lang="en-IN" smtClean="0"/>
              <a:t>16-08-2020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2765127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4F9443-D4A9-4FD7-A8BB-2B87D322CF3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BFC15-5202-42C6-AB62-E3EA7659D0EC}" type="slidenum">
              <a:rPr lang="en-IN" smtClean="0"/>
              <a:t>‹#›</a:t>
            </a:fld>
            <a:endParaRPr lang="en-IN"/>
          </a:p>
        </p:txBody>
      </p:sp>
    </p:spTree>
    <p:extLst>
      <p:ext uri="{BB962C8B-B14F-4D97-AF65-F5344CB8AC3E}">
        <p14:creationId xmlns:p14="http://schemas.microsoft.com/office/powerpoint/2010/main" val="412287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4F9443-D4A9-4FD7-A8BB-2B87D322CF34}" type="datetimeFigureOut">
              <a:rPr lang="en-IN" smtClean="0"/>
              <a:t>16-08-2020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ABFC15-5202-42C6-AB62-E3EA7659D0EC}" type="slidenum">
              <a:rPr lang="en-IN" smtClean="0"/>
              <a:t>‹#›</a:t>
            </a:fld>
            <a:endParaRPr lang="en-IN"/>
          </a:p>
        </p:txBody>
      </p:sp>
    </p:spTree>
    <p:extLst>
      <p:ext uri="{BB962C8B-B14F-4D97-AF65-F5344CB8AC3E}">
        <p14:creationId xmlns:p14="http://schemas.microsoft.com/office/powerpoint/2010/main" val="405548124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lideshare.net/"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82997"/>
            <a:ext cx="8825658" cy="789252"/>
          </a:xfrm>
        </p:spPr>
        <p:txBody>
          <a:bodyPr/>
          <a:lstStyle/>
          <a:p>
            <a:pPr algn="ctr"/>
            <a:r>
              <a:rPr lang="id-ID" sz="2800" b="1" u="sng" dirty="0" smtClean="0">
                <a:latin typeface="Arial Rounded MT Bold" panose="020F0704030504030204" pitchFamily="34" charset="0"/>
                <a:cs typeface="Times New Roman" panose="02020603050405020304" pitchFamily="18" charset="0"/>
              </a:rPr>
              <a:t>Generating</a:t>
            </a:r>
            <a:r>
              <a:rPr lang="id-ID" sz="2800" b="1" dirty="0" smtClean="0">
                <a:latin typeface="Arial Rounded MT Bold" panose="020F0704030504030204" pitchFamily="34" charset="0"/>
                <a:cs typeface="Times New Roman" panose="02020603050405020304" pitchFamily="18" charset="0"/>
              </a:rPr>
              <a:t> </a:t>
            </a:r>
            <a:r>
              <a:rPr lang="id-ID" sz="2800" b="1" u="sng" dirty="0" smtClean="0">
                <a:latin typeface="Arial Rounded MT Bold" panose="020F0704030504030204" pitchFamily="34" charset="0"/>
                <a:cs typeface="Times New Roman" panose="02020603050405020304" pitchFamily="18" charset="0"/>
              </a:rPr>
              <a:t>n-bit</a:t>
            </a:r>
            <a:r>
              <a:rPr lang="id-ID" sz="2800" b="1" dirty="0" smtClean="0">
                <a:latin typeface="Arial Rounded MT Bold" panose="020F0704030504030204" pitchFamily="34" charset="0"/>
                <a:cs typeface="Times New Roman" panose="02020603050405020304" pitchFamily="18" charset="0"/>
              </a:rPr>
              <a:t> </a:t>
            </a:r>
            <a:r>
              <a:rPr lang="id-ID" sz="2800" b="1" u="sng" dirty="0" smtClean="0">
                <a:latin typeface="Arial Rounded MT Bold" panose="020F0704030504030204" pitchFamily="34" charset="0"/>
                <a:cs typeface="Times New Roman" panose="02020603050405020304" pitchFamily="18" charset="0"/>
              </a:rPr>
              <a:t>gray</a:t>
            </a:r>
            <a:r>
              <a:rPr lang="id-ID" sz="2800" b="1" dirty="0" smtClean="0">
                <a:latin typeface="Arial Rounded MT Bold" panose="020F0704030504030204" pitchFamily="34" charset="0"/>
                <a:cs typeface="Times New Roman" panose="02020603050405020304" pitchFamily="18" charset="0"/>
              </a:rPr>
              <a:t> </a:t>
            </a:r>
            <a:r>
              <a:rPr lang="id-ID" sz="2800" b="1" u="sng" dirty="0" smtClean="0">
                <a:latin typeface="Arial Rounded MT Bold" panose="020F0704030504030204" pitchFamily="34" charset="0"/>
                <a:cs typeface="Times New Roman" panose="02020603050405020304" pitchFamily="18" charset="0"/>
              </a:rPr>
              <a:t>code</a:t>
            </a:r>
            <a:r>
              <a:rPr lang="id-ID" sz="2800" b="1" dirty="0" smtClean="0">
                <a:latin typeface="Arial Rounded MT Bold" panose="020F0704030504030204" pitchFamily="34" charset="0"/>
                <a:cs typeface="Times New Roman" panose="02020603050405020304" pitchFamily="18" charset="0"/>
              </a:rPr>
              <a:t> </a:t>
            </a:r>
            <a:r>
              <a:rPr lang="id-ID" sz="2800" b="1" u="sng" dirty="0" smtClean="0">
                <a:latin typeface="Arial Rounded MT Bold" panose="020F0704030504030204" pitchFamily="34" charset="0"/>
                <a:cs typeface="Times New Roman" panose="02020603050405020304" pitchFamily="18" charset="0"/>
              </a:rPr>
              <a:t>using</a:t>
            </a:r>
            <a:r>
              <a:rPr lang="id-ID" sz="2800" b="1" dirty="0" smtClean="0">
                <a:latin typeface="Arial Rounded MT Bold" panose="020F0704030504030204" pitchFamily="34" charset="0"/>
                <a:cs typeface="Times New Roman" panose="02020603050405020304" pitchFamily="18" charset="0"/>
              </a:rPr>
              <a:t> </a:t>
            </a:r>
            <a:r>
              <a:rPr lang="id-ID" sz="2800" b="1" u="sng" dirty="0" smtClean="0">
                <a:latin typeface="Arial Rounded MT Bold" panose="020F0704030504030204" pitchFamily="34" charset="0"/>
                <a:cs typeface="Times New Roman" panose="02020603050405020304" pitchFamily="18" charset="0"/>
              </a:rPr>
              <a:t>backtracking approach</a:t>
            </a:r>
            <a:endParaRPr lang="en-IN" sz="2800" b="1" u="sng" dirty="0">
              <a:latin typeface="Arial Rounded MT Bold" panose="020F0704030504030204" pitchFamily="34" charset="0"/>
              <a:cs typeface="Times New Roman" panose="02020603050405020304" pitchFamily="18" charset="0"/>
            </a:endParaRPr>
          </a:p>
        </p:txBody>
      </p:sp>
      <p:sp>
        <p:nvSpPr>
          <p:cNvPr id="3" name="Subtitle 2"/>
          <p:cNvSpPr>
            <a:spLocks noGrp="1"/>
          </p:cNvSpPr>
          <p:nvPr>
            <p:ph type="subTitle" idx="1"/>
          </p:nvPr>
        </p:nvSpPr>
        <p:spPr>
          <a:xfrm>
            <a:off x="1154954" y="3150775"/>
            <a:ext cx="8825658" cy="861420"/>
          </a:xfrm>
        </p:spPr>
        <p:txBody>
          <a:bodyPr/>
          <a:lstStyle/>
          <a:p>
            <a:pPr algn="ctr"/>
            <a:r>
              <a:rPr lang="id-ID" dirty="0" smtClean="0"/>
              <a:t>DEPARTMENT OF INFORMATION SCIENCE AND ENGINEERING</a:t>
            </a:r>
          </a:p>
          <a:p>
            <a:pPr algn="ctr"/>
            <a:r>
              <a:rPr lang="id-ID" dirty="0" smtClean="0"/>
              <a:t>BANGALORE INSTITUTE OF TECHNOLOGY</a:t>
            </a:r>
            <a:endParaRPr lang="en-IN" dirty="0"/>
          </a:p>
        </p:txBody>
      </p:sp>
      <p:pic>
        <p:nvPicPr>
          <p:cNvPr id="9" name="Picture 2">
            <a:extLst>
              <a:ext uri="{FF2B5EF4-FFF2-40B4-BE49-F238E27FC236}">
                <a16:creationId xmlns:a16="http://schemas.microsoft.com/office/drawing/2014/main" id="{C5DC0911-AFBF-4CAA-B7EF-D7E4BFBC02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600" r="100000">
                        <a14:backgroundMark x1="93200" y1="48966" x2="93200" y2="48966"/>
                        <a14:backgroundMark x1="96000" y1="3103" x2="96000" y2="3103"/>
                        <a14:backgroundMark x1="74800" y1="1724" x2="74800" y2="1724"/>
                        <a14:backgroundMark x1="35600" y1="1379" x2="35600" y2="1379"/>
                      </a14:backgroundRemoval>
                    </a14:imgEffect>
                  </a14:imgLayer>
                </a14:imgProps>
              </a:ext>
              <a:ext uri="{28A0092B-C50C-407E-A947-70E740481C1C}">
                <a14:useLocalDpi xmlns:a14="http://schemas.microsoft.com/office/drawing/2010/main" val="0"/>
              </a:ext>
            </a:extLst>
          </a:blip>
          <a:srcRect/>
          <a:stretch>
            <a:fillRect/>
          </a:stretch>
        </p:blipFill>
        <p:spPr bwMode="auto">
          <a:xfrm>
            <a:off x="4653383" y="1183262"/>
            <a:ext cx="1828800" cy="185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1002085910"/>
              </p:ext>
            </p:extLst>
          </p:nvPr>
        </p:nvGraphicFramePr>
        <p:xfrm>
          <a:off x="285578" y="5176336"/>
          <a:ext cx="5349104" cy="1483360"/>
        </p:xfrm>
        <a:graphic>
          <a:graphicData uri="http://schemas.openxmlformats.org/drawingml/2006/table">
            <a:tbl>
              <a:tblPr firstRow="1" bandRow="1">
                <a:tableStyleId>{073A0DAA-6AF3-43AB-8588-CEC1D06C72B9}</a:tableStyleId>
              </a:tblPr>
              <a:tblGrid>
                <a:gridCol w="2674552">
                  <a:extLst>
                    <a:ext uri="{9D8B030D-6E8A-4147-A177-3AD203B41FA5}">
                      <a16:colId xmlns:a16="http://schemas.microsoft.com/office/drawing/2014/main" val="2354523177"/>
                    </a:ext>
                  </a:extLst>
                </a:gridCol>
                <a:gridCol w="2674552">
                  <a:extLst>
                    <a:ext uri="{9D8B030D-6E8A-4147-A177-3AD203B41FA5}">
                      <a16:colId xmlns:a16="http://schemas.microsoft.com/office/drawing/2014/main" val="2687069047"/>
                    </a:ext>
                  </a:extLst>
                </a:gridCol>
              </a:tblGrid>
              <a:tr h="370840">
                <a:tc>
                  <a:txBody>
                    <a:bodyPr/>
                    <a:lstStyle/>
                    <a:p>
                      <a:pPr algn="ctr"/>
                      <a:r>
                        <a:rPr lang="id-ID" dirty="0" smtClean="0"/>
                        <a:t>NAME</a:t>
                      </a:r>
                      <a:endParaRPr lang="en-IN" dirty="0"/>
                    </a:p>
                  </a:txBody>
                  <a:tcPr/>
                </a:tc>
                <a:tc>
                  <a:txBody>
                    <a:bodyPr/>
                    <a:lstStyle/>
                    <a:p>
                      <a:pPr algn="ctr"/>
                      <a:r>
                        <a:rPr lang="id-ID" dirty="0" smtClean="0"/>
                        <a:t>USN</a:t>
                      </a:r>
                      <a:endParaRPr lang="en-IN" dirty="0"/>
                    </a:p>
                  </a:txBody>
                  <a:tcPr/>
                </a:tc>
                <a:extLst>
                  <a:ext uri="{0D108BD9-81ED-4DB2-BD59-A6C34878D82A}">
                    <a16:rowId xmlns:a16="http://schemas.microsoft.com/office/drawing/2014/main" val="1535243521"/>
                  </a:ext>
                </a:extLst>
              </a:tr>
              <a:tr h="370840">
                <a:tc>
                  <a:txBody>
                    <a:bodyPr/>
                    <a:lstStyle/>
                    <a:p>
                      <a:r>
                        <a:rPr lang="id-ID" dirty="0" smtClean="0"/>
                        <a:t>ROSHAN KUMAR</a:t>
                      </a:r>
                    </a:p>
                  </a:txBody>
                  <a:tcPr/>
                </a:tc>
                <a:tc>
                  <a:txBody>
                    <a:bodyPr/>
                    <a:lstStyle/>
                    <a:p>
                      <a:r>
                        <a:rPr lang="id-ID" dirty="0" smtClean="0"/>
                        <a:t>1BI18IS065</a:t>
                      </a:r>
                      <a:endParaRPr lang="en-IN" dirty="0"/>
                    </a:p>
                  </a:txBody>
                  <a:tcPr/>
                </a:tc>
                <a:extLst>
                  <a:ext uri="{0D108BD9-81ED-4DB2-BD59-A6C34878D82A}">
                    <a16:rowId xmlns:a16="http://schemas.microsoft.com/office/drawing/2014/main" val="2252536981"/>
                  </a:ext>
                </a:extLst>
              </a:tr>
              <a:tr h="370840">
                <a:tc>
                  <a:txBody>
                    <a:bodyPr/>
                    <a:lstStyle/>
                    <a:p>
                      <a:r>
                        <a:rPr lang="id-ID" dirty="0" smtClean="0"/>
                        <a:t>YASH KUMAR ADARSH</a:t>
                      </a:r>
                      <a:endParaRPr lang="en-IN" dirty="0"/>
                    </a:p>
                  </a:txBody>
                  <a:tcPr/>
                </a:tc>
                <a:tc>
                  <a:txBody>
                    <a:bodyPr/>
                    <a:lstStyle/>
                    <a:p>
                      <a:r>
                        <a:rPr lang="id-ID" dirty="0" smtClean="0"/>
                        <a:t>1BI18IS066</a:t>
                      </a:r>
                      <a:endParaRPr lang="en-IN" dirty="0"/>
                    </a:p>
                  </a:txBody>
                  <a:tcPr/>
                </a:tc>
                <a:extLst>
                  <a:ext uri="{0D108BD9-81ED-4DB2-BD59-A6C34878D82A}">
                    <a16:rowId xmlns:a16="http://schemas.microsoft.com/office/drawing/2014/main" val="3797695696"/>
                  </a:ext>
                </a:extLst>
              </a:tr>
              <a:tr h="370840">
                <a:tc>
                  <a:txBody>
                    <a:bodyPr/>
                    <a:lstStyle/>
                    <a:p>
                      <a:r>
                        <a:rPr lang="id-ID" dirty="0" smtClean="0"/>
                        <a:t>RITVIZ RANJAN</a:t>
                      </a:r>
                      <a:endParaRPr lang="en-IN" dirty="0"/>
                    </a:p>
                  </a:txBody>
                  <a:tcPr/>
                </a:tc>
                <a:tc>
                  <a:txBody>
                    <a:bodyPr/>
                    <a:lstStyle/>
                    <a:p>
                      <a:r>
                        <a:rPr lang="id-ID" dirty="0" smtClean="0"/>
                        <a:t>1BI18IS067</a:t>
                      </a:r>
                      <a:endParaRPr lang="en-IN" dirty="0"/>
                    </a:p>
                  </a:txBody>
                  <a:tcPr/>
                </a:tc>
                <a:extLst>
                  <a:ext uri="{0D108BD9-81ED-4DB2-BD59-A6C34878D82A}">
                    <a16:rowId xmlns:a16="http://schemas.microsoft.com/office/drawing/2014/main" val="2520463021"/>
                  </a:ext>
                </a:extLst>
              </a:tr>
            </a:tbl>
          </a:graphicData>
        </a:graphic>
      </p:graphicFrame>
      <p:sp>
        <p:nvSpPr>
          <p:cNvPr id="11" name="TextBox 10"/>
          <p:cNvSpPr txBox="1"/>
          <p:nvPr/>
        </p:nvSpPr>
        <p:spPr>
          <a:xfrm>
            <a:off x="285578" y="4728519"/>
            <a:ext cx="2712995" cy="338554"/>
          </a:xfrm>
          <a:prstGeom prst="rect">
            <a:avLst/>
          </a:prstGeom>
          <a:noFill/>
        </p:spPr>
        <p:txBody>
          <a:bodyPr wrap="square" rtlCol="0">
            <a:spAutoFit/>
          </a:bodyPr>
          <a:lstStyle/>
          <a:p>
            <a:r>
              <a:rPr lang="id-ID" sz="1600" dirty="0" smtClean="0">
                <a:latin typeface="Consolas" panose="020B0609020204030204" pitchFamily="49" charset="0"/>
                <a:cs typeface="Times New Roman" panose="02020603050405020304" pitchFamily="18" charset="0"/>
              </a:rPr>
              <a:t>Presented by:</a:t>
            </a:r>
            <a:endParaRPr lang="en-IN"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946292" y="5176336"/>
            <a:ext cx="2907957" cy="1107996"/>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IN" b="1" u="sng" dirty="0" smtClean="0">
                <a:solidFill>
                  <a:schemeClr val="accent4">
                    <a:lumMod val="60000"/>
                    <a:lumOff val="40000"/>
                  </a:schemeClr>
                </a:solidFill>
              </a:rPr>
              <a:t>Under the guidance of:</a:t>
            </a:r>
            <a:endParaRPr lang="id-ID" b="1" u="sng" dirty="0" smtClean="0">
              <a:solidFill>
                <a:schemeClr val="accent4">
                  <a:lumMod val="60000"/>
                  <a:lumOff val="40000"/>
                </a:schemeClr>
              </a:solidFill>
            </a:endParaRPr>
          </a:p>
          <a:p>
            <a:r>
              <a:rPr lang="id-ID" sz="1600" dirty="0" smtClean="0">
                <a:solidFill>
                  <a:srgbClr val="FFC000"/>
                </a:solidFill>
              </a:rPr>
              <a:t>Prameela R</a:t>
            </a:r>
            <a:endParaRPr lang="en-IN" sz="1600" dirty="0">
              <a:solidFill>
                <a:srgbClr val="FFC000"/>
              </a:solidFill>
            </a:endParaRPr>
          </a:p>
          <a:p>
            <a:r>
              <a:rPr lang="en-IN" sz="1600" dirty="0" smtClean="0">
                <a:solidFill>
                  <a:srgbClr val="FFC000"/>
                </a:solidFill>
              </a:rPr>
              <a:t>Asst. Professor</a:t>
            </a:r>
          </a:p>
          <a:p>
            <a:r>
              <a:rPr lang="en-IN" sz="1600" dirty="0" smtClean="0">
                <a:solidFill>
                  <a:srgbClr val="FFC000"/>
                </a:solidFill>
              </a:rPr>
              <a:t>Dept. of ISE</a:t>
            </a:r>
            <a:endParaRPr lang="id-ID" sz="1600" dirty="0" smtClean="0">
              <a:solidFill>
                <a:srgbClr val="FFC000"/>
              </a:solidFill>
            </a:endParaRPr>
          </a:p>
        </p:txBody>
      </p:sp>
    </p:spTree>
    <p:extLst>
      <p:ext uri="{BB962C8B-B14F-4D97-AF65-F5344CB8AC3E}">
        <p14:creationId xmlns:p14="http://schemas.microsoft.com/office/powerpoint/2010/main" val="245707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05892" y="551935"/>
            <a:ext cx="3776638" cy="461665"/>
          </a:xfrm>
          <a:prstGeom prst="rect">
            <a:avLst/>
          </a:prstGeom>
          <a:noFill/>
        </p:spPr>
        <p:txBody>
          <a:bodyPr wrap="square" rtlCol="0">
            <a:spAutoFit/>
          </a:bodyPr>
          <a:lstStyle/>
          <a:p>
            <a:r>
              <a:rPr lang="id-ID" sz="2400" u="sng" dirty="0" smtClean="0"/>
              <a:t>CONCLUSION:</a:t>
            </a:r>
            <a:endParaRPr lang="en-IN" dirty="0"/>
          </a:p>
        </p:txBody>
      </p:sp>
      <p:sp>
        <p:nvSpPr>
          <p:cNvPr id="3" name="TextBox 2"/>
          <p:cNvSpPr txBox="1"/>
          <p:nvPr/>
        </p:nvSpPr>
        <p:spPr>
          <a:xfrm>
            <a:off x="708454" y="1532238"/>
            <a:ext cx="8081319" cy="2923877"/>
          </a:xfrm>
          <a:prstGeom prst="rect">
            <a:avLst/>
          </a:prstGeom>
          <a:noFill/>
        </p:spPr>
        <p:txBody>
          <a:bodyPr wrap="square" rtlCol="0">
            <a:spAutoFit/>
          </a:bodyPr>
          <a:lstStyle/>
          <a:p>
            <a:r>
              <a:rPr lang="id-ID" sz="2000" dirty="0" smtClean="0"/>
              <a:t>In conclusion, three things on behalf of backtracking need to be said:-</a:t>
            </a:r>
          </a:p>
          <a:p>
            <a:endParaRPr lang="id-ID" dirty="0" smtClean="0"/>
          </a:p>
          <a:p>
            <a:pPr marL="285750" indent="-285750">
              <a:buFont typeface="Wingdings" panose="05000000000000000000" pitchFamily="2" charset="2"/>
              <a:buChar char="Ø"/>
            </a:pPr>
            <a:r>
              <a:rPr lang="id-ID" dirty="0" smtClean="0">
                <a:latin typeface="Bahnschrift" panose="020B0502040204020203" pitchFamily="34" charset="0"/>
              </a:rPr>
              <a:t>It is typically applied to difficult combinatorial problems for which no efficient algorithm for finding, exact solutions possibly exist.</a:t>
            </a:r>
          </a:p>
          <a:p>
            <a:pPr marL="285750" indent="-285750">
              <a:buFont typeface="Wingdings" panose="05000000000000000000" pitchFamily="2" charset="2"/>
              <a:buChar char="Ø"/>
            </a:pPr>
            <a:endParaRPr lang="id-ID" dirty="0">
              <a:latin typeface="Bahnschrift" panose="020B0502040204020203" pitchFamily="34" charset="0"/>
            </a:endParaRPr>
          </a:p>
          <a:p>
            <a:pPr marL="285750" indent="-285750">
              <a:buFont typeface="Wingdings" panose="05000000000000000000" pitchFamily="2" charset="2"/>
              <a:buChar char="Ø"/>
            </a:pPr>
            <a:r>
              <a:rPr lang="id-ID" dirty="0" smtClean="0">
                <a:latin typeface="Bahnschrift" panose="020B0502040204020203" pitchFamily="34" charset="0"/>
              </a:rPr>
              <a:t>Backtracking solves each instances of a problem in an acceptable amount of time.</a:t>
            </a:r>
          </a:p>
          <a:p>
            <a:endParaRPr lang="id-ID" dirty="0">
              <a:latin typeface="Bahnschrift" panose="020B0502040204020203" pitchFamily="34" charset="0"/>
            </a:endParaRPr>
          </a:p>
          <a:p>
            <a:pPr marL="285750" indent="-285750">
              <a:buFont typeface="Wingdings" panose="05000000000000000000" pitchFamily="2" charset="2"/>
              <a:buChar char="Ø"/>
            </a:pPr>
            <a:r>
              <a:rPr lang="id-ID" dirty="0" smtClean="0">
                <a:latin typeface="Bahnschrift" panose="020B0502040204020203" pitchFamily="34" charset="0"/>
              </a:rPr>
              <a:t>It generates all elements of the problem state.</a:t>
            </a:r>
            <a:endParaRPr lang="en-IN" dirty="0">
              <a:latin typeface="Bahnschrift" panose="020B0502040204020203" pitchFamily="34" charset="0"/>
            </a:endParaRPr>
          </a:p>
        </p:txBody>
      </p:sp>
    </p:spTree>
    <p:extLst>
      <p:ext uri="{BB962C8B-B14F-4D97-AF65-F5344CB8AC3E}">
        <p14:creationId xmlns:p14="http://schemas.microsoft.com/office/powerpoint/2010/main" val="213468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789" y="535459"/>
            <a:ext cx="9341708" cy="3077766"/>
          </a:xfrm>
          <a:prstGeom prst="rect">
            <a:avLst/>
          </a:prstGeom>
          <a:noFill/>
        </p:spPr>
        <p:txBody>
          <a:bodyPr wrap="square" rtlCol="0">
            <a:spAutoFit/>
          </a:bodyPr>
          <a:lstStyle/>
          <a:p>
            <a:r>
              <a:rPr lang="id-ID" sz="3600" u="sng" dirty="0" smtClean="0"/>
              <a:t>References</a:t>
            </a:r>
            <a:r>
              <a:rPr lang="id-ID" sz="3600" dirty="0" smtClean="0"/>
              <a:t>:</a:t>
            </a:r>
          </a:p>
          <a:p>
            <a:endParaRPr lang="id-ID" dirty="0"/>
          </a:p>
          <a:p>
            <a:pPr marL="285750" indent="-285750">
              <a:buFont typeface="Wingdings" panose="05000000000000000000" pitchFamily="2" charset="2"/>
              <a:buChar char="Ø"/>
            </a:pPr>
            <a:endParaRPr lang="id-ID" sz="2000" dirty="0" smtClean="0">
              <a:latin typeface="Bahnschrift" panose="020B0502040204020203" pitchFamily="34" charset="0"/>
            </a:endParaRPr>
          </a:p>
          <a:p>
            <a:pPr marL="285750" indent="-285750">
              <a:buFont typeface="Wingdings" panose="05000000000000000000" pitchFamily="2" charset="2"/>
              <a:buChar char="Ø"/>
            </a:pPr>
            <a:r>
              <a:rPr lang="en-IN" sz="2000" dirty="0" smtClean="0">
                <a:latin typeface="Bahnschrift" panose="020B0502040204020203" pitchFamily="34" charset="0"/>
              </a:rPr>
              <a:t>Introduction </a:t>
            </a:r>
            <a:r>
              <a:rPr lang="en-IN" sz="2000" dirty="0">
                <a:latin typeface="Bahnschrift" panose="020B0502040204020203" pitchFamily="34" charset="0"/>
              </a:rPr>
              <a:t>to Algorithms, Thomas H. </a:t>
            </a:r>
            <a:r>
              <a:rPr lang="en-IN" sz="2000" dirty="0" err="1" smtClean="0">
                <a:latin typeface="Bahnschrift" panose="020B0502040204020203" pitchFamily="34" charset="0"/>
              </a:rPr>
              <a:t>Cormen</a:t>
            </a:r>
            <a:r>
              <a:rPr lang="en-IN" sz="2000" dirty="0" smtClean="0">
                <a:latin typeface="Bahnschrift" panose="020B0502040204020203" pitchFamily="34" charset="0"/>
              </a:rPr>
              <a:t>, </a:t>
            </a:r>
            <a:r>
              <a:rPr lang="en-IN" sz="2000" dirty="0">
                <a:latin typeface="Bahnschrift" panose="020B0502040204020203" pitchFamily="34" charset="0"/>
              </a:rPr>
              <a:t>Charles E. </a:t>
            </a:r>
            <a:r>
              <a:rPr lang="en-IN" sz="2000" dirty="0" err="1" smtClean="0">
                <a:latin typeface="Bahnschrift" panose="020B0502040204020203" pitchFamily="34" charset="0"/>
              </a:rPr>
              <a:t>Leiserson</a:t>
            </a:r>
            <a:r>
              <a:rPr lang="en-IN" sz="2000" dirty="0" smtClean="0">
                <a:latin typeface="Bahnschrift" panose="020B0502040204020203" pitchFamily="34" charset="0"/>
              </a:rPr>
              <a:t>, </a:t>
            </a:r>
            <a:r>
              <a:rPr lang="en-IN" sz="2000" dirty="0">
                <a:latin typeface="Bahnschrift" panose="020B0502040204020203" pitchFamily="34" charset="0"/>
              </a:rPr>
              <a:t>Ronal L. </a:t>
            </a:r>
            <a:r>
              <a:rPr lang="en-IN" sz="2000" dirty="0" err="1">
                <a:latin typeface="Bahnschrift" panose="020B0502040204020203" pitchFamily="34" charset="0"/>
              </a:rPr>
              <a:t>Rivest</a:t>
            </a:r>
            <a:r>
              <a:rPr lang="en-IN" sz="2000" dirty="0">
                <a:latin typeface="Bahnschrift" panose="020B0502040204020203" pitchFamily="34" charset="0"/>
              </a:rPr>
              <a:t>, </a:t>
            </a:r>
            <a:r>
              <a:rPr lang="en-IN" sz="2000" dirty="0" smtClean="0">
                <a:latin typeface="Bahnschrift" panose="020B0502040204020203" pitchFamily="34" charset="0"/>
              </a:rPr>
              <a:t>Clifford</a:t>
            </a:r>
            <a:r>
              <a:rPr lang="id-ID" sz="2000" dirty="0" smtClean="0">
                <a:latin typeface="Bahnschrift" panose="020B0502040204020203" pitchFamily="34" charset="0"/>
              </a:rPr>
              <a:t> </a:t>
            </a:r>
            <a:r>
              <a:rPr lang="en-IN" sz="2000" dirty="0" smtClean="0">
                <a:latin typeface="Bahnschrift" panose="020B0502040204020203" pitchFamily="34" charset="0"/>
              </a:rPr>
              <a:t>Stein</a:t>
            </a:r>
            <a:r>
              <a:rPr lang="id-ID" sz="2000" dirty="0" smtClean="0">
                <a:latin typeface="Bahnschrift" panose="020B0502040204020203" pitchFamily="34" charset="0"/>
              </a:rPr>
              <a:t>.</a:t>
            </a:r>
          </a:p>
          <a:p>
            <a:pPr marL="285750" indent="-285750">
              <a:buFont typeface="Wingdings" panose="05000000000000000000" pitchFamily="2" charset="2"/>
              <a:buChar char="Ø"/>
            </a:pPr>
            <a:endParaRPr lang="id-ID" sz="2000" dirty="0">
              <a:latin typeface="Bahnschrift" panose="020B0502040204020203" pitchFamily="34" charset="0"/>
            </a:endParaRPr>
          </a:p>
          <a:p>
            <a:pPr marL="285750" indent="-285750">
              <a:buFont typeface="Wingdings" panose="05000000000000000000" pitchFamily="2" charset="2"/>
              <a:buChar char="Ø"/>
            </a:pPr>
            <a:r>
              <a:rPr lang="en-IN" sz="2000" dirty="0">
                <a:latin typeface="Bahnschrift" panose="020B0502040204020203" pitchFamily="34" charset="0"/>
              </a:rPr>
              <a:t>Design and Analysis of Algorithms , S. Sridhar, Oxford (Higher Education</a:t>
            </a:r>
            <a:r>
              <a:rPr lang="en-IN" sz="2000" dirty="0" smtClean="0">
                <a:latin typeface="Bahnschrift" panose="020B0502040204020203" pitchFamily="34" charset="0"/>
              </a:rPr>
              <a:t>).</a:t>
            </a:r>
            <a:endParaRPr lang="id-ID" sz="2000" dirty="0">
              <a:latin typeface="Bahnschrift" panose="020B0502040204020203" pitchFamily="34" charset="0"/>
            </a:endParaRPr>
          </a:p>
          <a:p>
            <a:pPr marL="285750" indent="-285750">
              <a:buFont typeface="Wingdings" panose="05000000000000000000" pitchFamily="2" charset="2"/>
              <a:buChar char="Ø"/>
            </a:pPr>
            <a:endParaRPr lang="id-ID" sz="2000" dirty="0" smtClean="0">
              <a:latin typeface="Bahnschrift" panose="020B0502040204020203" pitchFamily="34" charset="0"/>
            </a:endParaRPr>
          </a:p>
          <a:p>
            <a:pPr marL="285750" indent="-285750">
              <a:buFont typeface="Wingdings" panose="05000000000000000000" pitchFamily="2" charset="2"/>
              <a:buChar char="Ø"/>
            </a:pPr>
            <a:r>
              <a:rPr lang="id-ID" sz="2000" dirty="0" smtClean="0">
                <a:latin typeface="Bahnschrift" panose="020B0502040204020203" pitchFamily="34" charset="0"/>
              </a:rPr>
              <a:t>https://geeksforgeeks.org</a:t>
            </a:r>
            <a:endParaRPr lang="en-IN" sz="2000" dirty="0">
              <a:latin typeface="Bahnschrift" panose="020B0502040204020203" pitchFamily="34" charset="0"/>
            </a:endParaRPr>
          </a:p>
        </p:txBody>
      </p:sp>
    </p:spTree>
    <p:extLst>
      <p:ext uri="{BB962C8B-B14F-4D97-AF65-F5344CB8AC3E}">
        <p14:creationId xmlns:p14="http://schemas.microsoft.com/office/powerpoint/2010/main" val="394987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9401" y="1899675"/>
            <a:ext cx="8929047" cy="2739211"/>
          </a:xfrm>
          <a:prstGeom prst="rect">
            <a:avLst/>
          </a:prstGeom>
        </p:spPr>
        <p:txBody>
          <a:bodyPr wrap="none">
            <a:spAutoFit/>
          </a:bodyPr>
          <a:lstStyle/>
          <a:p>
            <a:pPr algn="ctr"/>
            <a:r>
              <a:rPr lang="id-ID" sz="17200" dirty="0">
                <a:latin typeface="Blackadder ITC" panose="04020505051007020D02" pitchFamily="82" charset="0"/>
              </a:rPr>
              <a:t>Thank-You</a:t>
            </a:r>
            <a:endParaRPr lang="en-IN" sz="17200" dirty="0">
              <a:latin typeface="Blackadder ITC" panose="04020505051007020D02" pitchFamily="82" charset="0"/>
            </a:endParaRPr>
          </a:p>
        </p:txBody>
      </p:sp>
    </p:spTree>
    <p:extLst>
      <p:ext uri="{BB962C8B-B14F-4D97-AF65-F5344CB8AC3E}">
        <p14:creationId xmlns:p14="http://schemas.microsoft.com/office/powerpoint/2010/main" val="3681833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368" y="453081"/>
            <a:ext cx="6318422" cy="523220"/>
          </a:xfrm>
          <a:prstGeom prst="rect">
            <a:avLst/>
          </a:prstGeom>
          <a:noFill/>
        </p:spPr>
        <p:txBody>
          <a:bodyPr wrap="square" rtlCol="0">
            <a:spAutoFit/>
          </a:bodyPr>
          <a:lstStyle/>
          <a:p>
            <a:r>
              <a:rPr lang="id-ID" sz="2800" dirty="0" smtClean="0">
                <a:latin typeface="Arial Rounded MT Bold" panose="020F0704030504030204" pitchFamily="34" charset="0"/>
              </a:rPr>
              <a:t>What is backtracking approach?</a:t>
            </a:r>
            <a:endParaRPr lang="en-IN" sz="28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65E33A39-1669-4385-81F6-4D76C18D6F9F}"/>
              </a:ext>
            </a:extLst>
          </p:cNvPr>
          <p:cNvPicPr>
            <a:picLocks noChangeAspect="1" noChangeArrowheads="1"/>
          </p:cNvPicPr>
          <p:nvPr/>
        </p:nvPicPr>
        <p:blipFill>
          <a:blip r:embed="rId2" cstate="print"/>
          <a:srcRect/>
          <a:stretch>
            <a:fillRect/>
          </a:stretch>
        </p:blipFill>
        <p:spPr bwMode="auto">
          <a:xfrm>
            <a:off x="9946803" y="4867259"/>
            <a:ext cx="2245197" cy="1990741"/>
          </a:xfrm>
          <a:prstGeom prst="rect">
            <a:avLst/>
          </a:prstGeom>
          <a:noFill/>
          <a:ln w="9525">
            <a:noFill/>
            <a:miter lim="800000"/>
            <a:headEnd/>
            <a:tailEnd/>
          </a:ln>
        </p:spPr>
      </p:pic>
      <p:sp>
        <p:nvSpPr>
          <p:cNvPr id="4" name="TextBox 3"/>
          <p:cNvSpPr txBox="1"/>
          <p:nvPr/>
        </p:nvSpPr>
        <p:spPr>
          <a:xfrm>
            <a:off x="428368" y="1392196"/>
            <a:ext cx="9111049" cy="1754326"/>
          </a:xfrm>
          <a:prstGeom prst="rect">
            <a:avLst/>
          </a:prstGeom>
          <a:noFill/>
        </p:spPr>
        <p:txBody>
          <a:bodyPr wrap="square" rtlCol="0">
            <a:spAutoFit/>
          </a:bodyPr>
          <a:lstStyle/>
          <a:p>
            <a:pPr marL="285750" indent="-285750">
              <a:buFont typeface="Wingdings" panose="05000000000000000000" pitchFamily="2" charset="2"/>
              <a:buChar char="Ø"/>
            </a:pPr>
            <a:r>
              <a:rPr lang="id-ID" dirty="0" smtClean="0">
                <a:latin typeface="Bahnschrift" panose="020B0502040204020203" pitchFamily="34" charset="0"/>
                <a:cs typeface="Times New Roman" panose="02020603050405020304" pitchFamily="18" charset="0"/>
              </a:rPr>
              <a:t>It is an algorithmic-technique</a:t>
            </a:r>
            <a:r>
              <a:rPr lang="en-IN" dirty="0" smtClean="0">
                <a:latin typeface="Bahnschrift" panose="020B0502040204020203" pitchFamily="34" charset="0"/>
                <a:cs typeface="Times New Roman" panose="02020603050405020304" pitchFamily="18" charset="0"/>
              </a:rPr>
              <a:t> for solving problems recursively.</a:t>
            </a:r>
          </a:p>
          <a:p>
            <a:pPr marL="285750" indent="-285750">
              <a:buFont typeface="Wingdings" panose="05000000000000000000" pitchFamily="2" charset="2"/>
              <a:buChar char="Ø"/>
            </a:pPr>
            <a:endParaRPr lang="en-IN" dirty="0" smtClean="0">
              <a:latin typeface="Bahnschrift" panose="020B0502040204020203" pitchFamily="34" charset="0"/>
              <a:cs typeface="Times New Roman" panose="02020603050405020304" pitchFamily="18" charset="0"/>
            </a:endParaRPr>
          </a:p>
          <a:p>
            <a:pPr marL="285750" indent="-285750">
              <a:buFont typeface="Wingdings" panose="05000000000000000000" pitchFamily="2" charset="2"/>
              <a:buChar char="Ø"/>
            </a:pPr>
            <a:r>
              <a:rPr lang="en-IN" dirty="0" smtClean="0">
                <a:latin typeface="Bahnschrift" panose="020B0502040204020203" pitchFamily="34" charset="0"/>
                <a:cs typeface="Times New Roman" panose="02020603050405020304" pitchFamily="18" charset="0"/>
              </a:rPr>
              <a:t>Solution is build incrementally, one piece at a time.</a:t>
            </a:r>
          </a:p>
          <a:p>
            <a:pPr marL="285750" indent="-285750">
              <a:buFont typeface="Wingdings" panose="05000000000000000000" pitchFamily="2" charset="2"/>
              <a:buChar char="Ø"/>
            </a:pPr>
            <a:endParaRPr lang="en-IN" dirty="0" smtClean="0">
              <a:latin typeface="Bahnschrift" panose="020B0502040204020203" pitchFamily="34" charset="0"/>
              <a:cs typeface="Times New Roman" panose="02020603050405020304" pitchFamily="18" charset="0"/>
            </a:endParaRPr>
          </a:p>
          <a:p>
            <a:pPr marL="285750" indent="-285750">
              <a:buFont typeface="Wingdings" panose="05000000000000000000" pitchFamily="2" charset="2"/>
              <a:buChar char="Ø"/>
            </a:pPr>
            <a:r>
              <a:rPr lang="en-IN" dirty="0" smtClean="0">
                <a:latin typeface="Bahnschrift" panose="020B0502040204020203" pitchFamily="34" charset="0"/>
                <a:cs typeface="Times New Roman" panose="02020603050405020304" pitchFamily="18" charset="0"/>
              </a:rPr>
              <a:t>Solutions that fail to satisfy the constraints of the problem at any point of time are removed</a:t>
            </a:r>
            <a:r>
              <a:rPr lang="en-IN" dirty="0">
                <a:latin typeface="Times New Roman" panose="02020603050405020304" pitchFamily="18" charset="0"/>
                <a:cs typeface="Times New Roman" panose="02020603050405020304" pitchFamily="18" charset="0"/>
              </a:rPr>
              <a:t>.</a:t>
            </a:r>
            <a:endParaRPr lang="en-IN" dirty="0" smtClean="0">
              <a:latin typeface="Bahnschrift" panose="020B0502040204020203" pitchFamily="34"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1311491684"/>
              </p:ext>
            </p:extLst>
          </p:nvPr>
        </p:nvGraphicFramePr>
        <p:xfrm>
          <a:off x="428368" y="4093926"/>
          <a:ext cx="7208107" cy="1226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2577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42" t="17455" r="542" b="361"/>
          <a:stretch/>
        </p:blipFill>
        <p:spPr>
          <a:xfrm>
            <a:off x="2266693" y="1458097"/>
            <a:ext cx="7157394" cy="4416293"/>
          </a:xfrm>
          <a:prstGeom prst="rect">
            <a:avLst/>
          </a:prstGeom>
        </p:spPr>
      </p:pic>
      <p:sp>
        <p:nvSpPr>
          <p:cNvPr id="3" name="TextBox 2"/>
          <p:cNvSpPr txBox="1"/>
          <p:nvPr/>
        </p:nvSpPr>
        <p:spPr>
          <a:xfrm>
            <a:off x="708454" y="766119"/>
            <a:ext cx="4368504" cy="369332"/>
          </a:xfrm>
          <a:prstGeom prst="rect">
            <a:avLst/>
          </a:prstGeom>
          <a:noFill/>
        </p:spPr>
        <p:txBody>
          <a:bodyPr wrap="none" rtlCol="0">
            <a:spAutoFit/>
          </a:bodyPr>
          <a:lstStyle/>
          <a:p>
            <a:r>
              <a:rPr lang="en-IN" dirty="0" smtClean="0"/>
              <a:t>Backtracking approach in animation:</a:t>
            </a:r>
            <a:endParaRPr lang="en-IN" dirty="0"/>
          </a:p>
        </p:txBody>
      </p:sp>
      <p:sp>
        <p:nvSpPr>
          <p:cNvPr id="4" name="TextBox 3"/>
          <p:cNvSpPr txBox="1"/>
          <p:nvPr/>
        </p:nvSpPr>
        <p:spPr>
          <a:xfrm>
            <a:off x="7232822" y="5874390"/>
            <a:ext cx="3212757" cy="261610"/>
          </a:xfrm>
          <a:prstGeom prst="rect">
            <a:avLst/>
          </a:prstGeom>
          <a:noFill/>
        </p:spPr>
        <p:txBody>
          <a:bodyPr wrap="square" rtlCol="0">
            <a:spAutoFit/>
          </a:bodyPr>
          <a:lstStyle/>
          <a:p>
            <a:r>
              <a:rPr lang="id-ID" sz="1100" dirty="0" smtClean="0">
                <a:latin typeface="Bahnschrift" panose="020B0502040204020203" pitchFamily="34" charset="0"/>
              </a:rPr>
              <a:t>(Source: </a:t>
            </a:r>
            <a:r>
              <a:rPr lang="id-ID" sz="1100" dirty="0" smtClean="0">
                <a:latin typeface="Bahnschrift" panose="020B0502040204020203" pitchFamily="34" charset="0"/>
                <a:hlinkClick r:id="rId3"/>
              </a:rPr>
              <a:t>https://slideshare.net</a:t>
            </a:r>
            <a:r>
              <a:rPr lang="id-ID" sz="1100" dirty="0" smtClean="0">
                <a:latin typeface="Bahnschrift" panose="020B0502040204020203" pitchFamily="34" charset="0"/>
              </a:rPr>
              <a:t> )</a:t>
            </a:r>
            <a:endParaRPr lang="en-IN" sz="1100" dirty="0">
              <a:latin typeface="Bahnschrift" panose="020B0502040204020203" pitchFamily="34" charset="0"/>
            </a:endParaRPr>
          </a:p>
        </p:txBody>
      </p:sp>
    </p:spTree>
    <p:extLst>
      <p:ext uri="{BB962C8B-B14F-4D97-AF65-F5344CB8AC3E}">
        <p14:creationId xmlns:p14="http://schemas.microsoft.com/office/powerpoint/2010/main" val="1738910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6" y="518984"/>
            <a:ext cx="6083717" cy="523220"/>
          </a:xfrm>
          <a:prstGeom prst="rect">
            <a:avLst/>
          </a:prstGeom>
          <a:noFill/>
        </p:spPr>
        <p:txBody>
          <a:bodyPr wrap="none" rtlCol="0">
            <a:spAutoFit/>
          </a:bodyPr>
          <a:lstStyle/>
          <a:p>
            <a:r>
              <a:rPr lang="en-IN" sz="2800" u="sng" dirty="0" smtClean="0"/>
              <a:t>Types of problem in backtracking</a:t>
            </a:r>
            <a:r>
              <a:rPr lang="en-IN" sz="2800" dirty="0" smtClean="0"/>
              <a:t>:</a:t>
            </a:r>
          </a:p>
        </p:txBody>
      </p:sp>
      <p:sp>
        <p:nvSpPr>
          <p:cNvPr id="3" name="TextBox 2"/>
          <p:cNvSpPr txBox="1"/>
          <p:nvPr/>
        </p:nvSpPr>
        <p:spPr>
          <a:xfrm>
            <a:off x="642551" y="1515762"/>
            <a:ext cx="6445995" cy="1815882"/>
          </a:xfrm>
          <a:prstGeom prst="rect">
            <a:avLst/>
          </a:prstGeom>
          <a:noFill/>
        </p:spPr>
        <p:txBody>
          <a:bodyPr wrap="none" rtlCol="0">
            <a:spAutoFit/>
          </a:bodyPr>
          <a:lstStyle/>
          <a:p>
            <a:r>
              <a:rPr lang="en-IN" sz="1600" dirty="0" smtClean="0">
                <a:latin typeface="Bahnschrift" panose="020B0502040204020203" pitchFamily="34" charset="0"/>
              </a:rPr>
              <a:t>There are three types of problem in backtracking</a:t>
            </a:r>
          </a:p>
          <a:p>
            <a:endParaRPr lang="en-IN" sz="1600" dirty="0">
              <a:latin typeface="Bahnschrift" panose="020B0502040204020203" pitchFamily="34" charset="0"/>
            </a:endParaRPr>
          </a:p>
          <a:p>
            <a:pPr marL="285750" indent="-285750">
              <a:buFont typeface="Wingdings" panose="05000000000000000000" pitchFamily="2" charset="2"/>
              <a:buChar char="Ø"/>
            </a:pPr>
            <a:r>
              <a:rPr lang="en-IN" sz="1600" u="sng" dirty="0" smtClean="0">
                <a:latin typeface="Bahnschrift" panose="020B0502040204020203" pitchFamily="34" charset="0"/>
              </a:rPr>
              <a:t>Decision problem</a:t>
            </a:r>
            <a:r>
              <a:rPr lang="en-IN" sz="1600" dirty="0" smtClean="0">
                <a:latin typeface="Bahnschrift" panose="020B0502040204020203" pitchFamily="34" charset="0"/>
              </a:rPr>
              <a:t>– In this, we search for a feasible solution.</a:t>
            </a:r>
          </a:p>
          <a:p>
            <a:pPr marL="285750" indent="-285750">
              <a:buFont typeface="Wingdings" panose="05000000000000000000" pitchFamily="2" charset="2"/>
              <a:buChar char="Ø"/>
            </a:pPr>
            <a:endParaRPr lang="en-IN" sz="1600" dirty="0">
              <a:latin typeface="Bahnschrift" panose="020B0502040204020203" pitchFamily="34" charset="0"/>
            </a:endParaRPr>
          </a:p>
          <a:p>
            <a:pPr marL="285750" indent="-285750">
              <a:buFont typeface="Wingdings" panose="05000000000000000000" pitchFamily="2" charset="2"/>
              <a:buChar char="Ø"/>
            </a:pPr>
            <a:r>
              <a:rPr lang="en-IN" sz="1600" u="sng" dirty="0" smtClean="0">
                <a:latin typeface="Bahnschrift" panose="020B0502040204020203" pitchFamily="34" charset="0"/>
              </a:rPr>
              <a:t>Optimization problem</a:t>
            </a:r>
            <a:r>
              <a:rPr lang="en-IN" sz="1600" dirty="0" smtClean="0">
                <a:latin typeface="Bahnschrift" panose="020B0502040204020203" pitchFamily="34" charset="0"/>
              </a:rPr>
              <a:t>– In this, we search for the best solution.</a:t>
            </a:r>
          </a:p>
          <a:p>
            <a:pPr marL="285750" indent="-285750">
              <a:buFont typeface="Wingdings" panose="05000000000000000000" pitchFamily="2" charset="2"/>
              <a:buChar char="Ø"/>
            </a:pPr>
            <a:endParaRPr lang="en-IN" sz="1600" dirty="0">
              <a:latin typeface="Bahnschrift" panose="020B0502040204020203" pitchFamily="34" charset="0"/>
            </a:endParaRPr>
          </a:p>
          <a:p>
            <a:pPr marL="285750" indent="-285750">
              <a:buFont typeface="Wingdings" panose="05000000000000000000" pitchFamily="2" charset="2"/>
              <a:buChar char="Ø"/>
            </a:pPr>
            <a:r>
              <a:rPr lang="en-IN" sz="1600" u="sng" dirty="0" smtClean="0">
                <a:latin typeface="Bahnschrift" panose="020B0502040204020203" pitchFamily="34" charset="0"/>
              </a:rPr>
              <a:t>Enumeration problem</a:t>
            </a:r>
            <a:r>
              <a:rPr lang="en-IN" sz="1600" dirty="0" smtClean="0">
                <a:latin typeface="Bahnschrift" panose="020B0502040204020203" pitchFamily="34" charset="0"/>
              </a:rPr>
              <a:t>– In this, we search for all feasible solution.</a:t>
            </a:r>
          </a:p>
        </p:txBody>
      </p:sp>
    </p:spTree>
    <p:extLst>
      <p:ext uri="{BB962C8B-B14F-4D97-AF65-F5344CB8AC3E}">
        <p14:creationId xmlns:p14="http://schemas.microsoft.com/office/powerpoint/2010/main" val="412508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4886" y="700216"/>
            <a:ext cx="5659395" cy="523220"/>
          </a:xfrm>
          <a:prstGeom prst="rect">
            <a:avLst/>
          </a:prstGeom>
          <a:noFill/>
        </p:spPr>
        <p:txBody>
          <a:bodyPr wrap="square" rtlCol="0">
            <a:spAutoFit/>
          </a:bodyPr>
          <a:lstStyle/>
          <a:p>
            <a:r>
              <a:rPr lang="en-IN" sz="2800" u="sng" dirty="0" smtClean="0"/>
              <a:t>What</a:t>
            </a:r>
            <a:r>
              <a:rPr lang="en-IN" sz="2800" dirty="0" smtClean="0"/>
              <a:t> </a:t>
            </a:r>
            <a:r>
              <a:rPr lang="en-IN" sz="2800" u="sng" dirty="0" smtClean="0"/>
              <a:t>is</a:t>
            </a:r>
            <a:r>
              <a:rPr lang="en-IN" sz="2800" dirty="0" smtClean="0"/>
              <a:t> </a:t>
            </a:r>
            <a:r>
              <a:rPr lang="en-IN" sz="2800" u="sng" dirty="0" err="1" smtClean="0"/>
              <a:t>Gray</a:t>
            </a:r>
            <a:r>
              <a:rPr lang="en-IN" sz="2800" dirty="0" smtClean="0"/>
              <a:t> </a:t>
            </a:r>
            <a:r>
              <a:rPr lang="en-IN" sz="2800" u="sng" dirty="0" smtClean="0"/>
              <a:t>Code</a:t>
            </a:r>
            <a:r>
              <a:rPr lang="en-IN" sz="2800" dirty="0" smtClean="0"/>
              <a:t>?</a:t>
            </a:r>
            <a:endParaRPr lang="en-IN" sz="2800" dirty="0"/>
          </a:p>
        </p:txBody>
      </p:sp>
      <p:sp>
        <p:nvSpPr>
          <p:cNvPr id="5" name="TextBox 4"/>
          <p:cNvSpPr txBox="1"/>
          <p:nvPr/>
        </p:nvSpPr>
        <p:spPr>
          <a:xfrm>
            <a:off x="584886" y="1721708"/>
            <a:ext cx="8559114" cy="4031873"/>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Bahnschrift" panose="020B0502040204020203" pitchFamily="34" charset="0"/>
              </a:rPr>
              <a:t>It is an ordering of the binary numeral system.</a:t>
            </a:r>
          </a:p>
          <a:p>
            <a:pPr marL="285750" indent="-285750">
              <a:buFont typeface="Wingdings" panose="05000000000000000000" pitchFamily="2" charset="2"/>
              <a:buChar char="Ø"/>
            </a:pPr>
            <a:endParaRPr lang="en-IN" sz="1600" dirty="0" smtClean="0">
              <a:latin typeface="Bahnschrift" panose="020B0502040204020203" pitchFamily="34" charset="0"/>
            </a:endParaRPr>
          </a:p>
          <a:p>
            <a:pPr marL="285750" indent="-285750">
              <a:buFont typeface="Wingdings" panose="05000000000000000000" pitchFamily="2" charset="2"/>
              <a:buChar char="Ø"/>
            </a:pPr>
            <a:r>
              <a:rPr lang="en-IN" sz="1600" dirty="0" smtClean="0">
                <a:latin typeface="Bahnschrift" panose="020B0502040204020203" pitchFamily="34" charset="0"/>
              </a:rPr>
              <a:t>Ordering is such that two successive values differ by only one bit (binary digit).</a:t>
            </a:r>
          </a:p>
          <a:p>
            <a:pPr marL="285750" indent="-285750">
              <a:buFont typeface="Wingdings" panose="05000000000000000000" pitchFamily="2" charset="2"/>
              <a:buChar char="Ø"/>
            </a:pPr>
            <a:endParaRPr lang="en-IN" sz="1600" dirty="0">
              <a:latin typeface="Bahnschrift" panose="020B0502040204020203" pitchFamily="34" charset="0"/>
            </a:endParaRPr>
          </a:p>
          <a:p>
            <a:pPr marL="285750" indent="-285750">
              <a:buFont typeface="Wingdings" panose="05000000000000000000" pitchFamily="2" charset="2"/>
              <a:buChar char="Ø"/>
            </a:pPr>
            <a:r>
              <a:rPr lang="en-IN" sz="1600" dirty="0" smtClean="0">
                <a:latin typeface="Bahnschrift" panose="020B0502040204020203" pitchFamily="34" charset="0"/>
              </a:rPr>
              <a:t>They are very useful in the normal sequence of binary numbers generated by the hardware that may cause an error or ambiguity during the transition from one number to the next.</a:t>
            </a:r>
          </a:p>
          <a:p>
            <a:pPr marL="285750" indent="-285750">
              <a:buFont typeface="Wingdings" panose="05000000000000000000" pitchFamily="2" charset="2"/>
              <a:buChar char="Ø"/>
            </a:pPr>
            <a:endParaRPr lang="en-IN" sz="1600" dirty="0">
              <a:latin typeface="Bahnschrift" panose="020B0502040204020203" pitchFamily="34" charset="0"/>
            </a:endParaRPr>
          </a:p>
          <a:p>
            <a:pPr marL="285750" indent="-285750">
              <a:buFont typeface="Wingdings" panose="05000000000000000000" pitchFamily="2" charset="2"/>
              <a:buChar char="Ø"/>
            </a:pPr>
            <a:r>
              <a:rPr lang="en-IN" sz="1600" dirty="0" err="1" smtClean="0">
                <a:latin typeface="Bahnschrift" panose="020B0502040204020203" pitchFamily="34" charset="0"/>
              </a:rPr>
              <a:t>Gray</a:t>
            </a:r>
            <a:r>
              <a:rPr lang="en-IN" sz="1600" dirty="0" smtClean="0">
                <a:latin typeface="Bahnschrift" panose="020B0502040204020203" pitchFamily="34" charset="0"/>
              </a:rPr>
              <a:t> code eliminate this problem easily since only one bit changes its value during any transition between two numbers.</a:t>
            </a:r>
          </a:p>
          <a:p>
            <a:pPr marL="285750" indent="-285750">
              <a:buFont typeface="Wingdings" panose="05000000000000000000" pitchFamily="2" charset="2"/>
              <a:buChar char="Ø"/>
            </a:pPr>
            <a:endParaRPr lang="en-IN" sz="1600" dirty="0">
              <a:latin typeface="Bahnschrift" panose="020B0502040204020203" pitchFamily="34" charset="0"/>
            </a:endParaRPr>
          </a:p>
          <a:p>
            <a:pPr marL="285750" indent="-285750">
              <a:buFont typeface="Wingdings" panose="05000000000000000000" pitchFamily="2" charset="2"/>
              <a:buChar char="Ø"/>
            </a:pPr>
            <a:r>
              <a:rPr lang="en-IN" sz="1600" dirty="0" smtClean="0">
                <a:latin typeface="Bahnschrift" panose="020B0502040204020203" pitchFamily="34" charset="0"/>
              </a:rPr>
              <a:t>It is not weighted that means it does not depend on the positional value of digit</a:t>
            </a:r>
          </a:p>
          <a:p>
            <a:pPr marL="285750" indent="-285750">
              <a:buFont typeface="Wingdings" panose="05000000000000000000" pitchFamily="2" charset="2"/>
              <a:buChar char="Ø"/>
            </a:pPr>
            <a:endParaRPr lang="en-IN" sz="1600" dirty="0">
              <a:latin typeface="Bahnschrift" panose="020B0502040204020203" pitchFamily="34" charset="0"/>
            </a:endParaRPr>
          </a:p>
          <a:p>
            <a:pPr marL="285750" indent="-285750">
              <a:buFont typeface="Wingdings" panose="05000000000000000000" pitchFamily="2" charset="2"/>
              <a:buChar char="Ø"/>
            </a:pPr>
            <a:r>
              <a:rPr lang="en-IN" sz="1600" dirty="0" smtClean="0">
                <a:latin typeface="Bahnschrift" panose="020B0502040204020203" pitchFamily="34" charset="0"/>
              </a:rPr>
              <a:t>Also known as reflected binary code, because the first(n/2) values compare with those of the last(n/2) values, but in reverse order.</a:t>
            </a:r>
          </a:p>
          <a:p>
            <a:endParaRPr lang="en-IN" sz="1600" dirty="0">
              <a:latin typeface="Bahnschrift" panose="020B0502040204020203" pitchFamily="34" charset="0"/>
            </a:endParaRPr>
          </a:p>
        </p:txBody>
      </p:sp>
    </p:spTree>
    <p:extLst>
      <p:ext uri="{BB962C8B-B14F-4D97-AF65-F5344CB8AC3E}">
        <p14:creationId xmlns:p14="http://schemas.microsoft.com/office/powerpoint/2010/main" val="201218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417" y="469557"/>
            <a:ext cx="3283271" cy="369332"/>
          </a:xfrm>
          <a:prstGeom prst="rect">
            <a:avLst/>
          </a:prstGeom>
          <a:noFill/>
        </p:spPr>
        <p:txBody>
          <a:bodyPr wrap="none" rtlCol="0">
            <a:spAutoFit/>
          </a:bodyPr>
          <a:lstStyle/>
          <a:p>
            <a:r>
              <a:rPr lang="en-IN" u="sng" dirty="0" smtClean="0"/>
              <a:t>Generating n-bit </a:t>
            </a:r>
            <a:r>
              <a:rPr lang="en-IN" u="sng" dirty="0" err="1" smtClean="0"/>
              <a:t>gray</a:t>
            </a:r>
            <a:r>
              <a:rPr lang="en-IN" u="sng" dirty="0" smtClean="0"/>
              <a:t> code</a:t>
            </a:r>
            <a:endParaRPr lang="en-IN" u="sng" dirty="0"/>
          </a:p>
        </p:txBody>
      </p:sp>
      <p:sp>
        <p:nvSpPr>
          <p:cNvPr id="3" name="TextBox 2"/>
          <p:cNvSpPr txBox="1"/>
          <p:nvPr/>
        </p:nvSpPr>
        <p:spPr>
          <a:xfrm>
            <a:off x="337753" y="1161535"/>
            <a:ext cx="7587048" cy="1200329"/>
          </a:xfrm>
          <a:prstGeom prst="rect">
            <a:avLst/>
          </a:prstGeom>
          <a:noFill/>
        </p:spPr>
        <p:txBody>
          <a:bodyPr wrap="square" rtlCol="0">
            <a:spAutoFit/>
          </a:bodyPr>
          <a:lstStyle/>
          <a:p>
            <a:r>
              <a:rPr lang="en-IN" dirty="0"/>
              <a:t>F</a:t>
            </a:r>
            <a:r>
              <a:rPr lang="en-IN" dirty="0" smtClean="0"/>
              <a:t>or </a:t>
            </a:r>
            <a:r>
              <a:rPr lang="en-IN" dirty="0"/>
              <a:t>each bit out of n bit we have a choice either we can ignore it or we can invert the bit so this means our </a:t>
            </a:r>
            <a:r>
              <a:rPr lang="en-IN" dirty="0" err="1"/>
              <a:t>gray</a:t>
            </a:r>
            <a:r>
              <a:rPr lang="en-IN" dirty="0"/>
              <a:t> sequence goes </a:t>
            </a:r>
            <a:r>
              <a:rPr lang="en-IN" dirty="0" err="1"/>
              <a:t>upto</a:t>
            </a:r>
            <a:r>
              <a:rPr lang="en-IN" dirty="0"/>
              <a:t> 2 ^ n for n bits. So we make two recursive calls for either inverting the bit or leaving the bit as it is.</a:t>
            </a:r>
          </a:p>
        </p:txBody>
      </p:sp>
      <p:sp>
        <p:nvSpPr>
          <p:cNvPr id="4" name="TextBox 3"/>
          <p:cNvSpPr txBox="1"/>
          <p:nvPr/>
        </p:nvSpPr>
        <p:spPr>
          <a:xfrm>
            <a:off x="395417" y="2759675"/>
            <a:ext cx="2698175" cy="369332"/>
          </a:xfrm>
          <a:prstGeom prst="rect">
            <a:avLst/>
          </a:prstGeom>
          <a:noFill/>
        </p:spPr>
        <p:txBody>
          <a:bodyPr wrap="none" rtlCol="0">
            <a:spAutoFit/>
          </a:bodyPr>
          <a:lstStyle/>
          <a:p>
            <a:r>
              <a:rPr lang="en-IN" b="1" u="sng" dirty="0" smtClean="0"/>
              <a:t>SOURCE CODE(JAVA):</a:t>
            </a:r>
            <a:endParaRPr lang="en-IN" b="1" u="sng" dirty="0"/>
          </a:p>
        </p:txBody>
      </p:sp>
      <p:sp>
        <p:nvSpPr>
          <p:cNvPr id="5" name="TextBox 4"/>
          <p:cNvSpPr txBox="1"/>
          <p:nvPr/>
        </p:nvSpPr>
        <p:spPr>
          <a:xfrm>
            <a:off x="395417" y="3385751"/>
            <a:ext cx="9745361" cy="280076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 JAVA program to find the </a:t>
            </a:r>
            <a:r>
              <a:rPr lang="en-IN" sz="1600" dirty="0" err="1">
                <a:latin typeface="Arial" panose="020B0604020202020204" pitchFamily="34" charset="0"/>
                <a:cs typeface="Arial" panose="020B0604020202020204" pitchFamily="34" charset="0"/>
              </a:rPr>
              <a:t>gray</a:t>
            </a:r>
            <a:r>
              <a:rPr lang="en-IN" sz="1600" dirty="0">
                <a:latin typeface="Arial" panose="020B0604020202020204" pitchFamily="34" charset="0"/>
                <a:cs typeface="Arial" panose="020B0604020202020204" pitchFamily="34" charset="0"/>
              </a:rPr>
              <a:t> sequence of n bits. </a:t>
            </a:r>
          </a:p>
          <a:p>
            <a:r>
              <a:rPr lang="en-IN" sz="1600" dirty="0">
                <a:latin typeface="Arial" panose="020B0604020202020204" pitchFamily="34" charset="0"/>
                <a:cs typeface="Arial" panose="020B0604020202020204" pitchFamily="34" charset="0"/>
              </a:rPr>
              <a:t>import </a:t>
            </a:r>
            <a:r>
              <a:rPr lang="en-IN" sz="1600" dirty="0" err="1">
                <a:latin typeface="Arial" panose="020B0604020202020204" pitchFamily="34" charset="0"/>
                <a:cs typeface="Arial" panose="020B0604020202020204" pitchFamily="34" charset="0"/>
              </a:rPr>
              <a:t>java.util</a:t>
            </a:r>
            <a:r>
              <a:rPr lang="en-IN" sz="1600" dirty="0">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class GFG </a:t>
            </a:r>
          </a:p>
          <a:p>
            <a:r>
              <a:rPr lang="en-IN" sz="1600" dirty="0">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static </a:t>
            </a:r>
            <a:r>
              <a:rPr lang="en-IN" sz="1600" dirty="0" err="1">
                <a:latin typeface="Arial" panose="020B0604020202020204" pitchFamily="34" charset="0"/>
                <a:cs typeface="Arial" panose="020B0604020202020204" pitchFamily="34" charset="0"/>
              </a:rPr>
              <a:t>int</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num</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we have 2 choices for each of the n bits either we </a:t>
            </a:r>
          </a:p>
          <a:p>
            <a:r>
              <a:rPr lang="en-IN" sz="1600" dirty="0">
                <a:latin typeface="Arial" panose="020B0604020202020204" pitchFamily="34" charset="0"/>
                <a:cs typeface="Arial" panose="020B0604020202020204" pitchFamily="34" charset="0"/>
              </a:rPr>
              <a:t>can include </a:t>
            </a:r>
            <a:r>
              <a:rPr lang="en-IN" sz="1600" dirty="0" err="1">
                <a:latin typeface="Arial" panose="020B0604020202020204" pitchFamily="34" charset="0"/>
                <a:cs typeface="Arial" panose="020B0604020202020204" pitchFamily="34" charset="0"/>
              </a:rPr>
              <a:t>i.e</a:t>
            </a:r>
            <a:r>
              <a:rPr lang="en-IN" sz="1600" dirty="0">
                <a:latin typeface="Arial" panose="020B0604020202020204" pitchFamily="34" charset="0"/>
                <a:cs typeface="Arial" panose="020B0604020202020204" pitchFamily="34" charset="0"/>
              </a:rPr>
              <a:t> invert the bit or we can exclude the </a:t>
            </a:r>
          </a:p>
          <a:p>
            <a:r>
              <a:rPr lang="en-IN" sz="1600" dirty="0">
                <a:latin typeface="Arial" panose="020B0604020202020204" pitchFamily="34" charset="0"/>
                <a:cs typeface="Arial" panose="020B0604020202020204" pitchFamily="34" charset="0"/>
              </a:rPr>
              <a:t>bit </a:t>
            </a:r>
            <a:r>
              <a:rPr lang="en-IN" sz="1600" dirty="0" err="1">
                <a:latin typeface="Arial" panose="020B0604020202020204" pitchFamily="34" charset="0"/>
                <a:cs typeface="Arial" panose="020B0604020202020204" pitchFamily="34" charset="0"/>
              </a:rPr>
              <a:t>i.e</a:t>
            </a:r>
            <a:r>
              <a:rPr lang="en-IN" sz="1600" dirty="0">
                <a:latin typeface="Arial" panose="020B0604020202020204" pitchFamily="34" charset="0"/>
                <a:cs typeface="Arial" panose="020B0604020202020204" pitchFamily="34" charset="0"/>
              </a:rPr>
              <a:t> we can leave the number as it is. */</a:t>
            </a:r>
          </a:p>
        </p:txBody>
      </p:sp>
    </p:spTree>
    <p:extLst>
      <p:ext uri="{BB962C8B-B14F-4D97-AF65-F5344CB8AC3E}">
        <p14:creationId xmlns:p14="http://schemas.microsoft.com/office/powerpoint/2010/main" val="2435054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4867" y="728134"/>
            <a:ext cx="8102600" cy="5509200"/>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static void </a:t>
            </a:r>
            <a:r>
              <a:rPr lang="en-IN" sz="1600" dirty="0" err="1">
                <a:latin typeface="Arial" panose="020B0604020202020204" pitchFamily="34" charset="0"/>
                <a:cs typeface="Arial" panose="020B0604020202020204" pitchFamily="34" charset="0"/>
              </a:rPr>
              <a:t>grayCodeUtil</a:t>
            </a:r>
            <a:r>
              <a:rPr lang="en-IN" sz="1600" dirty="0">
                <a:latin typeface="Arial" panose="020B0604020202020204" pitchFamily="34" charset="0"/>
                <a:cs typeface="Arial" panose="020B0604020202020204" pitchFamily="34" charset="0"/>
              </a:rPr>
              <a:t>(Vector&lt;Integer&gt; res, </a:t>
            </a:r>
            <a:r>
              <a:rPr lang="en-IN" sz="1600" dirty="0" err="1">
                <a:latin typeface="Arial" panose="020B0604020202020204" pitchFamily="34" charset="0"/>
                <a:cs typeface="Arial" panose="020B0604020202020204" pitchFamily="34" charset="0"/>
              </a:rPr>
              <a:t>int</a:t>
            </a:r>
            <a:r>
              <a:rPr lang="en-IN" sz="1600" dirty="0">
                <a:latin typeface="Arial" panose="020B0604020202020204" pitchFamily="34" charset="0"/>
                <a:cs typeface="Arial" panose="020B0604020202020204" pitchFamily="34" charset="0"/>
              </a:rPr>
              <a:t> n) </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 base case when we run out bits to process </a:t>
            </a:r>
          </a:p>
          <a:p>
            <a:r>
              <a:rPr lang="en-IN" sz="1600" dirty="0">
                <a:latin typeface="Arial" panose="020B0604020202020204" pitchFamily="34" charset="0"/>
                <a:cs typeface="Arial" panose="020B0604020202020204" pitchFamily="34" charset="0"/>
              </a:rPr>
              <a:t>	// we simply include it in </a:t>
            </a:r>
            <a:r>
              <a:rPr lang="en-IN" sz="1600" dirty="0" err="1">
                <a:latin typeface="Arial" panose="020B0604020202020204" pitchFamily="34" charset="0"/>
                <a:cs typeface="Arial" panose="020B0604020202020204" pitchFamily="34" charset="0"/>
              </a:rPr>
              <a:t>gray</a:t>
            </a:r>
            <a:r>
              <a:rPr lang="en-IN" sz="1600" dirty="0">
                <a:latin typeface="Arial" panose="020B0604020202020204" pitchFamily="34" charset="0"/>
                <a:cs typeface="Arial" panose="020B0604020202020204" pitchFamily="34" charset="0"/>
              </a:rPr>
              <a:t> code sequence. </a:t>
            </a:r>
          </a:p>
          <a:p>
            <a:r>
              <a:rPr lang="en-IN" sz="1600" dirty="0">
                <a:latin typeface="Arial" panose="020B0604020202020204" pitchFamily="34" charset="0"/>
                <a:cs typeface="Arial" panose="020B0604020202020204" pitchFamily="34" charset="0"/>
              </a:rPr>
              <a:t>	if (n == 0) </a:t>
            </a:r>
          </a:p>
          <a:p>
            <a:r>
              <a:rPr lang="en-IN" sz="1600" dirty="0">
                <a:latin typeface="Arial" panose="020B0604020202020204" pitchFamily="34" charset="0"/>
                <a:cs typeface="Arial" panose="020B0604020202020204" pitchFamily="34" charset="0"/>
              </a:rPr>
              <a:t>	{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res.add</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num</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return; </a:t>
            </a:r>
          </a:p>
          <a:p>
            <a:r>
              <a:rPr lang="en-IN" sz="1600" dirty="0">
                <a:latin typeface="Arial" panose="020B0604020202020204" pitchFamily="34" charset="0"/>
                <a:cs typeface="Arial" panose="020B0604020202020204" pitchFamily="34" charset="0"/>
              </a:rPr>
              <a:t>	}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 ignore the bit.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grayCodeUtil</a:t>
            </a:r>
            <a:r>
              <a:rPr lang="en-IN" sz="1600" dirty="0">
                <a:latin typeface="Arial" panose="020B0604020202020204" pitchFamily="34" charset="0"/>
                <a:cs typeface="Arial" panose="020B0604020202020204" pitchFamily="34" charset="0"/>
              </a:rPr>
              <a:t>(res, n - 1);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 invert the bit.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num</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num</a:t>
            </a:r>
            <a:r>
              <a:rPr lang="en-IN" sz="1600" dirty="0">
                <a:latin typeface="Arial" panose="020B0604020202020204" pitchFamily="34" charset="0"/>
                <a:cs typeface="Arial" panose="020B0604020202020204" pitchFamily="34" charset="0"/>
              </a:rPr>
              <a:t> ^ (1 &lt;&lt; (n - 1));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grayCodeUtil</a:t>
            </a:r>
            <a:r>
              <a:rPr lang="en-IN" sz="1600" dirty="0">
                <a:latin typeface="Arial" panose="020B0604020202020204" pitchFamily="34" charset="0"/>
                <a:cs typeface="Arial" panose="020B0604020202020204" pitchFamily="34" charset="0"/>
              </a:rPr>
              <a:t>(res, n - 1); </a:t>
            </a:r>
          </a:p>
          <a:p>
            <a:r>
              <a:rPr lang="en-IN" sz="1600" dirty="0">
                <a:latin typeface="Arial" panose="020B0604020202020204" pitchFamily="34" charset="0"/>
                <a:cs typeface="Arial" panose="020B0604020202020204" pitchFamily="34" charset="0"/>
              </a:rPr>
              <a:t>} </a:t>
            </a:r>
            <a:endParaRPr lang="en-IN" sz="1600" dirty="0" smtClean="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returns the vector containing the </a:t>
            </a:r>
            <a:r>
              <a:rPr lang="en-IN" sz="1600" dirty="0" err="1">
                <a:latin typeface="Arial" panose="020B0604020202020204" pitchFamily="34" charset="0"/>
                <a:cs typeface="Arial" panose="020B0604020202020204" pitchFamily="34" charset="0"/>
              </a:rPr>
              <a:t>gray</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code sequence of n bits</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079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333" y="601134"/>
            <a:ext cx="8559800" cy="5262979"/>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static Vector&lt;Integer&gt; </a:t>
            </a:r>
            <a:r>
              <a:rPr lang="en-IN" sz="1600" dirty="0" err="1">
                <a:latin typeface="Arial" panose="020B0604020202020204" pitchFamily="34" charset="0"/>
                <a:cs typeface="Arial" panose="020B0604020202020204" pitchFamily="34" charset="0"/>
              </a:rPr>
              <a:t>grayCodes</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int</a:t>
            </a:r>
            <a:r>
              <a:rPr lang="en-IN" sz="1600" dirty="0">
                <a:latin typeface="Arial" panose="020B0604020202020204" pitchFamily="34" charset="0"/>
                <a:cs typeface="Arial" panose="020B0604020202020204" pitchFamily="34" charset="0"/>
              </a:rPr>
              <a:t> n) </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Vector&lt;Integer&gt; res = new Vector&lt;Integer&gt;();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num</a:t>
            </a:r>
            <a:r>
              <a:rPr lang="en-IN" sz="1600" dirty="0">
                <a:latin typeface="Arial" panose="020B0604020202020204" pitchFamily="34" charset="0"/>
                <a:cs typeface="Arial" panose="020B0604020202020204" pitchFamily="34" charset="0"/>
              </a:rPr>
              <a:t> is passed by reference to keep </a:t>
            </a:r>
          </a:p>
          <a:p>
            <a:r>
              <a:rPr lang="en-IN" sz="1600" dirty="0">
                <a:latin typeface="Arial" panose="020B0604020202020204" pitchFamily="34" charset="0"/>
                <a:cs typeface="Arial" panose="020B0604020202020204" pitchFamily="34" charset="0"/>
              </a:rPr>
              <a:t>	// track of current code.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num</a:t>
            </a:r>
            <a:r>
              <a:rPr lang="en-IN" sz="1600" dirty="0">
                <a:latin typeface="Arial" panose="020B0604020202020204" pitchFamily="34" charset="0"/>
                <a:cs typeface="Arial" panose="020B0604020202020204" pitchFamily="34" charset="0"/>
              </a:rPr>
              <a:t> = 0;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grayCodeUtil</a:t>
            </a:r>
            <a:r>
              <a:rPr lang="en-IN" sz="1600" dirty="0">
                <a:latin typeface="Arial" panose="020B0604020202020204" pitchFamily="34" charset="0"/>
                <a:cs typeface="Arial" panose="020B0604020202020204" pitchFamily="34" charset="0"/>
              </a:rPr>
              <a:t>(res, n);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return res; </a:t>
            </a:r>
          </a:p>
          <a:p>
            <a:r>
              <a:rPr lang="en-IN" sz="1600" dirty="0">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Driver function. </a:t>
            </a:r>
          </a:p>
          <a:p>
            <a:r>
              <a:rPr lang="en-IN" sz="1600" dirty="0">
                <a:latin typeface="Arial" panose="020B0604020202020204" pitchFamily="34" charset="0"/>
                <a:cs typeface="Arial" panose="020B0604020202020204" pitchFamily="34" charset="0"/>
              </a:rPr>
              <a:t>public static void main(String[] </a:t>
            </a:r>
            <a:r>
              <a:rPr lang="en-IN" sz="1600" dirty="0" err="1">
                <a:latin typeface="Arial" panose="020B0604020202020204" pitchFamily="34" charset="0"/>
                <a:cs typeface="Arial" panose="020B0604020202020204" pitchFamily="34" charset="0"/>
              </a:rPr>
              <a:t>args</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int</a:t>
            </a:r>
            <a:r>
              <a:rPr lang="en-IN" sz="1600" dirty="0">
                <a:latin typeface="Arial" panose="020B0604020202020204" pitchFamily="34" charset="0"/>
                <a:cs typeface="Arial" panose="020B0604020202020204" pitchFamily="34" charset="0"/>
              </a:rPr>
              <a:t> n = 3; </a:t>
            </a:r>
          </a:p>
          <a:p>
            <a:r>
              <a:rPr lang="en-IN" sz="1600" dirty="0">
                <a:latin typeface="Arial" panose="020B0604020202020204" pitchFamily="34" charset="0"/>
                <a:cs typeface="Arial" panose="020B0604020202020204" pitchFamily="34" charset="0"/>
              </a:rPr>
              <a:t>	Vector&lt;Integer&gt; code = </a:t>
            </a:r>
            <a:r>
              <a:rPr lang="en-IN" sz="1600" dirty="0" err="1">
                <a:latin typeface="Arial" panose="020B0604020202020204" pitchFamily="34" charset="0"/>
                <a:cs typeface="Arial" panose="020B0604020202020204" pitchFamily="34" charset="0"/>
              </a:rPr>
              <a:t>grayCodes</a:t>
            </a:r>
            <a:r>
              <a:rPr lang="en-IN" sz="1600" dirty="0">
                <a:latin typeface="Arial" panose="020B0604020202020204" pitchFamily="34" charset="0"/>
                <a:cs typeface="Arial" panose="020B0604020202020204" pitchFamily="34" charset="0"/>
              </a:rPr>
              <a:t>(n); </a:t>
            </a:r>
          </a:p>
          <a:p>
            <a:r>
              <a:rPr lang="en-IN" sz="1600" dirty="0">
                <a:latin typeface="Arial" panose="020B0604020202020204" pitchFamily="34" charset="0"/>
                <a:cs typeface="Arial" panose="020B0604020202020204" pitchFamily="34" charset="0"/>
              </a:rPr>
              <a:t>	for (</a:t>
            </a:r>
            <a:r>
              <a:rPr lang="en-IN" sz="1600" dirty="0" err="1">
                <a:latin typeface="Arial" panose="020B0604020202020204" pitchFamily="34" charset="0"/>
                <a:cs typeface="Arial" panose="020B0604020202020204" pitchFamily="34" charset="0"/>
              </a:rPr>
              <a:t>int</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i</a:t>
            </a:r>
            <a:r>
              <a:rPr lang="en-IN" sz="1600" dirty="0">
                <a:latin typeface="Arial" panose="020B0604020202020204" pitchFamily="34" charset="0"/>
                <a:cs typeface="Arial" panose="020B0604020202020204" pitchFamily="34" charset="0"/>
              </a:rPr>
              <a:t> = 0; </a:t>
            </a:r>
            <a:r>
              <a:rPr lang="en-IN" sz="1600" dirty="0" err="1">
                <a:latin typeface="Arial" panose="020B0604020202020204" pitchFamily="34" charset="0"/>
                <a:cs typeface="Arial" panose="020B0604020202020204" pitchFamily="34" charset="0"/>
              </a:rPr>
              <a:t>i</a:t>
            </a:r>
            <a:r>
              <a:rPr lang="en-IN" sz="1600" dirty="0">
                <a:latin typeface="Arial" panose="020B0604020202020204" pitchFamily="34" charset="0"/>
                <a:cs typeface="Arial" panose="020B0604020202020204" pitchFamily="34" charset="0"/>
              </a:rPr>
              <a:t> &lt; </a:t>
            </a:r>
            <a:r>
              <a:rPr lang="en-IN" sz="1600" dirty="0" err="1">
                <a:latin typeface="Arial" panose="020B0604020202020204" pitchFamily="34" charset="0"/>
                <a:cs typeface="Arial" panose="020B0604020202020204" pitchFamily="34" charset="0"/>
              </a:rPr>
              <a:t>code.size</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i</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System.out.print</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code.get</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i</a:t>
            </a:r>
            <a:r>
              <a:rPr lang="en-IN" sz="1600" dirty="0">
                <a:latin typeface="Arial" panose="020B0604020202020204" pitchFamily="34" charset="0"/>
                <a:cs typeface="Arial" panose="020B0604020202020204" pitchFamily="34" charset="0"/>
              </a:rPr>
              <a:t>) +"\n"); </a:t>
            </a:r>
          </a:p>
          <a:p>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72003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55319" y="436605"/>
            <a:ext cx="3768400" cy="369332"/>
          </a:xfrm>
          <a:prstGeom prst="rect">
            <a:avLst/>
          </a:prstGeom>
          <a:noFill/>
        </p:spPr>
        <p:txBody>
          <a:bodyPr wrap="square" rtlCol="0">
            <a:spAutoFit/>
          </a:bodyPr>
          <a:lstStyle/>
          <a:p>
            <a:r>
              <a:rPr lang="id-ID" dirty="0" smtClean="0"/>
              <a:t>OUTPUT SNAPSHOT: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 y="1120346"/>
            <a:ext cx="8982951" cy="5263978"/>
          </a:xfrm>
          <a:prstGeom prst="rect">
            <a:avLst/>
          </a:prstGeom>
        </p:spPr>
      </p:pic>
    </p:spTree>
    <p:extLst>
      <p:ext uri="{BB962C8B-B14F-4D97-AF65-F5344CB8AC3E}">
        <p14:creationId xmlns:p14="http://schemas.microsoft.com/office/powerpoint/2010/main" val="1345539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TotalTime>
  <Words>530</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Bahnschrift</vt:lpstr>
      <vt:lpstr>Blackadder ITC</vt:lpstr>
      <vt:lpstr>Century Gothic</vt:lpstr>
      <vt:lpstr>Consolas</vt:lpstr>
      <vt:lpstr>Times New Roman</vt:lpstr>
      <vt:lpstr>Wingdings</vt:lpstr>
      <vt:lpstr>Wingdings 3</vt:lpstr>
      <vt:lpstr>Ion</vt:lpstr>
      <vt:lpstr>Generating n-bit gray code using backtracking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dc:creator>ROSHAN</dc:creator>
  <cp:lastModifiedBy>ROSHAN</cp:lastModifiedBy>
  <cp:revision>14</cp:revision>
  <dcterms:created xsi:type="dcterms:W3CDTF">2020-08-16T05:26:11Z</dcterms:created>
  <dcterms:modified xsi:type="dcterms:W3CDTF">2020-08-16T13:56:41Z</dcterms:modified>
</cp:coreProperties>
</file>