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8" r:id="rId13"/>
    <p:sldId id="267" r:id="rId14"/>
    <p:sldId id="269" r:id="rId15"/>
    <p:sldId id="271" r:id="rId16"/>
    <p:sldId id="272" r:id="rId17"/>
    <p:sldId id="273" r:id="rId18"/>
    <p:sldId id="270"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5D3E-6FA6-4A29-BE5E-713623FE0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AE1674-EB0E-4254-8F7D-F0CDA7C936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03F3BE-A69E-42CC-9856-2053F3F2E523}"/>
              </a:ext>
            </a:extLst>
          </p:cNvPr>
          <p:cNvSpPr>
            <a:spLocks noGrp="1"/>
          </p:cNvSpPr>
          <p:nvPr>
            <p:ph type="dt" sz="half" idx="10"/>
          </p:nvPr>
        </p:nvSpPr>
        <p:spPr/>
        <p:txBody>
          <a:bodyPr/>
          <a:lstStyle/>
          <a:p>
            <a:fld id="{FA1D200F-3C23-41BE-93E3-665FC68D4D9F}" type="datetimeFigureOut">
              <a:rPr lang="en-IN" smtClean="0"/>
              <a:t>25-05-2020</a:t>
            </a:fld>
            <a:endParaRPr lang="en-IN"/>
          </a:p>
        </p:txBody>
      </p:sp>
      <p:sp>
        <p:nvSpPr>
          <p:cNvPr id="5" name="Footer Placeholder 4">
            <a:extLst>
              <a:ext uri="{FF2B5EF4-FFF2-40B4-BE49-F238E27FC236}">
                <a16:creationId xmlns:a16="http://schemas.microsoft.com/office/drawing/2014/main" id="{7D7B0F7A-27BF-470B-B2C5-2326315B60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BB3F4-5F61-4093-9737-F5DC3C1AC0B0}"/>
              </a:ext>
            </a:extLst>
          </p:cNvPr>
          <p:cNvSpPr>
            <a:spLocks noGrp="1"/>
          </p:cNvSpPr>
          <p:nvPr>
            <p:ph type="sldNum" sz="quarter" idx="12"/>
          </p:nvPr>
        </p:nvSpPr>
        <p:spPr/>
        <p:txBody>
          <a:bodyPr/>
          <a:lstStyle/>
          <a:p>
            <a:fld id="{7AB42AD4-25B5-429B-8C34-9E8A0F873515}" type="slidenum">
              <a:rPr lang="en-IN" smtClean="0"/>
              <a:t>‹#›</a:t>
            </a:fld>
            <a:endParaRPr lang="en-IN"/>
          </a:p>
        </p:txBody>
      </p:sp>
    </p:spTree>
    <p:extLst>
      <p:ext uri="{BB962C8B-B14F-4D97-AF65-F5344CB8AC3E}">
        <p14:creationId xmlns:p14="http://schemas.microsoft.com/office/powerpoint/2010/main" val="4146655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6AE3-CE81-4992-85E5-CF2CA7DBBB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D52997-AA3F-4CA8-A72B-E5E727CEA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1CE31F-121A-4C46-89F7-E22B082E7D73}"/>
              </a:ext>
            </a:extLst>
          </p:cNvPr>
          <p:cNvSpPr>
            <a:spLocks noGrp="1"/>
          </p:cNvSpPr>
          <p:nvPr>
            <p:ph type="dt" sz="half" idx="10"/>
          </p:nvPr>
        </p:nvSpPr>
        <p:spPr/>
        <p:txBody>
          <a:bodyPr/>
          <a:lstStyle/>
          <a:p>
            <a:fld id="{FA1D200F-3C23-41BE-93E3-665FC68D4D9F}" type="datetimeFigureOut">
              <a:rPr lang="en-IN" smtClean="0"/>
              <a:t>25-05-2020</a:t>
            </a:fld>
            <a:endParaRPr lang="en-IN"/>
          </a:p>
        </p:txBody>
      </p:sp>
      <p:sp>
        <p:nvSpPr>
          <p:cNvPr id="5" name="Footer Placeholder 4">
            <a:extLst>
              <a:ext uri="{FF2B5EF4-FFF2-40B4-BE49-F238E27FC236}">
                <a16:creationId xmlns:a16="http://schemas.microsoft.com/office/drawing/2014/main" id="{111AB78A-5071-47B4-8AA6-7DF690AD42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0A81B1-9CCF-40F6-82BD-0DF4B64152EC}"/>
              </a:ext>
            </a:extLst>
          </p:cNvPr>
          <p:cNvSpPr>
            <a:spLocks noGrp="1"/>
          </p:cNvSpPr>
          <p:nvPr>
            <p:ph type="sldNum" sz="quarter" idx="12"/>
          </p:nvPr>
        </p:nvSpPr>
        <p:spPr/>
        <p:txBody>
          <a:bodyPr/>
          <a:lstStyle/>
          <a:p>
            <a:fld id="{7AB42AD4-25B5-429B-8C34-9E8A0F873515}" type="slidenum">
              <a:rPr lang="en-IN" smtClean="0"/>
              <a:t>‹#›</a:t>
            </a:fld>
            <a:endParaRPr lang="en-IN"/>
          </a:p>
        </p:txBody>
      </p:sp>
    </p:spTree>
    <p:extLst>
      <p:ext uri="{BB962C8B-B14F-4D97-AF65-F5344CB8AC3E}">
        <p14:creationId xmlns:p14="http://schemas.microsoft.com/office/powerpoint/2010/main" val="381695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EEA44-0B7E-4493-90CC-B787A40401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41696A-05E5-443B-8629-801E9483D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6FFFD-74B3-4A7D-B8BB-E87AB7784CB2}"/>
              </a:ext>
            </a:extLst>
          </p:cNvPr>
          <p:cNvSpPr>
            <a:spLocks noGrp="1"/>
          </p:cNvSpPr>
          <p:nvPr>
            <p:ph type="dt" sz="half" idx="10"/>
          </p:nvPr>
        </p:nvSpPr>
        <p:spPr/>
        <p:txBody>
          <a:bodyPr/>
          <a:lstStyle/>
          <a:p>
            <a:fld id="{FA1D200F-3C23-41BE-93E3-665FC68D4D9F}" type="datetimeFigureOut">
              <a:rPr lang="en-IN" smtClean="0"/>
              <a:t>25-05-2020</a:t>
            </a:fld>
            <a:endParaRPr lang="en-IN"/>
          </a:p>
        </p:txBody>
      </p:sp>
      <p:sp>
        <p:nvSpPr>
          <p:cNvPr id="5" name="Footer Placeholder 4">
            <a:extLst>
              <a:ext uri="{FF2B5EF4-FFF2-40B4-BE49-F238E27FC236}">
                <a16:creationId xmlns:a16="http://schemas.microsoft.com/office/drawing/2014/main" id="{503174D7-4376-497C-8492-0C03D16C3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9E4B5E-FF1E-49CF-92D0-5E7BB607F0BC}"/>
              </a:ext>
            </a:extLst>
          </p:cNvPr>
          <p:cNvSpPr>
            <a:spLocks noGrp="1"/>
          </p:cNvSpPr>
          <p:nvPr>
            <p:ph type="sldNum" sz="quarter" idx="12"/>
          </p:nvPr>
        </p:nvSpPr>
        <p:spPr/>
        <p:txBody>
          <a:bodyPr/>
          <a:lstStyle/>
          <a:p>
            <a:fld id="{7AB42AD4-25B5-429B-8C34-9E8A0F873515}" type="slidenum">
              <a:rPr lang="en-IN" smtClean="0"/>
              <a:t>‹#›</a:t>
            </a:fld>
            <a:endParaRPr lang="en-IN"/>
          </a:p>
        </p:txBody>
      </p:sp>
    </p:spTree>
    <p:extLst>
      <p:ext uri="{BB962C8B-B14F-4D97-AF65-F5344CB8AC3E}">
        <p14:creationId xmlns:p14="http://schemas.microsoft.com/office/powerpoint/2010/main" val="231920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DAD8-5369-48F2-9AF1-A350C3AD52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53854D-B4E8-42F1-9DC8-73A244120B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DAFBCF-6D2B-4DF4-B499-FA782F0B9BD2}"/>
              </a:ext>
            </a:extLst>
          </p:cNvPr>
          <p:cNvSpPr>
            <a:spLocks noGrp="1"/>
          </p:cNvSpPr>
          <p:nvPr>
            <p:ph type="dt" sz="half" idx="10"/>
          </p:nvPr>
        </p:nvSpPr>
        <p:spPr/>
        <p:txBody>
          <a:bodyPr/>
          <a:lstStyle/>
          <a:p>
            <a:fld id="{FA1D200F-3C23-41BE-93E3-665FC68D4D9F}" type="datetimeFigureOut">
              <a:rPr lang="en-IN" smtClean="0"/>
              <a:t>25-05-2020</a:t>
            </a:fld>
            <a:endParaRPr lang="en-IN"/>
          </a:p>
        </p:txBody>
      </p:sp>
      <p:sp>
        <p:nvSpPr>
          <p:cNvPr id="5" name="Footer Placeholder 4">
            <a:extLst>
              <a:ext uri="{FF2B5EF4-FFF2-40B4-BE49-F238E27FC236}">
                <a16:creationId xmlns:a16="http://schemas.microsoft.com/office/drawing/2014/main" id="{AE36C112-4FF7-4760-9353-173F5106E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6C004-5000-4127-9D3A-CEFBA90570DA}"/>
              </a:ext>
            </a:extLst>
          </p:cNvPr>
          <p:cNvSpPr>
            <a:spLocks noGrp="1"/>
          </p:cNvSpPr>
          <p:nvPr>
            <p:ph type="sldNum" sz="quarter" idx="12"/>
          </p:nvPr>
        </p:nvSpPr>
        <p:spPr/>
        <p:txBody>
          <a:bodyPr/>
          <a:lstStyle/>
          <a:p>
            <a:fld id="{7AB42AD4-25B5-429B-8C34-9E8A0F873515}" type="slidenum">
              <a:rPr lang="en-IN" smtClean="0"/>
              <a:t>‹#›</a:t>
            </a:fld>
            <a:endParaRPr lang="en-IN"/>
          </a:p>
        </p:txBody>
      </p:sp>
    </p:spTree>
    <p:extLst>
      <p:ext uri="{BB962C8B-B14F-4D97-AF65-F5344CB8AC3E}">
        <p14:creationId xmlns:p14="http://schemas.microsoft.com/office/powerpoint/2010/main" val="314323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E662-D25C-4590-9DF7-9773B9B41E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67D041-C9E6-4B60-9FAB-08FE2FBFB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28FEE6-C4A9-488C-AF75-CDBC0F31B792}"/>
              </a:ext>
            </a:extLst>
          </p:cNvPr>
          <p:cNvSpPr>
            <a:spLocks noGrp="1"/>
          </p:cNvSpPr>
          <p:nvPr>
            <p:ph type="dt" sz="half" idx="10"/>
          </p:nvPr>
        </p:nvSpPr>
        <p:spPr/>
        <p:txBody>
          <a:bodyPr/>
          <a:lstStyle/>
          <a:p>
            <a:fld id="{FA1D200F-3C23-41BE-93E3-665FC68D4D9F}" type="datetimeFigureOut">
              <a:rPr lang="en-IN" smtClean="0"/>
              <a:t>25-05-2020</a:t>
            </a:fld>
            <a:endParaRPr lang="en-IN"/>
          </a:p>
        </p:txBody>
      </p:sp>
      <p:sp>
        <p:nvSpPr>
          <p:cNvPr id="5" name="Footer Placeholder 4">
            <a:extLst>
              <a:ext uri="{FF2B5EF4-FFF2-40B4-BE49-F238E27FC236}">
                <a16:creationId xmlns:a16="http://schemas.microsoft.com/office/drawing/2014/main" id="{0CBD2646-9047-44D3-82A9-F78A9FC9E5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4567BB-32A0-42DA-8989-50487F883655}"/>
              </a:ext>
            </a:extLst>
          </p:cNvPr>
          <p:cNvSpPr>
            <a:spLocks noGrp="1"/>
          </p:cNvSpPr>
          <p:nvPr>
            <p:ph type="sldNum" sz="quarter" idx="12"/>
          </p:nvPr>
        </p:nvSpPr>
        <p:spPr/>
        <p:txBody>
          <a:bodyPr/>
          <a:lstStyle/>
          <a:p>
            <a:fld id="{7AB42AD4-25B5-429B-8C34-9E8A0F873515}" type="slidenum">
              <a:rPr lang="en-IN" smtClean="0"/>
              <a:t>‹#›</a:t>
            </a:fld>
            <a:endParaRPr lang="en-IN"/>
          </a:p>
        </p:txBody>
      </p:sp>
    </p:spTree>
    <p:extLst>
      <p:ext uri="{BB962C8B-B14F-4D97-AF65-F5344CB8AC3E}">
        <p14:creationId xmlns:p14="http://schemas.microsoft.com/office/powerpoint/2010/main" val="2109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91B8-0603-4127-B32A-889C610428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2E1305-6090-4FA9-9AAB-9D8E8ACD52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6372E5-AACC-4E0C-A8CE-F0A56032A8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C1DB20-40F8-4E0F-BF13-B2E1F6E6B750}"/>
              </a:ext>
            </a:extLst>
          </p:cNvPr>
          <p:cNvSpPr>
            <a:spLocks noGrp="1"/>
          </p:cNvSpPr>
          <p:nvPr>
            <p:ph type="dt" sz="half" idx="10"/>
          </p:nvPr>
        </p:nvSpPr>
        <p:spPr/>
        <p:txBody>
          <a:bodyPr/>
          <a:lstStyle/>
          <a:p>
            <a:fld id="{FA1D200F-3C23-41BE-93E3-665FC68D4D9F}" type="datetimeFigureOut">
              <a:rPr lang="en-IN" smtClean="0"/>
              <a:t>25-05-2020</a:t>
            </a:fld>
            <a:endParaRPr lang="en-IN"/>
          </a:p>
        </p:txBody>
      </p:sp>
      <p:sp>
        <p:nvSpPr>
          <p:cNvPr id="6" name="Footer Placeholder 5">
            <a:extLst>
              <a:ext uri="{FF2B5EF4-FFF2-40B4-BE49-F238E27FC236}">
                <a16:creationId xmlns:a16="http://schemas.microsoft.com/office/drawing/2014/main" id="{78181489-4B14-4019-B423-E7B48B77E3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20BF1F-6343-4C89-B6E0-409A3B991D39}"/>
              </a:ext>
            </a:extLst>
          </p:cNvPr>
          <p:cNvSpPr>
            <a:spLocks noGrp="1"/>
          </p:cNvSpPr>
          <p:nvPr>
            <p:ph type="sldNum" sz="quarter" idx="12"/>
          </p:nvPr>
        </p:nvSpPr>
        <p:spPr/>
        <p:txBody>
          <a:bodyPr/>
          <a:lstStyle/>
          <a:p>
            <a:fld id="{7AB42AD4-25B5-429B-8C34-9E8A0F873515}" type="slidenum">
              <a:rPr lang="en-IN" smtClean="0"/>
              <a:t>‹#›</a:t>
            </a:fld>
            <a:endParaRPr lang="en-IN"/>
          </a:p>
        </p:txBody>
      </p:sp>
    </p:spTree>
    <p:extLst>
      <p:ext uri="{BB962C8B-B14F-4D97-AF65-F5344CB8AC3E}">
        <p14:creationId xmlns:p14="http://schemas.microsoft.com/office/powerpoint/2010/main" val="344156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6E82-C0DB-45BC-901F-BDE84A1924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D34CD6-0E0F-4BF6-8F86-2DF9E7B627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5CAD19-398F-4A22-AD23-965B66185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7C7BAF-6B99-4E43-A461-0113E6965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416957-3E58-4FD4-A070-B9288340E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C29BEC-E8DB-4615-BEBF-4DCC3CDDAE2D}"/>
              </a:ext>
            </a:extLst>
          </p:cNvPr>
          <p:cNvSpPr>
            <a:spLocks noGrp="1"/>
          </p:cNvSpPr>
          <p:nvPr>
            <p:ph type="dt" sz="half" idx="10"/>
          </p:nvPr>
        </p:nvSpPr>
        <p:spPr/>
        <p:txBody>
          <a:bodyPr/>
          <a:lstStyle/>
          <a:p>
            <a:fld id="{FA1D200F-3C23-41BE-93E3-665FC68D4D9F}" type="datetimeFigureOut">
              <a:rPr lang="en-IN" smtClean="0"/>
              <a:t>25-05-2020</a:t>
            </a:fld>
            <a:endParaRPr lang="en-IN"/>
          </a:p>
        </p:txBody>
      </p:sp>
      <p:sp>
        <p:nvSpPr>
          <p:cNvPr id="8" name="Footer Placeholder 7">
            <a:extLst>
              <a:ext uri="{FF2B5EF4-FFF2-40B4-BE49-F238E27FC236}">
                <a16:creationId xmlns:a16="http://schemas.microsoft.com/office/drawing/2014/main" id="{7C21DE12-20AB-4FFE-96DC-174E24C72B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0D808D-23BD-4F90-853E-955C150E7843}"/>
              </a:ext>
            </a:extLst>
          </p:cNvPr>
          <p:cNvSpPr>
            <a:spLocks noGrp="1"/>
          </p:cNvSpPr>
          <p:nvPr>
            <p:ph type="sldNum" sz="quarter" idx="12"/>
          </p:nvPr>
        </p:nvSpPr>
        <p:spPr/>
        <p:txBody>
          <a:bodyPr/>
          <a:lstStyle/>
          <a:p>
            <a:fld id="{7AB42AD4-25B5-429B-8C34-9E8A0F873515}" type="slidenum">
              <a:rPr lang="en-IN" smtClean="0"/>
              <a:t>‹#›</a:t>
            </a:fld>
            <a:endParaRPr lang="en-IN"/>
          </a:p>
        </p:txBody>
      </p:sp>
    </p:spTree>
    <p:extLst>
      <p:ext uri="{BB962C8B-B14F-4D97-AF65-F5344CB8AC3E}">
        <p14:creationId xmlns:p14="http://schemas.microsoft.com/office/powerpoint/2010/main" val="350226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38CC-2863-446C-9526-68A1109386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06EEA9-AC3F-4E6E-8614-8BF36F3A21A6}"/>
              </a:ext>
            </a:extLst>
          </p:cNvPr>
          <p:cNvSpPr>
            <a:spLocks noGrp="1"/>
          </p:cNvSpPr>
          <p:nvPr>
            <p:ph type="dt" sz="half" idx="10"/>
          </p:nvPr>
        </p:nvSpPr>
        <p:spPr/>
        <p:txBody>
          <a:bodyPr/>
          <a:lstStyle/>
          <a:p>
            <a:fld id="{FA1D200F-3C23-41BE-93E3-665FC68D4D9F}" type="datetimeFigureOut">
              <a:rPr lang="en-IN" smtClean="0"/>
              <a:t>25-05-2020</a:t>
            </a:fld>
            <a:endParaRPr lang="en-IN"/>
          </a:p>
        </p:txBody>
      </p:sp>
      <p:sp>
        <p:nvSpPr>
          <p:cNvPr id="4" name="Footer Placeholder 3">
            <a:extLst>
              <a:ext uri="{FF2B5EF4-FFF2-40B4-BE49-F238E27FC236}">
                <a16:creationId xmlns:a16="http://schemas.microsoft.com/office/drawing/2014/main" id="{427D017E-9E2D-4863-A791-C047FA0092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89368C-75C7-4D31-BB8F-555786B9021E}"/>
              </a:ext>
            </a:extLst>
          </p:cNvPr>
          <p:cNvSpPr>
            <a:spLocks noGrp="1"/>
          </p:cNvSpPr>
          <p:nvPr>
            <p:ph type="sldNum" sz="quarter" idx="12"/>
          </p:nvPr>
        </p:nvSpPr>
        <p:spPr/>
        <p:txBody>
          <a:bodyPr/>
          <a:lstStyle/>
          <a:p>
            <a:fld id="{7AB42AD4-25B5-429B-8C34-9E8A0F873515}" type="slidenum">
              <a:rPr lang="en-IN" smtClean="0"/>
              <a:t>‹#›</a:t>
            </a:fld>
            <a:endParaRPr lang="en-IN"/>
          </a:p>
        </p:txBody>
      </p:sp>
    </p:spTree>
    <p:extLst>
      <p:ext uri="{BB962C8B-B14F-4D97-AF65-F5344CB8AC3E}">
        <p14:creationId xmlns:p14="http://schemas.microsoft.com/office/powerpoint/2010/main" val="186608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8C1E26-BF04-49CA-91F1-21D0513B8973}"/>
              </a:ext>
            </a:extLst>
          </p:cNvPr>
          <p:cNvSpPr>
            <a:spLocks noGrp="1"/>
          </p:cNvSpPr>
          <p:nvPr>
            <p:ph type="dt" sz="half" idx="10"/>
          </p:nvPr>
        </p:nvSpPr>
        <p:spPr/>
        <p:txBody>
          <a:bodyPr/>
          <a:lstStyle/>
          <a:p>
            <a:fld id="{FA1D200F-3C23-41BE-93E3-665FC68D4D9F}" type="datetimeFigureOut">
              <a:rPr lang="en-IN" smtClean="0"/>
              <a:t>25-05-2020</a:t>
            </a:fld>
            <a:endParaRPr lang="en-IN"/>
          </a:p>
        </p:txBody>
      </p:sp>
      <p:sp>
        <p:nvSpPr>
          <p:cNvPr id="3" name="Footer Placeholder 2">
            <a:extLst>
              <a:ext uri="{FF2B5EF4-FFF2-40B4-BE49-F238E27FC236}">
                <a16:creationId xmlns:a16="http://schemas.microsoft.com/office/drawing/2014/main" id="{22D39813-7FB2-4F4C-AEBD-EA6D0B34BF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5D7D6A-44B1-437E-B463-5837AF2DDD18}"/>
              </a:ext>
            </a:extLst>
          </p:cNvPr>
          <p:cNvSpPr>
            <a:spLocks noGrp="1"/>
          </p:cNvSpPr>
          <p:nvPr>
            <p:ph type="sldNum" sz="quarter" idx="12"/>
          </p:nvPr>
        </p:nvSpPr>
        <p:spPr/>
        <p:txBody>
          <a:bodyPr/>
          <a:lstStyle/>
          <a:p>
            <a:fld id="{7AB42AD4-25B5-429B-8C34-9E8A0F873515}" type="slidenum">
              <a:rPr lang="en-IN" smtClean="0"/>
              <a:t>‹#›</a:t>
            </a:fld>
            <a:endParaRPr lang="en-IN"/>
          </a:p>
        </p:txBody>
      </p:sp>
    </p:spTree>
    <p:extLst>
      <p:ext uri="{BB962C8B-B14F-4D97-AF65-F5344CB8AC3E}">
        <p14:creationId xmlns:p14="http://schemas.microsoft.com/office/powerpoint/2010/main" val="211388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CCF7-46EA-49D6-A25D-A554D4D49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CC7040-2022-4B9D-82D8-93878E259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3F2DA2-4E33-4E06-AE60-7981B3D9D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A3405C-37DB-424E-B24C-0F68FB6DDFF9}"/>
              </a:ext>
            </a:extLst>
          </p:cNvPr>
          <p:cNvSpPr>
            <a:spLocks noGrp="1"/>
          </p:cNvSpPr>
          <p:nvPr>
            <p:ph type="dt" sz="half" idx="10"/>
          </p:nvPr>
        </p:nvSpPr>
        <p:spPr/>
        <p:txBody>
          <a:bodyPr/>
          <a:lstStyle/>
          <a:p>
            <a:fld id="{FA1D200F-3C23-41BE-93E3-665FC68D4D9F}" type="datetimeFigureOut">
              <a:rPr lang="en-IN" smtClean="0"/>
              <a:t>25-05-2020</a:t>
            </a:fld>
            <a:endParaRPr lang="en-IN"/>
          </a:p>
        </p:txBody>
      </p:sp>
      <p:sp>
        <p:nvSpPr>
          <p:cNvPr id="6" name="Footer Placeholder 5">
            <a:extLst>
              <a:ext uri="{FF2B5EF4-FFF2-40B4-BE49-F238E27FC236}">
                <a16:creationId xmlns:a16="http://schemas.microsoft.com/office/drawing/2014/main" id="{0AA7F015-965F-4A5F-BACA-9B96450BD6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1D09F5-1D02-46E9-AF20-2AAB4A6660AD}"/>
              </a:ext>
            </a:extLst>
          </p:cNvPr>
          <p:cNvSpPr>
            <a:spLocks noGrp="1"/>
          </p:cNvSpPr>
          <p:nvPr>
            <p:ph type="sldNum" sz="quarter" idx="12"/>
          </p:nvPr>
        </p:nvSpPr>
        <p:spPr/>
        <p:txBody>
          <a:bodyPr/>
          <a:lstStyle/>
          <a:p>
            <a:fld id="{7AB42AD4-25B5-429B-8C34-9E8A0F873515}" type="slidenum">
              <a:rPr lang="en-IN" smtClean="0"/>
              <a:t>‹#›</a:t>
            </a:fld>
            <a:endParaRPr lang="en-IN"/>
          </a:p>
        </p:txBody>
      </p:sp>
    </p:spTree>
    <p:extLst>
      <p:ext uri="{BB962C8B-B14F-4D97-AF65-F5344CB8AC3E}">
        <p14:creationId xmlns:p14="http://schemas.microsoft.com/office/powerpoint/2010/main" val="147168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64AE-F0CC-4E14-8C91-3EA8222C5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F49DB9-ACFC-4559-845C-3382988FFD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92C721-B070-4F19-86DC-7571431E0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DE675-08D3-402E-BA0B-2E0EA8B8DC6F}"/>
              </a:ext>
            </a:extLst>
          </p:cNvPr>
          <p:cNvSpPr>
            <a:spLocks noGrp="1"/>
          </p:cNvSpPr>
          <p:nvPr>
            <p:ph type="dt" sz="half" idx="10"/>
          </p:nvPr>
        </p:nvSpPr>
        <p:spPr/>
        <p:txBody>
          <a:bodyPr/>
          <a:lstStyle/>
          <a:p>
            <a:fld id="{FA1D200F-3C23-41BE-93E3-665FC68D4D9F}" type="datetimeFigureOut">
              <a:rPr lang="en-IN" smtClean="0"/>
              <a:t>25-05-2020</a:t>
            </a:fld>
            <a:endParaRPr lang="en-IN"/>
          </a:p>
        </p:txBody>
      </p:sp>
      <p:sp>
        <p:nvSpPr>
          <p:cNvPr id="6" name="Footer Placeholder 5">
            <a:extLst>
              <a:ext uri="{FF2B5EF4-FFF2-40B4-BE49-F238E27FC236}">
                <a16:creationId xmlns:a16="http://schemas.microsoft.com/office/drawing/2014/main" id="{A25B781A-77F4-4E3B-B221-4FACE07733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F2191C-A1E9-4DDF-B87B-9ED3240B59EA}"/>
              </a:ext>
            </a:extLst>
          </p:cNvPr>
          <p:cNvSpPr>
            <a:spLocks noGrp="1"/>
          </p:cNvSpPr>
          <p:nvPr>
            <p:ph type="sldNum" sz="quarter" idx="12"/>
          </p:nvPr>
        </p:nvSpPr>
        <p:spPr/>
        <p:txBody>
          <a:bodyPr/>
          <a:lstStyle/>
          <a:p>
            <a:fld id="{7AB42AD4-25B5-429B-8C34-9E8A0F873515}" type="slidenum">
              <a:rPr lang="en-IN" smtClean="0"/>
              <a:t>‹#›</a:t>
            </a:fld>
            <a:endParaRPr lang="en-IN"/>
          </a:p>
        </p:txBody>
      </p:sp>
    </p:spTree>
    <p:extLst>
      <p:ext uri="{BB962C8B-B14F-4D97-AF65-F5344CB8AC3E}">
        <p14:creationId xmlns:p14="http://schemas.microsoft.com/office/powerpoint/2010/main" val="230638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1B0B6-BDB4-4159-9DF2-158567E40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11EA9A-6B54-402D-91A9-BCC5095FC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6EDAED-00AC-4637-A973-BE57EB678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D200F-3C23-41BE-93E3-665FC68D4D9F}" type="datetimeFigureOut">
              <a:rPr lang="en-IN" smtClean="0"/>
              <a:t>25-05-2020</a:t>
            </a:fld>
            <a:endParaRPr lang="en-IN"/>
          </a:p>
        </p:txBody>
      </p:sp>
      <p:sp>
        <p:nvSpPr>
          <p:cNvPr id="5" name="Footer Placeholder 4">
            <a:extLst>
              <a:ext uri="{FF2B5EF4-FFF2-40B4-BE49-F238E27FC236}">
                <a16:creationId xmlns:a16="http://schemas.microsoft.com/office/drawing/2014/main" id="{6A4FFC36-FBD9-40F5-AFFC-300754EEC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BEF457-35A6-4974-9DD8-D2D7E79EA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42AD4-25B5-429B-8C34-9E8A0F873515}" type="slidenum">
              <a:rPr lang="en-IN" smtClean="0"/>
              <a:t>‹#›</a:t>
            </a:fld>
            <a:endParaRPr lang="en-IN"/>
          </a:p>
        </p:txBody>
      </p:sp>
    </p:spTree>
    <p:extLst>
      <p:ext uri="{BB962C8B-B14F-4D97-AF65-F5344CB8AC3E}">
        <p14:creationId xmlns:p14="http://schemas.microsoft.com/office/powerpoint/2010/main" val="3799215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528D-B5AB-40D9-8955-8DC42B6C601D}"/>
              </a:ext>
            </a:extLst>
          </p:cNvPr>
          <p:cNvSpPr>
            <a:spLocks noGrp="1"/>
          </p:cNvSpPr>
          <p:nvPr>
            <p:ph type="ctrTitle"/>
          </p:nvPr>
        </p:nvSpPr>
        <p:spPr>
          <a:xfrm>
            <a:off x="1524000" y="1549797"/>
            <a:ext cx="9144000" cy="1523999"/>
          </a:xfrm>
        </p:spPr>
        <p:txBody>
          <a:bodyPr>
            <a:noAutofit/>
          </a:bodyPr>
          <a:lstStyle/>
          <a:p>
            <a:r>
              <a:rPr lang="en-IN" sz="3200" b="1" dirty="0">
                <a:latin typeface="Times New Roman" panose="02020603050405020304" pitchFamily="18" charset="0"/>
                <a:cs typeface="Times New Roman" panose="02020603050405020304" pitchFamily="18" charset="0"/>
              </a:rPr>
              <a:t>Application of Machine Learning In Multistage Quality Control In Automotive Industry</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15CS303M-MDD</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BATCH NO.19,  CSE 3-J</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1A5F0A23-58B7-458F-81BC-14B7A4221DD9}"/>
              </a:ext>
            </a:extLst>
          </p:cNvPr>
          <p:cNvSpPr>
            <a:spLocks noGrp="1"/>
          </p:cNvSpPr>
          <p:nvPr>
            <p:ph type="subTitle" idx="1"/>
          </p:nvPr>
        </p:nvSpPr>
        <p:spPr>
          <a:xfrm>
            <a:off x="7486649" y="3352800"/>
            <a:ext cx="5305425" cy="3357562"/>
          </a:xfrm>
        </p:spPr>
        <p:txBody>
          <a:bodyPr/>
          <a:lstStyle/>
          <a:p>
            <a:r>
              <a:rPr lang="en-IN" b="1" dirty="0"/>
              <a:t>Batch Number 19</a:t>
            </a:r>
          </a:p>
          <a:p>
            <a:r>
              <a:rPr lang="en-IN" i="1" dirty="0"/>
              <a:t>Abhimanyu Wadhwa</a:t>
            </a:r>
            <a:r>
              <a:rPr lang="en-IN" dirty="0"/>
              <a:t> </a:t>
            </a:r>
          </a:p>
          <a:p>
            <a:r>
              <a:rPr lang="en-IN" dirty="0"/>
              <a:t>(RA1711003020595)</a:t>
            </a:r>
          </a:p>
          <a:p>
            <a:r>
              <a:rPr lang="en-IN" i="1" dirty="0"/>
              <a:t>Nikhil Chopra </a:t>
            </a:r>
          </a:p>
          <a:p>
            <a:r>
              <a:rPr lang="en-IN" dirty="0"/>
              <a:t>(RA1711003020591)</a:t>
            </a:r>
          </a:p>
          <a:p>
            <a:r>
              <a:rPr lang="en-IN" i="1" dirty="0"/>
              <a:t>Ritwick Bhaduri</a:t>
            </a:r>
          </a:p>
          <a:p>
            <a:r>
              <a:rPr lang="en-IN" dirty="0"/>
              <a:t>(RA1711003020596)</a:t>
            </a:r>
          </a:p>
        </p:txBody>
      </p:sp>
      <p:sp>
        <p:nvSpPr>
          <p:cNvPr id="7" name="TextBox 6">
            <a:extLst>
              <a:ext uri="{FF2B5EF4-FFF2-40B4-BE49-F238E27FC236}">
                <a16:creationId xmlns:a16="http://schemas.microsoft.com/office/drawing/2014/main" id="{BCE692E9-F1D3-4365-A0DE-8F5CEB372AF0}"/>
              </a:ext>
            </a:extLst>
          </p:cNvPr>
          <p:cNvSpPr txBox="1"/>
          <p:nvPr/>
        </p:nvSpPr>
        <p:spPr>
          <a:xfrm>
            <a:off x="361950" y="4402038"/>
            <a:ext cx="6296025" cy="2308324"/>
          </a:xfrm>
          <a:prstGeom prst="rect">
            <a:avLst/>
          </a:prstGeom>
          <a:noFill/>
        </p:spPr>
        <p:txBody>
          <a:bodyPr wrap="square" rtlCol="0">
            <a:spAutoFit/>
          </a:bodyPr>
          <a:lstStyle/>
          <a:p>
            <a:pPr algn="just"/>
            <a:r>
              <a:rPr lang="en-US" sz="2400" dirty="0"/>
              <a:t>Guided By,</a:t>
            </a:r>
          </a:p>
          <a:p>
            <a:pPr algn="just"/>
            <a:r>
              <a:rPr lang="en-US" sz="2400" b="1" dirty="0"/>
              <a:t>Ms. </a:t>
            </a:r>
            <a:r>
              <a:rPr lang="en-US" sz="2400" b="1" dirty="0" err="1"/>
              <a:t>Vidhyavani</a:t>
            </a:r>
            <a:endParaRPr lang="en-US" sz="2400" b="1" dirty="0"/>
          </a:p>
          <a:p>
            <a:pPr algn="just"/>
            <a:r>
              <a:rPr lang="en-US" sz="2400" dirty="0"/>
              <a:t>Assistant Professor </a:t>
            </a:r>
          </a:p>
          <a:p>
            <a:pPr algn="just"/>
            <a:r>
              <a:rPr lang="en-US" sz="2400" dirty="0"/>
              <a:t>Computer Science and Engineering</a:t>
            </a:r>
          </a:p>
          <a:p>
            <a:pPr algn="just"/>
            <a:r>
              <a:rPr lang="en-US" sz="2400" dirty="0"/>
              <a:t>SRM Institute of Science and Technology</a:t>
            </a:r>
          </a:p>
          <a:p>
            <a:pPr algn="just"/>
            <a:endParaRPr lang="en-IN" sz="2400" dirty="0"/>
          </a:p>
        </p:txBody>
      </p:sp>
    </p:spTree>
    <p:extLst>
      <p:ext uri="{BB962C8B-B14F-4D97-AF65-F5344CB8AC3E}">
        <p14:creationId xmlns:p14="http://schemas.microsoft.com/office/powerpoint/2010/main" val="237435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8A00-9126-449F-8502-65DCA220B93A}"/>
              </a:ext>
            </a:extLst>
          </p:cNvPr>
          <p:cNvSpPr>
            <a:spLocks noGrp="1"/>
          </p:cNvSpPr>
          <p:nvPr>
            <p:ph type="title"/>
          </p:nvPr>
        </p:nvSpPr>
        <p:spPr>
          <a:xfrm>
            <a:off x="838200" y="346075"/>
            <a:ext cx="10515600" cy="1325563"/>
          </a:xfrm>
        </p:spPr>
        <p:txBody>
          <a:bodyPr/>
          <a:lstStyle/>
          <a:p>
            <a:pPr algn="ctr"/>
            <a:r>
              <a:rPr lang="en-IN" dirty="0">
                <a:latin typeface="Times New Roman" panose="02020603050405020304" pitchFamily="18"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2788B225-B9DF-4C20-8AEE-C58D345AF3B0}"/>
              </a:ext>
            </a:extLst>
          </p:cNvPr>
          <p:cNvSpPr>
            <a:spLocks noGrp="1"/>
          </p:cNvSpPr>
          <p:nvPr>
            <p:ph idx="1"/>
          </p:nvPr>
        </p:nvSpPr>
        <p:spPr>
          <a:xfrm>
            <a:off x="732183" y="1253330"/>
            <a:ext cx="10515600" cy="4351338"/>
          </a:xfrm>
        </p:spPr>
        <p:txBody>
          <a:bodyPr>
            <a:normAutofit/>
          </a:bodyPr>
          <a:lstStyle/>
          <a:p>
            <a:pPr marL="0" indent="0">
              <a:buNone/>
            </a:pPr>
            <a:r>
              <a:rPr lang="en-IN" dirty="0"/>
              <a:t> </a:t>
            </a:r>
          </a:p>
        </p:txBody>
      </p:sp>
      <p:graphicFrame>
        <p:nvGraphicFramePr>
          <p:cNvPr id="7" name="Table 6">
            <a:extLst>
              <a:ext uri="{FF2B5EF4-FFF2-40B4-BE49-F238E27FC236}">
                <a16:creationId xmlns:a16="http://schemas.microsoft.com/office/drawing/2014/main" id="{44ECF374-5656-4B85-B677-9A710AB58FCF}"/>
              </a:ext>
            </a:extLst>
          </p:cNvPr>
          <p:cNvGraphicFramePr>
            <a:graphicFrameLocks noGrp="1"/>
          </p:cNvGraphicFramePr>
          <p:nvPr>
            <p:extLst>
              <p:ext uri="{D42A27DB-BD31-4B8C-83A1-F6EECF244321}">
                <p14:modId xmlns:p14="http://schemas.microsoft.com/office/powerpoint/2010/main" val="268945751"/>
              </p:ext>
            </p:extLst>
          </p:nvPr>
        </p:nvGraphicFramePr>
        <p:xfrm>
          <a:off x="1419832" y="1059306"/>
          <a:ext cx="9140301" cy="4739385"/>
        </p:xfrm>
        <a:graphic>
          <a:graphicData uri="http://schemas.openxmlformats.org/drawingml/2006/table">
            <a:tbl>
              <a:tblPr firstRow="1" bandRow="1"/>
              <a:tblGrid>
                <a:gridCol w="998867">
                  <a:extLst>
                    <a:ext uri="{9D8B030D-6E8A-4147-A177-3AD203B41FA5}">
                      <a16:colId xmlns:a16="http://schemas.microsoft.com/office/drawing/2014/main" val="20000"/>
                    </a:ext>
                  </a:extLst>
                </a:gridCol>
                <a:gridCol w="2640835">
                  <a:extLst>
                    <a:ext uri="{9D8B030D-6E8A-4147-A177-3AD203B41FA5}">
                      <a16:colId xmlns:a16="http://schemas.microsoft.com/office/drawing/2014/main" val="20001"/>
                    </a:ext>
                  </a:extLst>
                </a:gridCol>
                <a:gridCol w="1067280">
                  <a:extLst>
                    <a:ext uri="{9D8B030D-6E8A-4147-A177-3AD203B41FA5}">
                      <a16:colId xmlns:a16="http://schemas.microsoft.com/office/drawing/2014/main" val="20002"/>
                    </a:ext>
                  </a:extLst>
                </a:gridCol>
                <a:gridCol w="2586103">
                  <a:extLst>
                    <a:ext uri="{9D8B030D-6E8A-4147-A177-3AD203B41FA5}">
                      <a16:colId xmlns:a16="http://schemas.microsoft.com/office/drawing/2014/main" val="20003"/>
                    </a:ext>
                  </a:extLst>
                </a:gridCol>
                <a:gridCol w="1847216">
                  <a:extLst>
                    <a:ext uri="{9D8B030D-6E8A-4147-A177-3AD203B41FA5}">
                      <a16:colId xmlns:a16="http://schemas.microsoft.com/office/drawing/2014/main" val="20004"/>
                    </a:ext>
                  </a:extLst>
                </a:gridCol>
              </a:tblGrid>
              <a:tr h="751319">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IN" dirty="0"/>
                    </a:p>
                    <a:p>
                      <a:r>
                        <a:rPr lang="en-IN" dirty="0"/>
                        <a:t>S.No.</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IN" dirty="0"/>
                    </a:p>
                    <a:p>
                      <a:r>
                        <a:rPr lang="en-IN" dirty="0"/>
                        <a:t>Title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IN" dirty="0"/>
                    </a:p>
                    <a:p>
                      <a:r>
                        <a:rPr lang="en-IN" dirty="0"/>
                        <a:t>Year</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IN" dirty="0"/>
                    </a:p>
                    <a:p>
                      <a:r>
                        <a:rPr lang="en-IN" dirty="0"/>
                        <a:t>Technology</a:t>
                      </a:r>
                      <a:r>
                        <a:rPr lang="en-IN" baseline="0" dirty="0"/>
                        <a:t> used</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IN" dirty="0"/>
                        <a:t>Para</a:t>
                      </a:r>
                      <a:r>
                        <a:rPr lang="en-IN" baseline="0" dirty="0"/>
                        <a:t>meters included</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104608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IN" dirty="0"/>
                        <a:t>3.</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IN" sz="1800" b="1" i="0" u="none" strike="noStrike" kern="1200" baseline="0" dirty="0">
                          <a:solidFill>
                            <a:schemeClr val="dk1"/>
                          </a:solidFill>
                          <a:latin typeface="Calibri"/>
                          <a:ea typeface="+mn-ea"/>
                          <a:cs typeface="+mn-cs"/>
                        </a:rPr>
                        <a:t>Machine learning in automotive</a:t>
                      </a:r>
                    </a:p>
                    <a:p>
                      <a:r>
                        <a:rPr lang="en-IN" sz="1800" b="1" i="0" u="none" strike="noStrike" kern="1200" baseline="0" dirty="0">
                          <a:solidFill>
                            <a:schemeClr val="dk1"/>
                          </a:solidFill>
                          <a:latin typeface="Calibri"/>
                          <a:ea typeface="+mn-ea"/>
                          <a:cs typeface="+mn-cs"/>
                        </a:rPr>
                        <a:t>industry</a:t>
                      </a:r>
                      <a:endParaRPr lang="en-US" b="1"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2018</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a:ea typeface="+mn-ea"/>
                          <a:cs typeface="+mn-cs"/>
                        </a:rPr>
                        <a:t>Machine learning techniques</a:t>
                      </a:r>
                      <a:endParaRPr lang="en-US" sz="1800" kern="1200" baseline="0" dirty="0">
                        <a:solidFill>
                          <a:schemeClr val="dk1"/>
                        </a:solidFill>
                        <a:latin typeface="+mn-lt"/>
                        <a:ea typeface="+mn-ea"/>
                        <a:cs typeface="+mn-cs"/>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IN" sz="1400" b="0" i="0" u="none" strike="noStrike" kern="1200" baseline="0" dirty="0">
                          <a:solidFill>
                            <a:schemeClr val="dk1"/>
                          </a:solidFill>
                          <a:latin typeface="Calibri"/>
                          <a:ea typeface="+mn-ea"/>
                          <a:cs typeface="+mn-cs"/>
                        </a:rPr>
                        <a:t>Smartphone-based GPS records, Data driven</a:t>
                      </a:r>
                    </a:p>
                    <a:p>
                      <a:r>
                        <a:rPr lang="en-IN" sz="1400" b="0" i="0" u="none" strike="noStrike" kern="1200" baseline="0" dirty="0">
                          <a:solidFill>
                            <a:schemeClr val="dk1"/>
                          </a:solidFill>
                          <a:latin typeface="Calibri"/>
                          <a:ea typeface="+mn-ea"/>
                          <a:cs typeface="+mn-cs"/>
                        </a:rPr>
                        <a:t>Machine learning</a:t>
                      </a:r>
                      <a:endParaRPr lang="en-US" sz="1100" b="0" i="0" u="none" kern="1200" baseline="0" dirty="0">
                        <a:solidFill>
                          <a:schemeClr val="dk1"/>
                        </a:solidFill>
                        <a:latin typeface="+mn-lt"/>
                        <a:ea typeface="+mn-ea"/>
                        <a:cs typeface="+mn-cs"/>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147099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IN" dirty="0"/>
                        <a:t>4.</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1" dirty="0"/>
                        <a:t>Fault Diagnosis of Multistage Manufacturing Processes by Using State Space Approach</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2002</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	</a:t>
                      </a:r>
                    </a:p>
                    <a:p>
                      <a:r>
                        <a:rPr lang="en-US" dirty="0"/>
                        <a:t>State space approach</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b="0" i="0" u="none" strike="noStrike" kern="1200" baseline="0" dirty="0">
                          <a:solidFill>
                            <a:schemeClr val="dk1"/>
                          </a:solidFill>
                          <a:latin typeface="Calibri"/>
                          <a:ea typeface="+mn-ea"/>
                          <a:cs typeface="+mn-cs"/>
                        </a:rPr>
                        <a:t>Defect detection, feature elimination</a:t>
                      </a:r>
                    </a:p>
                    <a:p>
                      <a:r>
                        <a:rPr lang="en-IN" sz="1400" b="0" i="0" u="none" strike="noStrike" kern="1200" baseline="0" dirty="0">
                          <a:solidFill>
                            <a:schemeClr val="dk1"/>
                          </a:solidFill>
                          <a:latin typeface="Calibri"/>
                          <a:ea typeface="+mn-ea"/>
                          <a:cs typeface="+mn-cs"/>
                        </a:rPr>
                        <a:t>algorithm</a:t>
                      </a:r>
                      <a:r>
                        <a:rPr lang="en-US" sz="1400" b="0" i="0" u="none" strike="noStrike" kern="1200" baseline="0" dirty="0">
                          <a:solidFill>
                            <a:schemeClr val="dk1"/>
                          </a:solidFill>
                          <a:latin typeface="Calibri"/>
                          <a:ea typeface="+mn-ea"/>
                          <a:cs typeface="+mn-cs"/>
                        </a:rPr>
                        <a:t>, </a:t>
                      </a:r>
                      <a:r>
                        <a:rPr lang="en-IN" sz="1400" b="0" i="0" u="none" strike="noStrike" kern="1200" baseline="0" dirty="0">
                          <a:solidFill>
                            <a:schemeClr val="dk1"/>
                          </a:solidFill>
                          <a:latin typeface="Calibri"/>
                          <a:ea typeface="+mn-ea"/>
                          <a:cs typeface="+mn-cs"/>
                        </a:rPr>
                        <a:t>Dimensional deformations</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1470992">
                <a:tc>
                  <a:txBody>
                    <a:bodyPr/>
                    <a:lstStyle/>
                    <a:p>
                      <a:r>
                        <a:rPr lang="en-US" dirty="0"/>
                        <a:t>5.</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r>
                        <a:rPr lang="en-US" b="1" dirty="0"/>
                        <a:t>Recent advances and trends in predictive manufacturing systems in big data environment</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r>
                        <a:rPr lang="en-US" dirty="0"/>
                        <a:t>2013</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r>
                        <a:rPr lang="en-US" dirty="0"/>
                        <a:t>Big Data Analytics</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r>
                        <a:rPr lang="en-US" sz="1400" dirty="0"/>
                        <a:t>Big Data, </a:t>
                      </a:r>
                      <a:r>
                        <a:rPr lang="en-IN" sz="1400" b="0" i="0" u="none" strike="noStrike" kern="1200" baseline="0" dirty="0">
                          <a:solidFill>
                            <a:schemeClr val="dk1"/>
                          </a:solidFill>
                          <a:latin typeface="+mn-lt"/>
                          <a:ea typeface="+mn-ea"/>
                          <a:cs typeface="+mn-cs"/>
                        </a:rPr>
                        <a:t>Data driven</a:t>
                      </a:r>
                    </a:p>
                    <a:p>
                      <a:r>
                        <a:rPr lang="en-IN" sz="1400" b="0" i="0" u="none" strike="noStrike" kern="1200" baseline="0" dirty="0">
                          <a:solidFill>
                            <a:schemeClr val="dk1"/>
                          </a:solidFill>
                          <a:latin typeface="+mn-lt"/>
                          <a:ea typeface="+mn-ea"/>
                          <a:cs typeface="+mn-cs"/>
                        </a:rPr>
                        <a:t>Machine learning, </a:t>
                      </a:r>
                      <a:r>
                        <a:rPr lang="en-US" sz="1400" b="0" i="0" u="none" strike="noStrike" kern="1200" baseline="0" dirty="0">
                          <a:solidFill>
                            <a:schemeClr val="dk1"/>
                          </a:solidFill>
                          <a:latin typeface="+mn-lt"/>
                          <a:ea typeface="+mn-ea"/>
                          <a:cs typeface="+mn-cs"/>
                        </a:rPr>
                        <a:t>regularized logistic regression</a:t>
                      </a:r>
                      <a:endParaRPr lang="en-US" sz="1400" b="0" i="0" u="none" kern="1200" baseline="0" dirty="0">
                        <a:solidFill>
                          <a:schemeClr val="dk1"/>
                        </a:solidFill>
                        <a:latin typeface="+mn-lt"/>
                        <a:ea typeface="+mn-ea"/>
                        <a:cs typeface="+mn-cs"/>
                      </a:endParaRPr>
                    </a:p>
                    <a:p>
                      <a:endParaRPr lang="en-US" sz="140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186098524"/>
                  </a:ext>
                </a:extLst>
              </a:tr>
            </a:tbl>
          </a:graphicData>
        </a:graphic>
      </p:graphicFrame>
    </p:spTree>
    <p:extLst>
      <p:ext uri="{BB962C8B-B14F-4D97-AF65-F5344CB8AC3E}">
        <p14:creationId xmlns:p14="http://schemas.microsoft.com/office/powerpoint/2010/main" val="311534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AD93-AAAD-4B4F-84DF-531D60E6C0B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D605E96F-5F85-46D4-9FBA-564B3EC64033}"/>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Algorithms for Defect Classification-</a:t>
            </a:r>
          </a:p>
          <a:p>
            <a:pPr marL="514350" indent="-514350" algn="just">
              <a:buFont typeface="+mj-lt"/>
              <a:buAutoNum type="arabicPeriod"/>
            </a:pPr>
            <a:r>
              <a:rPr lang="en-IN" b="1" dirty="0">
                <a:latin typeface="Times New Roman" panose="02020603050405020304" pitchFamily="18" charset="0"/>
                <a:cs typeface="Times New Roman" panose="02020603050405020304" pitchFamily="18" charset="0"/>
              </a:rPr>
              <a:t>Gaussian Naive Bayes- </a:t>
            </a:r>
            <a:r>
              <a:rPr lang="en-US" dirty="0">
                <a:latin typeface="Times New Roman" panose="02020603050405020304" pitchFamily="18" charset="0"/>
                <a:cs typeface="Times New Roman" panose="02020603050405020304" pitchFamily="18" charset="0"/>
              </a:rPr>
              <a:t>The Gaussian Naive Bayes (GNB) method is a supervised learning algorithm based on the Bayes' theorem with the naive assumption of conditional independence between the various pairs of features given the value of the target variable.</a:t>
            </a:r>
          </a:p>
          <a:p>
            <a:pPr marL="514350" indent="-514350" algn="just">
              <a:buFont typeface="+mj-lt"/>
              <a:buAutoNum type="arabicPeriod"/>
            </a:pPr>
            <a:r>
              <a:rPr lang="en-US" b="1" dirty="0">
                <a:latin typeface="Times New Roman" panose="02020603050405020304" pitchFamily="18" charset="0"/>
                <a:cs typeface="Times New Roman" panose="02020603050405020304" pitchFamily="18" charset="0"/>
              </a:rPr>
              <a:t>K-Nearest Neighbors- </a:t>
            </a:r>
            <a:r>
              <a:rPr lang="en-US" dirty="0">
                <a:latin typeface="Times New Roman" panose="02020603050405020304" pitchFamily="18" charset="0"/>
                <a:cs typeface="Times New Roman" panose="02020603050405020304" pitchFamily="18" charset="0"/>
              </a:rPr>
              <a:t>K-Nearest Neighbors (KNN) is a type of instance-based learning algorithm, meaning it does not construct a general internal model, but instead stores instances of the training data with computation being deferred until classification.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310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67F092-2AB6-4118-BB11-BDFB1473051C}"/>
              </a:ext>
            </a:extLst>
          </p:cNvPr>
          <p:cNvSpPr>
            <a:spLocks noGrp="1"/>
          </p:cNvSpPr>
          <p:nvPr>
            <p:ph idx="1"/>
          </p:nvPr>
        </p:nvSpPr>
        <p:spPr>
          <a:xfrm>
            <a:off x="838200" y="500316"/>
            <a:ext cx="10515600" cy="5857367"/>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3. </a:t>
            </a:r>
            <a:r>
              <a:rPr lang="en-IN" b="1" dirty="0">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XGBoost stands for extreme Gradient Boosting and</a:t>
            </a:r>
          </a:p>
          <a:p>
            <a:pPr marL="0" indent="0" algn="just">
              <a:buNone/>
            </a:pPr>
            <a:r>
              <a:rPr lang="en-US" dirty="0">
                <a:latin typeface="Times New Roman" panose="02020603050405020304" pitchFamily="18" charset="0"/>
                <a:cs typeface="Times New Roman" panose="02020603050405020304" pitchFamily="18" charset="0"/>
              </a:rPr>
              <a:t>is an optimized implementation of gradient boosted trees, designed to be highly efficient and flexible. It is a nonlinear algorithm which typically works well with numerical features and requires relatively less feature engineering and hyperparameter tuning to yield good results</a:t>
            </a:r>
            <a:r>
              <a:rPr lang="en-US" dirty="0"/>
              <a:t>.</a:t>
            </a:r>
          </a:p>
          <a:p>
            <a:pPr marL="0" indent="0" algn="just">
              <a:buNone/>
            </a:pPr>
            <a:endParaRPr lang="en-US" dirty="0"/>
          </a:p>
          <a:p>
            <a:pPr marL="0" indent="0" algn="just">
              <a:buNone/>
            </a:pPr>
            <a:r>
              <a:rPr lang="en-IN" b="1" dirty="0">
                <a:latin typeface="Times New Roman" panose="02020603050405020304" pitchFamily="18" charset="0"/>
                <a:cs typeface="Times New Roman" panose="02020603050405020304" pitchFamily="18" charset="0"/>
              </a:rPr>
              <a:t>4. RANDOM FOREST-</a:t>
            </a:r>
            <a:r>
              <a:rPr lang="en-US" dirty="0">
                <a:latin typeface="Times New Roman" panose="02020603050405020304" pitchFamily="18" charset="0"/>
                <a:cs typeface="Times New Roman" panose="02020603050405020304" pitchFamily="18" charset="0"/>
              </a:rPr>
              <a:t>In the context of classification problems, RF is an ensemble learning method that operates by constructing several decision trees at training time and outputting the class that is the mode of the classes of the individual trees. While a single decision tree can easily run into overfitting problems, being also sensitive to small variations in the data, due to their nature RFs are more robust to such challenges.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069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61D-6E57-454D-B878-F81181A0CBE9}"/>
              </a:ext>
            </a:extLst>
          </p:cNvPr>
          <p:cNvSpPr>
            <a:spLocks noGrp="1"/>
          </p:cNvSpPr>
          <p:nvPr>
            <p:ph type="title"/>
          </p:nvPr>
        </p:nvSpPr>
        <p:spPr>
          <a:xfrm>
            <a:off x="838200" y="218316"/>
            <a:ext cx="10515600" cy="1325563"/>
          </a:xfrm>
        </p:spPr>
        <p:txBody>
          <a:bodyPr/>
          <a:lstStyle/>
          <a:p>
            <a:pPr algn="ctr"/>
            <a:r>
              <a:rPr lang="en-IN" b="1" dirty="0">
                <a:latin typeface="Times New Roman" panose="02020603050405020304" pitchFamily="18" charset="0"/>
                <a:cs typeface="Times New Roman" panose="02020603050405020304" pitchFamily="18" charset="0"/>
              </a:rPr>
              <a:t>System Architecture</a:t>
            </a:r>
          </a:p>
        </p:txBody>
      </p:sp>
      <p:pic>
        <p:nvPicPr>
          <p:cNvPr id="4" name="Picture 3">
            <a:extLst>
              <a:ext uri="{FF2B5EF4-FFF2-40B4-BE49-F238E27FC236}">
                <a16:creationId xmlns:a16="http://schemas.microsoft.com/office/drawing/2014/main" id="{6CC53F83-395C-4223-BFC4-80635FBE7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094" y="1543879"/>
            <a:ext cx="6255812" cy="5095460"/>
          </a:xfrm>
          <a:prstGeom prst="rect">
            <a:avLst/>
          </a:prstGeom>
        </p:spPr>
      </p:pic>
    </p:spTree>
    <p:extLst>
      <p:ext uri="{BB962C8B-B14F-4D97-AF65-F5344CB8AC3E}">
        <p14:creationId xmlns:p14="http://schemas.microsoft.com/office/powerpoint/2010/main" val="107783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8B96-8D0F-483F-A682-901D6A470C7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 Implementation</a:t>
            </a:r>
          </a:p>
        </p:txBody>
      </p:sp>
      <p:sp>
        <p:nvSpPr>
          <p:cNvPr id="3" name="Content Placeholder 2">
            <a:extLst>
              <a:ext uri="{FF2B5EF4-FFF2-40B4-BE49-F238E27FC236}">
                <a16:creationId xmlns:a16="http://schemas.microsoft.com/office/drawing/2014/main" id="{3A45E500-575C-498B-8A35-0129405C9A87}"/>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This data set consists of three types of entities:</a:t>
            </a:r>
          </a:p>
          <a:p>
            <a:r>
              <a:rPr lang="en-IN" dirty="0">
                <a:latin typeface="Times New Roman" panose="02020603050405020304" pitchFamily="18" charset="0"/>
                <a:cs typeface="Times New Roman" panose="02020603050405020304" pitchFamily="18" charset="0"/>
              </a:rPr>
              <a:t> (a) the specification of an auto in terms of various characteristics,</a:t>
            </a:r>
          </a:p>
          <a:p>
            <a:r>
              <a:rPr lang="en-IN" dirty="0">
                <a:latin typeface="Times New Roman" panose="02020603050405020304" pitchFamily="18" charset="0"/>
                <a:cs typeface="Times New Roman" panose="02020603050405020304" pitchFamily="18" charset="0"/>
              </a:rPr>
              <a:t> (b) its assigned insurance risk rating, </a:t>
            </a:r>
          </a:p>
          <a:p>
            <a:r>
              <a:rPr lang="en-IN" dirty="0">
                <a:latin typeface="Times New Roman" panose="02020603050405020304" pitchFamily="18" charset="0"/>
                <a:cs typeface="Times New Roman" panose="02020603050405020304" pitchFamily="18" charset="0"/>
              </a:rPr>
              <a:t>(c) its normalized losses in use as compared to other cars. The second rating corresponds to the degree to which the auto is more risky than its price indicates. Cars are initially assigned a risk factor symbol associated with its price. Then, if it is more risky (or less), this symbol is adjusted by moving it up (or down) the scale. </a:t>
            </a:r>
            <a:r>
              <a:rPr lang="en-IN" dirty="0" err="1">
                <a:latin typeface="Times New Roman" panose="02020603050405020304" pitchFamily="18" charset="0"/>
                <a:cs typeface="Times New Roman" panose="02020603050405020304" pitchFamily="18" charset="0"/>
              </a:rPr>
              <a:t>Actuarians</a:t>
            </a:r>
            <a:r>
              <a:rPr lang="en-IN" dirty="0">
                <a:latin typeface="Times New Roman" panose="02020603050405020304" pitchFamily="18" charset="0"/>
                <a:cs typeface="Times New Roman" panose="02020603050405020304" pitchFamily="18" charset="0"/>
              </a:rPr>
              <a:t> call this process "</a:t>
            </a:r>
            <a:r>
              <a:rPr lang="en-IN" dirty="0" err="1">
                <a:latin typeface="Times New Roman" panose="02020603050405020304" pitchFamily="18" charset="0"/>
                <a:cs typeface="Times New Roman" panose="02020603050405020304" pitchFamily="18" charset="0"/>
              </a:rPr>
              <a:t>symboling</a:t>
            </a:r>
            <a:r>
              <a:rPr lang="en-IN" dirty="0">
                <a:latin typeface="Times New Roman" panose="02020603050405020304" pitchFamily="18" charset="0"/>
                <a:cs typeface="Times New Roman" panose="02020603050405020304" pitchFamily="18" charset="0"/>
              </a:rPr>
              <a:t>". A value of +3 indicates that the auto is risky, -3 that it is probably pretty safe.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70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523A5-F1E6-4454-A2A4-E01B25136A2D}"/>
              </a:ext>
            </a:extLst>
          </p:cNvPr>
          <p:cNvSpPr>
            <a:spLocks noGrp="1"/>
          </p:cNvSpPr>
          <p:nvPr>
            <p:ph idx="1"/>
          </p:nvPr>
        </p:nvSpPr>
        <p:spPr>
          <a:xfrm>
            <a:off x="599660" y="1253331"/>
            <a:ext cx="10515600" cy="4351338"/>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Perform visualization using at least 5 difference visualization technique:</a:t>
            </a:r>
          </a:p>
          <a:p>
            <a:pPr marL="0" indent="0">
              <a:buNone/>
            </a:pPr>
            <a:r>
              <a:rPr lang="en-US" sz="1200"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Barplot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scatter plot</a:t>
            </a:r>
          </a:p>
          <a:p>
            <a:r>
              <a:rPr lang="en-US" dirty="0">
                <a:latin typeface="Times New Roman" panose="02020603050405020304" pitchFamily="18" charset="0"/>
                <a:cs typeface="Times New Roman" panose="02020603050405020304" pitchFamily="18" charset="0"/>
              </a:rPr>
              <a:t>area</a:t>
            </a:r>
          </a:p>
          <a:p>
            <a:r>
              <a:rPr lang="en-US" dirty="0">
                <a:latin typeface="Times New Roman" panose="02020603050405020304" pitchFamily="18" charset="0"/>
                <a:cs typeface="Times New Roman" panose="02020603050405020304" pitchFamily="18" charset="0"/>
              </a:rPr>
              <a:t>boxplot</a:t>
            </a:r>
          </a:p>
          <a:p>
            <a:r>
              <a:rPr lang="en-US" dirty="0">
                <a:latin typeface="Times New Roman" panose="02020603050405020304" pitchFamily="18" charset="0"/>
                <a:cs typeface="Times New Roman" panose="02020603050405020304" pitchFamily="18" charset="0"/>
              </a:rPr>
              <a:t>pie chart</a:t>
            </a:r>
          </a:p>
          <a:p>
            <a:r>
              <a:rPr lang="en-US" dirty="0">
                <a:latin typeface="Times New Roman" panose="02020603050405020304" pitchFamily="18" charset="0"/>
                <a:cs typeface="Times New Roman" panose="02020603050405020304" pitchFamily="18" charset="0"/>
              </a:rPr>
              <a:t>line chart etc.</a:t>
            </a:r>
          </a:p>
          <a:p>
            <a:pPr marL="0" indent="0">
              <a:buNone/>
            </a:pPr>
            <a:r>
              <a:rPr lang="en-US" dirty="0">
                <a:latin typeface="Times New Roman" panose="02020603050405020304" pitchFamily="18" charset="0"/>
                <a:cs typeface="Times New Roman" panose="02020603050405020304" pitchFamily="18" charset="0"/>
              </a:rPr>
              <a:t>Which will help to analyze all the problems and gives the answer to different questions faced during Manufacturing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712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DD64-6911-403A-8E41-8254BC72CE9B}"/>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Visualization</a:t>
            </a:r>
          </a:p>
        </p:txBody>
      </p:sp>
      <p:pic>
        <p:nvPicPr>
          <p:cNvPr id="4" name="Content Placeholder 3">
            <a:extLst>
              <a:ext uri="{FF2B5EF4-FFF2-40B4-BE49-F238E27FC236}">
                <a16:creationId xmlns:a16="http://schemas.microsoft.com/office/drawing/2014/main" id="{4C2E3BE3-2E72-4662-9E8F-C9A993C7DEF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2610" y="2448144"/>
            <a:ext cx="4180831" cy="2931727"/>
          </a:xfrm>
          <a:prstGeom prst="rect">
            <a:avLst/>
          </a:prstGeom>
          <a:noFill/>
          <a:ln>
            <a:noFill/>
          </a:ln>
        </p:spPr>
      </p:pic>
      <p:pic>
        <p:nvPicPr>
          <p:cNvPr id="5" name="Picture 4">
            <a:extLst>
              <a:ext uri="{FF2B5EF4-FFF2-40B4-BE49-F238E27FC236}">
                <a16:creationId xmlns:a16="http://schemas.microsoft.com/office/drawing/2014/main" id="{5B280FE0-2213-4A66-B009-A0F0E02FFDF5}"/>
              </a:ext>
            </a:extLst>
          </p:cNvPr>
          <p:cNvPicPr>
            <a:picLocks noChangeAspect="1"/>
          </p:cNvPicPr>
          <p:nvPr/>
        </p:nvPicPr>
        <p:blipFill>
          <a:blip r:embed="rId3"/>
          <a:stretch>
            <a:fillRect/>
          </a:stretch>
        </p:blipFill>
        <p:spPr>
          <a:xfrm>
            <a:off x="6467061" y="2448144"/>
            <a:ext cx="4480948" cy="2755371"/>
          </a:xfrm>
          <a:prstGeom prst="rect">
            <a:avLst/>
          </a:prstGeom>
        </p:spPr>
      </p:pic>
      <p:sp>
        <p:nvSpPr>
          <p:cNvPr id="6" name="TextBox 5">
            <a:extLst>
              <a:ext uri="{FF2B5EF4-FFF2-40B4-BE49-F238E27FC236}">
                <a16:creationId xmlns:a16="http://schemas.microsoft.com/office/drawing/2014/main" id="{D3A0D299-EB19-4AE6-808C-B89AE153A586}"/>
              </a:ext>
            </a:extLst>
          </p:cNvPr>
          <p:cNvSpPr txBox="1"/>
          <p:nvPr/>
        </p:nvSpPr>
        <p:spPr>
          <a:xfrm>
            <a:off x="1215773" y="5593282"/>
            <a:ext cx="3286540" cy="369332"/>
          </a:xfrm>
          <a:prstGeom prst="rect">
            <a:avLst/>
          </a:prstGeom>
          <a:noFill/>
        </p:spPr>
        <p:txBody>
          <a:bodyPr wrap="square" rtlCol="0">
            <a:spAutoFit/>
          </a:bodyPr>
          <a:lstStyle/>
          <a:p>
            <a:pPr algn="ctr"/>
            <a:r>
              <a:rPr lang="en-IN" dirty="0"/>
              <a:t>Count Plot</a:t>
            </a:r>
          </a:p>
        </p:txBody>
      </p:sp>
      <p:sp>
        <p:nvSpPr>
          <p:cNvPr id="7" name="TextBox 6">
            <a:extLst>
              <a:ext uri="{FF2B5EF4-FFF2-40B4-BE49-F238E27FC236}">
                <a16:creationId xmlns:a16="http://schemas.microsoft.com/office/drawing/2014/main" id="{BBA84586-AA8C-4A13-B10C-AC3EF5A1271E}"/>
              </a:ext>
            </a:extLst>
          </p:cNvPr>
          <p:cNvSpPr txBox="1"/>
          <p:nvPr/>
        </p:nvSpPr>
        <p:spPr>
          <a:xfrm>
            <a:off x="7129670" y="5593282"/>
            <a:ext cx="3604591" cy="369332"/>
          </a:xfrm>
          <a:prstGeom prst="rect">
            <a:avLst/>
          </a:prstGeom>
          <a:noFill/>
        </p:spPr>
        <p:txBody>
          <a:bodyPr wrap="square" rtlCol="0">
            <a:spAutoFit/>
          </a:bodyPr>
          <a:lstStyle/>
          <a:p>
            <a:pPr algn="ctr"/>
            <a:r>
              <a:rPr lang="en-IN" dirty="0" err="1"/>
              <a:t>Dist</a:t>
            </a:r>
            <a:r>
              <a:rPr lang="en-IN" dirty="0"/>
              <a:t> Plot</a:t>
            </a:r>
          </a:p>
        </p:txBody>
      </p:sp>
    </p:spTree>
    <p:extLst>
      <p:ext uri="{BB962C8B-B14F-4D97-AF65-F5344CB8AC3E}">
        <p14:creationId xmlns:p14="http://schemas.microsoft.com/office/powerpoint/2010/main" val="1675152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24BCEC-71A9-48D6-8E75-F9067F153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110" y="1707257"/>
            <a:ext cx="4508987" cy="2388388"/>
          </a:xfrm>
        </p:spPr>
      </p:pic>
      <p:pic>
        <p:nvPicPr>
          <p:cNvPr id="6" name="Picture 5">
            <a:extLst>
              <a:ext uri="{FF2B5EF4-FFF2-40B4-BE49-F238E27FC236}">
                <a16:creationId xmlns:a16="http://schemas.microsoft.com/office/drawing/2014/main" id="{DC4CA39F-3A11-4361-A612-3E3D2D16A30E}"/>
              </a:ext>
            </a:extLst>
          </p:cNvPr>
          <p:cNvPicPr>
            <a:picLocks noChangeAspect="1"/>
          </p:cNvPicPr>
          <p:nvPr/>
        </p:nvPicPr>
        <p:blipFill>
          <a:blip r:embed="rId3"/>
          <a:stretch>
            <a:fillRect/>
          </a:stretch>
        </p:blipFill>
        <p:spPr>
          <a:xfrm>
            <a:off x="6347791" y="329756"/>
            <a:ext cx="5121099" cy="5143391"/>
          </a:xfrm>
          <a:prstGeom prst="rect">
            <a:avLst/>
          </a:prstGeom>
        </p:spPr>
      </p:pic>
      <p:sp>
        <p:nvSpPr>
          <p:cNvPr id="7" name="TextBox 6">
            <a:extLst>
              <a:ext uri="{FF2B5EF4-FFF2-40B4-BE49-F238E27FC236}">
                <a16:creationId xmlns:a16="http://schemas.microsoft.com/office/drawing/2014/main" id="{3EE03755-73BE-4374-9CF4-7819E1CFD1E2}"/>
              </a:ext>
            </a:extLst>
          </p:cNvPr>
          <p:cNvSpPr txBox="1"/>
          <p:nvPr/>
        </p:nvSpPr>
        <p:spPr>
          <a:xfrm>
            <a:off x="1234942" y="4781411"/>
            <a:ext cx="3485321"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Scatter Plot</a:t>
            </a:r>
          </a:p>
        </p:txBody>
      </p:sp>
      <p:sp>
        <p:nvSpPr>
          <p:cNvPr id="8" name="TextBox 7">
            <a:extLst>
              <a:ext uri="{FF2B5EF4-FFF2-40B4-BE49-F238E27FC236}">
                <a16:creationId xmlns:a16="http://schemas.microsoft.com/office/drawing/2014/main" id="{65A98ED3-7513-4FF5-951B-A5130A53EB24}"/>
              </a:ext>
            </a:extLst>
          </p:cNvPr>
          <p:cNvSpPr txBox="1"/>
          <p:nvPr/>
        </p:nvSpPr>
        <p:spPr>
          <a:xfrm>
            <a:off x="7288696" y="5738191"/>
            <a:ext cx="3803374" cy="37106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Heat Map</a:t>
            </a:r>
          </a:p>
        </p:txBody>
      </p:sp>
    </p:spTree>
    <p:extLst>
      <p:ext uri="{BB962C8B-B14F-4D97-AF65-F5344CB8AC3E}">
        <p14:creationId xmlns:p14="http://schemas.microsoft.com/office/powerpoint/2010/main" val="73127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D4F71-9F25-475D-9DEC-1C190F34E5A5}"/>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43DE096-25D5-44F8-96B2-D48E1B892FEF}"/>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present work attempted to use the SD approach to model the real-world multistage assembly line. We developed the data-driven continuous flow model using continuous flow approximation for assembly work transfers. The part movement is treated as fluid flow, buffer stocks are water tanks, the conveyor belt is a water pipe, and manufacturing stations are the valves that control the rates of flow. </a:t>
            </a:r>
          </a:p>
          <a:p>
            <a:r>
              <a:rPr lang="en-US" dirty="0">
                <a:latin typeface="Times New Roman" panose="02020603050405020304" pitchFamily="18" charset="0"/>
                <a:cs typeface="Times New Roman" panose="02020603050405020304" pitchFamily="18" charset="0"/>
              </a:rPr>
              <a:t>Machine states, i.e. breakdown, starved, and blocked, are treated as discrete events that cause variations in the material flow rate. The statistics of throughput rates match closely with those from previous DES implementations and real-world historical results. It is shown that the proposed continuous flow model can capture the instantaneous (dynamic) throughput rate in a faster manner, and also closely match the DES output during the steady-state. The continuous flow model offers flexibility in choosing the initial states and the actual breakdown and repair times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826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3785BE-F7B3-4E36-8693-0E61D991AC92}"/>
              </a:ext>
            </a:extLst>
          </p:cNvPr>
          <p:cNvSpPr>
            <a:spLocks noGrp="1"/>
          </p:cNvSpPr>
          <p:nvPr>
            <p:ph idx="1"/>
          </p:nvPr>
        </p:nvSpPr>
        <p:spPr>
          <a:xfrm>
            <a:off x="745435" y="2620756"/>
            <a:ext cx="10515600" cy="4351338"/>
          </a:xfrm>
        </p:spPr>
        <p:txBody>
          <a:bodyPr>
            <a:normAutofit/>
          </a:bodyPr>
          <a:lstStyle/>
          <a:p>
            <a:pPr marL="0" indent="0" algn="ctr">
              <a:buNone/>
            </a:pPr>
            <a:r>
              <a:rPr lang="en-IN" sz="8000" dirty="0">
                <a:latin typeface="Times New Roman" panose="02020603050405020304" pitchFamily="18" charset="0"/>
                <a:cs typeface="Times New Roman" panose="02020603050405020304" pitchFamily="18" charset="0"/>
              </a:rPr>
              <a:t>THANK</a:t>
            </a:r>
            <a:r>
              <a:rPr lang="en-IN" sz="8000" dirty="0"/>
              <a:t> YOU!</a:t>
            </a:r>
          </a:p>
        </p:txBody>
      </p:sp>
    </p:spTree>
    <p:extLst>
      <p:ext uri="{BB962C8B-B14F-4D97-AF65-F5344CB8AC3E}">
        <p14:creationId xmlns:p14="http://schemas.microsoft.com/office/powerpoint/2010/main" val="84967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DEE9-A78A-4328-8038-57F9714CFC34}"/>
              </a:ext>
            </a:extLst>
          </p:cNvPr>
          <p:cNvSpPr>
            <a:spLocks noGrp="1"/>
          </p:cNvSpPr>
          <p:nvPr>
            <p:ph type="title"/>
          </p:nvPr>
        </p:nvSpPr>
        <p:spPr>
          <a:xfrm>
            <a:off x="838200" y="222250"/>
            <a:ext cx="10515600" cy="1325563"/>
          </a:xfrm>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8663131-9D6B-4BDA-A00E-686C8B5A2BD6}"/>
              </a:ext>
            </a:extLst>
          </p:cNvPr>
          <p:cNvSpPr>
            <a:spLocks noGrp="1"/>
          </p:cNvSpPr>
          <p:nvPr>
            <p:ph idx="1"/>
          </p:nvPr>
        </p:nvSpPr>
        <p:spPr>
          <a:xfrm>
            <a:off x="838200" y="1625600"/>
            <a:ext cx="10515600" cy="4351338"/>
          </a:xfrm>
        </p:spPr>
        <p:txBody>
          <a:bodyPr>
            <a:normAutofit fontScale="92500" lnSpcReduction="10000"/>
          </a:bodyPr>
          <a:lstStyle/>
          <a:p>
            <a:pPr algn="just">
              <a:lnSpc>
                <a:spcPct val="110000"/>
              </a:lnSpc>
            </a:pPr>
            <a:r>
              <a:rPr lang="en-IN" dirty="0">
                <a:latin typeface="Times New Roman" panose="02020603050405020304" pitchFamily="18" charset="0"/>
                <a:cs typeface="Times New Roman" panose="02020603050405020304" pitchFamily="18" charset="0"/>
              </a:rPr>
              <a:t>The manufacturing process is a very crucial process in the automotive industry. The success of the automobiles produced largely relies on customer satisfaction and how the product is received in the market.</a:t>
            </a:r>
          </a:p>
          <a:p>
            <a:pPr algn="just">
              <a:lnSpc>
                <a:spcPct val="110000"/>
              </a:lnSpc>
            </a:pPr>
            <a:endParaRPr lang="en-IN" dirty="0">
              <a:latin typeface="Times New Roman" panose="02020603050405020304" pitchFamily="18" charset="0"/>
              <a:cs typeface="Times New Roman" panose="02020603050405020304" pitchFamily="18" charset="0"/>
            </a:endParaRPr>
          </a:p>
          <a:p>
            <a:pPr algn="just">
              <a:lnSpc>
                <a:spcPct val="110000"/>
              </a:lnSpc>
            </a:pPr>
            <a:r>
              <a:rPr lang="en-IN" dirty="0">
                <a:latin typeface="Times New Roman" panose="02020603050405020304" pitchFamily="18" charset="0"/>
                <a:cs typeface="Times New Roman" panose="02020603050405020304" pitchFamily="18" charset="0"/>
              </a:rPr>
              <a:t>The process of Quality Control is used after the production of components in order to ensure that there are no manufacturing defects.</a:t>
            </a:r>
          </a:p>
          <a:p>
            <a:pPr algn="just">
              <a:lnSpc>
                <a:spcPct val="110000"/>
              </a:lnSpc>
            </a:pPr>
            <a:endParaRPr lang="en-IN" dirty="0">
              <a:latin typeface="Times New Roman" panose="02020603050405020304" pitchFamily="18" charset="0"/>
              <a:cs typeface="Times New Roman" panose="02020603050405020304" pitchFamily="18" charset="0"/>
            </a:endParaRPr>
          </a:p>
          <a:p>
            <a:pPr algn="just">
              <a:lnSpc>
                <a:spcPct val="110000"/>
              </a:lnSpc>
            </a:pPr>
            <a:r>
              <a:rPr lang="en-IN" dirty="0">
                <a:latin typeface="Times New Roman" panose="02020603050405020304" pitchFamily="18" charset="0"/>
                <a:cs typeface="Times New Roman" panose="02020603050405020304" pitchFamily="18" charset="0"/>
              </a:rPr>
              <a:t>In some factories, this process is done manually and the rejected components are discarder. This is a tedious and time consuming process.</a:t>
            </a:r>
          </a:p>
        </p:txBody>
      </p:sp>
    </p:spTree>
    <p:extLst>
      <p:ext uri="{BB962C8B-B14F-4D97-AF65-F5344CB8AC3E}">
        <p14:creationId xmlns:p14="http://schemas.microsoft.com/office/powerpoint/2010/main" val="201886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F9545-C2F8-482C-B4B4-B22FF6AF0D56}"/>
              </a:ext>
            </a:extLst>
          </p:cNvPr>
          <p:cNvSpPr>
            <a:spLocks noGrp="1"/>
          </p:cNvSpPr>
          <p:nvPr>
            <p:ph idx="1"/>
          </p:nvPr>
        </p:nvSpPr>
        <p:spPr>
          <a:xfrm>
            <a:off x="838200" y="1253331"/>
            <a:ext cx="10515600" cy="4351338"/>
          </a:xfrm>
        </p:spPr>
        <p:txBody>
          <a:bodyPr>
            <a:normAutofit fontScale="92500" lnSpcReduction="10000"/>
          </a:bodyPr>
          <a:lstStyle/>
          <a:p>
            <a:pPr algn="just">
              <a:lnSpc>
                <a:spcPct val="110000"/>
              </a:lnSpc>
            </a:pPr>
            <a:r>
              <a:rPr lang="en-IN" dirty="0">
                <a:latin typeface="Times New Roman" panose="02020603050405020304" pitchFamily="18" charset="0"/>
                <a:cs typeface="Times New Roman" panose="02020603050405020304" pitchFamily="18" charset="0"/>
              </a:rPr>
              <a:t>In order to increase the speed and efficiency of this quality control process, some techniques of the computer science industry must be implemented within these processes.</a:t>
            </a:r>
          </a:p>
          <a:p>
            <a:pPr algn="just">
              <a:lnSpc>
                <a:spcPct val="110000"/>
              </a:lnSpc>
            </a:pPr>
            <a:endParaRPr lang="en-IN" dirty="0">
              <a:latin typeface="Times New Roman" panose="02020603050405020304" pitchFamily="18" charset="0"/>
              <a:cs typeface="Times New Roman" panose="02020603050405020304" pitchFamily="18" charset="0"/>
            </a:endParaRPr>
          </a:p>
          <a:p>
            <a:pPr algn="just">
              <a:lnSpc>
                <a:spcPct val="110000"/>
              </a:lnSpc>
            </a:pPr>
            <a:r>
              <a:rPr lang="en-IN" dirty="0">
                <a:latin typeface="Times New Roman" panose="02020603050405020304" pitchFamily="18" charset="0"/>
                <a:cs typeface="Times New Roman" panose="02020603050405020304" pitchFamily="18" charset="0"/>
              </a:rPr>
              <a:t>This will not only ensure better success rate, but also decrease the time consumed in the process of quality control.</a:t>
            </a:r>
          </a:p>
          <a:p>
            <a:pPr algn="just">
              <a:lnSpc>
                <a:spcPct val="110000"/>
              </a:lnSpc>
            </a:pPr>
            <a:endParaRPr lang="en-IN" dirty="0">
              <a:latin typeface="Times New Roman" panose="02020603050405020304" pitchFamily="18" charset="0"/>
              <a:cs typeface="Times New Roman" panose="02020603050405020304" pitchFamily="18" charset="0"/>
            </a:endParaRPr>
          </a:p>
          <a:p>
            <a:pPr algn="just">
              <a:lnSpc>
                <a:spcPct val="110000"/>
              </a:lnSpc>
            </a:pPr>
            <a:r>
              <a:rPr lang="en-IN" dirty="0">
                <a:latin typeface="Times New Roman" panose="02020603050405020304" pitchFamily="18" charset="0"/>
                <a:cs typeface="Times New Roman" panose="02020603050405020304" pitchFamily="18" charset="0"/>
              </a:rPr>
              <a:t>Thus, by using some machine learning techniques, the aim of this project is to increase the efficiency of the quality control department of a factory.</a:t>
            </a:r>
          </a:p>
        </p:txBody>
      </p:sp>
    </p:spTree>
    <p:extLst>
      <p:ext uri="{BB962C8B-B14F-4D97-AF65-F5344CB8AC3E}">
        <p14:creationId xmlns:p14="http://schemas.microsoft.com/office/powerpoint/2010/main" val="81494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ACB7B-B713-4156-94EC-701532C7397D}"/>
              </a:ext>
            </a:extLst>
          </p:cNvPr>
          <p:cNvSpPr>
            <a:spLocks noGrp="1"/>
          </p:cNvSpPr>
          <p:nvPr>
            <p:ph type="title"/>
          </p:nvPr>
        </p:nvSpPr>
        <p:spPr>
          <a:xfrm>
            <a:off x="838200" y="365125"/>
            <a:ext cx="10515600" cy="1139825"/>
          </a:xfrm>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443932-CD59-4390-97F5-0A1F55C5521C}"/>
              </a:ext>
            </a:extLst>
          </p:cNvPr>
          <p:cNvSpPr>
            <a:spLocks noGrp="1"/>
          </p:cNvSpPr>
          <p:nvPr>
            <p:ph idx="1"/>
          </p:nvPr>
        </p:nvSpPr>
        <p:spPr/>
        <p:txBody>
          <a:bodyPr>
            <a:normAutofit lnSpcReduction="10000"/>
          </a:bodyPr>
          <a:lstStyle/>
          <a:p>
            <a:pPr algn="just">
              <a:lnSpc>
                <a:spcPct val="100000"/>
              </a:lnSpc>
            </a:pPr>
            <a:r>
              <a:rPr lang="en-IN" dirty="0">
                <a:latin typeface="Times New Roman" panose="02020603050405020304" pitchFamily="18" charset="0"/>
                <a:cs typeface="Times New Roman" panose="02020603050405020304" pitchFamily="18" charset="0"/>
              </a:rPr>
              <a:t>The recent </a:t>
            </a:r>
            <a:r>
              <a:rPr lang="en-US" dirty="0">
                <a:latin typeface="Times New Roman" panose="02020603050405020304" pitchFamily="18" charset="0"/>
                <a:cs typeface="Times New Roman" panose="02020603050405020304" pitchFamily="18" charset="0"/>
              </a:rPr>
              <a:t>advances in information technologies and consequently the increased volume of data that has become readily available provide an excellent opportunity for the development of automated defect detection approaches that are capable of extracting the implicit complex relationships in these multivariate data-rich environments.</a:t>
            </a:r>
          </a:p>
          <a:p>
            <a:pPr algn="just">
              <a:lnSpc>
                <a:spcPct val="100000"/>
              </a:lnSpc>
            </a:pPr>
            <a:r>
              <a:rPr lang="en-US" dirty="0">
                <a:latin typeface="Times New Roman" panose="02020603050405020304" pitchFamily="18" charset="0"/>
                <a:cs typeface="Times New Roman" panose="02020603050405020304" pitchFamily="18" charset="0"/>
              </a:rPr>
              <a:t>In this paper, several machine learning classifiers were trained and evaluated on varied metrics to predict dimensional defects in a real automotive multistage assembly line. The line encompasses two automated inspection stages with several human-operated assembly and pre-alignment stages in between.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27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ACB7B-B713-4156-94EC-701532C7397D}"/>
              </a:ext>
            </a:extLst>
          </p:cNvPr>
          <p:cNvSpPr>
            <a:spLocks noGrp="1"/>
          </p:cNvSpPr>
          <p:nvPr>
            <p:ph type="title"/>
          </p:nvPr>
        </p:nvSpPr>
        <p:spPr>
          <a:xfrm>
            <a:off x="838200" y="365125"/>
            <a:ext cx="10515600" cy="1139825"/>
          </a:xfrm>
        </p:spPr>
        <p:txBody>
          <a:bodyPr/>
          <a:lstStyle/>
          <a:p>
            <a:pPr algn="ct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443932-CD59-4390-97F5-0A1F55C5521C}"/>
              </a:ext>
            </a:extLst>
          </p:cNvPr>
          <p:cNvSpPr>
            <a:spLocks noGrp="1"/>
          </p:cNvSpPr>
          <p:nvPr>
            <p:ph idx="1"/>
          </p:nvPr>
        </p:nvSpPr>
        <p:spPr/>
        <p:txBody>
          <a:bodyPr>
            <a:normAutofit lnSpcReduction="10000"/>
          </a:bodyPr>
          <a:lstStyle/>
          <a:p>
            <a:pPr algn="just">
              <a:lnSpc>
                <a:spcPct val="100000"/>
              </a:lnSpc>
            </a:pPr>
            <a:r>
              <a:rPr lang="en-IN" dirty="0">
                <a:latin typeface="Times New Roman" panose="02020603050405020304" pitchFamily="18" charset="0"/>
                <a:cs typeface="Times New Roman" panose="02020603050405020304" pitchFamily="18" charset="0"/>
              </a:rPr>
              <a:t>One possible barrier to the success of such a predictive solution in the long term is the possibility of drastic changes in the underlying distributions of the dimensional characteristics of cars. This can happen for instance due to a change in the materials, suppliers or the replacement of parts in the stations, our objective is to overcome this limitation.</a:t>
            </a:r>
          </a:p>
          <a:p>
            <a:pPr algn="just">
              <a:lnSpc>
                <a:spcPct val="100000"/>
              </a:lnSpc>
            </a:pPr>
            <a:r>
              <a:rPr lang="en-IN" dirty="0">
                <a:latin typeface="Times New Roman" panose="02020603050405020304" pitchFamily="18" charset="0"/>
                <a:cs typeface="Times New Roman" panose="02020603050405020304" pitchFamily="18" charset="0"/>
              </a:rPr>
              <a:t>A possible solution in the occurrence of this case during production would be through online monitoring and/or training of the models using, for instance, an architecture similar to the one showcased in based on the IDARTS framework</a:t>
            </a:r>
          </a:p>
        </p:txBody>
      </p:sp>
    </p:spTree>
    <p:extLst>
      <p:ext uri="{BB962C8B-B14F-4D97-AF65-F5344CB8AC3E}">
        <p14:creationId xmlns:p14="http://schemas.microsoft.com/office/powerpoint/2010/main" val="361785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E080-13AC-45FD-894E-DAB42772439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Drawbacks of Existing System</a:t>
            </a:r>
          </a:p>
        </p:txBody>
      </p:sp>
      <p:sp>
        <p:nvSpPr>
          <p:cNvPr id="3" name="Content Placeholder 2">
            <a:extLst>
              <a:ext uri="{FF2B5EF4-FFF2-40B4-BE49-F238E27FC236}">
                <a16:creationId xmlns:a16="http://schemas.microsoft.com/office/drawing/2014/main" id="{2941DA7E-BBDC-4CA2-BEDD-FED80FFDAC49}"/>
              </a:ext>
            </a:extLst>
          </p:cNvPr>
          <p:cNvSpPr>
            <a:spLocks noGrp="1"/>
          </p:cNvSpPr>
          <p:nvPr>
            <p:ph idx="1"/>
          </p:nvPr>
        </p:nvSpPr>
        <p:spPr/>
        <p:txBody>
          <a:bodyPr/>
          <a:lstStyle/>
          <a:p>
            <a:pPr>
              <a:lnSpc>
                <a:spcPct val="100000"/>
              </a:lnSpc>
            </a:pPr>
            <a:r>
              <a:rPr lang="en-IN" dirty="0">
                <a:latin typeface="Times New Roman" panose="02020603050405020304" pitchFamily="18" charset="0"/>
                <a:cs typeface="Times New Roman" panose="02020603050405020304" pitchFamily="18" charset="0"/>
              </a:rPr>
              <a:t>To predict deviations at the end of the line regardless of these interventions, indicating that some of these feature interactions are considerably hard to detect.</a:t>
            </a:r>
          </a:p>
          <a:p>
            <a:pPr>
              <a:lnSpc>
                <a:spcPct val="100000"/>
              </a:lnSpc>
            </a:pPr>
            <a:endParaRPr lang="en-IN" dirty="0">
              <a:latin typeface="Times New Roman" panose="02020603050405020304" pitchFamily="18" charset="0"/>
              <a:cs typeface="Times New Roman" panose="02020603050405020304" pitchFamily="18" charset="0"/>
            </a:endParaRPr>
          </a:p>
          <a:p>
            <a:pPr>
              <a:lnSpc>
                <a:spcPct val="100000"/>
              </a:lnSpc>
            </a:pPr>
            <a:r>
              <a:rPr lang="en-IN" dirty="0">
                <a:latin typeface="Times New Roman" panose="02020603050405020304" pitchFamily="18" charset="0"/>
                <a:cs typeface="Times New Roman" panose="02020603050405020304" pitchFamily="18" charset="0"/>
              </a:rPr>
              <a:t>The correct assessment of the corrective actions that need to be carried out during the assembly operations (i.e. offsetting the jig) can be improved.</a:t>
            </a:r>
          </a:p>
        </p:txBody>
      </p:sp>
    </p:spTree>
    <p:extLst>
      <p:ext uri="{BB962C8B-B14F-4D97-AF65-F5344CB8AC3E}">
        <p14:creationId xmlns:p14="http://schemas.microsoft.com/office/powerpoint/2010/main" val="33994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9943-89A0-4B85-9B54-E7B9668648E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CA98E05F-2726-46A1-84F6-EE01F8EFC4B7}"/>
              </a:ext>
            </a:extLst>
          </p:cNvPr>
          <p:cNvSpPr>
            <a:spLocks noGrp="1"/>
          </p:cNvSpPr>
          <p:nvPr>
            <p:ph idx="1"/>
          </p:nvPr>
        </p:nvSpPr>
        <p:spPr/>
        <p:txBody>
          <a:bodyPr/>
          <a:lstStyle/>
          <a:p>
            <a:pPr>
              <a:lnSpc>
                <a:spcPct val="100000"/>
              </a:lnSpc>
            </a:pPr>
            <a:r>
              <a:rPr lang="en-IN" dirty="0">
                <a:latin typeface="Times New Roman" panose="02020603050405020304" pitchFamily="18" charset="0"/>
                <a:cs typeface="Times New Roman" panose="02020603050405020304" pitchFamily="18" charset="0"/>
              </a:rPr>
              <a:t>A Multi-Agent System (MAS) can be used to implement the CPPS that abstracts the MMP with one agent associated to the framing stage and another to the final one.</a:t>
            </a:r>
          </a:p>
          <a:p>
            <a:pPr marL="0" indent="0">
              <a:lnSpc>
                <a:spcPct val="100000"/>
              </a:lnSpc>
              <a:buNone/>
            </a:pPr>
            <a:endParaRPr lang="en-IN" dirty="0">
              <a:latin typeface="Times New Roman" panose="02020603050405020304" pitchFamily="18" charset="0"/>
              <a:cs typeface="Times New Roman" panose="02020603050405020304" pitchFamily="18" charset="0"/>
            </a:endParaRPr>
          </a:p>
          <a:p>
            <a:pPr>
              <a:lnSpc>
                <a:spcPct val="100000"/>
              </a:lnSpc>
            </a:pPr>
            <a:r>
              <a:rPr lang="en-IN" dirty="0">
                <a:latin typeface="Times New Roman" panose="02020603050405020304" pitchFamily="18" charset="0"/>
                <a:cs typeface="Times New Roman" panose="02020603050405020304" pitchFamily="18" charset="0"/>
              </a:rPr>
              <a:t>While the framing agent can request quality predictions from a server hosting the deployed classifier and alert operators as defects are identified, the other can check for the ground truth associated with the measurements taken at the end of the line.</a:t>
            </a:r>
          </a:p>
        </p:txBody>
      </p:sp>
    </p:spTree>
    <p:extLst>
      <p:ext uri="{BB962C8B-B14F-4D97-AF65-F5344CB8AC3E}">
        <p14:creationId xmlns:p14="http://schemas.microsoft.com/office/powerpoint/2010/main" val="1331977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4466-18B9-47E4-96A3-D2CC8901DAD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Advantages of proposed system</a:t>
            </a:r>
          </a:p>
        </p:txBody>
      </p:sp>
      <p:sp>
        <p:nvSpPr>
          <p:cNvPr id="3" name="Content Placeholder 2">
            <a:extLst>
              <a:ext uri="{FF2B5EF4-FFF2-40B4-BE49-F238E27FC236}">
                <a16:creationId xmlns:a16="http://schemas.microsoft.com/office/drawing/2014/main" id="{C8E2312D-81E4-4A77-8EC1-65E7D09043D0}"/>
              </a:ext>
            </a:extLst>
          </p:cNvPr>
          <p:cNvSpPr>
            <a:spLocks noGrp="1"/>
          </p:cNvSpPr>
          <p:nvPr>
            <p:ph idx="1"/>
          </p:nvPr>
        </p:nvSpPr>
        <p:spPr/>
        <p:txBody>
          <a:bodyPr>
            <a:normAutofit fontScale="92500"/>
          </a:bodyPr>
          <a:lstStyle/>
          <a:p>
            <a:pPr>
              <a:lnSpc>
                <a:spcPct val="110000"/>
              </a:lnSpc>
            </a:pPr>
            <a:r>
              <a:rPr lang="en-IN" dirty="0">
                <a:latin typeface="Times New Roman" panose="02020603050405020304" pitchFamily="18" charset="0"/>
                <a:cs typeface="Times New Roman" panose="02020603050405020304" pitchFamily="18" charset="0"/>
              </a:rPr>
              <a:t>The usage of a MAS also enables the system to adapt to other changes in run-time, including for instance the addition or removal of elements from the line during production without requiring additional programming effort or downtime.</a:t>
            </a:r>
          </a:p>
          <a:p>
            <a:pPr marL="0" indent="0">
              <a:lnSpc>
                <a:spcPct val="110000"/>
              </a:lnSpc>
              <a:buNone/>
            </a:pPr>
            <a:endParaRPr lang="en-IN" dirty="0">
              <a:latin typeface="Times New Roman" panose="02020603050405020304" pitchFamily="18" charset="0"/>
              <a:cs typeface="Times New Roman" panose="02020603050405020304" pitchFamily="18" charset="0"/>
            </a:endParaRPr>
          </a:p>
          <a:p>
            <a:pPr>
              <a:lnSpc>
                <a:spcPct val="110000"/>
              </a:lnSpc>
            </a:pPr>
            <a:r>
              <a:rPr lang="en-IN" dirty="0">
                <a:latin typeface="Times New Roman" panose="02020603050405020304" pitchFamily="18" charset="0"/>
                <a:cs typeface="Times New Roman" panose="02020603050405020304" pitchFamily="18" charset="0"/>
              </a:rPr>
              <a:t>This means that for instance handheld smart inspection tools can be added in to provide additional measurements for the stages in between with the system being able to automatically enact a self-organized response and accommodate such devices and new data into the existing solution.</a:t>
            </a:r>
          </a:p>
        </p:txBody>
      </p:sp>
    </p:spTree>
    <p:extLst>
      <p:ext uri="{BB962C8B-B14F-4D97-AF65-F5344CB8AC3E}">
        <p14:creationId xmlns:p14="http://schemas.microsoft.com/office/powerpoint/2010/main" val="372089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8A00-9126-449F-8502-65DCA220B93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Literature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Survey</a:t>
            </a:r>
          </a:p>
        </p:txBody>
      </p:sp>
      <p:sp>
        <p:nvSpPr>
          <p:cNvPr id="6" name="Content Placeholder 5">
            <a:extLst>
              <a:ext uri="{FF2B5EF4-FFF2-40B4-BE49-F238E27FC236}">
                <a16:creationId xmlns:a16="http://schemas.microsoft.com/office/drawing/2014/main" id="{2788B225-B9DF-4C20-8AEE-C58D345AF3B0}"/>
              </a:ext>
            </a:extLst>
          </p:cNvPr>
          <p:cNvSpPr>
            <a:spLocks noGrp="1"/>
          </p:cNvSpPr>
          <p:nvPr>
            <p:ph idx="1"/>
          </p:nvPr>
        </p:nvSpPr>
        <p:spPr>
          <a:xfrm>
            <a:off x="838200" y="1027906"/>
            <a:ext cx="10515600" cy="4351338"/>
          </a:xfrm>
        </p:spPr>
        <p:txBody>
          <a:bodyPr>
            <a:normAutofit/>
          </a:bodyPr>
          <a:lstStyle/>
          <a:p>
            <a:pPr marL="0" indent="0">
              <a:buNone/>
            </a:pPr>
            <a:r>
              <a:rPr lang="en-IN" dirty="0"/>
              <a:t> </a:t>
            </a:r>
          </a:p>
        </p:txBody>
      </p:sp>
      <p:graphicFrame>
        <p:nvGraphicFramePr>
          <p:cNvPr id="7" name="Table 6">
            <a:extLst>
              <a:ext uri="{FF2B5EF4-FFF2-40B4-BE49-F238E27FC236}">
                <a16:creationId xmlns:a16="http://schemas.microsoft.com/office/drawing/2014/main" id="{44ECF374-5656-4B85-B677-9A710AB58FCF}"/>
              </a:ext>
            </a:extLst>
          </p:cNvPr>
          <p:cNvGraphicFramePr>
            <a:graphicFrameLocks noGrp="1"/>
          </p:cNvGraphicFramePr>
          <p:nvPr>
            <p:extLst>
              <p:ext uri="{D42A27DB-BD31-4B8C-83A1-F6EECF244321}">
                <p14:modId xmlns:p14="http://schemas.microsoft.com/office/powerpoint/2010/main" val="338334967"/>
              </p:ext>
            </p:extLst>
          </p:nvPr>
        </p:nvGraphicFramePr>
        <p:xfrm>
          <a:off x="1525849" y="1558087"/>
          <a:ext cx="9140301" cy="4562347"/>
        </p:xfrm>
        <a:graphic>
          <a:graphicData uri="http://schemas.openxmlformats.org/drawingml/2006/table">
            <a:tbl>
              <a:tblPr firstRow="1" bandRow="1"/>
              <a:tblGrid>
                <a:gridCol w="998867">
                  <a:extLst>
                    <a:ext uri="{9D8B030D-6E8A-4147-A177-3AD203B41FA5}">
                      <a16:colId xmlns:a16="http://schemas.microsoft.com/office/drawing/2014/main" val="20000"/>
                    </a:ext>
                  </a:extLst>
                </a:gridCol>
                <a:gridCol w="2640835">
                  <a:extLst>
                    <a:ext uri="{9D8B030D-6E8A-4147-A177-3AD203B41FA5}">
                      <a16:colId xmlns:a16="http://schemas.microsoft.com/office/drawing/2014/main" val="20001"/>
                    </a:ext>
                  </a:extLst>
                </a:gridCol>
                <a:gridCol w="1067280">
                  <a:extLst>
                    <a:ext uri="{9D8B030D-6E8A-4147-A177-3AD203B41FA5}">
                      <a16:colId xmlns:a16="http://schemas.microsoft.com/office/drawing/2014/main" val="20002"/>
                    </a:ext>
                  </a:extLst>
                </a:gridCol>
                <a:gridCol w="2586103">
                  <a:extLst>
                    <a:ext uri="{9D8B030D-6E8A-4147-A177-3AD203B41FA5}">
                      <a16:colId xmlns:a16="http://schemas.microsoft.com/office/drawing/2014/main" val="20003"/>
                    </a:ext>
                  </a:extLst>
                </a:gridCol>
                <a:gridCol w="1847216">
                  <a:extLst>
                    <a:ext uri="{9D8B030D-6E8A-4147-A177-3AD203B41FA5}">
                      <a16:colId xmlns:a16="http://schemas.microsoft.com/office/drawing/2014/main" val="20004"/>
                    </a:ext>
                  </a:extLst>
                </a:gridCol>
              </a:tblGrid>
              <a:tr h="58761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IN" dirty="0"/>
                    </a:p>
                    <a:p>
                      <a:r>
                        <a:rPr lang="en-IN" dirty="0"/>
                        <a:t>S.No.</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IN" dirty="0"/>
                    </a:p>
                    <a:p>
                      <a:r>
                        <a:rPr lang="en-IN" dirty="0"/>
                        <a:t>Title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IN" dirty="0"/>
                    </a:p>
                    <a:p>
                      <a:r>
                        <a:rPr lang="en-IN" dirty="0"/>
                        <a:t>Year</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IN" dirty="0"/>
                    </a:p>
                    <a:p>
                      <a:r>
                        <a:rPr lang="en-IN" dirty="0"/>
                        <a:t>Technology</a:t>
                      </a:r>
                      <a:r>
                        <a:rPr lang="en-IN" baseline="0" dirty="0"/>
                        <a:t> used</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IN" dirty="0"/>
                        <a:t>Para</a:t>
                      </a:r>
                      <a:r>
                        <a:rPr lang="en-IN" baseline="0" dirty="0"/>
                        <a:t>meters included</a:t>
                      </a:r>
                      <a:endParaRPr lang="en-IN"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148386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IN" dirty="0"/>
                        <a:t>1.</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IN" sz="1800" b="1" i="0" u="none" strike="noStrike" kern="1200" baseline="0" dirty="0">
                          <a:solidFill>
                            <a:schemeClr val="dk1"/>
                          </a:solidFill>
                          <a:latin typeface="Calibri"/>
                          <a:ea typeface="+mn-ea"/>
                          <a:cs typeface="+mn-cs"/>
                        </a:rPr>
                        <a:t>Automated Surface Deformations Detection</a:t>
                      </a:r>
                    </a:p>
                    <a:p>
                      <a:r>
                        <a:rPr lang="en-US" sz="1800" b="1" i="0" u="none" strike="noStrike" kern="1200" baseline="0" dirty="0">
                          <a:solidFill>
                            <a:schemeClr val="dk1"/>
                          </a:solidFill>
                          <a:latin typeface="Calibri"/>
                          <a:ea typeface="+mn-ea"/>
                          <a:cs typeface="+mn-cs"/>
                        </a:rPr>
                        <a:t>and Marking on Automotive Body Panels</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2010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a:ea typeface="+mn-ea"/>
                          <a:cs typeface="+mn-cs"/>
                        </a:rPr>
                        <a:t>Robotic marking of deformations</a:t>
                      </a:r>
                      <a:endParaRPr lang="en-US" sz="1800" kern="1200" baseline="0" dirty="0">
                        <a:solidFill>
                          <a:schemeClr val="dk1"/>
                        </a:solidFill>
                        <a:latin typeface="+mn-lt"/>
                        <a:ea typeface="+mn-ea"/>
                        <a:cs typeface="+mn-cs"/>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dk1"/>
                          </a:solidFill>
                          <a:latin typeface="Calibri"/>
                          <a:ea typeface="+mn-ea"/>
                          <a:cs typeface="+mn-cs"/>
                        </a:rPr>
                        <a:t>Experimental platform</a:t>
                      </a:r>
                      <a:r>
                        <a:rPr lang="en-US" sz="1400" b="0" i="0" u="none" strike="noStrike" kern="1200" baseline="0" dirty="0">
                          <a:solidFill>
                            <a:schemeClr val="dk1"/>
                          </a:solidFill>
                          <a:latin typeface="+mn-lt"/>
                          <a:ea typeface="+mn-ea"/>
                          <a:cs typeface="+mn-cs"/>
                        </a:rPr>
                        <a:t>, </a:t>
                      </a:r>
                      <a:r>
                        <a:rPr lang="en-IN" sz="1400" b="0" i="0" u="none" strike="noStrike" kern="1200" baseline="0" dirty="0">
                          <a:solidFill>
                            <a:schemeClr val="dk1"/>
                          </a:solidFill>
                          <a:latin typeface="Calibri"/>
                          <a:ea typeface="+mn-ea"/>
                          <a:cs typeface="+mn-cs"/>
                        </a:rPr>
                        <a:t>Dimensional deformations, Robotic marking.</a:t>
                      </a:r>
                      <a:endParaRPr lang="en-US" sz="1400" kern="1200" baseline="0" dirty="0">
                        <a:solidFill>
                          <a:schemeClr val="dk1"/>
                        </a:solidFill>
                        <a:latin typeface="+mn-lt"/>
                        <a:ea typeface="+mn-ea"/>
                        <a:cs typeface="+mn-cs"/>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209861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IN" dirty="0"/>
                        <a:t>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b="1" i="0" u="none" strike="noStrike" kern="1200" baseline="0" dirty="0">
                          <a:solidFill>
                            <a:schemeClr val="dk1"/>
                          </a:solidFill>
                          <a:latin typeface="Calibri"/>
                          <a:ea typeface="+mn-ea"/>
                          <a:cs typeface="+mn-cs"/>
                        </a:rPr>
                        <a:t>Machine learning techniques for quality</a:t>
                      </a:r>
                    </a:p>
                    <a:p>
                      <a:r>
                        <a:rPr lang="en-IN" sz="1800" b="1" i="0" u="none" strike="noStrike" kern="1200" baseline="0" dirty="0">
                          <a:solidFill>
                            <a:schemeClr val="dk1"/>
                          </a:solidFill>
                          <a:latin typeface="Calibri"/>
                          <a:ea typeface="+mn-ea"/>
                          <a:cs typeface="+mn-cs"/>
                        </a:rPr>
                        <a:t>control in high conformance</a:t>
                      </a:r>
                    </a:p>
                    <a:p>
                      <a:r>
                        <a:rPr lang="en-IN" sz="1800" b="1" i="0" u="none" strike="noStrike" kern="1200" baseline="0" dirty="0">
                          <a:solidFill>
                            <a:schemeClr val="dk1"/>
                          </a:solidFill>
                          <a:latin typeface="Calibri"/>
                          <a:ea typeface="+mn-ea"/>
                          <a:cs typeface="+mn-cs"/>
                        </a:rPr>
                        <a:t>manufacturing environment</a:t>
                      </a:r>
                      <a:endParaRPr lang="en-US" b="1"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2017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a:ea typeface="+mn-ea"/>
                          <a:cs typeface="+mn-cs"/>
                        </a:rPr>
                        <a:t>Machine learning techniques</a:t>
                      </a:r>
                      <a:endParaRPr lang="en-US" sz="1800" kern="1200" baseline="0" dirty="0">
                        <a:solidFill>
                          <a:schemeClr val="dk1"/>
                        </a:solidFill>
                        <a:latin typeface="+mn-lt"/>
                        <a:ea typeface="+mn-ea"/>
                        <a:cs typeface="+mn-cs"/>
                      </a:endParaRPr>
                    </a:p>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b="0" i="0" u="none" strike="noStrike" kern="1200" baseline="0" dirty="0">
                          <a:solidFill>
                            <a:schemeClr val="dk1"/>
                          </a:solidFill>
                          <a:latin typeface="Calibri"/>
                          <a:ea typeface="+mn-ea"/>
                          <a:cs typeface="+mn-cs"/>
                        </a:rPr>
                        <a:t>Manufacturing, regularized logistic regression, classification threshold algorithm, defect detection, feature elimination</a:t>
                      </a:r>
                    </a:p>
                    <a:p>
                      <a:r>
                        <a:rPr lang="en-IN" sz="1400" b="0" i="0" u="none" strike="noStrike" kern="1200" baseline="0" dirty="0">
                          <a:solidFill>
                            <a:schemeClr val="dk1"/>
                          </a:solidFill>
                          <a:latin typeface="Calibri"/>
                          <a:ea typeface="+mn-ea"/>
                          <a:cs typeface="+mn-cs"/>
                        </a:rPr>
                        <a:t>algorithm, model selection criterion, quality control, unbalanced data</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53838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1390</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Application of Machine Learning In Multistage Quality Control In Automotive Industry  15CS303M-MDD BATCH NO.19,  CSE 3-J </vt:lpstr>
      <vt:lpstr>Introduction</vt:lpstr>
      <vt:lpstr>PowerPoint Presentation</vt:lpstr>
      <vt:lpstr>Abstract</vt:lpstr>
      <vt:lpstr>Objective</vt:lpstr>
      <vt:lpstr>Drawbacks of Existing System</vt:lpstr>
      <vt:lpstr>Proposed System</vt:lpstr>
      <vt:lpstr>Advantages of proposed system</vt:lpstr>
      <vt:lpstr>Literature Survey</vt:lpstr>
      <vt:lpstr> </vt:lpstr>
      <vt:lpstr>Module Description</vt:lpstr>
      <vt:lpstr>PowerPoint Presentation</vt:lpstr>
      <vt:lpstr>System Architecture</vt:lpstr>
      <vt:lpstr> Implementation</vt:lpstr>
      <vt:lpstr>PowerPoint Presentation</vt:lpstr>
      <vt:lpstr>Visualization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Multistage Quality Control Using Machine Learning in the Automotive Industry</dc:title>
  <dc:creator>Abhimanyu Wadhwa</dc:creator>
  <cp:lastModifiedBy>Nikhil Chopra</cp:lastModifiedBy>
  <cp:revision>38</cp:revision>
  <dcterms:created xsi:type="dcterms:W3CDTF">2020-01-27T05:37:03Z</dcterms:created>
  <dcterms:modified xsi:type="dcterms:W3CDTF">2020-05-25T09:12:31Z</dcterms:modified>
</cp:coreProperties>
</file>