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66" name="st-francis-downtown-1020-x-680.jpg" descr="st-francis-downtown-1020-x-680.jpg"/>
          <p:cNvPicPr>
            <a:picLocks noChangeAspect="1"/>
          </p:cNvPicPr>
          <p:nvPr>
            <p:ph type="pic" idx="13"/>
          </p:nvPr>
        </p:nvPicPr>
        <p:blipFill>
          <a:blip r:embed="rId2">
            <a:extLst/>
          </a:blip>
          <a:srcRect l="5555" t="0" r="5555" b="0"/>
          <a:stretch>
            <a:fillRect/>
          </a:stretch>
        </p:blipFill>
        <p:spPr>
          <a:prstGeom prst="rect">
            <a:avLst/>
          </a:prstGeom>
        </p:spPr>
      </p:pic>
      <p:sp>
        <p:nvSpPr>
          <p:cNvPr id="167" name="Line"/>
          <p:cNvSpPr/>
          <p:nvPr>
            <p:ph type="body" idx="14"/>
          </p:nvPr>
        </p:nvSpPr>
        <p:spPr>
          <a:prstGeom prst="line">
            <a:avLst/>
          </a:prstGeom>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168" name="dbms project"/>
          <p:cNvSpPr txBox="1"/>
          <p:nvPr>
            <p:ph type="title"/>
          </p:nvPr>
        </p:nvSpPr>
        <p:spPr>
          <a:xfrm>
            <a:off x="406400" y="6019800"/>
            <a:ext cx="12192000" cy="2705100"/>
          </a:xfrm>
          <a:prstGeom prst="rect">
            <a:avLst/>
          </a:prstGeom>
        </p:spPr>
        <p:txBody>
          <a:bodyPr/>
          <a:lstStyle>
            <a:lvl1pPr>
              <a:defRPr>
                <a:solidFill>
                  <a:srgbClr val="FFFFFF"/>
                </a:solidFill>
              </a:defRPr>
            </a:lvl1pPr>
          </a:lstStyle>
          <a:p>
            <a:pPr/>
            <a:r>
              <a:t>dbms project</a:t>
            </a:r>
          </a:p>
        </p:txBody>
      </p:sp>
      <p:sp>
        <p:nvSpPr>
          <p:cNvPr id="169" name="Vishnu Manoj - PES1201700801…"/>
          <p:cNvSpPr txBox="1"/>
          <p:nvPr>
            <p:ph type="body" sz="quarter" idx="1"/>
          </p:nvPr>
        </p:nvSpPr>
        <p:spPr>
          <a:xfrm>
            <a:off x="6667500" y="7810500"/>
            <a:ext cx="6326138" cy="1803400"/>
          </a:xfrm>
          <a:prstGeom prst="rect">
            <a:avLst/>
          </a:prstGeom>
        </p:spPr>
        <p:txBody>
          <a:bodyPr/>
          <a:lstStyle/>
          <a:p>
            <a:pPr algn="just" defTabSz="373887">
              <a:spcBef>
                <a:spcPts val="1400"/>
              </a:spcBef>
              <a:defRPr sz="3455">
                <a:solidFill>
                  <a:srgbClr val="838787"/>
                </a:solidFill>
              </a:defRPr>
            </a:pPr>
            <a:r>
              <a:t>Vishnu Manoj - PES1201700801</a:t>
            </a:r>
          </a:p>
          <a:p>
            <a:pPr algn="just" defTabSz="373887">
              <a:spcBef>
                <a:spcPts val="1400"/>
              </a:spcBef>
              <a:defRPr sz="3455">
                <a:solidFill>
                  <a:srgbClr val="838787"/>
                </a:solidFill>
              </a:defRPr>
            </a:pPr>
            <a:r>
              <a:t>Ritwik Sinha - pes1201700085</a:t>
            </a:r>
          </a:p>
          <a:p>
            <a:pPr algn="just" defTabSz="373887">
              <a:spcBef>
                <a:spcPts val="1400"/>
              </a:spcBef>
              <a:defRPr sz="3455">
                <a:solidFill>
                  <a:srgbClr val="838787"/>
                </a:solidFill>
              </a:defRPr>
            </a:pPr>
            <a:r>
              <a:t>Abihishek - pes1201700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Hospital data base management system"/>
          <p:cNvSpPr txBox="1"/>
          <p:nvPr>
            <p:ph type="body" idx="13"/>
          </p:nvPr>
        </p:nvSpPr>
        <p:spPr>
          <a:prstGeom prst="rect">
            <a:avLst/>
          </a:prstGeom>
        </p:spPr>
        <p:txBody>
          <a:bodyPr/>
          <a:lstStyle/>
          <a:p>
            <a:pPr/>
            <a:r>
              <a:t>Hospital data base management system</a:t>
            </a:r>
          </a:p>
        </p:txBody>
      </p:sp>
      <p:sp>
        <p:nvSpPr>
          <p:cNvPr id="205" name="Comparison with real world example"/>
          <p:cNvSpPr txBox="1"/>
          <p:nvPr>
            <p:ph type="title"/>
          </p:nvPr>
        </p:nvSpPr>
        <p:spPr>
          <a:prstGeom prst="rect">
            <a:avLst/>
          </a:prstGeom>
        </p:spPr>
        <p:txBody>
          <a:bodyPr/>
          <a:lstStyle>
            <a:lvl1pPr defTabSz="467359">
              <a:spcBef>
                <a:spcPts val="2200"/>
              </a:spcBef>
              <a:defRPr sz="4800"/>
            </a:lvl1pPr>
          </a:lstStyle>
          <a:p>
            <a:pPr/>
            <a:r>
              <a:t>Comparison with real world example</a:t>
            </a:r>
          </a:p>
        </p:txBody>
      </p:sp>
      <p:sp>
        <p:nvSpPr>
          <p:cNvPr id="206" name="Hospital Management System by Tirupati International is a real life example of Hospital Data Base Management System.…"/>
          <p:cNvSpPr txBox="1"/>
          <p:nvPr>
            <p:ph type="body" idx="1"/>
          </p:nvPr>
        </p:nvSpPr>
        <p:spPr>
          <a:xfrm>
            <a:off x="406400" y="2413000"/>
            <a:ext cx="12192000" cy="6997998"/>
          </a:xfrm>
          <a:prstGeom prst="rect">
            <a:avLst/>
          </a:prstGeom>
        </p:spPr>
        <p:txBody>
          <a:bodyPr/>
          <a:lstStyle/>
          <a:p>
            <a:pPr marL="0" indent="0">
              <a:buClrTx/>
              <a:buSzTx/>
              <a:buFontTx/>
              <a:buNone/>
            </a:pPr>
            <a:r>
              <a:t>Hospital Management System by Tirupati International is a real life example of Hospital Data Base Management System.</a:t>
            </a:r>
          </a:p>
          <a:p>
            <a:pPr marL="0" indent="0">
              <a:buClrTx/>
              <a:buSzTx/>
              <a:buFontTx/>
              <a:buNone/>
            </a:pPr>
            <a:r>
              <a:t>This data base system can count the number of wards in the hospital and check if the wards are occupied at the moment, it can also give the real time state of the medicinal supplies in the hospital which can not be done in the database management  system we have made. The data base management system we have made can check the status of all the employees in the hospital along with the patients as well as track the doctor, nurse and other staff assigned to each patient.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Hospital data base management system"/>
          <p:cNvSpPr txBox="1"/>
          <p:nvPr>
            <p:ph type="body" idx="13"/>
          </p:nvPr>
        </p:nvSpPr>
        <p:spPr>
          <a:prstGeom prst="rect">
            <a:avLst/>
          </a:prstGeom>
        </p:spPr>
        <p:txBody>
          <a:bodyPr/>
          <a:lstStyle/>
          <a:p>
            <a:pPr/>
            <a:r>
              <a:t>Hospital data base management system</a:t>
            </a:r>
          </a:p>
        </p:txBody>
      </p:sp>
      <p:sp>
        <p:nvSpPr>
          <p:cNvPr id="209" name="Problems faced while creating the database"/>
          <p:cNvSpPr txBox="1"/>
          <p:nvPr>
            <p:ph type="title"/>
          </p:nvPr>
        </p:nvSpPr>
        <p:spPr>
          <a:prstGeom prst="rect">
            <a:avLst/>
          </a:prstGeom>
        </p:spPr>
        <p:txBody>
          <a:bodyPr/>
          <a:lstStyle>
            <a:lvl1pPr defTabSz="467359">
              <a:spcBef>
                <a:spcPts val="2200"/>
              </a:spcBef>
              <a:defRPr sz="4800"/>
            </a:lvl1pPr>
          </a:lstStyle>
          <a:p>
            <a:pPr/>
            <a:r>
              <a:t>Problems faced while creating the database</a:t>
            </a:r>
          </a:p>
        </p:txBody>
      </p:sp>
      <p:sp>
        <p:nvSpPr>
          <p:cNvPr id="210" name="Linking all the entities: Initially when we used queries the results were repeated when the entities were not linked. Later on we linked them using Reference command and creating a separate table for each relationship.…"/>
          <p:cNvSpPr txBox="1"/>
          <p:nvPr>
            <p:ph type="body" idx="1"/>
          </p:nvPr>
        </p:nvSpPr>
        <p:spPr>
          <a:xfrm>
            <a:off x="431800" y="2438400"/>
            <a:ext cx="12192000" cy="6997998"/>
          </a:xfrm>
          <a:prstGeom prst="rect">
            <a:avLst/>
          </a:prstGeom>
        </p:spPr>
        <p:txBody>
          <a:bodyPr/>
          <a:lstStyle/>
          <a:p>
            <a:pPr>
              <a:buChar char="‣"/>
            </a:pPr>
            <a:r>
              <a:t>Linking all the entities: Initially when we used queries the results were repeated when the entities were not linked. Later on we linked them using Reference command and creating a separate table for each relationship.</a:t>
            </a:r>
          </a:p>
          <a:p>
            <a:pPr>
              <a:buChar char="‣"/>
            </a:pPr>
            <a:r>
              <a:t>Creating statistics: We faced difficulty in retrieving the appropriate information for creating the graphs for the required statistics. We solved this problem by checking the values properly and referring to the correct tables to retrieve the information.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Hospital data base management system"/>
          <p:cNvSpPr txBox="1"/>
          <p:nvPr>
            <p:ph type="body" idx="13"/>
          </p:nvPr>
        </p:nvSpPr>
        <p:spPr>
          <a:prstGeom prst="rect">
            <a:avLst/>
          </a:prstGeom>
        </p:spPr>
        <p:txBody>
          <a:bodyPr/>
          <a:lstStyle/>
          <a:p>
            <a:pPr/>
            <a:r>
              <a:t>Hospital data base management system</a:t>
            </a:r>
          </a:p>
        </p:txBody>
      </p:sp>
      <p:sp>
        <p:nvSpPr>
          <p:cNvPr id="213" name="Statistics"/>
          <p:cNvSpPr txBox="1"/>
          <p:nvPr>
            <p:ph type="title"/>
          </p:nvPr>
        </p:nvSpPr>
        <p:spPr>
          <a:xfrm>
            <a:off x="406400" y="1258242"/>
            <a:ext cx="12192000" cy="723901"/>
          </a:xfrm>
          <a:prstGeom prst="rect">
            <a:avLst/>
          </a:prstGeom>
        </p:spPr>
        <p:txBody>
          <a:bodyPr/>
          <a:lstStyle>
            <a:lvl1pPr defTabSz="467359">
              <a:spcBef>
                <a:spcPts val="2200"/>
              </a:spcBef>
              <a:defRPr sz="4800"/>
            </a:lvl1pPr>
          </a:lstStyle>
          <a:p>
            <a:pPr/>
            <a:r>
              <a:t>Statistics</a:t>
            </a:r>
          </a:p>
        </p:txBody>
      </p:sp>
      <p:pic>
        <p:nvPicPr>
          <p:cNvPr id="214" name="image003.png" descr="image003.png"/>
          <p:cNvPicPr>
            <a:picLocks noChangeAspect="1"/>
          </p:cNvPicPr>
          <p:nvPr/>
        </p:nvPicPr>
        <p:blipFill>
          <a:blip r:embed="rId2">
            <a:extLst/>
          </a:blip>
          <a:stretch>
            <a:fillRect/>
          </a:stretch>
        </p:blipFill>
        <p:spPr>
          <a:xfrm>
            <a:off x="494988" y="1952868"/>
            <a:ext cx="11572746" cy="751563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Hospital data base management system"/>
          <p:cNvSpPr txBox="1"/>
          <p:nvPr>
            <p:ph type="body" idx="13"/>
          </p:nvPr>
        </p:nvSpPr>
        <p:spPr>
          <a:prstGeom prst="rect">
            <a:avLst/>
          </a:prstGeom>
        </p:spPr>
        <p:txBody>
          <a:bodyPr/>
          <a:lstStyle/>
          <a:p>
            <a:pPr/>
            <a:r>
              <a:t>Hospital data base management system</a:t>
            </a:r>
          </a:p>
        </p:txBody>
      </p:sp>
      <p:sp>
        <p:nvSpPr>
          <p:cNvPr id="217" name="Statistics"/>
          <p:cNvSpPr txBox="1"/>
          <p:nvPr>
            <p:ph type="title"/>
          </p:nvPr>
        </p:nvSpPr>
        <p:spPr>
          <a:xfrm>
            <a:off x="406400" y="1258242"/>
            <a:ext cx="12192000" cy="723901"/>
          </a:xfrm>
          <a:prstGeom prst="rect">
            <a:avLst/>
          </a:prstGeom>
        </p:spPr>
        <p:txBody>
          <a:bodyPr/>
          <a:lstStyle>
            <a:lvl1pPr defTabSz="467359">
              <a:spcBef>
                <a:spcPts val="2200"/>
              </a:spcBef>
              <a:defRPr sz="4800"/>
            </a:lvl1pPr>
          </a:lstStyle>
          <a:p>
            <a:pPr/>
            <a:r>
              <a:t>Statistics</a:t>
            </a:r>
          </a:p>
        </p:txBody>
      </p:sp>
      <p:pic>
        <p:nvPicPr>
          <p:cNvPr id="218" name="meta-chart.png" descr="meta-chart.png"/>
          <p:cNvPicPr>
            <a:picLocks noChangeAspect="1"/>
          </p:cNvPicPr>
          <p:nvPr/>
        </p:nvPicPr>
        <p:blipFill>
          <a:blip r:embed="rId2">
            <a:extLst/>
          </a:blip>
          <a:stretch>
            <a:fillRect/>
          </a:stretch>
        </p:blipFill>
        <p:spPr>
          <a:xfrm>
            <a:off x="500412" y="1896287"/>
            <a:ext cx="10987976" cy="732531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0" name="FE2.PNG" descr="FE2.PNG"/>
          <p:cNvPicPr>
            <a:picLocks noChangeAspect="1"/>
          </p:cNvPicPr>
          <p:nvPr/>
        </p:nvPicPr>
        <p:blipFill>
          <a:blip r:embed="rId2">
            <a:extLst/>
          </a:blip>
          <a:stretch>
            <a:fillRect/>
          </a:stretch>
        </p:blipFill>
        <p:spPr>
          <a:xfrm>
            <a:off x="518777" y="5247481"/>
            <a:ext cx="6738969" cy="4160736"/>
          </a:xfrm>
          <a:prstGeom prst="rect">
            <a:avLst/>
          </a:prstGeom>
          <a:ln w="12700">
            <a:miter lim="400000"/>
          </a:ln>
        </p:spPr>
      </p:pic>
      <p:pic>
        <p:nvPicPr>
          <p:cNvPr id="221" name="FE1.PNG" descr="FE1.PNG"/>
          <p:cNvPicPr>
            <a:picLocks noChangeAspect="1"/>
          </p:cNvPicPr>
          <p:nvPr/>
        </p:nvPicPr>
        <p:blipFill>
          <a:blip r:embed="rId3">
            <a:extLst/>
          </a:blip>
          <a:stretch>
            <a:fillRect/>
          </a:stretch>
        </p:blipFill>
        <p:spPr>
          <a:xfrm>
            <a:off x="522639" y="1124430"/>
            <a:ext cx="6731214" cy="4075301"/>
          </a:xfrm>
          <a:prstGeom prst="rect">
            <a:avLst/>
          </a:prstGeom>
          <a:ln w="12700">
            <a:miter lim="400000"/>
          </a:ln>
        </p:spPr>
      </p:pic>
      <p:sp>
        <p:nvSpPr>
          <p:cNvPr id="222" name="Screenshots of the ui"/>
          <p:cNvSpPr txBox="1"/>
          <p:nvPr>
            <p:ph type="title" idx="4294967295"/>
          </p:nvPr>
        </p:nvSpPr>
        <p:spPr>
          <a:xfrm>
            <a:off x="406400" y="431800"/>
            <a:ext cx="12192000" cy="723900"/>
          </a:xfrm>
          <a:prstGeom prst="rect">
            <a:avLst/>
          </a:prstGeom>
        </p:spPr>
        <p:txBody>
          <a:bodyPr/>
          <a:lstStyle>
            <a:lvl1pPr defTabSz="467359">
              <a:spcBef>
                <a:spcPts val="2200"/>
              </a:spcBef>
              <a:defRPr sz="4800"/>
            </a:lvl1pPr>
          </a:lstStyle>
          <a:p>
            <a:pPr/>
            <a:r>
              <a:t>Screenshots of the ui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24" name="thank you"/>
          <p:cNvSpPr txBox="1"/>
          <p:nvPr>
            <p:ph type="title"/>
          </p:nvPr>
        </p:nvSpPr>
        <p:spPr>
          <a:xfrm>
            <a:off x="406400" y="876300"/>
            <a:ext cx="12192000" cy="4521200"/>
          </a:xfrm>
          <a:prstGeom prst="rect">
            <a:avLst/>
          </a:prstGeom>
        </p:spPr>
        <p:txBody>
          <a:bodyPr/>
          <a:lstStyle>
            <a:lvl1pPr>
              <a:defRPr>
                <a:solidFill>
                  <a:srgbClr val="FFFFFF"/>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1" name="dbms project"/>
          <p:cNvSpPr txBox="1"/>
          <p:nvPr>
            <p:ph type="body" idx="13"/>
          </p:nvPr>
        </p:nvSpPr>
        <p:spPr>
          <a:prstGeom prst="rect">
            <a:avLst/>
          </a:prstGeom>
        </p:spPr>
        <p:txBody>
          <a:bodyPr/>
          <a:lstStyle/>
          <a:p>
            <a:pPr/>
            <a:r>
              <a:t>dbms project</a:t>
            </a:r>
          </a:p>
        </p:txBody>
      </p:sp>
      <p:pic>
        <p:nvPicPr>
          <p:cNvPr id="172" name="Starship_Children's_Health_Auckland.jpg" descr="Starship_Children's_Health_Auckland.jpg"/>
          <p:cNvPicPr>
            <a:picLocks noChangeAspect="1"/>
          </p:cNvPicPr>
          <p:nvPr>
            <p:ph type="pic" idx="14"/>
          </p:nvPr>
        </p:nvPicPr>
        <p:blipFill>
          <a:blip r:embed="rId2">
            <a:extLst/>
          </a:blip>
          <a:srcRect l="3094" t="0" r="3094" b="0"/>
          <a:stretch>
            <a:fillRect/>
          </a:stretch>
        </p:blipFill>
        <p:spPr>
          <a:prstGeom prst="rect">
            <a:avLst/>
          </a:prstGeom>
        </p:spPr>
      </p:pic>
      <p:sp>
        <p:nvSpPr>
          <p:cNvPr id="173" name="Hospital data base management system"/>
          <p:cNvSpPr txBox="1"/>
          <p:nvPr>
            <p:ph type="title"/>
          </p:nvPr>
        </p:nvSpPr>
        <p:spPr>
          <a:prstGeom prst="rect">
            <a:avLst/>
          </a:prstGeom>
        </p:spPr>
        <p:txBody>
          <a:bodyPr/>
          <a:lstStyle>
            <a:lvl1pPr defTabSz="350520">
              <a:spcBef>
                <a:spcPts val="1600"/>
              </a:spcBef>
              <a:defRPr sz="3600"/>
            </a:lvl1pPr>
          </a:lstStyle>
          <a:p>
            <a:pPr/>
            <a:r>
              <a:t>Hospital data base management system</a:t>
            </a:r>
          </a:p>
        </p:txBody>
      </p:sp>
      <p:sp>
        <p:nvSpPr>
          <p:cNvPr id="174" name="A hospital a lot of data that is crucial and can not be lost. To keep all the data secure and in order, hospitals have started using data base management systems to store their data. This way all the data of the hospital is organized and the information can be retrieved easily. This saves time in huge hospitals where there is a lot of data and its hard to find a particular record. It also helps doctors in accessing the information of previous patients which can be used to treat new patients."/>
          <p:cNvSpPr txBox="1"/>
          <p:nvPr>
            <p:ph type="body" sz="half" idx="1"/>
          </p:nvPr>
        </p:nvSpPr>
        <p:spPr>
          <a:xfrm>
            <a:off x="406400" y="2207468"/>
            <a:ext cx="6299200" cy="7116962"/>
          </a:xfrm>
          <a:prstGeom prst="rect">
            <a:avLst/>
          </a:prstGeom>
        </p:spPr>
        <p:txBody>
          <a:bodyPr/>
          <a:lstStyle>
            <a:lvl1pPr marL="0" indent="0" defTabSz="578358">
              <a:spcBef>
                <a:spcPts val="2700"/>
              </a:spcBef>
              <a:buClrTx/>
              <a:buSzTx/>
              <a:buFontTx/>
              <a:buNone/>
              <a:defRPr sz="2772"/>
            </a:lvl1pPr>
          </a:lstStyle>
          <a:p>
            <a:pPr/>
            <a:r>
              <a:t>A hospital a lot of data that is crucial and can not be lost. To keep all the data secure and in order, hospitals have started using data base management systems to store their data. This way all the data of the hospital is organized and the information can be retrieved easily. This saves time in huge hospitals where there is a lot of data and its hard to find a particular record. It also helps doctors in accessing the information of previous patients which can be used to treat new patients.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ospital data base management system"/>
          <p:cNvSpPr txBox="1"/>
          <p:nvPr>
            <p:ph type="body" idx="13"/>
          </p:nvPr>
        </p:nvSpPr>
        <p:spPr>
          <a:prstGeom prst="rect">
            <a:avLst/>
          </a:prstGeom>
        </p:spPr>
        <p:txBody>
          <a:bodyPr/>
          <a:lstStyle/>
          <a:p>
            <a:pPr/>
            <a:r>
              <a:t>Hospital data base management system</a:t>
            </a:r>
          </a:p>
        </p:txBody>
      </p:sp>
      <p:sp>
        <p:nvSpPr>
          <p:cNvPr id="177" name="Entities"/>
          <p:cNvSpPr txBox="1"/>
          <p:nvPr>
            <p:ph type="title"/>
          </p:nvPr>
        </p:nvSpPr>
        <p:spPr>
          <a:prstGeom prst="rect">
            <a:avLst/>
          </a:prstGeom>
        </p:spPr>
        <p:txBody>
          <a:bodyPr/>
          <a:lstStyle>
            <a:lvl1pPr defTabSz="467359">
              <a:spcBef>
                <a:spcPts val="2200"/>
              </a:spcBef>
              <a:defRPr sz="4800"/>
            </a:lvl1pPr>
          </a:lstStyle>
          <a:p>
            <a:pPr/>
            <a:r>
              <a:t>Entities</a:t>
            </a:r>
          </a:p>
        </p:txBody>
      </p:sp>
      <p:sp>
        <p:nvSpPr>
          <p:cNvPr id="178" name="Admin…"/>
          <p:cNvSpPr txBox="1"/>
          <p:nvPr>
            <p:ph type="body" idx="1"/>
          </p:nvPr>
        </p:nvSpPr>
        <p:spPr>
          <a:prstGeom prst="rect">
            <a:avLst/>
          </a:prstGeom>
        </p:spPr>
        <p:txBody>
          <a:bodyPr/>
          <a:lstStyle/>
          <a:p>
            <a:pPr>
              <a:buChar char="‣"/>
            </a:pPr>
            <a:r>
              <a:t>Admin</a:t>
            </a:r>
          </a:p>
          <a:p>
            <a:pPr>
              <a:buChar char="‣"/>
            </a:pPr>
            <a:r>
              <a:t>Patient</a:t>
            </a:r>
          </a:p>
          <a:p>
            <a:pPr>
              <a:buChar char="‣"/>
            </a:pPr>
            <a:r>
              <a:t>Doctor</a:t>
            </a:r>
          </a:p>
          <a:p>
            <a:pPr>
              <a:buChar char="‣"/>
            </a:pPr>
            <a:r>
              <a:t>Nurse</a:t>
            </a:r>
          </a:p>
          <a:p>
            <a:pPr>
              <a:buChar char="‣"/>
            </a:pPr>
            <a:r>
              <a:t>Assistant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Hospital data base management system"/>
          <p:cNvSpPr txBox="1"/>
          <p:nvPr>
            <p:ph type="body" idx="13"/>
          </p:nvPr>
        </p:nvSpPr>
        <p:spPr>
          <a:prstGeom prst="rect">
            <a:avLst/>
          </a:prstGeom>
        </p:spPr>
        <p:txBody>
          <a:bodyPr/>
          <a:lstStyle/>
          <a:p>
            <a:pPr/>
            <a:r>
              <a:t>Hospital data base management system</a:t>
            </a:r>
          </a:p>
        </p:txBody>
      </p:sp>
      <p:sp>
        <p:nvSpPr>
          <p:cNvPr id="181" name="Admin entity"/>
          <p:cNvSpPr txBox="1"/>
          <p:nvPr>
            <p:ph type="title"/>
          </p:nvPr>
        </p:nvSpPr>
        <p:spPr>
          <a:xfrm>
            <a:off x="406400" y="1651000"/>
            <a:ext cx="12192000" cy="723900"/>
          </a:xfrm>
          <a:prstGeom prst="rect">
            <a:avLst/>
          </a:prstGeom>
        </p:spPr>
        <p:txBody>
          <a:bodyPr/>
          <a:lstStyle>
            <a:lvl1pPr defTabSz="467359">
              <a:spcBef>
                <a:spcPts val="2200"/>
              </a:spcBef>
              <a:defRPr sz="4800"/>
            </a:lvl1pPr>
          </a:lstStyle>
          <a:p>
            <a:pPr/>
            <a:r>
              <a:t>Admin entity</a:t>
            </a:r>
          </a:p>
        </p:txBody>
      </p:sp>
      <p:sp>
        <p:nvSpPr>
          <p:cNvPr id="182" name="The admin has access to all the entities of the hospital database management system.…"/>
          <p:cNvSpPr txBox="1"/>
          <p:nvPr>
            <p:ph type="body" idx="1"/>
          </p:nvPr>
        </p:nvSpPr>
        <p:spPr>
          <a:prstGeom prst="rect">
            <a:avLst/>
          </a:prstGeom>
        </p:spPr>
        <p:txBody>
          <a:bodyPr/>
          <a:lstStyle/>
          <a:p>
            <a:pPr/>
            <a:r>
              <a:t>The admin has access to all the entities of the hospital database management system.</a:t>
            </a:r>
          </a:p>
          <a:p>
            <a:pPr/>
            <a:r>
              <a:t>The admin can update the data in the database in case of any changes like, when someone gets a hike in their salary.</a:t>
            </a:r>
          </a:p>
          <a:p>
            <a:pPr/>
            <a:r>
              <a:t>All the details of all the doctors, patients, nurses and assistants can be viewed by the admin.</a:t>
            </a:r>
          </a:p>
          <a:p>
            <a:pPr/>
            <a:r>
              <a:t>The details of the Admin such as Name, Age, Date of Joining, Salary, are stored.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ospital data base management system"/>
          <p:cNvSpPr txBox="1"/>
          <p:nvPr>
            <p:ph type="body" idx="13"/>
          </p:nvPr>
        </p:nvSpPr>
        <p:spPr>
          <a:prstGeom prst="rect">
            <a:avLst/>
          </a:prstGeom>
        </p:spPr>
        <p:txBody>
          <a:bodyPr/>
          <a:lstStyle/>
          <a:p>
            <a:pPr/>
            <a:r>
              <a:t>Hospital data base management system</a:t>
            </a:r>
          </a:p>
        </p:txBody>
      </p:sp>
      <p:sp>
        <p:nvSpPr>
          <p:cNvPr id="185" name="patient entity"/>
          <p:cNvSpPr txBox="1"/>
          <p:nvPr>
            <p:ph type="title"/>
          </p:nvPr>
        </p:nvSpPr>
        <p:spPr>
          <a:xfrm>
            <a:off x="406400" y="1651000"/>
            <a:ext cx="12192000" cy="723900"/>
          </a:xfrm>
          <a:prstGeom prst="rect">
            <a:avLst/>
          </a:prstGeom>
        </p:spPr>
        <p:txBody>
          <a:bodyPr/>
          <a:lstStyle>
            <a:lvl1pPr defTabSz="467359">
              <a:spcBef>
                <a:spcPts val="2200"/>
              </a:spcBef>
              <a:defRPr sz="4800"/>
            </a:lvl1pPr>
          </a:lstStyle>
          <a:p>
            <a:pPr/>
            <a:r>
              <a:t>patient entity</a:t>
            </a:r>
          </a:p>
        </p:txBody>
      </p:sp>
      <p:sp>
        <p:nvSpPr>
          <p:cNvPr id="186" name="The patient entity stores all the vital information of all the patients.…"/>
          <p:cNvSpPr txBox="1"/>
          <p:nvPr>
            <p:ph type="body" idx="1"/>
          </p:nvPr>
        </p:nvSpPr>
        <p:spPr>
          <a:prstGeom prst="rect">
            <a:avLst/>
          </a:prstGeom>
        </p:spPr>
        <p:txBody>
          <a:bodyPr/>
          <a:lstStyle/>
          <a:p>
            <a:pPr/>
            <a:r>
              <a:t>The patient entity stores all the vital information of all the patients.</a:t>
            </a:r>
          </a:p>
          <a:p>
            <a:pPr/>
            <a:r>
              <a:t>It can be accessed by the Doctors and the Nurses while treating the patient.</a:t>
            </a:r>
          </a:p>
          <a:p>
            <a:pPr/>
            <a:r>
              <a:t>Important details like Name, Age and the diseases of the patient is stored.</a:t>
            </a:r>
          </a:p>
          <a:p>
            <a:pPr/>
            <a:r>
              <a:t>The details of the patient can be accessed by the Doctors, Assistants and Nurses in charge of the patient.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Hospital data base management system"/>
          <p:cNvSpPr txBox="1"/>
          <p:nvPr>
            <p:ph type="body" idx="13"/>
          </p:nvPr>
        </p:nvSpPr>
        <p:spPr>
          <a:prstGeom prst="rect">
            <a:avLst/>
          </a:prstGeom>
        </p:spPr>
        <p:txBody>
          <a:bodyPr/>
          <a:lstStyle/>
          <a:p>
            <a:pPr/>
            <a:r>
              <a:t>Hospital data base management system</a:t>
            </a:r>
          </a:p>
        </p:txBody>
      </p:sp>
      <p:sp>
        <p:nvSpPr>
          <p:cNvPr id="189" name="doctor entity"/>
          <p:cNvSpPr txBox="1"/>
          <p:nvPr>
            <p:ph type="title"/>
          </p:nvPr>
        </p:nvSpPr>
        <p:spPr>
          <a:xfrm>
            <a:off x="406400" y="1651000"/>
            <a:ext cx="12192000" cy="723900"/>
          </a:xfrm>
          <a:prstGeom prst="rect">
            <a:avLst/>
          </a:prstGeom>
        </p:spPr>
        <p:txBody>
          <a:bodyPr/>
          <a:lstStyle>
            <a:lvl1pPr defTabSz="467359">
              <a:spcBef>
                <a:spcPts val="2200"/>
              </a:spcBef>
              <a:defRPr sz="4800"/>
            </a:lvl1pPr>
          </a:lstStyle>
          <a:p>
            <a:pPr/>
            <a:r>
              <a:t>doctor entity</a:t>
            </a:r>
          </a:p>
        </p:txBody>
      </p:sp>
      <p:sp>
        <p:nvSpPr>
          <p:cNvPr id="190" name="The doctor entity stores all the information of all the doctors in the hospital.…"/>
          <p:cNvSpPr txBox="1"/>
          <p:nvPr>
            <p:ph type="body" idx="1"/>
          </p:nvPr>
        </p:nvSpPr>
        <p:spPr>
          <a:prstGeom prst="rect">
            <a:avLst/>
          </a:prstGeom>
        </p:spPr>
        <p:txBody>
          <a:bodyPr/>
          <a:lstStyle/>
          <a:p>
            <a:pPr marL="408940" indent="-408940" defTabSz="537463">
              <a:spcBef>
                <a:spcPts val="2500"/>
              </a:spcBef>
              <a:defRPr sz="3128"/>
            </a:pPr>
            <a:r>
              <a:t>The doctor entity stores all the information of all the doctors in the hospital.</a:t>
            </a:r>
          </a:p>
          <a:p>
            <a:pPr marL="408940" indent="-408940" defTabSz="537463">
              <a:spcBef>
                <a:spcPts val="2500"/>
              </a:spcBef>
              <a:defRPr sz="3128"/>
            </a:pPr>
            <a:r>
              <a:t>The information in this entity can be accessed by the admins of the hospital.</a:t>
            </a:r>
          </a:p>
          <a:p>
            <a:pPr marL="408940" indent="-408940" defTabSz="537463">
              <a:spcBef>
                <a:spcPts val="2500"/>
              </a:spcBef>
              <a:defRPr sz="3128"/>
            </a:pPr>
            <a:r>
              <a:t>All the details of all the patients like their name, age and the diseases they have are shared with the doctor.</a:t>
            </a:r>
          </a:p>
          <a:p>
            <a:pPr marL="408940" indent="-408940" defTabSz="537463">
              <a:spcBef>
                <a:spcPts val="2500"/>
              </a:spcBef>
              <a:defRPr sz="3128"/>
            </a:pPr>
            <a:r>
              <a:t>The details of the Doctor such as Name, Age, Date of Joining, Salary, Department, Assistants and Nurses who work under the doctor are stored.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Hospital data base management system"/>
          <p:cNvSpPr txBox="1"/>
          <p:nvPr>
            <p:ph type="body" idx="13"/>
          </p:nvPr>
        </p:nvSpPr>
        <p:spPr>
          <a:prstGeom prst="rect">
            <a:avLst/>
          </a:prstGeom>
        </p:spPr>
        <p:txBody>
          <a:bodyPr/>
          <a:lstStyle/>
          <a:p>
            <a:pPr/>
            <a:r>
              <a:t>Hospital data base management system</a:t>
            </a:r>
          </a:p>
        </p:txBody>
      </p:sp>
      <p:sp>
        <p:nvSpPr>
          <p:cNvPr id="193" name="nurse entity"/>
          <p:cNvSpPr txBox="1"/>
          <p:nvPr>
            <p:ph type="title"/>
          </p:nvPr>
        </p:nvSpPr>
        <p:spPr>
          <a:xfrm>
            <a:off x="406400" y="1651000"/>
            <a:ext cx="12192000" cy="723900"/>
          </a:xfrm>
          <a:prstGeom prst="rect">
            <a:avLst/>
          </a:prstGeom>
        </p:spPr>
        <p:txBody>
          <a:bodyPr/>
          <a:lstStyle>
            <a:lvl1pPr defTabSz="467359">
              <a:spcBef>
                <a:spcPts val="2200"/>
              </a:spcBef>
              <a:defRPr sz="4800"/>
            </a:lvl1pPr>
          </a:lstStyle>
          <a:p>
            <a:pPr/>
            <a:r>
              <a:t>nurse entity</a:t>
            </a:r>
          </a:p>
        </p:txBody>
      </p:sp>
      <p:sp>
        <p:nvSpPr>
          <p:cNvPr id="194" name="The nurse entity stores all the information of all the nurses in the hospital.…"/>
          <p:cNvSpPr txBox="1"/>
          <p:nvPr>
            <p:ph type="body" idx="1"/>
          </p:nvPr>
        </p:nvSpPr>
        <p:spPr>
          <a:prstGeom prst="rect">
            <a:avLst/>
          </a:prstGeom>
        </p:spPr>
        <p:txBody>
          <a:bodyPr/>
          <a:lstStyle/>
          <a:p>
            <a:pPr marL="408940" indent="-408940" defTabSz="537463">
              <a:spcBef>
                <a:spcPts val="2500"/>
              </a:spcBef>
              <a:defRPr sz="3128"/>
            </a:pPr>
            <a:r>
              <a:t>The nurse entity stores all the information of all the nurses in the hospital.</a:t>
            </a:r>
          </a:p>
          <a:p>
            <a:pPr marL="408940" indent="-408940" defTabSz="537463">
              <a:spcBef>
                <a:spcPts val="2500"/>
              </a:spcBef>
              <a:defRPr sz="3128"/>
            </a:pPr>
            <a:r>
              <a:t>It can be accessed by the Doctors and the Assistants who supervise the nurse.</a:t>
            </a:r>
          </a:p>
          <a:p>
            <a:pPr marL="408940" indent="-408940" defTabSz="537463">
              <a:spcBef>
                <a:spcPts val="2500"/>
              </a:spcBef>
              <a:defRPr sz="3128"/>
            </a:pPr>
            <a:r>
              <a:t>The details of the patients are shared with the nurses so they can treat the patients well.</a:t>
            </a:r>
          </a:p>
          <a:p>
            <a:pPr marL="408940" indent="-408940" defTabSz="537463">
              <a:spcBef>
                <a:spcPts val="2500"/>
              </a:spcBef>
              <a:defRPr sz="3128"/>
            </a:pPr>
            <a:r>
              <a:t>The details of the Nurse such as Name, Age, Date of Joining, Salary, Departments, Assistants and the Doctors under whom they work are stored.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Hospital data base management system"/>
          <p:cNvSpPr txBox="1"/>
          <p:nvPr>
            <p:ph type="body" idx="13"/>
          </p:nvPr>
        </p:nvSpPr>
        <p:spPr>
          <a:prstGeom prst="rect">
            <a:avLst/>
          </a:prstGeom>
        </p:spPr>
        <p:txBody>
          <a:bodyPr/>
          <a:lstStyle/>
          <a:p>
            <a:pPr/>
            <a:r>
              <a:t>Hospital data base management system</a:t>
            </a:r>
          </a:p>
        </p:txBody>
      </p:sp>
      <p:sp>
        <p:nvSpPr>
          <p:cNvPr id="197" name="assistant entity"/>
          <p:cNvSpPr txBox="1"/>
          <p:nvPr>
            <p:ph type="title"/>
          </p:nvPr>
        </p:nvSpPr>
        <p:spPr>
          <a:xfrm>
            <a:off x="406400" y="1651000"/>
            <a:ext cx="12192000" cy="723900"/>
          </a:xfrm>
          <a:prstGeom prst="rect">
            <a:avLst/>
          </a:prstGeom>
        </p:spPr>
        <p:txBody>
          <a:bodyPr/>
          <a:lstStyle>
            <a:lvl1pPr defTabSz="467359">
              <a:spcBef>
                <a:spcPts val="2200"/>
              </a:spcBef>
              <a:defRPr sz="4800"/>
            </a:lvl1pPr>
          </a:lstStyle>
          <a:p>
            <a:pPr/>
            <a:r>
              <a:t>assistant entity</a:t>
            </a:r>
          </a:p>
        </p:txBody>
      </p:sp>
      <p:sp>
        <p:nvSpPr>
          <p:cNvPr id="198" name="The assistant entity stores all the information of all the assistants in the hospital.…"/>
          <p:cNvSpPr txBox="1"/>
          <p:nvPr>
            <p:ph type="body" idx="1"/>
          </p:nvPr>
        </p:nvSpPr>
        <p:spPr>
          <a:prstGeom prst="rect">
            <a:avLst/>
          </a:prstGeom>
        </p:spPr>
        <p:txBody>
          <a:bodyPr/>
          <a:lstStyle/>
          <a:p>
            <a:pPr marL="391159" indent="-391159" defTabSz="514095">
              <a:spcBef>
                <a:spcPts val="2400"/>
              </a:spcBef>
              <a:defRPr sz="2992"/>
            </a:pPr>
            <a:r>
              <a:t>The assistant entity stores all the information of all the assistants in the hospital.</a:t>
            </a:r>
          </a:p>
          <a:p>
            <a:pPr marL="391159" indent="-391159" defTabSz="514095">
              <a:spcBef>
                <a:spcPts val="2400"/>
              </a:spcBef>
              <a:defRPr sz="2992"/>
            </a:pPr>
            <a:r>
              <a:t>It can be accessed by the Doctors whom the assistants work under.</a:t>
            </a:r>
          </a:p>
          <a:p>
            <a:pPr marL="391159" indent="-391159" defTabSz="514095">
              <a:spcBef>
                <a:spcPts val="2400"/>
              </a:spcBef>
              <a:defRPr sz="2992"/>
            </a:pPr>
            <a:r>
              <a:t>The details of the patients are shared with the assistants so that they can guide the nurses with the doctors instructions on how to treat the patient.</a:t>
            </a:r>
          </a:p>
          <a:p>
            <a:pPr marL="391159" indent="-391159" defTabSz="514095">
              <a:spcBef>
                <a:spcPts val="2400"/>
              </a:spcBef>
              <a:defRPr sz="2992"/>
            </a:pPr>
            <a:r>
              <a:t>The details of the Assistant such as Name, Age, Date of Joining, Salary, Departments and the Doctors under whom they work are stored.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ospital data base management system"/>
          <p:cNvSpPr txBox="1"/>
          <p:nvPr>
            <p:ph type="body" idx="13"/>
          </p:nvPr>
        </p:nvSpPr>
        <p:spPr>
          <a:prstGeom prst="rect">
            <a:avLst/>
          </a:prstGeom>
        </p:spPr>
        <p:txBody>
          <a:bodyPr/>
          <a:lstStyle/>
          <a:p>
            <a:pPr/>
            <a:r>
              <a:t>Hospital data base management system</a:t>
            </a:r>
          </a:p>
        </p:txBody>
      </p:sp>
      <p:sp>
        <p:nvSpPr>
          <p:cNvPr id="201" name="Relationships between the entities"/>
          <p:cNvSpPr txBox="1"/>
          <p:nvPr>
            <p:ph type="title"/>
          </p:nvPr>
        </p:nvSpPr>
        <p:spPr>
          <a:prstGeom prst="rect">
            <a:avLst/>
          </a:prstGeom>
        </p:spPr>
        <p:txBody>
          <a:bodyPr/>
          <a:lstStyle>
            <a:lvl1pPr defTabSz="467359">
              <a:spcBef>
                <a:spcPts val="2200"/>
              </a:spcBef>
              <a:defRPr sz="4800"/>
            </a:lvl1pPr>
          </a:lstStyle>
          <a:p>
            <a:pPr/>
            <a:r>
              <a:t>Relationships between the entities</a:t>
            </a:r>
          </a:p>
        </p:txBody>
      </p:sp>
      <p:sp>
        <p:nvSpPr>
          <p:cNvPr id="202" name="Controls…"/>
          <p:cNvSpPr txBox="1"/>
          <p:nvPr>
            <p:ph type="body" idx="1"/>
          </p:nvPr>
        </p:nvSpPr>
        <p:spPr>
          <a:xfrm>
            <a:off x="406400" y="2413000"/>
            <a:ext cx="12192000" cy="6108700"/>
          </a:xfrm>
          <a:prstGeom prst="rect">
            <a:avLst/>
          </a:prstGeom>
        </p:spPr>
        <p:txBody>
          <a:bodyPr/>
          <a:lstStyle/>
          <a:p>
            <a:pPr>
              <a:buChar char="‣"/>
            </a:pPr>
            <a:r>
              <a:t>Controls</a:t>
            </a:r>
          </a:p>
          <a:p>
            <a:pPr>
              <a:buChar char="‣"/>
            </a:pPr>
            <a:r>
              <a:t>Helps</a:t>
            </a:r>
          </a:p>
          <a:p>
            <a:pPr/>
            <a:r>
              <a:t>Treats</a:t>
            </a:r>
          </a:p>
          <a:p>
            <a:pPr/>
            <a:r>
              <a:t>Instructs</a:t>
            </a:r>
          </a:p>
          <a:p>
            <a:pPr/>
            <a:r>
              <a:t>Guides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