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143A5-553B-CB11-328F-97ED826788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08A666F-F334-3C85-C78F-51F48D9D56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D491A6D-2193-EF09-F066-2B4AEC321FE0}"/>
              </a:ext>
            </a:extLst>
          </p:cNvPr>
          <p:cNvSpPr>
            <a:spLocks noGrp="1"/>
          </p:cNvSpPr>
          <p:nvPr>
            <p:ph type="dt" sz="half" idx="10"/>
          </p:nvPr>
        </p:nvSpPr>
        <p:spPr/>
        <p:txBody>
          <a:bodyPr/>
          <a:lstStyle/>
          <a:p>
            <a:fld id="{45329D4C-2F01-4001-805C-51180F4BD992}" type="datetimeFigureOut">
              <a:rPr lang="en-IN" smtClean="0"/>
              <a:t>14-07-2023</a:t>
            </a:fld>
            <a:endParaRPr lang="en-IN"/>
          </a:p>
        </p:txBody>
      </p:sp>
      <p:sp>
        <p:nvSpPr>
          <p:cNvPr id="5" name="Footer Placeholder 4">
            <a:extLst>
              <a:ext uri="{FF2B5EF4-FFF2-40B4-BE49-F238E27FC236}">
                <a16:creationId xmlns:a16="http://schemas.microsoft.com/office/drawing/2014/main" id="{4E1CF5A4-C99C-8A55-CC30-1B24756E54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18E813-FDDC-820C-D6B3-1D8744EC9E8C}"/>
              </a:ext>
            </a:extLst>
          </p:cNvPr>
          <p:cNvSpPr>
            <a:spLocks noGrp="1"/>
          </p:cNvSpPr>
          <p:nvPr>
            <p:ph type="sldNum" sz="quarter" idx="12"/>
          </p:nvPr>
        </p:nvSpPr>
        <p:spPr/>
        <p:txBody>
          <a:bodyPr/>
          <a:lstStyle/>
          <a:p>
            <a:fld id="{04754B06-CA3A-4FF1-B483-3CAD284A1EA8}" type="slidenum">
              <a:rPr lang="en-IN" smtClean="0"/>
              <a:t>‹#›</a:t>
            </a:fld>
            <a:endParaRPr lang="en-IN"/>
          </a:p>
        </p:txBody>
      </p:sp>
    </p:spTree>
    <p:extLst>
      <p:ext uri="{BB962C8B-B14F-4D97-AF65-F5344CB8AC3E}">
        <p14:creationId xmlns:p14="http://schemas.microsoft.com/office/powerpoint/2010/main" val="2839393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802B1-769B-C796-3BA8-4455CA3F7AA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114B383-7764-A0FF-F940-1B0509EB7C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324B45-AB06-4E86-98AA-E12E3E091F20}"/>
              </a:ext>
            </a:extLst>
          </p:cNvPr>
          <p:cNvSpPr>
            <a:spLocks noGrp="1"/>
          </p:cNvSpPr>
          <p:nvPr>
            <p:ph type="dt" sz="half" idx="10"/>
          </p:nvPr>
        </p:nvSpPr>
        <p:spPr/>
        <p:txBody>
          <a:bodyPr/>
          <a:lstStyle/>
          <a:p>
            <a:fld id="{45329D4C-2F01-4001-805C-51180F4BD992}" type="datetimeFigureOut">
              <a:rPr lang="en-IN" smtClean="0"/>
              <a:t>14-07-2023</a:t>
            </a:fld>
            <a:endParaRPr lang="en-IN"/>
          </a:p>
        </p:txBody>
      </p:sp>
      <p:sp>
        <p:nvSpPr>
          <p:cNvPr id="5" name="Footer Placeholder 4">
            <a:extLst>
              <a:ext uri="{FF2B5EF4-FFF2-40B4-BE49-F238E27FC236}">
                <a16:creationId xmlns:a16="http://schemas.microsoft.com/office/drawing/2014/main" id="{23A4735E-8EBC-2A90-7638-8C3F986334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6992D2-6A35-526F-510D-5DB664BA1060}"/>
              </a:ext>
            </a:extLst>
          </p:cNvPr>
          <p:cNvSpPr>
            <a:spLocks noGrp="1"/>
          </p:cNvSpPr>
          <p:nvPr>
            <p:ph type="sldNum" sz="quarter" idx="12"/>
          </p:nvPr>
        </p:nvSpPr>
        <p:spPr/>
        <p:txBody>
          <a:bodyPr/>
          <a:lstStyle/>
          <a:p>
            <a:fld id="{04754B06-CA3A-4FF1-B483-3CAD284A1EA8}" type="slidenum">
              <a:rPr lang="en-IN" smtClean="0"/>
              <a:t>‹#›</a:t>
            </a:fld>
            <a:endParaRPr lang="en-IN"/>
          </a:p>
        </p:txBody>
      </p:sp>
    </p:spTree>
    <p:extLst>
      <p:ext uri="{BB962C8B-B14F-4D97-AF65-F5344CB8AC3E}">
        <p14:creationId xmlns:p14="http://schemas.microsoft.com/office/powerpoint/2010/main" val="72307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D107DB-015E-6E9E-445D-59F6A82EE2F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A46C629-8AAD-3FCE-576C-81CE5CAA53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66643C-5B6C-0B57-6E17-9B1E0DD2D92C}"/>
              </a:ext>
            </a:extLst>
          </p:cNvPr>
          <p:cNvSpPr>
            <a:spLocks noGrp="1"/>
          </p:cNvSpPr>
          <p:nvPr>
            <p:ph type="dt" sz="half" idx="10"/>
          </p:nvPr>
        </p:nvSpPr>
        <p:spPr/>
        <p:txBody>
          <a:bodyPr/>
          <a:lstStyle/>
          <a:p>
            <a:fld id="{45329D4C-2F01-4001-805C-51180F4BD992}" type="datetimeFigureOut">
              <a:rPr lang="en-IN" smtClean="0"/>
              <a:t>14-07-2023</a:t>
            </a:fld>
            <a:endParaRPr lang="en-IN"/>
          </a:p>
        </p:txBody>
      </p:sp>
      <p:sp>
        <p:nvSpPr>
          <p:cNvPr id="5" name="Footer Placeholder 4">
            <a:extLst>
              <a:ext uri="{FF2B5EF4-FFF2-40B4-BE49-F238E27FC236}">
                <a16:creationId xmlns:a16="http://schemas.microsoft.com/office/drawing/2014/main" id="{D55B569C-97C8-CD8D-7E4A-9F9973E4FD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905D38-BCD1-4E3C-DBB8-46955CD5F4C3}"/>
              </a:ext>
            </a:extLst>
          </p:cNvPr>
          <p:cNvSpPr>
            <a:spLocks noGrp="1"/>
          </p:cNvSpPr>
          <p:nvPr>
            <p:ph type="sldNum" sz="quarter" idx="12"/>
          </p:nvPr>
        </p:nvSpPr>
        <p:spPr/>
        <p:txBody>
          <a:bodyPr/>
          <a:lstStyle/>
          <a:p>
            <a:fld id="{04754B06-CA3A-4FF1-B483-3CAD284A1EA8}" type="slidenum">
              <a:rPr lang="en-IN" smtClean="0"/>
              <a:t>‹#›</a:t>
            </a:fld>
            <a:endParaRPr lang="en-IN"/>
          </a:p>
        </p:txBody>
      </p:sp>
    </p:spTree>
    <p:extLst>
      <p:ext uri="{BB962C8B-B14F-4D97-AF65-F5344CB8AC3E}">
        <p14:creationId xmlns:p14="http://schemas.microsoft.com/office/powerpoint/2010/main" val="1249041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D3FAA-538A-63E9-AFCE-621F9567F37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1FCE49E-7C80-63BE-53B2-1A3ED7233C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CAE10D-55C1-0870-F5D5-2038836B2EA5}"/>
              </a:ext>
            </a:extLst>
          </p:cNvPr>
          <p:cNvSpPr>
            <a:spLocks noGrp="1"/>
          </p:cNvSpPr>
          <p:nvPr>
            <p:ph type="dt" sz="half" idx="10"/>
          </p:nvPr>
        </p:nvSpPr>
        <p:spPr/>
        <p:txBody>
          <a:bodyPr/>
          <a:lstStyle/>
          <a:p>
            <a:fld id="{45329D4C-2F01-4001-805C-51180F4BD992}" type="datetimeFigureOut">
              <a:rPr lang="en-IN" smtClean="0"/>
              <a:t>14-07-2023</a:t>
            </a:fld>
            <a:endParaRPr lang="en-IN"/>
          </a:p>
        </p:txBody>
      </p:sp>
      <p:sp>
        <p:nvSpPr>
          <p:cNvPr id="5" name="Footer Placeholder 4">
            <a:extLst>
              <a:ext uri="{FF2B5EF4-FFF2-40B4-BE49-F238E27FC236}">
                <a16:creationId xmlns:a16="http://schemas.microsoft.com/office/drawing/2014/main" id="{FEEF6408-591D-7B56-9647-72ABBBB5CD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B0C06B-25C1-E6AE-B7EA-829AB3A8648F}"/>
              </a:ext>
            </a:extLst>
          </p:cNvPr>
          <p:cNvSpPr>
            <a:spLocks noGrp="1"/>
          </p:cNvSpPr>
          <p:nvPr>
            <p:ph type="sldNum" sz="quarter" idx="12"/>
          </p:nvPr>
        </p:nvSpPr>
        <p:spPr/>
        <p:txBody>
          <a:bodyPr/>
          <a:lstStyle/>
          <a:p>
            <a:fld id="{04754B06-CA3A-4FF1-B483-3CAD284A1EA8}" type="slidenum">
              <a:rPr lang="en-IN" smtClean="0"/>
              <a:t>‹#›</a:t>
            </a:fld>
            <a:endParaRPr lang="en-IN"/>
          </a:p>
        </p:txBody>
      </p:sp>
    </p:spTree>
    <p:extLst>
      <p:ext uri="{BB962C8B-B14F-4D97-AF65-F5344CB8AC3E}">
        <p14:creationId xmlns:p14="http://schemas.microsoft.com/office/powerpoint/2010/main" val="479239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B6B4E-1AD1-E660-DCE2-3FA63B56B3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2A99CC9-D94D-9DCB-8AE2-AB365D4020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D0AB5F-E261-F1A9-210B-E2F0E6A84027}"/>
              </a:ext>
            </a:extLst>
          </p:cNvPr>
          <p:cNvSpPr>
            <a:spLocks noGrp="1"/>
          </p:cNvSpPr>
          <p:nvPr>
            <p:ph type="dt" sz="half" idx="10"/>
          </p:nvPr>
        </p:nvSpPr>
        <p:spPr/>
        <p:txBody>
          <a:bodyPr/>
          <a:lstStyle/>
          <a:p>
            <a:fld id="{45329D4C-2F01-4001-805C-51180F4BD992}" type="datetimeFigureOut">
              <a:rPr lang="en-IN" smtClean="0"/>
              <a:t>14-07-2023</a:t>
            </a:fld>
            <a:endParaRPr lang="en-IN"/>
          </a:p>
        </p:txBody>
      </p:sp>
      <p:sp>
        <p:nvSpPr>
          <p:cNvPr id="5" name="Footer Placeholder 4">
            <a:extLst>
              <a:ext uri="{FF2B5EF4-FFF2-40B4-BE49-F238E27FC236}">
                <a16:creationId xmlns:a16="http://schemas.microsoft.com/office/drawing/2014/main" id="{73CB7FF3-E171-5719-4D66-AB7A7DDA16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97B179-EC1B-8146-9B79-FB60450ABE9D}"/>
              </a:ext>
            </a:extLst>
          </p:cNvPr>
          <p:cNvSpPr>
            <a:spLocks noGrp="1"/>
          </p:cNvSpPr>
          <p:nvPr>
            <p:ph type="sldNum" sz="quarter" idx="12"/>
          </p:nvPr>
        </p:nvSpPr>
        <p:spPr/>
        <p:txBody>
          <a:bodyPr/>
          <a:lstStyle/>
          <a:p>
            <a:fld id="{04754B06-CA3A-4FF1-B483-3CAD284A1EA8}" type="slidenum">
              <a:rPr lang="en-IN" smtClean="0"/>
              <a:t>‹#›</a:t>
            </a:fld>
            <a:endParaRPr lang="en-IN"/>
          </a:p>
        </p:txBody>
      </p:sp>
    </p:spTree>
    <p:extLst>
      <p:ext uri="{BB962C8B-B14F-4D97-AF65-F5344CB8AC3E}">
        <p14:creationId xmlns:p14="http://schemas.microsoft.com/office/powerpoint/2010/main" val="2032102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59A15-F689-3BCB-58D2-D491C4F2D54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32C4AE6-C053-37EA-F971-02FAE5C044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080DAF5-A8ED-C563-7B07-86B8048B2C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E3BC269-8E3D-BDB2-89C4-9F5F44620A35}"/>
              </a:ext>
            </a:extLst>
          </p:cNvPr>
          <p:cNvSpPr>
            <a:spLocks noGrp="1"/>
          </p:cNvSpPr>
          <p:nvPr>
            <p:ph type="dt" sz="half" idx="10"/>
          </p:nvPr>
        </p:nvSpPr>
        <p:spPr/>
        <p:txBody>
          <a:bodyPr/>
          <a:lstStyle/>
          <a:p>
            <a:fld id="{45329D4C-2F01-4001-805C-51180F4BD992}" type="datetimeFigureOut">
              <a:rPr lang="en-IN" smtClean="0"/>
              <a:t>14-07-2023</a:t>
            </a:fld>
            <a:endParaRPr lang="en-IN"/>
          </a:p>
        </p:txBody>
      </p:sp>
      <p:sp>
        <p:nvSpPr>
          <p:cNvPr id="6" name="Footer Placeholder 5">
            <a:extLst>
              <a:ext uri="{FF2B5EF4-FFF2-40B4-BE49-F238E27FC236}">
                <a16:creationId xmlns:a16="http://schemas.microsoft.com/office/drawing/2014/main" id="{A084DC56-653A-67E0-0069-E61358F183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BCBD2C-FED6-055E-68F2-43766EC1E0D9}"/>
              </a:ext>
            </a:extLst>
          </p:cNvPr>
          <p:cNvSpPr>
            <a:spLocks noGrp="1"/>
          </p:cNvSpPr>
          <p:nvPr>
            <p:ph type="sldNum" sz="quarter" idx="12"/>
          </p:nvPr>
        </p:nvSpPr>
        <p:spPr/>
        <p:txBody>
          <a:bodyPr/>
          <a:lstStyle/>
          <a:p>
            <a:fld id="{04754B06-CA3A-4FF1-B483-3CAD284A1EA8}" type="slidenum">
              <a:rPr lang="en-IN" smtClean="0"/>
              <a:t>‹#›</a:t>
            </a:fld>
            <a:endParaRPr lang="en-IN"/>
          </a:p>
        </p:txBody>
      </p:sp>
    </p:spTree>
    <p:extLst>
      <p:ext uri="{BB962C8B-B14F-4D97-AF65-F5344CB8AC3E}">
        <p14:creationId xmlns:p14="http://schemas.microsoft.com/office/powerpoint/2010/main" val="1471484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EF30A-5D2B-AE4F-145F-F30C9D68005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C6960D1-E667-C524-07DE-0B6C201EFE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0A4D9F-5CE9-B278-96D9-B254734451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319A389-C80C-7C7A-813D-102983A34D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CAA188-FDCC-CCE6-9C45-98C207A19D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98BBDC0-38C7-1006-6040-3C186AC30812}"/>
              </a:ext>
            </a:extLst>
          </p:cNvPr>
          <p:cNvSpPr>
            <a:spLocks noGrp="1"/>
          </p:cNvSpPr>
          <p:nvPr>
            <p:ph type="dt" sz="half" idx="10"/>
          </p:nvPr>
        </p:nvSpPr>
        <p:spPr/>
        <p:txBody>
          <a:bodyPr/>
          <a:lstStyle/>
          <a:p>
            <a:fld id="{45329D4C-2F01-4001-805C-51180F4BD992}" type="datetimeFigureOut">
              <a:rPr lang="en-IN" smtClean="0"/>
              <a:t>14-07-2023</a:t>
            </a:fld>
            <a:endParaRPr lang="en-IN"/>
          </a:p>
        </p:txBody>
      </p:sp>
      <p:sp>
        <p:nvSpPr>
          <p:cNvPr id="8" name="Footer Placeholder 7">
            <a:extLst>
              <a:ext uri="{FF2B5EF4-FFF2-40B4-BE49-F238E27FC236}">
                <a16:creationId xmlns:a16="http://schemas.microsoft.com/office/drawing/2014/main" id="{8D5FB4DE-71B9-2758-088C-49863E66316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9B233D6-0964-E8E1-E03D-16657CBCD301}"/>
              </a:ext>
            </a:extLst>
          </p:cNvPr>
          <p:cNvSpPr>
            <a:spLocks noGrp="1"/>
          </p:cNvSpPr>
          <p:nvPr>
            <p:ph type="sldNum" sz="quarter" idx="12"/>
          </p:nvPr>
        </p:nvSpPr>
        <p:spPr/>
        <p:txBody>
          <a:bodyPr/>
          <a:lstStyle/>
          <a:p>
            <a:fld id="{04754B06-CA3A-4FF1-B483-3CAD284A1EA8}" type="slidenum">
              <a:rPr lang="en-IN" smtClean="0"/>
              <a:t>‹#›</a:t>
            </a:fld>
            <a:endParaRPr lang="en-IN"/>
          </a:p>
        </p:txBody>
      </p:sp>
    </p:spTree>
    <p:extLst>
      <p:ext uri="{BB962C8B-B14F-4D97-AF65-F5344CB8AC3E}">
        <p14:creationId xmlns:p14="http://schemas.microsoft.com/office/powerpoint/2010/main" val="26385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43B1-F218-91C7-621B-544DC9A6083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15D8030-71EA-86F4-94D8-2503ABF1F90F}"/>
              </a:ext>
            </a:extLst>
          </p:cNvPr>
          <p:cNvSpPr>
            <a:spLocks noGrp="1"/>
          </p:cNvSpPr>
          <p:nvPr>
            <p:ph type="dt" sz="half" idx="10"/>
          </p:nvPr>
        </p:nvSpPr>
        <p:spPr/>
        <p:txBody>
          <a:bodyPr/>
          <a:lstStyle/>
          <a:p>
            <a:fld id="{45329D4C-2F01-4001-805C-51180F4BD992}" type="datetimeFigureOut">
              <a:rPr lang="en-IN" smtClean="0"/>
              <a:t>14-07-2023</a:t>
            </a:fld>
            <a:endParaRPr lang="en-IN"/>
          </a:p>
        </p:txBody>
      </p:sp>
      <p:sp>
        <p:nvSpPr>
          <p:cNvPr id="4" name="Footer Placeholder 3">
            <a:extLst>
              <a:ext uri="{FF2B5EF4-FFF2-40B4-BE49-F238E27FC236}">
                <a16:creationId xmlns:a16="http://schemas.microsoft.com/office/drawing/2014/main" id="{DD3FD171-4F7A-617A-E8C2-C80F24CD4F7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E604C15-E932-AFC2-F4B5-9E4E3F788277}"/>
              </a:ext>
            </a:extLst>
          </p:cNvPr>
          <p:cNvSpPr>
            <a:spLocks noGrp="1"/>
          </p:cNvSpPr>
          <p:nvPr>
            <p:ph type="sldNum" sz="quarter" idx="12"/>
          </p:nvPr>
        </p:nvSpPr>
        <p:spPr/>
        <p:txBody>
          <a:bodyPr/>
          <a:lstStyle/>
          <a:p>
            <a:fld id="{04754B06-CA3A-4FF1-B483-3CAD284A1EA8}" type="slidenum">
              <a:rPr lang="en-IN" smtClean="0"/>
              <a:t>‹#›</a:t>
            </a:fld>
            <a:endParaRPr lang="en-IN"/>
          </a:p>
        </p:txBody>
      </p:sp>
    </p:spTree>
    <p:extLst>
      <p:ext uri="{BB962C8B-B14F-4D97-AF65-F5344CB8AC3E}">
        <p14:creationId xmlns:p14="http://schemas.microsoft.com/office/powerpoint/2010/main" val="2721374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7D0DB7-5BBF-4CEB-8D37-BF81E82970B7}"/>
              </a:ext>
            </a:extLst>
          </p:cNvPr>
          <p:cNvSpPr>
            <a:spLocks noGrp="1"/>
          </p:cNvSpPr>
          <p:nvPr>
            <p:ph type="dt" sz="half" idx="10"/>
          </p:nvPr>
        </p:nvSpPr>
        <p:spPr/>
        <p:txBody>
          <a:bodyPr/>
          <a:lstStyle/>
          <a:p>
            <a:fld id="{45329D4C-2F01-4001-805C-51180F4BD992}" type="datetimeFigureOut">
              <a:rPr lang="en-IN" smtClean="0"/>
              <a:t>14-07-2023</a:t>
            </a:fld>
            <a:endParaRPr lang="en-IN"/>
          </a:p>
        </p:txBody>
      </p:sp>
      <p:sp>
        <p:nvSpPr>
          <p:cNvPr id="3" name="Footer Placeholder 2">
            <a:extLst>
              <a:ext uri="{FF2B5EF4-FFF2-40B4-BE49-F238E27FC236}">
                <a16:creationId xmlns:a16="http://schemas.microsoft.com/office/drawing/2014/main" id="{E68BB080-0A6D-0D95-FD31-4857447D24D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E9800FE-72F5-FA2D-C012-70EF40F04D84}"/>
              </a:ext>
            </a:extLst>
          </p:cNvPr>
          <p:cNvSpPr>
            <a:spLocks noGrp="1"/>
          </p:cNvSpPr>
          <p:nvPr>
            <p:ph type="sldNum" sz="quarter" idx="12"/>
          </p:nvPr>
        </p:nvSpPr>
        <p:spPr/>
        <p:txBody>
          <a:bodyPr/>
          <a:lstStyle/>
          <a:p>
            <a:fld id="{04754B06-CA3A-4FF1-B483-3CAD284A1EA8}" type="slidenum">
              <a:rPr lang="en-IN" smtClean="0"/>
              <a:t>‹#›</a:t>
            </a:fld>
            <a:endParaRPr lang="en-IN"/>
          </a:p>
        </p:txBody>
      </p:sp>
    </p:spTree>
    <p:extLst>
      <p:ext uri="{BB962C8B-B14F-4D97-AF65-F5344CB8AC3E}">
        <p14:creationId xmlns:p14="http://schemas.microsoft.com/office/powerpoint/2010/main" val="1793542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171A0-DF08-B8F2-5480-234B6496BF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D8898C8-947E-08C3-B745-70DBB8EB41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AB99C6F-FB9D-AD92-F0F2-6CEA8A98E5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2A91A8-5907-CB53-CF6F-D37DD0B9BAEE}"/>
              </a:ext>
            </a:extLst>
          </p:cNvPr>
          <p:cNvSpPr>
            <a:spLocks noGrp="1"/>
          </p:cNvSpPr>
          <p:nvPr>
            <p:ph type="dt" sz="half" idx="10"/>
          </p:nvPr>
        </p:nvSpPr>
        <p:spPr/>
        <p:txBody>
          <a:bodyPr/>
          <a:lstStyle/>
          <a:p>
            <a:fld id="{45329D4C-2F01-4001-805C-51180F4BD992}" type="datetimeFigureOut">
              <a:rPr lang="en-IN" smtClean="0"/>
              <a:t>14-07-2023</a:t>
            </a:fld>
            <a:endParaRPr lang="en-IN"/>
          </a:p>
        </p:txBody>
      </p:sp>
      <p:sp>
        <p:nvSpPr>
          <p:cNvPr id="6" name="Footer Placeholder 5">
            <a:extLst>
              <a:ext uri="{FF2B5EF4-FFF2-40B4-BE49-F238E27FC236}">
                <a16:creationId xmlns:a16="http://schemas.microsoft.com/office/drawing/2014/main" id="{B013B2A5-6A00-C2F5-E76E-6A709273228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0908253-D903-CC70-AA3A-99D7B7FAD465}"/>
              </a:ext>
            </a:extLst>
          </p:cNvPr>
          <p:cNvSpPr>
            <a:spLocks noGrp="1"/>
          </p:cNvSpPr>
          <p:nvPr>
            <p:ph type="sldNum" sz="quarter" idx="12"/>
          </p:nvPr>
        </p:nvSpPr>
        <p:spPr/>
        <p:txBody>
          <a:bodyPr/>
          <a:lstStyle/>
          <a:p>
            <a:fld id="{04754B06-CA3A-4FF1-B483-3CAD284A1EA8}" type="slidenum">
              <a:rPr lang="en-IN" smtClean="0"/>
              <a:t>‹#›</a:t>
            </a:fld>
            <a:endParaRPr lang="en-IN"/>
          </a:p>
        </p:txBody>
      </p:sp>
    </p:spTree>
    <p:extLst>
      <p:ext uri="{BB962C8B-B14F-4D97-AF65-F5344CB8AC3E}">
        <p14:creationId xmlns:p14="http://schemas.microsoft.com/office/powerpoint/2010/main" val="2665622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25858-50CE-0560-744A-D7000837FC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0AA8E55-B373-FEA2-4370-8CB0B7CC5B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44FFFCC-770D-97D1-E542-DCD726C2DD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FB95A0-7610-8D26-8D09-85B0C18DDF18}"/>
              </a:ext>
            </a:extLst>
          </p:cNvPr>
          <p:cNvSpPr>
            <a:spLocks noGrp="1"/>
          </p:cNvSpPr>
          <p:nvPr>
            <p:ph type="dt" sz="half" idx="10"/>
          </p:nvPr>
        </p:nvSpPr>
        <p:spPr/>
        <p:txBody>
          <a:bodyPr/>
          <a:lstStyle/>
          <a:p>
            <a:fld id="{45329D4C-2F01-4001-805C-51180F4BD992}" type="datetimeFigureOut">
              <a:rPr lang="en-IN" smtClean="0"/>
              <a:t>14-07-2023</a:t>
            </a:fld>
            <a:endParaRPr lang="en-IN"/>
          </a:p>
        </p:txBody>
      </p:sp>
      <p:sp>
        <p:nvSpPr>
          <p:cNvPr id="6" name="Footer Placeholder 5">
            <a:extLst>
              <a:ext uri="{FF2B5EF4-FFF2-40B4-BE49-F238E27FC236}">
                <a16:creationId xmlns:a16="http://schemas.microsoft.com/office/drawing/2014/main" id="{CA5A5C3C-B876-05B4-ACE2-6DC0A1F870A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9042FB2-45EA-58E0-E19F-3D415D07EE43}"/>
              </a:ext>
            </a:extLst>
          </p:cNvPr>
          <p:cNvSpPr>
            <a:spLocks noGrp="1"/>
          </p:cNvSpPr>
          <p:nvPr>
            <p:ph type="sldNum" sz="quarter" idx="12"/>
          </p:nvPr>
        </p:nvSpPr>
        <p:spPr/>
        <p:txBody>
          <a:bodyPr/>
          <a:lstStyle/>
          <a:p>
            <a:fld id="{04754B06-CA3A-4FF1-B483-3CAD284A1EA8}" type="slidenum">
              <a:rPr lang="en-IN" smtClean="0"/>
              <a:t>‹#›</a:t>
            </a:fld>
            <a:endParaRPr lang="en-IN"/>
          </a:p>
        </p:txBody>
      </p:sp>
    </p:spTree>
    <p:extLst>
      <p:ext uri="{BB962C8B-B14F-4D97-AF65-F5344CB8AC3E}">
        <p14:creationId xmlns:p14="http://schemas.microsoft.com/office/powerpoint/2010/main" val="1608158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53F1D8-D77C-E130-AC6F-66F821A402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D198B1A-6162-5C5F-3B68-A31E22088D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24D46D-3784-54FA-9CE4-DB7CB9C5EA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329D4C-2F01-4001-805C-51180F4BD992}" type="datetimeFigureOut">
              <a:rPr lang="en-IN" smtClean="0"/>
              <a:t>14-07-2023</a:t>
            </a:fld>
            <a:endParaRPr lang="en-IN"/>
          </a:p>
        </p:txBody>
      </p:sp>
      <p:sp>
        <p:nvSpPr>
          <p:cNvPr id="5" name="Footer Placeholder 4">
            <a:extLst>
              <a:ext uri="{FF2B5EF4-FFF2-40B4-BE49-F238E27FC236}">
                <a16:creationId xmlns:a16="http://schemas.microsoft.com/office/drawing/2014/main" id="{F5F6D42C-8CF8-5654-304F-FD8170049C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C822C56-5356-9D51-D1F2-984CA15EB8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754B06-CA3A-4FF1-B483-3CAD284A1EA8}" type="slidenum">
              <a:rPr lang="en-IN" smtClean="0"/>
              <a:t>‹#›</a:t>
            </a:fld>
            <a:endParaRPr lang="en-IN"/>
          </a:p>
        </p:txBody>
      </p:sp>
    </p:spTree>
    <p:extLst>
      <p:ext uri="{BB962C8B-B14F-4D97-AF65-F5344CB8AC3E}">
        <p14:creationId xmlns:p14="http://schemas.microsoft.com/office/powerpoint/2010/main" val="21718570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8E2CC403-21CD-41DF-BAC4-329D7FF03C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C16C24-927A-E0CE-8729-A471B3A012CB}"/>
              </a:ext>
            </a:extLst>
          </p:cNvPr>
          <p:cNvSpPr>
            <a:spLocks noGrp="1"/>
          </p:cNvSpPr>
          <p:nvPr>
            <p:ph type="ctrTitle"/>
          </p:nvPr>
        </p:nvSpPr>
        <p:spPr>
          <a:xfrm>
            <a:off x="1078828" y="1147158"/>
            <a:ext cx="6038470" cy="4713316"/>
          </a:xfrm>
        </p:spPr>
        <p:txBody>
          <a:bodyPr anchor="ctr">
            <a:normAutofit/>
          </a:bodyPr>
          <a:lstStyle/>
          <a:p>
            <a:pPr algn="l"/>
            <a:r>
              <a:rPr lang="en-US" b="1" dirty="0">
                <a:latin typeface="+mn-lt"/>
              </a:rPr>
              <a:t>EDA on Airbnb dataset</a:t>
            </a:r>
            <a:endParaRPr lang="en-IN" b="1" dirty="0">
              <a:latin typeface="+mn-lt"/>
            </a:endParaRPr>
          </a:p>
        </p:txBody>
      </p:sp>
      <p:grpSp>
        <p:nvGrpSpPr>
          <p:cNvPr id="16" name="Group 9">
            <a:extLst>
              <a:ext uri="{FF2B5EF4-FFF2-40B4-BE49-F238E27FC236}">
                <a16:creationId xmlns:a16="http://schemas.microsoft.com/office/drawing/2014/main" id="{B13AA5FE-3FFC-4725-9ADD-E428544EC6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4FA70700-3F72-44D4-8175-FEB2B9B23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1">
              <a:extLst>
                <a:ext uri="{FF2B5EF4-FFF2-40B4-BE49-F238E27FC236}">
                  <a16:creationId xmlns:a16="http://schemas.microsoft.com/office/drawing/2014/main" id="{7093C0F6-5741-4C9D-90FF-A25824BFC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21B2E1B-E962-432C-ADA1-2934CE3C54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7653717E-6F8C-43E0-9893-C03AE87D18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5BB14B4-EC3F-47C7-9AF3-B0E017B75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66160" y="391886"/>
            <a:ext cx="402901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06AE8DD2-63BF-6816-BEBC-0873451E9D15}"/>
              </a:ext>
            </a:extLst>
          </p:cNvPr>
          <p:cNvSpPr>
            <a:spLocks noGrp="1"/>
          </p:cNvSpPr>
          <p:nvPr>
            <p:ph type="subTitle" idx="1"/>
          </p:nvPr>
        </p:nvSpPr>
        <p:spPr>
          <a:xfrm>
            <a:off x="8030590" y="1687486"/>
            <a:ext cx="3300156" cy="3636818"/>
          </a:xfrm>
        </p:spPr>
        <p:txBody>
          <a:bodyPr anchor="ctr">
            <a:normAutofit/>
          </a:bodyPr>
          <a:lstStyle/>
          <a:p>
            <a:pPr algn="l"/>
            <a:r>
              <a:rPr lang="en-US"/>
              <a:t>By-Ritwik Kumar</a:t>
            </a:r>
          </a:p>
          <a:p>
            <a:pPr algn="l"/>
            <a:r>
              <a:rPr lang="en-US"/>
              <a:t>Data Science Intern,</a:t>
            </a:r>
          </a:p>
          <a:p>
            <a:pPr algn="l"/>
            <a:r>
              <a:rPr lang="en-US"/>
              <a:t>Team Satyarth</a:t>
            </a:r>
            <a:endParaRPr lang="en-IN"/>
          </a:p>
        </p:txBody>
      </p:sp>
    </p:spTree>
    <p:extLst>
      <p:ext uri="{BB962C8B-B14F-4D97-AF65-F5344CB8AC3E}">
        <p14:creationId xmlns:p14="http://schemas.microsoft.com/office/powerpoint/2010/main" val="4104930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0">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4A11BC-F1F6-8BA7-ECBF-8F46C0DC7F68}"/>
              </a:ext>
            </a:extLst>
          </p:cNvPr>
          <p:cNvSpPr>
            <a:spLocks noGrp="1"/>
          </p:cNvSpPr>
          <p:nvPr>
            <p:ph type="title"/>
          </p:nvPr>
        </p:nvSpPr>
        <p:spPr>
          <a:xfrm>
            <a:off x="7239014" y="525982"/>
            <a:ext cx="4282983" cy="1200361"/>
          </a:xfrm>
        </p:spPr>
        <p:txBody>
          <a:bodyPr vert="horz" lIns="91440" tIns="45720" rIns="91440" bIns="45720" rtlCol="0" anchor="b">
            <a:normAutofit/>
          </a:bodyPr>
          <a:lstStyle/>
          <a:p>
            <a:r>
              <a:rPr lang="en-US" sz="3600" kern="1200" dirty="0">
                <a:solidFill>
                  <a:schemeClr val="tx1"/>
                </a:solidFill>
                <a:latin typeface="+mn-lt"/>
                <a:ea typeface="+mj-ea"/>
                <a:cs typeface="+mj-cs"/>
              </a:rPr>
              <a:t>Continued….</a:t>
            </a:r>
          </a:p>
        </p:txBody>
      </p:sp>
      <p:sp>
        <p:nvSpPr>
          <p:cNvPr id="21" name="Rectangle 12">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094D09FA-6884-C262-2F80-55C3708CDB1E}"/>
              </a:ext>
            </a:extLst>
          </p:cNvPr>
          <p:cNvPicPr>
            <a:picLocks noGrp="1" noChangeAspect="1"/>
          </p:cNvPicPr>
          <p:nvPr>
            <p:ph sz="half" idx="1"/>
          </p:nvPr>
        </p:nvPicPr>
        <p:blipFill>
          <a:blip r:embed="rId2"/>
          <a:stretch>
            <a:fillRect/>
          </a:stretch>
        </p:blipFill>
        <p:spPr>
          <a:xfrm>
            <a:off x="576244" y="1624160"/>
            <a:ext cx="5628018" cy="3376810"/>
          </a:xfrm>
          <a:prstGeom prst="rect">
            <a:avLst/>
          </a:prstGeom>
        </p:spPr>
      </p:pic>
      <p:sp>
        <p:nvSpPr>
          <p:cNvPr id="23" name="Rectangle 16">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0975512-797F-F8C2-03B3-3339F40F3841}"/>
              </a:ext>
            </a:extLst>
          </p:cNvPr>
          <p:cNvSpPr txBox="1"/>
          <p:nvPr/>
        </p:nvSpPr>
        <p:spPr>
          <a:xfrm>
            <a:off x="7239012" y="2031101"/>
            <a:ext cx="4282984" cy="351194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a:t>From the boxplot above, we can definitely observe a couple of things about the distribution of prices for Airbnb in NYC.</a:t>
            </a:r>
          </a:p>
          <a:p>
            <a:pPr indent="-228600">
              <a:lnSpc>
                <a:spcPct val="90000"/>
              </a:lnSpc>
              <a:spcAft>
                <a:spcPts val="600"/>
              </a:spcAft>
              <a:buFont typeface="Arial" panose="020B0604020202020204" pitchFamily="34" charset="0"/>
              <a:buChar char="•"/>
            </a:pPr>
            <a:endParaRPr lang="en-US"/>
          </a:p>
          <a:p>
            <a:pPr indent="-228600">
              <a:lnSpc>
                <a:spcPct val="90000"/>
              </a:lnSpc>
              <a:spcAft>
                <a:spcPts val="600"/>
              </a:spcAft>
              <a:buFont typeface="Arial" panose="020B0604020202020204" pitchFamily="34" charset="0"/>
              <a:buChar char="•"/>
            </a:pPr>
            <a:r>
              <a:rPr lang="en-US"/>
              <a:t>We can state that Manhattan has the highest range price for the listings with about $140 as an average price, followed by Brooklyn with $90 per night,</a:t>
            </a:r>
          </a:p>
          <a:p>
            <a:pPr indent="-228600">
              <a:lnSpc>
                <a:spcPct val="90000"/>
              </a:lnSpc>
              <a:spcAft>
                <a:spcPts val="600"/>
              </a:spcAft>
              <a:buFont typeface="Arial" panose="020B0604020202020204" pitchFamily="34" charset="0"/>
              <a:buChar char="•"/>
            </a:pPr>
            <a:r>
              <a:rPr lang="en-US"/>
              <a:t>Queens and Staten Island seem to have a very similar distribution,</a:t>
            </a:r>
          </a:p>
          <a:p>
            <a:pPr indent="-228600">
              <a:lnSpc>
                <a:spcPct val="90000"/>
              </a:lnSpc>
              <a:spcAft>
                <a:spcPts val="600"/>
              </a:spcAft>
              <a:buFont typeface="Arial" panose="020B0604020202020204" pitchFamily="34" charset="0"/>
              <a:buChar char="•"/>
            </a:pPr>
            <a:r>
              <a:rPr lang="en-US"/>
              <a:t>The Bronx is the cheapest.</a:t>
            </a:r>
          </a:p>
        </p:txBody>
      </p:sp>
      <p:sp>
        <p:nvSpPr>
          <p:cNvPr id="19" name="Rectangle 18">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8526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74" name="Rectangle 4102">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175" name="Rectangle 4104">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9D67668-3BDE-8D8E-AF1D-905A5A628C1D}"/>
              </a:ext>
            </a:extLst>
          </p:cNvPr>
          <p:cNvSpPr>
            <a:spLocks noGrp="1"/>
          </p:cNvSpPr>
          <p:nvPr>
            <p:ph type="title"/>
          </p:nvPr>
        </p:nvSpPr>
        <p:spPr>
          <a:xfrm>
            <a:off x="841247" y="978619"/>
            <a:ext cx="3410712" cy="1106424"/>
          </a:xfrm>
        </p:spPr>
        <p:txBody>
          <a:bodyPr vert="horz" lIns="91440" tIns="45720" rIns="91440" bIns="45720" rtlCol="0" anchor="ctr">
            <a:normAutofit/>
          </a:bodyPr>
          <a:lstStyle/>
          <a:p>
            <a:r>
              <a:rPr lang="en-US" sz="2800" b="1" i="0" kern="1200" dirty="0">
                <a:solidFill>
                  <a:schemeClr val="tx1"/>
                </a:solidFill>
                <a:effectLst/>
                <a:latin typeface="+mn-lt"/>
                <a:ea typeface="+mj-ea"/>
                <a:cs typeface="+mj-cs"/>
              </a:rPr>
              <a:t>5) Price Prediction</a:t>
            </a:r>
            <a:br>
              <a:rPr lang="en-US" sz="2800" b="1" i="0" kern="1200" dirty="0">
                <a:solidFill>
                  <a:schemeClr val="tx1"/>
                </a:solidFill>
                <a:effectLst/>
                <a:latin typeface="+mj-lt"/>
                <a:ea typeface="+mj-ea"/>
                <a:cs typeface="+mj-cs"/>
              </a:rPr>
            </a:br>
            <a:endParaRPr lang="en-US" sz="2800" kern="1200" dirty="0">
              <a:solidFill>
                <a:schemeClr val="tx1"/>
              </a:solidFill>
              <a:latin typeface="+mj-lt"/>
              <a:ea typeface="+mj-ea"/>
              <a:cs typeface="+mj-cs"/>
            </a:endParaRPr>
          </a:p>
        </p:txBody>
      </p:sp>
      <p:sp>
        <p:nvSpPr>
          <p:cNvPr id="4176" name="Rectangle 4106">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177" name="Rectangle 4108">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Content Placeholder 5">
            <a:extLst>
              <a:ext uri="{FF2B5EF4-FFF2-40B4-BE49-F238E27FC236}">
                <a16:creationId xmlns:a16="http://schemas.microsoft.com/office/drawing/2014/main" id="{36F817FE-D726-50FC-9935-A8E1514B0C02}"/>
              </a:ext>
            </a:extLst>
          </p:cNvPr>
          <p:cNvSpPr>
            <a:spLocks noGrp="1"/>
          </p:cNvSpPr>
          <p:nvPr>
            <p:ph sz="half" idx="2"/>
          </p:nvPr>
        </p:nvSpPr>
        <p:spPr>
          <a:xfrm>
            <a:off x="497968" y="2272318"/>
            <a:ext cx="3755499" cy="3540803"/>
          </a:xfrm>
        </p:spPr>
        <p:txBody>
          <a:bodyPr vert="horz" lIns="91440" tIns="45720" rIns="91440" bIns="45720" rtlCol="0">
            <a:normAutofit/>
          </a:bodyPr>
          <a:lstStyle/>
          <a:p>
            <a:r>
              <a:rPr lang="en-IN" sz="2000" kern="1200" dirty="0">
                <a:solidFill>
                  <a:srgbClr val="242424"/>
                </a:solidFill>
                <a:latin typeface="source-serif-pro"/>
                <a:ea typeface="+mn-ea"/>
                <a:cs typeface="+mn-cs"/>
              </a:rPr>
              <a:t>Let’s see the correlation between the columns</a:t>
            </a:r>
            <a:endParaRPr lang="en-US" sz="2000" dirty="0"/>
          </a:p>
        </p:txBody>
      </p:sp>
      <p:sp>
        <p:nvSpPr>
          <p:cNvPr id="3" name="Content Placeholder 2">
            <a:extLst>
              <a:ext uri="{FF2B5EF4-FFF2-40B4-BE49-F238E27FC236}">
                <a16:creationId xmlns:a16="http://schemas.microsoft.com/office/drawing/2014/main" id="{DD8EBB29-C39C-F1D9-EB66-A1022A312E84}"/>
              </a:ext>
            </a:extLst>
          </p:cNvPr>
          <p:cNvSpPr>
            <a:spLocks noGrp="1"/>
          </p:cNvSpPr>
          <p:nvPr>
            <p:ph sz="half" idx="1"/>
          </p:nvPr>
        </p:nvSpPr>
        <p:spPr>
          <a:xfrm flipH="1">
            <a:off x="9558998" y="26391"/>
            <a:ext cx="2633002" cy="863695"/>
          </a:xfrm>
        </p:spPr>
        <p:txBody>
          <a:bodyPr/>
          <a:lstStyle/>
          <a:p>
            <a:pPr marL="457200" lvl="1" indent="0" defTabSz="389169">
              <a:spcBef>
                <a:spcPts val="426"/>
              </a:spcBef>
              <a:buNone/>
            </a:pPr>
            <a:endParaRPr lang="en-IN" dirty="0"/>
          </a:p>
        </p:txBody>
      </p:sp>
      <p:pic>
        <p:nvPicPr>
          <p:cNvPr id="4098" name="Picture 2">
            <a:extLst>
              <a:ext uri="{FF2B5EF4-FFF2-40B4-BE49-F238E27FC236}">
                <a16:creationId xmlns:a16="http://schemas.microsoft.com/office/drawing/2014/main" id="{573E83DF-3600-9764-CB33-CD5655D0D3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0482" y="633620"/>
            <a:ext cx="7162027" cy="557187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A83BAE1-F156-8D39-A3C7-BDE98A39917E}"/>
              </a:ext>
            </a:extLst>
          </p:cNvPr>
          <p:cNvSpPr txBox="1"/>
          <p:nvPr/>
        </p:nvSpPr>
        <p:spPr>
          <a:xfrm>
            <a:off x="561975" y="2903209"/>
            <a:ext cx="3755500" cy="1200329"/>
          </a:xfrm>
          <a:prstGeom prst="rect">
            <a:avLst/>
          </a:prstGeom>
          <a:noFill/>
        </p:spPr>
        <p:txBody>
          <a:bodyPr wrap="square">
            <a:spAutoFit/>
          </a:bodyPr>
          <a:lstStyle/>
          <a:p>
            <a:pPr defTabSz="389169">
              <a:spcAft>
                <a:spcPts val="336"/>
              </a:spcAft>
            </a:pPr>
            <a:r>
              <a:rPr lang="en-IN" kern="1200" dirty="0">
                <a:solidFill>
                  <a:schemeClr val="tx1"/>
                </a:solidFill>
                <a:latin typeface="+mn-lt"/>
                <a:ea typeface="+mn-ea"/>
                <a:cs typeface="+mn-cs"/>
              </a:rPr>
              <a:t>From the graph above, we know that there is not a strong correlation except review_per_month and number_of_review.</a:t>
            </a:r>
            <a:endParaRPr lang="en-IN" dirty="0"/>
          </a:p>
        </p:txBody>
      </p:sp>
    </p:spTree>
    <p:extLst>
      <p:ext uri="{BB962C8B-B14F-4D97-AF65-F5344CB8AC3E}">
        <p14:creationId xmlns:p14="http://schemas.microsoft.com/office/powerpoint/2010/main" val="3905090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9"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E2AB05-7A5F-5FCA-4423-AA56462191EA}"/>
              </a:ext>
            </a:extLst>
          </p:cNvPr>
          <p:cNvSpPr>
            <a:spLocks noGrp="1"/>
          </p:cNvSpPr>
          <p:nvPr>
            <p:ph type="title"/>
          </p:nvPr>
        </p:nvSpPr>
        <p:spPr>
          <a:xfrm>
            <a:off x="1043631" y="809898"/>
            <a:ext cx="9942716" cy="1554480"/>
          </a:xfrm>
        </p:spPr>
        <p:txBody>
          <a:bodyPr anchor="ctr">
            <a:normAutofit/>
          </a:bodyPr>
          <a:lstStyle/>
          <a:p>
            <a:r>
              <a:rPr lang="en-US" sz="4800" b="1" dirty="0">
                <a:latin typeface="+mn-lt"/>
              </a:rPr>
              <a:t>About The data Set</a:t>
            </a:r>
            <a:endParaRPr lang="en-IN" sz="4800" b="1" dirty="0">
              <a:latin typeface="+mn-lt"/>
            </a:endParaRPr>
          </a:p>
        </p:txBody>
      </p:sp>
      <p:sp>
        <p:nvSpPr>
          <p:cNvPr id="3" name="Content Placeholder 2">
            <a:extLst>
              <a:ext uri="{FF2B5EF4-FFF2-40B4-BE49-F238E27FC236}">
                <a16:creationId xmlns:a16="http://schemas.microsoft.com/office/drawing/2014/main" id="{31BD3451-0B16-74EB-F89F-2D6705EEF4DA}"/>
              </a:ext>
            </a:extLst>
          </p:cNvPr>
          <p:cNvSpPr>
            <a:spLocks noGrp="1"/>
          </p:cNvSpPr>
          <p:nvPr>
            <p:ph idx="1"/>
          </p:nvPr>
        </p:nvSpPr>
        <p:spPr>
          <a:xfrm>
            <a:off x="1045028" y="3017522"/>
            <a:ext cx="9941319" cy="3124658"/>
          </a:xfrm>
        </p:spPr>
        <p:txBody>
          <a:bodyPr anchor="ctr">
            <a:normAutofit/>
          </a:bodyPr>
          <a:lstStyle/>
          <a:p>
            <a:r>
              <a:rPr lang="en-IN" sz="2000" b="0" i="0">
                <a:effectLst/>
                <a:latin typeface="source-serif-pro"/>
              </a:rPr>
              <a:t>Airbnb is an online marketplace that connects people who want to rent out their homes with people looking for accommodations in that locale. NYC is the most populous city in the United States, and one of the most popular tourism and business places globally.</a:t>
            </a:r>
          </a:p>
          <a:p>
            <a:r>
              <a:rPr lang="en-IN" sz="2000" b="0" i="0">
                <a:effectLst/>
                <a:latin typeface="source-serif-pro"/>
              </a:rPr>
              <a:t>Since 2008, guests and hosts have used Airbnb to expand on traveling possibilities and present a more unique, personalized way of experiencing the world. Nowadays, Airbnb became one of a kind service that is used by the whole world. Data analysts become a crucial factor for the company that provided millions of listings through Airbnb. These listings generate a lot of data that can be analyzed and used for security, business decisions, understanding of customers’ and providers’ behavior on the platform, implementing innovative additional services, guiding marketing initiatives, and much more.</a:t>
            </a:r>
          </a:p>
          <a:p>
            <a:endParaRPr lang="en-IN" sz="20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1262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CCAC83-C072-640F-4DB2-1A7A27258638}"/>
              </a:ext>
            </a:extLst>
          </p:cNvPr>
          <p:cNvSpPr>
            <a:spLocks noGrp="1"/>
          </p:cNvSpPr>
          <p:nvPr>
            <p:ph type="title"/>
          </p:nvPr>
        </p:nvSpPr>
        <p:spPr>
          <a:xfrm>
            <a:off x="808638" y="386930"/>
            <a:ext cx="9236700" cy="1188950"/>
          </a:xfrm>
        </p:spPr>
        <p:txBody>
          <a:bodyPr anchor="b">
            <a:normAutofit/>
          </a:bodyPr>
          <a:lstStyle/>
          <a:p>
            <a:r>
              <a:rPr lang="en-US" sz="5400" b="1" dirty="0">
                <a:latin typeface="+mn-lt"/>
              </a:rPr>
              <a:t>Libraries Used</a:t>
            </a:r>
            <a:endParaRPr lang="en-IN" sz="5400" b="1" dirty="0">
              <a:latin typeface="+mn-lt"/>
            </a:endParaRP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890405C-8114-1C95-9828-6AA655858B38}"/>
              </a:ext>
            </a:extLst>
          </p:cNvPr>
          <p:cNvSpPr>
            <a:spLocks noGrp="1"/>
          </p:cNvSpPr>
          <p:nvPr>
            <p:ph idx="1"/>
          </p:nvPr>
        </p:nvSpPr>
        <p:spPr>
          <a:xfrm>
            <a:off x="793660" y="2599509"/>
            <a:ext cx="10143668" cy="3435531"/>
          </a:xfrm>
        </p:spPr>
        <p:txBody>
          <a:bodyPr anchor="ctr">
            <a:normAutofit/>
          </a:bodyPr>
          <a:lstStyle/>
          <a:p>
            <a:pPr marL="514350" indent="-514350">
              <a:buFont typeface="+mj-lt"/>
              <a:buAutoNum type="arabicPeriod"/>
            </a:pPr>
            <a:r>
              <a:rPr lang="en-IN" sz="2400"/>
              <a:t>PANDAS </a:t>
            </a:r>
          </a:p>
          <a:p>
            <a:pPr marL="514350" indent="-514350">
              <a:buFont typeface="+mj-lt"/>
              <a:buAutoNum type="arabicPeriod"/>
            </a:pPr>
            <a:r>
              <a:rPr lang="en-IN" sz="2400"/>
              <a:t>NUMPY </a:t>
            </a:r>
          </a:p>
          <a:p>
            <a:pPr marL="514350" indent="-514350">
              <a:buFont typeface="+mj-lt"/>
              <a:buAutoNum type="arabicPeriod"/>
            </a:pPr>
            <a:r>
              <a:rPr lang="en-IN" sz="2400"/>
              <a:t>MATPLOTLIB</a:t>
            </a:r>
          </a:p>
          <a:p>
            <a:pPr marL="514350" indent="-514350">
              <a:buFont typeface="+mj-lt"/>
              <a:buAutoNum type="arabicPeriod"/>
            </a:pPr>
            <a:r>
              <a:rPr lang="en-IN" sz="2400"/>
              <a:t>MATPLOTLIB.PYPLOT</a:t>
            </a:r>
          </a:p>
          <a:p>
            <a:pPr marL="514350" indent="-514350">
              <a:buFont typeface="+mj-lt"/>
              <a:buAutoNum type="arabicPeriod"/>
            </a:pPr>
            <a:r>
              <a:rPr lang="en-IN" sz="2400"/>
              <a:t>SEABORN </a:t>
            </a:r>
          </a:p>
        </p:txBody>
      </p:sp>
    </p:spTree>
    <p:extLst>
      <p:ext uri="{BB962C8B-B14F-4D97-AF65-F5344CB8AC3E}">
        <p14:creationId xmlns:p14="http://schemas.microsoft.com/office/powerpoint/2010/main" val="1572770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7" name="Rectangle 26">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0CA3D4-089F-8919-3FEF-9EDF6D75F39E}"/>
              </a:ext>
            </a:extLst>
          </p:cNvPr>
          <p:cNvSpPr>
            <a:spLocks noGrp="1"/>
          </p:cNvSpPr>
          <p:nvPr>
            <p:ph type="title"/>
          </p:nvPr>
        </p:nvSpPr>
        <p:spPr>
          <a:xfrm>
            <a:off x="1043631" y="809898"/>
            <a:ext cx="9942716" cy="1554480"/>
          </a:xfrm>
        </p:spPr>
        <p:txBody>
          <a:bodyPr anchor="ctr">
            <a:normAutofit/>
          </a:bodyPr>
          <a:lstStyle/>
          <a:p>
            <a:r>
              <a:rPr lang="en-US" sz="4800" b="1">
                <a:latin typeface="+mn-lt"/>
              </a:rPr>
              <a:t>Data Loading , Profiling and Cleansing</a:t>
            </a:r>
            <a:endParaRPr lang="en-IN" sz="4800" b="1">
              <a:latin typeface="+mn-lt"/>
            </a:endParaRPr>
          </a:p>
        </p:txBody>
      </p:sp>
      <p:sp>
        <p:nvSpPr>
          <p:cNvPr id="3" name="Content Placeholder 2">
            <a:extLst>
              <a:ext uri="{FF2B5EF4-FFF2-40B4-BE49-F238E27FC236}">
                <a16:creationId xmlns:a16="http://schemas.microsoft.com/office/drawing/2014/main" id="{903C3E6C-CFF2-B261-2D5B-AD3D41BC343D}"/>
              </a:ext>
            </a:extLst>
          </p:cNvPr>
          <p:cNvSpPr>
            <a:spLocks noGrp="1"/>
          </p:cNvSpPr>
          <p:nvPr>
            <p:ph idx="1"/>
          </p:nvPr>
        </p:nvSpPr>
        <p:spPr>
          <a:xfrm>
            <a:off x="1045028" y="3017522"/>
            <a:ext cx="9941319" cy="3124658"/>
          </a:xfrm>
        </p:spPr>
        <p:txBody>
          <a:bodyPr anchor="ctr">
            <a:normAutofit/>
          </a:bodyPr>
          <a:lstStyle/>
          <a:p>
            <a:r>
              <a:rPr lang="en-IN" sz="2400" b="0" i="0">
                <a:effectLst/>
                <a:latin typeface="source-serif-pro"/>
              </a:rPr>
              <a:t>We have 4 columns contain a missing value. Now, we drop unnecessary columns such as id, name, host_name, last_review.</a:t>
            </a:r>
          </a:p>
          <a:p>
            <a:r>
              <a:rPr lang="en-IN" sz="2400" b="0" i="0">
                <a:effectLst/>
                <a:latin typeface="source-serif-pro"/>
              </a:rPr>
              <a:t>Replacing all NaN values in “review_per_month_ with 0</a:t>
            </a:r>
            <a:endParaRPr lang="en-IN" sz="2400">
              <a:latin typeface="source-serif-pro"/>
            </a:endParaRPr>
          </a:p>
          <a:p>
            <a:r>
              <a:rPr lang="en-IN" sz="2400" b="0" i="0">
                <a:effectLst/>
                <a:latin typeface="source-serif-pro"/>
              </a:rPr>
              <a:t>We haven’t missed value anymore.</a:t>
            </a:r>
            <a:endParaRPr lang="en-IN" sz="2400"/>
          </a:p>
        </p:txBody>
      </p:sp>
      <p:cxnSp>
        <p:nvCxnSpPr>
          <p:cNvPr id="33" name="Straight Connector 32">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1143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6ECA6DCB-B7E1-40A9-9524-540C6DA40B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0EA932-82D8-26AF-1087-10D6E57A6AC9}"/>
              </a:ext>
            </a:extLst>
          </p:cNvPr>
          <p:cNvSpPr>
            <a:spLocks noGrp="1"/>
          </p:cNvSpPr>
          <p:nvPr>
            <p:ph type="title"/>
          </p:nvPr>
        </p:nvSpPr>
        <p:spPr>
          <a:xfrm>
            <a:off x="589560" y="856180"/>
            <a:ext cx="5279408" cy="1128068"/>
          </a:xfrm>
        </p:spPr>
        <p:txBody>
          <a:bodyPr anchor="ctr">
            <a:normAutofit/>
          </a:bodyPr>
          <a:lstStyle/>
          <a:p>
            <a:r>
              <a:rPr lang="en-IN" sz="3700" b="1" dirty="0">
                <a:latin typeface="+mn-lt"/>
              </a:rPr>
              <a:t>Exploration Data and Visualizing</a:t>
            </a:r>
          </a:p>
        </p:txBody>
      </p:sp>
      <p:grpSp>
        <p:nvGrpSpPr>
          <p:cNvPr id="27" name="Group 26">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8" name="Rectangle 2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FBAE823-1429-5E27-FBB8-E33B040CB2D5}"/>
              </a:ext>
            </a:extLst>
          </p:cNvPr>
          <p:cNvSpPr>
            <a:spLocks noGrp="1"/>
          </p:cNvSpPr>
          <p:nvPr>
            <p:ph idx="1"/>
          </p:nvPr>
        </p:nvSpPr>
        <p:spPr>
          <a:xfrm>
            <a:off x="590719" y="2330505"/>
            <a:ext cx="5278066" cy="3979585"/>
          </a:xfrm>
        </p:spPr>
        <p:txBody>
          <a:bodyPr anchor="ctr">
            <a:normAutofit/>
          </a:bodyPr>
          <a:lstStyle/>
          <a:p>
            <a:r>
              <a:rPr lang="en-IN" sz="2000" b="0" i="0" dirty="0">
                <a:effectLst/>
                <a:latin typeface="source-serif-pro"/>
              </a:rPr>
              <a:t>Now time to explore our data and visualize it to recognize the relationship between the dataset.</a:t>
            </a:r>
            <a:endParaRPr lang="en-IN" sz="2000" dirty="0">
              <a:latin typeface="source-serif-pro"/>
            </a:endParaRPr>
          </a:p>
          <a:p>
            <a:pPr marL="514350" indent="-514350">
              <a:buAutoNum type="arabicParenR"/>
            </a:pPr>
            <a:r>
              <a:rPr lang="en-IN" sz="3600" b="1" i="0" dirty="0">
                <a:effectLst/>
                <a:latin typeface="sohne"/>
              </a:rPr>
              <a:t> Neighbourhood Group</a:t>
            </a:r>
          </a:p>
          <a:p>
            <a:pPr marL="0" indent="0">
              <a:buNone/>
            </a:pPr>
            <a:r>
              <a:rPr lang="en-IN" sz="2000" b="0" i="0" dirty="0">
                <a:effectLst/>
                <a:latin typeface="source-serif-pro"/>
              </a:rPr>
              <a:t>The pie chart above shows that Airbnb Listings in </a:t>
            </a:r>
            <a:r>
              <a:rPr lang="en-IN" sz="2000" b="0" i="0" dirty="0" err="1">
                <a:effectLst/>
                <a:latin typeface="source-serif-pro"/>
              </a:rPr>
              <a:t>Newyork</a:t>
            </a:r>
            <a:r>
              <a:rPr lang="en-IN" sz="2000" b="0" i="0" dirty="0">
                <a:effectLst/>
                <a:latin typeface="source-serif-pro"/>
              </a:rPr>
              <a:t> are near Manhattan, and Brooklyn has the highest share of hotels. We also know that from this map of </a:t>
            </a:r>
            <a:r>
              <a:rPr lang="en-IN" sz="2000" b="0" i="0" dirty="0" err="1">
                <a:effectLst/>
                <a:latin typeface="source-serif-pro"/>
              </a:rPr>
              <a:t>Neighborhood</a:t>
            </a:r>
            <a:r>
              <a:rPr lang="en-IN" sz="2000" b="0" i="0" dirty="0">
                <a:effectLst/>
                <a:latin typeface="source-serif-pro"/>
              </a:rPr>
              <a:t> Group</a:t>
            </a:r>
            <a:endParaRPr lang="en-IN" sz="2000" b="1" i="0" dirty="0">
              <a:effectLst/>
              <a:latin typeface="sohne"/>
            </a:endParaRPr>
          </a:p>
          <a:p>
            <a:pPr marL="0" indent="0">
              <a:buNone/>
            </a:pPr>
            <a:endParaRPr lang="en-IN" sz="2000" dirty="0"/>
          </a:p>
        </p:txBody>
      </p:sp>
      <p:sp>
        <p:nvSpPr>
          <p:cNvPr id="33" name="Rectangle 32">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80B772D-EDB1-9255-EC2E-4BD0850AD9F2}"/>
              </a:ext>
            </a:extLst>
          </p:cNvPr>
          <p:cNvPicPr>
            <a:picLocks noChangeAspect="1"/>
          </p:cNvPicPr>
          <p:nvPr/>
        </p:nvPicPr>
        <p:blipFill rotWithShape="1">
          <a:blip r:embed="rId2"/>
          <a:srcRect r="4" b="4541"/>
          <a:stretch/>
        </p:blipFill>
        <p:spPr>
          <a:xfrm>
            <a:off x="7083423" y="581892"/>
            <a:ext cx="4397433" cy="2518756"/>
          </a:xfrm>
          <a:prstGeom prst="rect">
            <a:avLst/>
          </a:prstGeom>
        </p:spPr>
      </p:pic>
      <p:sp>
        <p:nvSpPr>
          <p:cNvPr id="37" name="Rectangle 36">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4012C0F-0599-4D74-040C-DDCB62691965}"/>
              </a:ext>
            </a:extLst>
          </p:cNvPr>
          <p:cNvPicPr>
            <a:picLocks noChangeAspect="1"/>
          </p:cNvPicPr>
          <p:nvPr/>
        </p:nvPicPr>
        <p:blipFill rotWithShape="1">
          <a:blip r:embed="rId3"/>
          <a:srcRect t="2376" r="1" b="2121"/>
          <a:stretch/>
        </p:blipFill>
        <p:spPr>
          <a:xfrm>
            <a:off x="7083423" y="3707894"/>
            <a:ext cx="4395569" cy="2518756"/>
          </a:xfrm>
          <a:prstGeom prst="rect">
            <a:avLst/>
          </a:prstGeom>
        </p:spPr>
      </p:pic>
    </p:spTree>
    <p:extLst>
      <p:ext uri="{BB962C8B-B14F-4D97-AF65-F5344CB8AC3E}">
        <p14:creationId xmlns:p14="http://schemas.microsoft.com/office/powerpoint/2010/main" val="2605211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D30871-F616-5350-17B4-2C045A7E880D}"/>
              </a:ext>
            </a:extLst>
          </p:cNvPr>
          <p:cNvSpPr>
            <a:spLocks noGrp="1"/>
          </p:cNvSpPr>
          <p:nvPr>
            <p:ph type="title"/>
          </p:nvPr>
        </p:nvSpPr>
        <p:spPr>
          <a:xfrm>
            <a:off x="589560" y="856180"/>
            <a:ext cx="4560584" cy="1128068"/>
          </a:xfrm>
        </p:spPr>
        <p:txBody>
          <a:bodyPr anchor="ctr">
            <a:normAutofit/>
          </a:bodyPr>
          <a:lstStyle/>
          <a:p>
            <a:r>
              <a:rPr lang="en-US" sz="3700" dirty="0">
                <a:latin typeface="+mn-lt"/>
              </a:rPr>
              <a:t>2)</a:t>
            </a:r>
            <a:r>
              <a:rPr lang="en-IN" sz="3700" b="1" i="0" dirty="0">
                <a:effectLst/>
                <a:latin typeface="+mn-lt"/>
              </a:rPr>
              <a:t>  Room Details</a:t>
            </a:r>
            <a:br>
              <a:rPr lang="en-IN" sz="3700" b="1" i="0" dirty="0">
                <a:effectLst/>
                <a:latin typeface="sohne"/>
              </a:rPr>
            </a:br>
            <a:endParaRPr lang="en-IN" sz="3700" dirty="0"/>
          </a:p>
        </p:txBody>
      </p:sp>
      <p:grpSp>
        <p:nvGrpSpPr>
          <p:cNvPr id="11" name="Group 1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58D187D-FE05-E365-0D0B-65164479A8AE}"/>
              </a:ext>
            </a:extLst>
          </p:cNvPr>
          <p:cNvSpPr>
            <a:spLocks noGrp="1"/>
          </p:cNvSpPr>
          <p:nvPr>
            <p:ph idx="1"/>
          </p:nvPr>
        </p:nvSpPr>
        <p:spPr>
          <a:xfrm>
            <a:off x="590719" y="2330505"/>
            <a:ext cx="4559425" cy="3979585"/>
          </a:xfrm>
        </p:spPr>
        <p:txBody>
          <a:bodyPr anchor="ctr">
            <a:normAutofit/>
          </a:bodyPr>
          <a:lstStyle/>
          <a:p>
            <a:r>
              <a:rPr lang="en-IN" sz="2000" b="0" i="0" dirty="0">
                <a:effectLst/>
                <a:latin typeface="source-serif-pro"/>
              </a:rPr>
              <a:t>Let’s see the type of room.</a:t>
            </a:r>
          </a:p>
          <a:p>
            <a:r>
              <a:rPr lang="en-IN" sz="2000" b="0" i="0" dirty="0">
                <a:effectLst/>
                <a:latin typeface="source-serif-pro"/>
              </a:rPr>
              <a:t>We can see that the Entire Home/Apartment has the highest share, followed by the Private Room, and the least preferred is Shared Room.</a:t>
            </a:r>
            <a:endParaRPr lang="en-IN" sz="2000" dirty="0"/>
          </a:p>
        </p:txBody>
      </p:sp>
      <p:sp>
        <p:nvSpPr>
          <p:cNvPr id="17" name="Rectangle 1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4E8B9D1-A618-1726-865B-46B179061294}"/>
              </a:ext>
            </a:extLst>
          </p:cNvPr>
          <p:cNvPicPr>
            <a:picLocks noChangeAspect="1"/>
          </p:cNvPicPr>
          <p:nvPr/>
        </p:nvPicPr>
        <p:blipFill rotWithShape="1">
          <a:blip r:embed="rId2"/>
          <a:srcRect l="8160" r="29946" b="1"/>
          <a:stretch/>
        </p:blipFill>
        <p:spPr>
          <a:xfrm>
            <a:off x="5977788" y="799352"/>
            <a:ext cx="5425410" cy="5259296"/>
          </a:xfrm>
          <a:prstGeom prst="rect">
            <a:avLst/>
          </a:prstGeom>
        </p:spPr>
      </p:pic>
    </p:spTree>
    <p:extLst>
      <p:ext uri="{BB962C8B-B14F-4D97-AF65-F5344CB8AC3E}">
        <p14:creationId xmlns:p14="http://schemas.microsoft.com/office/powerpoint/2010/main" val="4067076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6" name="Rectangle 2055">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2A1A01-4595-6F2D-E9B9-6E6FED68A497}"/>
              </a:ext>
            </a:extLst>
          </p:cNvPr>
          <p:cNvSpPr>
            <a:spLocks noGrp="1"/>
          </p:cNvSpPr>
          <p:nvPr>
            <p:ph type="title"/>
          </p:nvPr>
        </p:nvSpPr>
        <p:spPr>
          <a:xfrm>
            <a:off x="589560" y="856180"/>
            <a:ext cx="4560584" cy="1128068"/>
          </a:xfrm>
        </p:spPr>
        <p:txBody>
          <a:bodyPr anchor="ctr">
            <a:normAutofit/>
          </a:bodyPr>
          <a:lstStyle/>
          <a:p>
            <a:r>
              <a:rPr lang="en-US" sz="4000" b="1" dirty="0">
                <a:latin typeface="+mn-lt"/>
              </a:rPr>
              <a:t>Continued……</a:t>
            </a:r>
            <a:endParaRPr lang="en-IN" sz="4000" b="1" dirty="0">
              <a:latin typeface="+mn-lt"/>
            </a:endParaRPr>
          </a:p>
        </p:txBody>
      </p:sp>
      <p:grpSp>
        <p:nvGrpSpPr>
          <p:cNvPr id="2058" name="Group 2057">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059" name="Rectangle 2058">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0" name="Rectangle 2059">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62" name="Rectangle 2061">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3A94BA7-CF81-9109-766C-6C5EDB24B9B7}"/>
              </a:ext>
            </a:extLst>
          </p:cNvPr>
          <p:cNvSpPr>
            <a:spLocks noGrp="1"/>
          </p:cNvSpPr>
          <p:nvPr>
            <p:ph idx="1"/>
          </p:nvPr>
        </p:nvSpPr>
        <p:spPr>
          <a:xfrm>
            <a:off x="590719" y="2330505"/>
            <a:ext cx="4559425" cy="3979585"/>
          </a:xfrm>
        </p:spPr>
        <p:txBody>
          <a:bodyPr anchor="ctr">
            <a:normAutofit/>
          </a:bodyPr>
          <a:lstStyle/>
          <a:p>
            <a:pPr marL="0" indent="0" algn="just">
              <a:buNone/>
            </a:pPr>
            <a:r>
              <a:rPr lang="en-IN" sz="2000" dirty="0"/>
              <a:t>Let’s see room types occupied by a       neighbourhood group.</a:t>
            </a:r>
          </a:p>
          <a:p>
            <a:r>
              <a:rPr lang="en-IN" sz="1400" b="0" i="0" dirty="0">
                <a:solidFill>
                  <a:srgbClr val="242424"/>
                </a:solidFill>
                <a:effectLst/>
                <a:latin typeface="source-serif-pro"/>
              </a:rPr>
              <a:t>The graph shows that the Entire Home/Apartment is listed most near Manhattan, while Private Rooms and Apartments Near Brooklyn are Nearly equal.</a:t>
            </a:r>
            <a:endParaRPr lang="en-IN" sz="2000" dirty="0"/>
          </a:p>
          <a:p>
            <a:endParaRPr lang="en-IN" sz="2000" dirty="0"/>
          </a:p>
          <a:p>
            <a:endParaRPr lang="en-IN" sz="2000" dirty="0"/>
          </a:p>
        </p:txBody>
      </p:sp>
      <p:sp>
        <p:nvSpPr>
          <p:cNvPr id="2064" name="Rectangle 2063">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6" name="Rectangle 206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1" name="Picture 3" descr="A graph of different colored bars&#10;&#10;Description automatically generated">
            <a:extLst>
              <a:ext uri="{FF2B5EF4-FFF2-40B4-BE49-F238E27FC236}">
                <a16:creationId xmlns:a16="http://schemas.microsoft.com/office/drawing/2014/main" id="{B53101AC-CA07-4EC8-BA26-02038E624E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8106" b="1"/>
          <a:stretch/>
        </p:blipFill>
        <p:spPr bwMode="auto">
          <a:xfrm>
            <a:off x="5977788" y="799352"/>
            <a:ext cx="5425410" cy="5259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7692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20D764-D79A-7893-CB42-F15EDFE318AB}"/>
              </a:ext>
            </a:extLst>
          </p:cNvPr>
          <p:cNvSpPr>
            <a:spLocks noGrp="1"/>
          </p:cNvSpPr>
          <p:nvPr>
            <p:ph type="title"/>
          </p:nvPr>
        </p:nvSpPr>
        <p:spPr>
          <a:xfrm>
            <a:off x="645064" y="525982"/>
            <a:ext cx="4282983" cy="1200361"/>
          </a:xfrm>
        </p:spPr>
        <p:txBody>
          <a:bodyPr vert="horz" lIns="91440" tIns="45720" rIns="91440" bIns="45720" rtlCol="0" anchor="b">
            <a:normAutofit/>
          </a:bodyPr>
          <a:lstStyle/>
          <a:p>
            <a:r>
              <a:rPr lang="en-US" sz="2400" b="1" kern="1200" dirty="0">
                <a:solidFill>
                  <a:schemeClr val="tx1"/>
                </a:solidFill>
                <a:latin typeface="+mn-lt"/>
                <a:ea typeface="+mj-ea"/>
                <a:cs typeface="+mj-cs"/>
              </a:rPr>
              <a:t>3)</a:t>
            </a:r>
            <a:r>
              <a:rPr lang="en-US" sz="2400" b="1" i="0" kern="1200" dirty="0">
                <a:solidFill>
                  <a:schemeClr val="tx1"/>
                </a:solidFill>
                <a:effectLst/>
                <a:latin typeface="+mn-lt"/>
                <a:ea typeface="+mj-ea"/>
                <a:cs typeface="+mj-cs"/>
              </a:rPr>
              <a:t>  Neighborhood Group vs. Availability Room</a:t>
            </a:r>
            <a:br>
              <a:rPr lang="en-US" sz="2500" b="1" i="0" kern="1200" dirty="0">
                <a:solidFill>
                  <a:schemeClr val="tx1"/>
                </a:solidFill>
                <a:effectLst/>
                <a:latin typeface="+mj-lt"/>
                <a:ea typeface="+mj-ea"/>
                <a:cs typeface="+mj-cs"/>
              </a:rPr>
            </a:br>
            <a:endParaRPr lang="en-US" sz="2500" kern="1200" dirty="0">
              <a:solidFill>
                <a:schemeClr val="tx1"/>
              </a:solidFill>
              <a:latin typeface="+mj-lt"/>
              <a:ea typeface="+mj-ea"/>
              <a:cs typeface="+mj-cs"/>
            </a:endParaRPr>
          </a:p>
        </p:txBody>
      </p:sp>
      <p:sp>
        <p:nvSpPr>
          <p:cNvPr id="3081" name="Rectangle 3080">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CEA0B13-01DD-F176-9D61-765A2403CF7F}"/>
              </a:ext>
            </a:extLst>
          </p:cNvPr>
          <p:cNvSpPr txBox="1"/>
          <p:nvPr/>
        </p:nvSpPr>
        <p:spPr>
          <a:xfrm>
            <a:off x="645066" y="2031101"/>
            <a:ext cx="4282984" cy="351194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dirty="0"/>
              <a:t>The graph above shows the relationship between the availability room and neighborhood group</a:t>
            </a:r>
          </a:p>
        </p:txBody>
      </p:sp>
      <p:sp>
        <p:nvSpPr>
          <p:cNvPr id="3083" name="Rectangle 3082">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5" name="Rectangle 3084">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7" name="Rectangle 3086">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115D1621-FE86-3B4E-C9A3-0619F97B06E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987738" y="1624159"/>
            <a:ext cx="5628018" cy="3376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0547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04AB2A-8FB4-8D7B-3A98-73B4E36BB5CB}"/>
              </a:ext>
            </a:extLst>
          </p:cNvPr>
          <p:cNvSpPr>
            <a:spLocks noGrp="1"/>
          </p:cNvSpPr>
          <p:nvPr>
            <p:ph type="title"/>
          </p:nvPr>
        </p:nvSpPr>
        <p:spPr>
          <a:xfrm>
            <a:off x="589560" y="856180"/>
            <a:ext cx="4560584" cy="1128068"/>
          </a:xfrm>
        </p:spPr>
        <p:txBody>
          <a:bodyPr vert="horz" lIns="91440" tIns="45720" rIns="91440" bIns="45720" rtlCol="0" anchor="ctr">
            <a:normAutofit fontScale="90000"/>
          </a:bodyPr>
          <a:lstStyle/>
          <a:p>
            <a:r>
              <a:rPr lang="en-US" sz="2800" b="1" dirty="0">
                <a:latin typeface="+mn-lt"/>
              </a:rPr>
              <a:t>4</a:t>
            </a:r>
            <a:r>
              <a:rPr lang="en-US" sz="2800" b="1" i="0" dirty="0">
                <a:effectLst/>
                <a:latin typeface="+mn-lt"/>
              </a:rPr>
              <a:t> </a:t>
            </a:r>
            <a:r>
              <a:rPr lang="en-US" sz="2800" b="1" dirty="0">
                <a:latin typeface="+mn-lt"/>
              </a:rPr>
              <a:t>)</a:t>
            </a:r>
            <a:r>
              <a:rPr lang="en-US" sz="2800" b="1" i="0" dirty="0">
                <a:effectLst/>
                <a:latin typeface="+mn-lt"/>
              </a:rPr>
              <a:t>  Neighborhood Group Price Distribution</a:t>
            </a:r>
            <a:br>
              <a:rPr lang="en-US" sz="2500" b="1" i="0" dirty="0">
                <a:effectLst/>
              </a:rPr>
            </a:br>
            <a:endParaRPr lang="en-US" sz="2500" dirty="0"/>
          </a:p>
        </p:txBody>
      </p:sp>
      <p:grpSp>
        <p:nvGrpSpPr>
          <p:cNvPr id="13" name="Group 1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E70EA3C-471F-0899-EBE0-82E86B6DEBCC}"/>
              </a:ext>
            </a:extLst>
          </p:cNvPr>
          <p:cNvSpPr txBox="1"/>
          <p:nvPr/>
        </p:nvSpPr>
        <p:spPr>
          <a:xfrm>
            <a:off x="590719" y="2330505"/>
            <a:ext cx="4559425" cy="3979585"/>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a:t>The information we got from the graph above is red color dots are the rooms with a higher price. Also, we can see that the Manhattan region has a more expensive room price.</a:t>
            </a:r>
          </a:p>
        </p:txBody>
      </p:sp>
      <p:sp>
        <p:nvSpPr>
          <p:cNvPr id="19" name="Rectangle 1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954572E4-9E24-736A-3FA8-A334C55C038C}"/>
              </a:ext>
            </a:extLst>
          </p:cNvPr>
          <p:cNvPicPr>
            <a:picLocks noGrp="1" noChangeAspect="1"/>
          </p:cNvPicPr>
          <p:nvPr>
            <p:ph idx="1"/>
          </p:nvPr>
        </p:nvPicPr>
        <p:blipFill rotWithShape="1">
          <a:blip r:embed="rId2"/>
          <a:srcRect l="15611" r="22495" b="1"/>
          <a:stretch/>
        </p:blipFill>
        <p:spPr>
          <a:xfrm>
            <a:off x="5977788" y="799352"/>
            <a:ext cx="5425410" cy="5259296"/>
          </a:xfrm>
          <a:prstGeom prst="rect">
            <a:avLst/>
          </a:prstGeom>
        </p:spPr>
      </p:pic>
    </p:spTree>
    <p:extLst>
      <p:ext uri="{BB962C8B-B14F-4D97-AF65-F5344CB8AC3E}">
        <p14:creationId xmlns:p14="http://schemas.microsoft.com/office/powerpoint/2010/main" val="26086822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545</Words>
  <Application>Microsoft Office PowerPoint</Application>
  <PresentationFormat>Widescreen</PresentationFormat>
  <Paragraphs>40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sohne</vt:lpstr>
      <vt:lpstr>source-serif-pro</vt:lpstr>
      <vt:lpstr>Office Theme</vt:lpstr>
      <vt:lpstr>EDA on Airbnb dataset</vt:lpstr>
      <vt:lpstr>About The data Set</vt:lpstr>
      <vt:lpstr>Libraries Used</vt:lpstr>
      <vt:lpstr>Data Loading , Profiling and Cleansing</vt:lpstr>
      <vt:lpstr>Exploration Data and Visualizing</vt:lpstr>
      <vt:lpstr>2)  Room Details </vt:lpstr>
      <vt:lpstr>Continued……</vt:lpstr>
      <vt:lpstr>3)  Neighborhood Group vs. Availability Room </vt:lpstr>
      <vt:lpstr>4 )  Neighborhood Group Price Distribution </vt:lpstr>
      <vt:lpstr>Continued….</vt:lpstr>
      <vt:lpstr>5) Price Prediction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on Airbnb dataset</dc:title>
  <dc:creator>ritwik kumar</dc:creator>
  <cp:lastModifiedBy>ritwik kumar</cp:lastModifiedBy>
  <cp:revision>1</cp:revision>
  <dcterms:created xsi:type="dcterms:W3CDTF">2023-07-14T14:17:45Z</dcterms:created>
  <dcterms:modified xsi:type="dcterms:W3CDTF">2023-07-14T14:45:39Z</dcterms:modified>
</cp:coreProperties>
</file>