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73" r:id="rId5"/>
    <p:sldId id="274" r:id="rId6"/>
    <p:sldId id="275" r:id="rId7"/>
    <p:sldId id="259" r:id="rId8"/>
    <p:sldId id="260" r:id="rId9"/>
    <p:sldId id="263" r:id="rId10"/>
    <p:sldId id="264" r:id="rId11"/>
    <p:sldId id="265" r:id="rId12"/>
    <p:sldId id="266" r:id="rId13"/>
    <p:sldId id="276" r:id="rId14"/>
    <p:sldId id="269" r:id="rId15"/>
    <p:sldId id="278" r:id="rId16"/>
    <p:sldId id="281" r:id="rId17"/>
    <p:sldId id="279" r:id="rId18"/>
    <p:sldId id="280" r:id="rId19"/>
    <p:sldId id="272"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00595A-37C4-4B63-8373-94B4DFD74F96}"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E4F99-6196-441F-B21B-99065D5C6E81}" type="slidenum">
              <a:rPr lang="en-IN" smtClean="0"/>
              <a:t>‹#›</a:t>
            </a:fld>
            <a:endParaRPr lang="en-IN"/>
          </a:p>
        </p:txBody>
      </p:sp>
    </p:spTree>
    <p:extLst>
      <p:ext uri="{BB962C8B-B14F-4D97-AF65-F5344CB8AC3E}">
        <p14:creationId xmlns:p14="http://schemas.microsoft.com/office/powerpoint/2010/main" val="305001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0595A-37C4-4B63-8373-94B4DFD74F96}"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E4F99-6196-441F-B21B-99065D5C6E81}" type="slidenum">
              <a:rPr lang="en-IN" smtClean="0"/>
              <a:t>‹#›</a:t>
            </a:fld>
            <a:endParaRPr lang="en-IN"/>
          </a:p>
        </p:txBody>
      </p:sp>
    </p:spTree>
    <p:extLst>
      <p:ext uri="{BB962C8B-B14F-4D97-AF65-F5344CB8AC3E}">
        <p14:creationId xmlns:p14="http://schemas.microsoft.com/office/powerpoint/2010/main" val="3394380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0595A-37C4-4B63-8373-94B4DFD74F96}"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E4F99-6196-441F-B21B-99065D5C6E81}" type="slidenum">
              <a:rPr lang="en-IN" smtClean="0"/>
              <a:t>‹#›</a:t>
            </a:fld>
            <a:endParaRPr lang="en-IN"/>
          </a:p>
        </p:txBody>
      </p:sp>
    </p:spTree>
    <p:extLst>
      <p:ext uri="{BB962C8B-B14F-4D97-AF65-F5344CB8AC3E}">
        <p14:creationId xmlns:p14="http://schemas.microsoft.com/office/powerpoint/2010/main" val="190671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0595A-37C4-4B63-8373-94B4DFD74F96}"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E4F99-6196-441F-B21B-99065D5C6E81}" type="slidenum">
              <a:rPr lang="en-IN" smtClean="0"/>
              <a:t>‹#›</a:t>
            </a:fld>
            <a:endParaRPr lang="en-IN"/>
          </a:p>
        </p:txBody>
      </p:sp>
    </p:spTree>
    <p:extLst>
      <p:ext uri="{BB962C8B-B14F-4D97-AF65-F5344CB8AC3E}">
        <p14:creationId xmlns:p14="http://schemas.microsoft.com/office/powerpoint/2010/main" val="371592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0595A-37C4-4B63-8373-94B4DFD74F96}"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E4F99-6196-441F-B21B-99065D5C6E81}" type="slidenum">
              <a:rPr lang="en-IN" smtClean="0"/>
              <a:t>‹#›</a:t>
            </a:fld>
            <a:endParaRPr lang="en-IN"/>
          </a:p>
        </p:txBody>
      </p:sp>
    </p:spTree>
    <p:extLst>
      <p:ext uri="{BB962C8B-B14F-4D97-AF65-F5344CB8AC3E}">
        <p14:creationId xmlns:p14="http://schemas.microsoft.com/office/powerpoint/2010/main" val="340946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00595A-37C4-4B63-8373-94B4DFD74F96}"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1E4F99-6196-441F-B21B-99065D5C6E81}" type="slidenum">
              <a:rPr lang="en-IN" smtClean="0"/>
              <a:t>‹#›</a:t>
            </a:fld>
            <a:endParaRPr lang="en-IN"/>
          </a:p>
        </p:txBody>
      </p:sp>
    </p:spTree>
    <p:extLst>
      <p:ext uri="{BB962C8B-B14F-4D97-AF65-F5344CB8AC3E}">
        <p14:creationId xmlns:p14="http://schemas.microsoft.com/office/powerpoint/2010/main" val="38455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00595A-37C4-4B63-8373-94B4DFD74F96}" type="datetimeFigureOut">
              <a:rPr lang="en-IN" smtClean="0"/>
              <a:t>17-07-2024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1E4F99-6196-441F-B21B-99065D5C6E81}" type="slidenum">
              <a:rPr lang="en-IN" smtClean="0"/>
              <a:t>‹#›</a:t>
            </a:fld>
            <a:endParaRPr lang="en-IN"/>
          </a:p>
        </p:txBody>
      </p:sp>
    </p:spTree>
    <p:extLst>
      <p:ext uri="{BB962C8B-B14F-4D97-AF65-F5344CB8AC3E}">
        <p14:creationId xmlns:p14="http://schemas.microsoft.com/office/powerpoint/2010/main" val="161439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00595A-37C4-4B63-8373-94B4DFD74F96}" type="datetimeFigureOut">
              <a:rPr lang="en-IN" smtClean="0"/>
              <a:t>17-07-2024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1E4F99-6196-441F-B21B-99065D5C6E81}" type="slidenum">
              <a:rPr lang="en-IN" smtClean="0"/>
              <a:t>‹#›</a:t>
            </a:fld>
            <a:endParaRPr lang="en-IN"/>
          </a:p>
        </p:txBody>
      </p:sp>
    </p:spTree>
    <p:extLst>
      <p:ext uri="{BB962C8B-B14F-4D97-AF65-F5344CB8AC3E}">
        <p14:creationId xmlns:p14="http://schemas.microsoft.com/office/powerpoint/2010/main" val="1750998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0595A-37C4-4B63-8373-94B4DFD74F96}" type="datetimeFigureOut">
              <a:rPr lang="en-IN" smtClean="0"/>
              <a:t>17-07-2024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1E4F99-6196-441F-B21B-99065D5C6E81}" type="slidenum">
              <a:rPr lang="en-IN" smtClean="0"/>
              <a:t>‹#›</a:t>
            </a:fld>
            <a:endParaRPr lang="en-IN"/>
          </a:p>
        </p:txBody>
      </p:sp>
    </p:spTree>
    <p:extLst>
      <p:ext uri="{BB962C8B-B14F-4D97-AF65-F5344CB8AC3E}">
        <p14:creationId xmlns:p14="http://schemas.microsoft.com/office/powerpoint/2010/main" val="383388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00595A-37C4-4B63-8373-94B4DFD74F96}"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1E4F99-6196-441F-B21B-99065D5C6E81}" type="slidenum">
              <a:rPr lang="en-IN" smtClean="0"/>
              <a:t>‹#›</a:t>
            </a:fld>
            <a:endParaRPr lang="en-IN"/>
          </a:p>
        </p:txBody>
      </p:sp>
    </p:spTree>
    <p:extLst>
      <p:ext uri="{BB962C8B-B14F-4D97-AF65-F5344CB8AC3E}">
        <p14:creationId xmlns:p14="http://schemas.microsoft.com/office/powerpoint/2010/main" val="9151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00595A-37C4-4B63-8373-94B4DFD74F96}"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1E4F99-6196-441F-B21B-99065D5C6E81}" type="slidenum">
              <a:rPr lang="en-IN" smtClean="0"/>
              <a:t>‹#›</a:t>
            </a:fld>
            <a:endParaRPr lang="en-IN"/>
          </a:p>
        </p:txBody>
      </p:sp>
    </p:spTree>
    <p:extLst>
      <p:ext uri="{BB962C8B-B14F-4D97-AF65-F5344CB8AC3E}">
        <p14:creationId xmlns:p14="http://schemas.microsoft.com/office/powerpoint/2010/main" val="286729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00595A-37C4-4B63-8373-94B4DFD74F96}" type="datetimeFigureOut">
              <a:rPr lang="en-IN" smtClean="0"/>
              <a:t>17-07-2024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E4F99-6196-441F-B21B-99065D5C6E81}" type="slidenum">
              <a:rPr lang="en-IN" smtClean="0"/>
              <a:t>‹#›</a:t>
            </a:fld>
            <a:endParaRPr lang="en-IN"/>
          </a:p>
        </p:txBody>
      </p:sp>
    </p:spTree>
    <p:extLst>
      <p:ext uri="{BB962C8B-B14F-4D97-AF65-F5344CB8AC3E}">
        <p14:creationId xmlns:p14="http://schemas.microsoft.com/office/powerpoint/2010/main" val="138950929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28F3BD-7564-4310-B528-888E64F8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8B845-B0CC-FD34-9C83-E891F8565023}"/>
              </a:ext>
            </a:extLst>
          </p:cNvPr>
          <p:cNvSpPr>
            <a:spLocks noGrp="1"/>
          </p:cNvSpPr>
          <p:nvPr>
            <p:ph type="ctrTitle"/>
          </p:nvPr>
        </p:nvSpPr>
        <p:spPr>
          <a:xfrm>
            <a:off x="666044" y="1873956"/>
            <a:ext cx="9019378" cy="1648177"/>
          </a:xfrm>
        </p:spPr>
        <p:txBody>
          <a:bodyPr vert="horz" lIns="91440" tIns="45720" rIns="91440" bIns="45720" rtlCol="0" anchor="ctr">
            <a:normAutofit/>
          </a:bodyPr>
          <a:lstStyle/>
          <a:p>
            <a:pPr algn="l"/>
            <a:r>
              <a:rPr lang="en-US" sz="5400" b="1" kern="1200" dirty="0">
                <a:solidFill>
                  <a:schemeClr val="tx1"/>
                </a:solidFill>
                <a:latin typeface="Abadi" panose="020B0604020104020204" pitchFamily="34" charset="0"/>
              </a:rPr>
              <a:t>Major Project Presentation</a:t>
            </a:r>
          </a:p>
        </p:txBody>
      </p:sp>
      <p:sp>
        <p:nvSpPr>
          <p:cNvPr id="3" name="Subtitle 2">
            <a:extLst>
              <a:ext uri="{FF2B5EF4-FFF2-40B4-BE49-F238E27FC236}">
                <a16:creationId xmlns:a16="http://schemas.microsoft.com/office/drawing/2014/main" id="{E52C0161-A5C4-1693-3340-3E788FDC71F3}"/>
              </a:ext>
            </a:extLst>
          </p:cNvPr>
          <p:cNvSpPr>
            <a:spLocks noGrp="1"/>
          </p:cNvSpPr>
          <p:nvPr>
            <p:ph type="subTitle" idx="1"/>
          </p:nvPr>
        </p:nvSpPr>
        <p:spPr>
          <a:xfrm>
            <a:off x="756356" y="3172178"/>
            <a:ext cx="8929065" cy="3051573"/>
          </a:xfrm>
        </p:spPr>
        <p:txBody>
          <a:bodyPr vert="horz" lIns="91440" tIns="45720" rIns="91440" bIns="45720" rtlCol="0">
            <a:normAutofit/>
          </a:bodyPr>
          <a:lstStyle/>
          <a:p>
            <a:pPr algn="l"/>
            <a:r>
              <a:rPr lang="en-US" sz="2000" dirty="0"/>
              <a:t>Name: Ritwik Kumar</a:t>
            </a:r>
          </a:p>
          <a:p>
            <a:pPr algn="l"/>
            <a:r>
              <a:rPr lang="en-US" sz="2000" dirty="0"/>
              <a:t>Registration No: 209302292</a:t>
            </a:r>
          </a:p>
          <a:p>
            <a:pPr algn="l"/>
            <a:r>
              <a:rPr lang="en-US" sz="2000" dirty="0"/>
              <a:t>Under Guidance: Mr. Virender </a:t>
            </a:r>
            <a:r>
              <a:rPr lang="en-US" sz="2000" dirty="0" err="1"/>
              <a:t>Dehru</a:t>
            </a:r>
            <a:r>
              <a:rPr lang="en-US" sz="2000" dirty="0"/>
              <a:t> </a:t>
            </a:r>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
        <p:nvSpPr>
          <p:cNvPr id="10" name="Freeform: Shape 9">
            <a:extLst>
              <a:ext uri="{FF2B5EF4-FFF2-40B4-BE49-F238E27FC236}">
                <a16:creationId xmlns:a16="http://schemas.microsoft.com/office/drawing/2014/main" id="{82AA3C4E-019E-440F-87AB-67EFA9BE6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822456" y="-2"/>
            <a:ext cx="1368219"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251033 w 1364418"/>
              <a:gd name="connsiteY10" fmla="*/ 6492130 h 6858000"/>
              <a:gd name="connsiteX11" fmla="*/ 266720 w 1364418"/>
              <a:gd name="connsiteY11" fmla="*/ 6431610 h 6858000"/>
              <a:gd name="connsiteX12" fmla="*/ 310425 w 1364418"/>
              <a:gd name="connsiteY12" fmla="*/ 6379786 h 6858000"/>
              <a:gd name="connsiteX13" fmla="*/ 293648 w 1364418"/>
              <a:gd name="connsiteY13" fmla="*/ 6334727 h 6858000"/>
              <a:gd name="connsiteX14" fmla="*/ 271063 w 1364418"/>
              <a:gd name="connsiteY14" fmla="*/ 6313295 h 6858000"/>
              <a:gd name="connsiteX15" fmla="*/ 278227 w 1364418"/>
              <a:gd name="connsiteY15" fmla="*/ 6280046 h 6858000"/>
              <a:gd name="connsiteX16" fmla="*/ 281226 w 1364418"/>
              <a:gd name="connsiteY16" fmla="*/ 6272987 h 6858000"/>
              <a:gd name="connsiteX17" fmla="*/ 288000 w 1364418"/>
              <a:gd name="connsiteY17" fmla="*/ 6252834 h 6858000"/>
              <a:gd name="connsiteX18" fmla="*/ 265992 w 1364418"/>
              <a:gd name="connsiteY18" fmla="*/ 6202459 h 6858000"/>
              <a:gd name="connsiteX19" fmla="*/ 264790 w 1364418"/>
              <a:gd name="connsiteY19" fmla="*/ 6153037 h 6858000"/>
              <a:gd name="connsiteX20" fmla="*/ 280205 w 1364418"/>
              <a:gd name="connsiteY20" fmla="*/ 6078132 h 6858000"/>
              <a:gd name="connsiteX21" fmla="*/ 267592 w 1364418"/>
              <a:gd name="connsiteY21" fmla="*/ 6028119 h 6858000"/>
              <a:gd name="connsiteX22" fmla="*/ 252821 w 1364418"/>
              <a:gd name="connsiteY22" fmla="*/ 5926735 h 6858000"/>
              <a:gd name="connsiteX23" fmla="*/ 302333 w 1364418"/>
              <a:gd name="connsiteY23" fmla="*/ 5712857 h 6858000"/>
              <a:gd name="connsiteX24" fmla="*/ 332131 w 1364418"/>
              <a:gd name="connsiteY24" fmla="*/ 5660491 h 6858000"/>
              <a:gd name="connsiteX25" fmla="*/ 341254 w 1364418"/>
              <a:gd name="connsiteY25" fmla="*/ 5563435 h 6858000"/>
              <a:gd name="connsiteX26" fmla="*/ 368130 w 1364418"/>
              <a:gd name="connsiteY26" fmla="*/ 5437125 h 6858000"/>
              <a:gd name="connsiteX27" fmla="*/ 381698 w 1364418"/>
              <a:gd name="connsiteY27" fmla="*/ 5396260 h 6858000"/>
              <a:gd name="connsiteX28" fmla="*/ 397679 w 1364418"/>
              <a:gd name="connsiteY28" fmla="*/ 5330009 h 6858000"/>
              <a:gd name="connsiteX29" fmla="*/ 431172 w 1364418"/>
              <a:gd name="connsiteY29" fmla="*/ 5273739 h 6858000"/>
              <a:gd name="connsiteX30" fmla="*/ 440771 w 1364418"/>
              <a:gd name="connsiteY30" fmla="*/ 5241779 h 6858000"/>
              <a:gd name="connsiteX31" fmla="*/ 451997 w 1364418"/>
              <a:gd name="connsiteY31" fmla="*/ 5225268 h 6858000"/>
              <a:gd name="connsiteX32" fmla="*/ 453017 w 1364418"/>
              <a:gd name="connsiteY32" fmla="*/ 5217684 h 6858000"/>
              <a:gd name="connsiteX33" fmla="*/ 460358 w 1364418"/>
              <a:gd name="connsiteY33" fmla="*/ 5193377 h 6858000"/>
              <a:gd name="connsiteX34" fmla="*/ 463661 w 1364418"/>
              <a:gd name="connsiteY34" fmla="*/ 5179288 h 6858000"/>
              <a:gd name="connsiteX35" fmla="*/ 464645 w 1364418"/>
              <a:gd name="connsiteY35" fmla="*/ 5173621 h 6858000"/>
              <a:gd name="connsiteX36" fmla="*/ 460279 w 1364418"/>
              <a:gd name="connsiteY36" fmla="*/ 5159961 h 6858000"/>
              <a:gd name="connsiteX37" fmla="*/ 466956 w 1364418"/>
              <a:gd name="connsiteY37" fmla="*/ 5144295 h 6858000"/>
              <a:gd name="connsiteX38" fmla="*/ 463889 w 1364418"/>
              <a:gd name="connsiteY38" fmla="*/ 5125185 h 6858000"/>
              <a:gd name="connsiteX39" fmla="*/ 470719 w 1364418"/>
              <a:gd name="connsiteY39" fmla="*/ 5121884 h 6858000"/>
              <a:gd name="connsiteX40" fmla="*/ 477755 w 1364418"/>
              <a:gd name="connsiteY40" fmla="*/ 5067850 h 6858000"/>
              <a:gd name="connsiteX41" fmla="*/ 480486 w 1364418"/>
              <a:gd name="connsiteY41" fmla="*/ 5060861 h 6858000"/>
              <a:gd name="connsiteX42" fmla="*/ 477190 w 1364418"/>
              <a:gd name="connsiteY42" fmla="*/ 5034192 h 6858000"/>
              <a:gd name="connsiteX43" fmla="*/ 478744 w 1364418"/>
              <a:gd name="connsiteY43" fmla="*/ 4993030 h 6858000"/>
              <a:gd name="connsiteX44" fmla="*/ 485653 w 1364418"/>
              <a:gd name="connsiteY44" fmla="*/ 4946844 h 6858000"/>
              <a:gd name="connsiteX45" fmla="*/ 481509 w 1364418"/>
              <a:gd name="connsiteY45" fmla="*/ 4932692 h 6858000"/>
              <a:gd name="connsiteX46" fmla="*/ 496912 w 1364418"/>
              <a:gd name="connsiteY46" fmla="*/ 4858827 h 6858000"/>
              <a:gd name="connsiteX47" fmla="*/ 502815 w 1364418"/>
              <a:gd name="connsiteY47" fmla="*/ 4821170 h 6858000"/>
              <a:gd name="connsiteX48" fmla="*/ 507548 w 1364418"/>
              <a:gd name="connsiteY48" fmla="*/ 4780965 h 6858000"/>
              <a:gd name="connsiteX49" fmla="*/ 508841 w 1364418"/>
              <a:gd name="connsiteY49" fmla="*/ 4750867 h 6858000"/>
              <a:gd name="connsiteX50" fmla="*/ 506648 w 1364418"/>
              <a:gd name="connsiteY50" fmla="*/ 4690749 h 6858000"/>
              <a:gd name="connsiteX51" fmla="*/ 502128 w 1364418"/>
              <a:gd name="connsiteY51" fmla="*/ 4584173 h 6858000"/>
              <a:gd name="connsiteX52" fmla="*/ 497211 w 1364418"/>
              <a:gd name="connsiteY52" fmla="*/ 4444346 h 6858000"/>
              <a:gd name="connsiteX53" fmla="*/ 493776 w 1364418"/>
              <a:gd name="connsiteY53" fmla="*/ 4375228 h 6858000"/>
              <a:gd name="connsiteX54" fmla="*/ 474429 w 1364418"/>
              <a:gd name="connsiteY54" fmla="*/ 4214165 h 6858000"/>
              <a:gd name="connsiteX55" fmla="*/ 478502 w 1364418"/>
              <a:gd name="connsiteY55" fmla="*/ 4090296 h 6858000"/>
              <a:gd name="connsiteX56" fmla="*/ 463758 w 1364418"/>
              <a:gd name="connsiteY56" fmla="*/ 4033999 h 6858000"/>
              <a:gd name="connsiteX57" fmla="*/ 464907 w 1364418"/>
              <a:gd name="connsiteY57" fmla="*/ 4031933 h 6858000"/>
              <a:gd name="connsiteX58" fmla="*/ 463483 w 1364418"/>
              <a:gd name="connsiteY58" fmla="*/ 4013953 h 6858000"/>
              <a:gd name="connsiteX59" fmla="*/ 449778 w 1364418"/>
              <a:gd name="connsiteY59" fmla="*/ 3974753 h 6858000"/>
              <a:gd name="connsiteX60" fmla="*/ 451376 w 1364418"/>
              <a:gd name="connsiteY60" fmla="*/ 3969950 h 6858000"/>
              <a:gd name="connsiteX61" fmla="*/ 444798 w 1364418"/>
              <a:gd name="connsiteY61" fmla="*/ 3933779 h 6858000"/>
              <a:gd name="connsiteX62" fmla="*/ 446129 w 1364418"/>
              <a:gd name="connsiteY62" fmla="*/ 3933093 h 6858000"/>
              <a:gd name="connsiteX63" fmla="*/ 450483 w 1364418"/>
              <a:gd name="connsiteY63" fmla="*/ 3922082 h 6858000"/>
              <a:gd name="connsiteX64" fmla="*/ 455561 w 1364418"/>
              <a:gd name="connsiteY64" fmla="*/ 3901461 h 6858000"/>
              <a:gd name="connsiteX65" fmla="*/ 478155 w 1364418"/>
              <a:gd name="connsiteY65" fmla="*/ 3813873 h 6858000"/>
              <a:gd name="connsiteX66" fmla="*/ 477580 w 1364418"/>
              <a:gd name="connsiteY66" fmla="*/ 3806161 h 6858000"/>
              <a:gd name="connsiteX67" fmla="*/ 477887 w 1364418"/>
              <a:gd name="connsiteY67" fmla="*/ 3805957 h 6858000"/>
              <a:gd name="connsiteX68" fmla="*/ 477914 w 1364418"/>
              <a:gd name="connsiteY68" fmla="*/ 3797724 h 6858000"/>
              <a:gd name="connsiteX69" fmla="*/ 476529 w 1364418"/>
              <a:gd name="connsiteY69" fmla="*/ 3792098 h 6858000"/>
              <a:gd name="connsiteX70" fmla="*/ 475413 w 1364418"/>
              <a:gd name="connsiteY70" fmla="*/ 3777135 h 6858000"/>
              <a:gd name="connsiteX71" fmla="*/ 477146 w 1364418"/>
              <a:gd name="connsiteY71" fmla="*/ 3771656 h 6858000"/>
              <a:gd name="connsiteX72" fmla="*/ 480889 w 1364418"/>
              <a:gd name="connsiteY72" fmla="*/ 3769007 h 6858000"/>
              <a:gd name="connsiteX73" fmla="*/ 480355 w 1364418"/>
              <a:gd name="connsiteY73" fmla="*/ 3767709 h 6858000"/>
              <a:gd name="connsiteX74" fmla="*/ 489051 w 1364418"/>
              <a:gd name="connsiteY74" fmla="*/ 3738082 h 6858000"/>
              <a:gd name="connsiteX75" fmla="*/ 496397 w 1364418"/>
              <a:gd name="connsiteY75" fmla="*/ 3673397 h 6858000"/>
              <a:gd name="connsiteX76" fmla="*/ 495693 w 1364418"/>
              <a:gd name="connsiteY76" fmla="*/ 3637109 h 6858000"/>
              <a:gd name="connsiteX77" fmla="*/ 499136 w 1364418"/>
              <a:gd name="connsiteY77" fmla="*/ 3536883 h 6858000"/>
              <a:gd name="connsiteX78" fmla="*/ 506674 w 1364418"/>
              <a:gd name="connsiteY78" fmla="*/ 3435652 h 6858000"/>
              <a:gd name="connsiteX79" fmla="*/ 508345 w 1364418"/>
              <a:gd name="connsiteY79" fmla="*/ 3307769 h 6858000"/>
              <a:gd name="connsiteX80" fmla="*/ 525908 w 1364418"/>
              <a:gd name="connsiteY80" fmla="*/ 3250522 h 6858000"/>
              <a:gd name="connsiteX81" fmla="*/ 526333 w 1364418"/>
              <a:gd name="connsiteY81" fmla="*/ 3229163 h 6858000"/>
              <a:gd name="connsiteX82" fmla="*/ 528156 w 1364418"/>
              <a:gd name="connsiteY82" fmla="*/ 3217217 h 6858000"/>
              <a:gd name="connsiteX83" fmla="*/ 514991 w 1364418"/>
              <a:gd name="connsiteY83" fmla="*/ 3183755 h 6858000"/>
              <a:gd name="connsiteX84" fmla="*/ 515492 w 1364418"/>
              <a:gd name="connsiteY84" fmla="*/ 3178642 h 6858000"/>
              <a:gd name="connsiteX85" fmla="*/ 503092 w 1364418"/>
              <a:gd name="connsiteY85" fmla="*/ 3158586 h 6858000"/>
              <a:gd name="connsiteX86" fmla="*/ 488277 w 1364418"/>
              <a:gd name="connsiteY86" fmla="*/ 3129034 h 6858000"/>
              <a:gd name="connsiteX87" fmla="*/ 488942 w 1364418"/>
              <a:gd name="connsiteY87" fmla="*/ 3126682 h 6858000"/>
              <a:gd name="connsiteX88" fmla="*/ 479810 w 1364418"/>
              <a:gd name="connsiteY88" fmla="*/ 3114519 h 6858000"/>
              <a:gd name="connsiteX89" fmla="*/ 466419 w 1364418"/>
              <a:gd name="connsiteY89" fmla="*/ 3106272 h 6858000"/>
              <a:gd name="connsiteX90" fmla="*/ 439149 w 1364418"/>
              <a:gd name="connsiteY90" fmla="*/ 2958185 h 6858000"/>
              <a:gd name="connsiteX91" fmla="*/ 381763 w 1364418"/>
              <a:gd name="connsiteY91" fmla="*/ 2762989 h 6858000"/>
              <a:gd name="connsiteX92" fmla="*/ 330681 w 1364418"/>
              <a:gd name="connsiteY92" fmla="*/ 2554718 h 6858000"/>
              <a:gd name="connsiteX93" fmla="*/ 310775 w 1364418"/>
              <a:gd name="connsiteY93" fmla="*/ 2485734 h 6858000"/>
              <a:gd name="connsiteX94" fmla="*/ 301498 w 1364418"/>
              <a:gd name="connsiteY94" fmla="*/ 2447068 h 6858000"/>
              <a:gd name="connsiteX95" fmla="*/ 288459 w 1364418"/>
              <a:gd name="connsiteY95" fmla="*/ 2425819 h 6858000"/>
              <a:gd name="connsiteX96" fmla="*/ 294458 w 1364418"/>
              <a:gd name="connsiteY96" fmla="*/ 2402874 h 6858000"/>
              <a:gd name="connsiteX97" fmla="*/ 297070 w 1364418"/>
              <a:gd name="connsiteY97" fmla="*/ 2381443 h 6858000"/>
              <a:gd name="connsiteX98" fmla="*/ 273399 w 1364418"/>
              <a:gd name="connsiteY98" fmla="*/ 2261920 h 6858000"/>
              <a:gd name="connsiteX99" fmla="*/ 263286 w 1364418"/>
              <a:gd name="connsiteY99" fmla="*/ 2195378 h 6858000"/>
              <a:gd name="connsiteX100" fmla="*/ 247503 w 1364418"/>
              <a:gd name="connsiteY100" fmla="*/ 2155135 h 6858000"/>
              <a:gd name="connsiteX101" fmla="*/ 244961 w 1364418"/>
              <a:gd name="connsiteY101" fmla="*/ 2118008 h 6858000"/>
              <a:gd name="connsiteX102" fmla="*/ 245954 w 1364418"/>
              <a:gd name="connsiteY102" fmla="*/ 2050531 h 6858000"/>
              <a:gd name="connsiteX103" fmla="*/ 237760 w 1364418"/>
              <a:gd name="connsiteY103" fmla="*/ 1963269 h 6858000"/>
              <a:gd name="connsiteX104" fmla="*/ 218938 w 1364418"/>
              <a:gd name="connsiteY104" fmla="*/ 1906352 h 6858000"/>
              <a:gd name="connsiteX105" fmla="*/ 195495 w 1364418"/>
              <a:gd name="connsiteY105" fmla="*/ 1861531 h 6858000"/>
              <a:gd name="connsiteX106" fmla="*/ 149294 w 1364418"/>
              <a:gd name="connsiteY106" fmla="*/ 1732919 h 6858000"/>
              <a:gd name="connsiteX107" fmla="*/ 121605 w 1364418"/>
              <a:gd name="connsiteY107" fmla="*/ 1663540 h 6858000"/>
              <a:gd name="connsiteX108" fmla="*/ 120731 w 1364418"/>
              <a:gd name="connsiteY108" fmla="*/ 1615777 h 6858000"/>
              <a:gd name="connsiteX109" fmla="*/ 101526 w 1364418"/>
              <a:gd name="connsiteY109" fmla="*/ 1563678 h 6858000"/>
              <a:gd name="connsiteX110" fmla="*/ 114606 w 1364418"/>
              <a:gd name="connsiteY110" fmla="*/ 1519474 h 6858000"/>
              <a:gd name="connsiteX111" fmla="*/ 107348 w 1364418"/>
              <a:gd name="connsiteY111" fmla="*/ 1477995 h 6858000"/>
              <a:gd name="connsiteX112" fmla="*/ 93433 w 1364418"/>
              <a:gd name="connsiteY112" fmla="*/ 1373769 h 6858000"/>
              <a:gd name="connsiteX113" fmla="*/ 101740 w 1364418"/>
              <a:gd name="connsiteY113" fmla="*/ 1307086 h 6858000"/>
              <a:gd name="connsiteX114" fmla="*/ 102928 w 1364418"/>
              <a:gd name="connsiteY114" fmla="*/ 1189033 h 6858000"/>
              <a:gd name="connsiteX115" fmla="*/ 107613 w 1364418"/>
              <a:gd name="connsiteY115" fmla="*/ 1168288 h 6858000"/>
              <a:gd name="connsiteX116" fmla="*/ 99895 w 1364418"/>
              <a:gd name="connsiteY116" fmla="*/ 1142577 h 6858000"/>
              <a:gd name="connsiteX117" fmla="*/ 89201 w 1364418"/>
              <a:gd name="connsiteY117" fmla="*/ 1088484 h 6858000"/>
              <a:gd name="connsiteX118" fmla="*/ 77937 w 1364418"/>
              <a:gd name="connsiteY118" fmla="*/ 1016103 h 6858000"/>
              <a:gd name="connsiteX119" fmla="*/ 79393 w 1364418"/>
              <a:gd name="connsiteY119" fmla="*/ 954054 h 6858000"/>
              <a:gd name="connsiteX120" fmla="*/ 90309 w 1364418"/>
              <a:gd name="connsiteY120" fmla="*/ 921368 h 6858000"/>
              <a:gd name="connsiteX121" fmla="*/ 74258 w 1364418"/>
              <a:gd name="connsiteY121" fmla="*/ 896999 h 6858000"/>
              <a:gd name="connsiteX122" fmla="*/ 43666 w 1364418"/>
              <a:gd name="connsiteY122" fmla="*/ 821517 h 6858000"/>
              <a:gd name="connsiteX123" fmla="*/ 22616 w 1364418"/>
              <a:gd name="connsiteY123" fmla="*/ 751353 h 6858000"/>
              <a:gd name="connsiteX124" fmla="*/ 22174 w 1364418"/>
              <a:gd name="connsiteY124" fmla="*/ 721230 h 6858000"/>
              <a:gd name="connsiteX125" fmla="*/ 7845 w 1364418"/>
              <a:gd name="connsiteY125" fmla="*/ 681659 h 6858000"/>
              <a:gd name="connsiteX126" fmla="*/ 31306 w 1364418"/>
              <a:gd name="connsiteY126" fmla="*/ 619315 h 6858000"/>
              <a:gd name="connsiteX127" fmla="*/ 15184 w 1364418"/>
              <a:gd name="connsiteY127" fmla="*/ 585934 h 6858000"/>
              <a:gd name="connsiteX128" fmla="*/ 22258 w 1364418"/>
              <a:gd name="connsiteY128" fmla="*/ 538948 h 6858000"/>
              <a:gd name="connsiteX129" fmla="*/ 26166 w 1364418"/>
              <a:gd name="connsiteY129" fmla="*/ 525163 h 6858000"/>
              <a:gd name="connsiteX130" fmla="*/ 52290 w 1364418"/>
              <a:gd name="connsiteY130" fmla="*/ 446567 h 6858000"/>
              <a:gd name="connsiteX131" fmla="*/ 51538 w 1364418"/>
              <a:gd name="connsiteY131" fmla="*/ 393828 h 6858000"/>
              <a:gd name="connsiteX132" fmla="*/ 51368 w 1364418"/>
              <a:gd name="connsiteY132" fmla="*/ 353137 h 6858000"/>
              <a:gd name="connsiteX133" fmla="*/ 55970 w 1364418"/>
              <a:gd name="connsiteY133" fmla="*/ 321428 h 6858000"/>
              <a:gd name="connsiteX134" fmla="*/ 57061 w 1364418"/>
              <a:gd name="connsiteY134" fmla="*/ 275771 h 6858000"/>
              <a:gd name="connsiteX135" fmla="*/ 74088 w 1364418"/>
              <a:gd name="connsiteY135" fmla="*/ 212860 h 6858000"/>
              <a:gd name="connsiteX136" fmla="*/ 65798 w 1364418"/>
              <a:gd name="connsiteY136" fmla="*/ 144983 h 6858000"/>
              <a:gd name="connsiteX137" fmla="*/ 78082 w 1364418"/>
              <a:gd name="connsiteY137" fmla="*/ 55288 h 6858000"/>
              <a:gd name="connsiteX138" fmla="*/ 37636 w 1364418"/>
              <a:gd name="connsiteY138"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251033 w 1364418"/>
              <a:gd name="connsiteY9" fmla="*/ 6492130 h 6858000"/>
              <a:gd name="connsiteX10" fmla="*/ 266720 w 1364418"/>
              <a:gd name="connsiteY10" fmla="*/ 6431610 h 6858000"/>
              <a:gd name="connsiteX11" fmla="*/ 310425 w 1364418"/>
              <a:gd name="connsiteY11" fmla="*/ 6379786 h 6858000"/>
              <a:gd name="connsiteX12" fmla="*/ 293648 w 1364418"/>
              <a:gd name="connsiteY12" fmla="*/ 6334727 h 6858000"/>
              <a:gd name="connsiteX13" fmla="*/ 271063 w 1364418"/>
              <a:gd name="connsiteY13" fmla="*/ 6313295 h 6858000"/>
              <a:gd name="connsiteX14" fmla="*/ 278227 w 1364418"/>
              <a:gd name="connsiteY14" fmla="*/ 6280046 h 6858000"/>
              <a:gd name="connsiteX15" fmla="*/ 281226 w 1364418"/>
              <a:gd name="connsiteY15" fmla="*/ 6272987 h 6858000"/>
              <a:gd name="connsiteX16" fmla="*/ 288000 w 1364418"/>
              <a:gd name="connsiteY16" fmla="*/ 6252834 h 6858000"/>
              <a:gd name="connsiteX17" fmla="*/ 265992 w 1364418"/>
              <a:gd name="connsiteY17" fmla="*/ 6202459 h 6858000"/>
              <a:gd name="connsiteX18" fmla="*/ 264790 w 1364418"/>
              <a:gd name="connsiteY18" fmla="*/ 6153037 h 6858000"/>
              <a:gd name="connsiteX19" fmla="*/ 280205 w 1364418"/>
              <a:gd name="connsiteY19" fmla="*/ 6078132 h 6858000"/>
              <a:gd name="connsiteX20" fmla="*/ 267592 w 1364418"/>
              <a:gd name="connsiteY20" fmla="*/ 6028119 h 6858000"/>
              <a:gd name="connsiteX21" fmla="*/ 252821 w 1364418"/>
              <a:gd name="connsiteY21" fmla="*/ 5926735 h 6858000"/>
              <a:gd name="connsiteX22" fmla="*/ 302333 w 1364418"/>
              <a:gd name="connsiteY22" fmla="*/ 5712857 h 6858000"/>
              <a:gd name="connsiteX23" fmla="*/ 332131 w 1364418"/>
              <a:gd name="connsiteY23" fmla="*/ 5660491 h 6858000"/>
              <a:gd name="connsiteX24" fmla="*/ 341254 w 1364418"/>
              <a:gd name="connsiteY24" fmla="*/ 5563435 h 6858000"/>
              <a:gd name="connsiteX25" fmla="*/ 368130 w 1364418"/>
              <a:gd name="connsiteY25" fmla="*/ 5437125 h 6858000"/>
              <a:gd name="connsiteX26" fmla="*/ 381698 w 1364418"/>
              <a:gd name="connsiteY26" fmla="*/ 5396260 h 6858000"/>
              <a:gd name="connsiteX27" fmla="*/ 397679 w 1364418"/>
              <a:gd name="connsiteY27" fmla="*/ 5330009 h 6858000"/>
              <a:gd name="connsiteX28" fmla="*/ 431172 w 1364418"/>
              <a:gd name="connsiteY28" fmla="*/ 5273739 h 6858000"/>
              <a:gd name="connsiteX29" fmla="*/ 440771 w 1364418"/>
              <a:gd name="connsiteY29" fmla="*/ 5241779 h 6858000"/>
              <a:gd name="connsiteX30" fmla="*/ 451997 w 1364418"/>
              <a:gd name="connsiteY30" fmla="*/ 5225268 h 6858000"/>
              <a:gd name="connsiteX31" fmla="*/ 453017 w 1364418"/>
              <a:gd name="connsiteY31" fmla="*/ 5217684 h 6858000"/>
              <a:gd name="connsiteX32" fmla="*/ 460358 w 1364418"/>
              <a:gd name="connsiteY32" fmla="*/ 5193377 h 6858000"/>
              <a:gd name="connsiteX33" fmla="*/ 463661 w 1364418"/>
              <a:gd name="connsiteY33" fmla="*/ 5179288 h 6858000"/>
              <a:gd name="connsiteX34" fmla="*/ 464645 w 1364418"/>
              <a:gd name="connsiteY34" fmla="*/ 5173621 h 6858000"/>
              <a:gd name="connsiteX35" fmla="*/ 460279 w 1364418"/>
              <a:gd name="connsiteY35" fmla="*/ 5159961 h 6858000"/>
              <a:gd name="connsiteX36" fmla="*/ 466956 w 1364418"/>
              <a:gd name="connsiteY36" fmla="*/ 5144295 h 6858000"/>
              <a:gd name="connsiteX37" fmla="*/ 463889 w 1364418"/>
              <a:gd name="connsiteY37" fmla="*/ 5125185 h 6858000"/>
              <a:gd name="connsiteX38" fmla="*/ 470719 w 1364418"/>
              <a:gd name="connsiteY38" fmla="*/ 5121884 h 6858000"/>
              <a:gd name="connsiteX39" fmla="*/ 477755 w 1364418"/>
              <a:gd name="connsiteY39" fmla="*/ 5067850 h 6858000"/>
              <a:gd name="connsiteX40" fmla="*/ 480486 w 1364418"/>
              <a:gd name="connsiteY40" fmla="*/ 5060861 h 6858000"/>
              <a:gd name="connsiteX41" fmla="*/ 477190 w 1364418"/>
              <a:gd name="connsiteY41" fmla="*/ 5034192 h 6858000"/>
              <a:gd name="connsiteX42" fmla="*/ 478744 w 1364418"/>
              <a:gd name="connsiteY42" fmla="*/ 4993030 h 6858000"/>
              <a:gd name="connsiteX43" fmla="*/ 485653 w 1364418"/>
              <a:gd name="connsiteY43" fmla="*/ 4946844 h 6858000"/>
              <a:gd name="connsiteX44" fmla="*/ 481509 w 1364418"/>
              <a:gd name="connsiteY44" fmla="*/ 4932692 h 6858000"/>
              <a:gd name="connsiteX45" fmla="*/ 496912 w 1364418"/>
              <a:gd name="connsiteY45" fmla="*/ 4858827 h 6858000"/>
              <a:gd name="connsiteX46" fmla="*/ 502815 w 1364418"/>
              <a:gd name="connsiteY46" fmla="*/ 4821170 h 6858000"/>
              <a:gd name="connsiteX47" fmla="*/ 507548 w 1364418"/>
              <a:gd name="connsiteY47" fmla="*/ 4780965 h 6858000"/>
              <a:gd name="connsiteX48" fmla="*/ 508841 w 1364418"/>
              <a:gd name="connsiteY48" fmla="*/ 4750867 h 6858000"/>
              <a:gd name="connsiteX49" fmla="*/ 506648 w 1364418"/>
              <a:gd name="connsiteY49" fmla="*/ 4690749 h 6858000"/>
              <a:gd name="connsiteX50" fmla="*/ 502128 w 1364418"/>
              <a:gd name="connsiteY50" fmla="*/ 4584173 h 6858000"/>
              <a:gd name="connsiteX51" fmla="*/ 497211 w 1364418"/>
              <a:gd name="connsiteY51" fmla="*/ 4444346 h 6858000"/>
              <a:gd name="connsiteX52" fmla="*/ 493776 w 1364418"/>
              <a:gd name="connsiteY52" fmla="*/ 4375228 h 6858000"/>
              <a:gd name="connsiteX53" fmla="*/ 474429 w 1364418"/>
              <a:gd name="connsiteY53" fmla="*/ 4214165 h 6858000"/>
              <a:gd name="connsiteX54" fmla="*/ 478502 w 1364418"/>
              <a:gd name="connsiteY54" fmla="*/ 4090296 h 6858000"/>
              <a:gd name="connsiteX55" fmla="*/ 463758 w 1364418"/>
              <a:gd name="connsiteY55" fmla="*/ 4033999 h 6858000"/>
              <a:gd name="connsiteX56" fmla="*/ 464907 w 1364418"/>
              <a:gd name="connsiteY56" fmla="*/ 4031933 h 6858000"/>
              <a:gd name="connsiteX57" fmla="*/ 463483 w 1364418"/>
              <a:gd name="connsiteY57" fmla="*/ 4013953 h 6858000"/>
              <a:gd name="connsiteX58" fmla="*/ 449778 w 1364418"/>
              <a:gd name="connsiteY58" fmla="*/ 3974753 h 6858000"/>
              <a:gd name="connsiteX59" fmla="*/ 451376 w 1364418"/>
              <a:gd name="connsiteY59" fmla="*/ 3969950 h 6858000"/>
              <a:gd name="connsiteX60" fmla="*/ 444798 w 1364418"/>
              <a:gd name="connsiteY60" fmla="*/ 3933779 h 6858000"/>
              <a:gd name="connsiteX61" fmla="*/ 446129 w 1364418"/>
              <a:gd name="connsiteY61" fmla="*/ 3933093 h 6858000"/>
              <a:gd name="connsiteX62" fmla="*/ 450483 w 1364418"/>
              <a:gd name="connsiteY62" fmla="*/ 3922082 h 6858000"/>
              <a:gd name="connsiteX63" fmla="*/ 455561 w 1364418"/>
              <a:gd name="connsiteY63" fmla="*/ 3901461 h 6858000"/>
              <a:gd name="connsiteX64" fmla="*/ 478155 w 1364418"/>
              <a:gd name="connsiteY64" fmla="*/ 3813873 h 6858000"/>
              <a:gd name="connsiteX65" fmla="*/ 477580 w 1364418"/>
              <a:gd name="connsiteY65" fmla="*/ 3806161 h 6858000"/>
              <a:gd name="connsiteX66" fmla="*/ 477887 w 1364418"/>
              <a:gd name="connsiteY66" fmla="*/ 3805957 h 6858000"/>
              <a:gd name="connsiteX67" fmla="*/ 477914 w 1364418"/>
              <a:gd name="connsiteY67" fmla="*/ 3797724 h 6858000"/>
              <a:gd name="connsiteX68" fmla="*/ 476529 w 1364418"/>
              <a:gd name="connsiteY68" fmla="*/ 3792098 h 6858000"/>
              <a:gd name="connsiteX69" fmla="*/ 475413 w 1364418"/>
              <a:gd name="connsiteY69" fmla="*/ 3777135 h 6858000"/>
              <a:gd name="connsiteX70" fmla="*/ 477146 w 1364418"/>
              <a:gd name="connsiteY70" fmla="*/ 3771656 h 6858000"/>
              <a:gd name="connsiteX71" fmla="*/ 480889 w 1364418"/>
              <a:gd name="connsiteY71" fmla="*/ 3769007 h 6858000"/>
              <a:gd name="connsiteX72" fmla="*/ 480355 w 1364418"/>
              <a:gd name="connsiteY72" fmla="*/ 3767709 h 6858000"/>
              <a:gd name="connsiteX73" fmla="*/ 489051 w 1364418"/>
              <a:gd name="connsiteY73" fmla="*/ 3738082 h 6858000"/>
              <a:gd name="connsiteX74" fmla="*/ 496397 w 1364418"/>
              <a:gd name="connsiteY74" fmla="*/ 3673397 h 6858000"/>
              <a:gd name="connsiteX75" fmla="*/ 495693 w 1364418"/>
              <a:gd name="connsiteY75" fmla="*/ 3637109 h 6858000"/>
              <a:gd name="connsiteX76" fmla="*/ 499136 w 1364418"/>
              <a:gd name="connsiteY76" fmla="*/ 3536883 h 6858000"/>
              <a:gd name="connsiteX77" fmla="*/ 506674 w 1364418"/>
              <a:gd name="connsiteY77" fmla="*/ 3435652 h 6858000"/>
              <a:gd name="connsiteX78" fmla="*/ 508345 w 1364418"/>
              <a:gd name="connsiteY78" fmla="*/ 3307769 h 6858000"/>
              <a:gd name="connsiteX79" fmla="*/ 525908 w 1364418"/>
              <a:gd name="connsiteY79" fmla="*/ 3250522 h 6858000"/>
              <a:gd name="connsiteX80" fmla="*/ 526333 w 1364418"/>
              <a:gd name="connsiteY80" fmla="*/ 3229163 h 6858000"/>
              <a:gd name="connsiteX81" fmla="*/ 528156 w 1364418"/>
              <a:gd name="connsiteY81" fmla="*/ 3217217 h 6858000"/>
              <a:gd name="connsiteX82" fmla="*/ 514991 w 1364418"/>
              <a:gd name="connsiteY82" fmla="*/ 3183755 h 6858000"/>
              <a:gd name="connsiteX83" fmla="*/ 515492 w 1364418"/>
              <a:gd name="connsiteY83" fmla="*/ 3178642 h 6858000"/>
              <a:gd name="connsiteX84" fmla="*/ 503092 w 1364418"/>
              <a:gd name="connsiteY84" fmla="*/ 3158586 h 6858000"/>
              <a:gd name="connsiteX85" fmla="*/ 488277 w 1364418"/>
              <a:gd name="connsiteY85" fmla="*/ 3129034 h 6858000"/>
              <a:gd name="connsiteX86" fmla="*/ 488942 w 1364418"/>
              <a:gd name="connsiteY86" fmla="*/ 3126682 h 6858000"/>
              <a:gd name="connsiteX87" fmla="*/ 479810 w 1364418"/>
              <a:gd name="connsiteY87" fmla="*/ 3114519 h 6858000"/>
              <a:gd name="connsiteX88" fmla="*/ 466419 w 1364418"/>
              <a:gd name="connsiteY88" fmla="*/ 3106272 h 6858000"/>
              <a:gd name="connsiteX89" fmla="*/ 439149 w 1364418"/>
              <a:gd name="connsiteY89" fmla="*/ 2958185 h 6858000"/>
              <a:gd name="connsiteX90" fmla="*/ 381763 w 1364418"/>
              <a:gd name="connsiteY90" fmla="*/ 2762989 h 6858000"/>
              <a:gd name="connsiteX91" fmla="*/ 330681 w 1364418"/>
              <a:gd name="connsiteY91" fmla="*/ 2554718 h 6858000"/>
              <a:gd name="connsiteX92" fmla="*/ 310775 w 1364418"/>
              <a:gd name="connsiteY92" fmla="*/ 2485734 h 6858000"/>
              <a:gd name="connsiteX93" fmla="*/ 301498 w 1364418"/>
              <a:gd name="connsiteY93" fmla="*/ 2447068 h 6858000"/>
              <a:gd name="connsiteX94" fmla="*/ 288459 w 1364418"/>
              <a:gd name="connsiteY94" fmla="*/ 2425819 h 6858000"/>
              <a:gd name="connsiteX95" fmla="*/ 294458 w 1364418"/>
              <a:gd name="connsiteY95" fmla="*/ 2402874 h 6858000"/>
              <a:gd name="connsiteX96" fmla="*/ 297070 w 1364418"/>
              <a:gd name="connsiteY96" fmla="*/ 2381443 h 6858000"/>
              <a:gd name="connsiteX97" fmla="*/ 273399 w 1364418"/>
              <a:gd name="connsiteY97" fmla="*/ 2261920 h 6858000"/>
              <a:gd name="connsiteX98" fmla="*/ 263286 w 1364418"/>
              <a:gd name="connsiteY98" fmla="*/ 2195378 h 6858000"/>
              <a:gd name="connsiteX99" fmla="*/ 247503 w 1364418"/>
              <a:gd name="connsiteY99" fmla="*/ 2155135 h 6858000"/>
              <a:gd name="connsiteX100" fmla="*/ 244961 w 1364418"/>
              <a:gd name="connsiteY100" fmla="*/ 2118008 h 6858000"/>
              <a:gd name="connsiteX101" fmla="*/ 245954 w 1364418"/>
              <a:gd name="connsiteY101" fmla="*/ 2050531 h 6858000"/>
              <a:gd name="connsiteX102" fmla="*/ 237760 w 1364418"/>
              <a:gd name="connsiteY102" fmla="*/ 1963269 h 6858000"/>
              <a:gd name="connsiteX103" fmla="*/ 218938 w 1364418"/>
              <a:gd name="connsiteY103" fmla="*/ 1906352 h 6858000"/>
              <a:gd name="connsiteX104" fmla="*/ 195495 w 1364418"/>
              <a:gd name="connsiteY104" fmla="*/ 1861531 h 6858000"/>
              <a:gd name="connsiteX105" fmla="*/ 149294 w 1364418"/>
              <a:gd name="connsiteY105" fmla="*/ 1732919 h 6858000"/>
              <a:gd name="connsiteX106" fmla="*/ 121605 w 1364418"/>
              <a:gd name="connsiteY106" fmla="*/ 1663540 h 6858000"/>
              <a:gd name="connsiteX107" fmla="*/ 120731 w 1364418"/>
              <a:gd name="connsiteY107" fmla="*/ 1615777 h 6858000"/>
              <a:gd name="connsiteX108" fmla="*/ 101526 w 1364418"/>
              <a:gd name="connsiteY108" fmla="*/ 1563678 h 6858000"/>
              <a:gd name="connsiteX109" fmla="*/ 114606 w 1364418"/>
              <a:gd name="connsiteY109" fmla="*/ 1519474 h 6858000"/>
              <a:gd name="connsiteX110" fmla="*/ 107348 w 1364418"/>
              <a:gd name="connsiteY110" fmla="*/ 1477995 h 6858000"/>
              <a:gd name="connsiteX111" fmla="*/ 93433 w 1364418"/>
              <a:gd name="connsiteY111" fmla="*/ 1373769 h 6858000"/>
              <a:gd name="connsiteX112" fmla="*/ 101740 w 1364418"/>
              <a:gd name="connsiteY112" fmla="*/ 1307086 h 6858000"/>
              <a:gd name="connsiteX113" fmla="*/ 102928 w 1364418"/>
              <a:gd name="connsiteY113" fmla="*/ 1189033 h 6858000"/>
              <a:gd name="connsiteX114" fmla="*/ 107613 w 1364418"/>
              <a:gd name="connsiteY114" fmla="*/ 1168288 h 6858000"/>
              <a:gd name="connsiteX115" fmla="*/ 99895 w 1364418"/>
              <a:gd name="connsiteY115" fmla="*/ 1142577 h 6858000"/>
              <a:gd name="connsiteX116" fmla="*/ 89201 w 1364418"/>
              <a:gd name="connsiteY116" fmla="*/ 1088484 h 6858000"/>
              <a:gd name="connsiteX117" fmla="*/ 77937 w 1364418"/>
              <a:gd name="connsiteY117" fmla="*/ 1016103 h 6858000"/>
              <a:gd name="connsiteX118" fmla="*/ 79393 w 1364418"/>
              <a:gd name="connsiteY118" fmla="*/ 954054 h 6858000"/>
              <a:gd name="connsiteX119" fmla="*/ 90309 w 1364418"/>
              <a:gd name="connsiteY119" fmla="*/ 921368 h 6858000"/>
              <a:gd name="connsiteX120" fmla="*/ 74258 w 1364418"/>
              <a:gd name="connsiteY120" fmla="*/ 896999 h 6858000"/>
              <a:gd name="connsiteX121" fmla="*/ 43666 w 1364418"/>
              <a:gd name="connsiteY121" fmla="*/ 821517 h 6858000"/>
              <a:gd name="connsiteX122" fmla="*/ 22616 w 1364418"/>
              <a:gd name="connsiteY122" fmla="*/ 751353 h 6858000"/>
              <a:gd name="connsiteX123" fmla="*/ 22174 w 1364418"/>
              <a:gd name="connsiteY123" fmla="*/ 721230 h 6858000"/>
              <a:gd name="connsiteX124" fmla="*/ 7845 w 1364418"/>
              <a:gd name="connsiteY124" fmla="*/ 681659 h 6858000"/>
              <a:gd name="connsiteX125" fmla="*/ 31306 w 1364418"/>
              <a:gd name="connsiteY125" fmla="*/ 619315 h 6858000"/>
              <a:gd name="connsiteX126" fmla="*/ 15184 w 1364418"/>
              <a:gd name="connsiteY126" fmla="*/ 585934 h 6858000"/>
              <a:gd name="connsiteX127" fmla="*/ 22258 w 1364418"/>
              <a:gd name="connsiteY127" fmla="*/ 538948 h 6858000"/>
              <a:gd name="connsiteX128" fmla="*/ 26166 w 1364418"/>
              <a:gd name="connsiteY128" fmla="*/ 525163 h 6858000"/>
              <a:gd name="connsiteX129" fmla="*/ 52290 w 1364418"/>
              <a:gd name="connsiteY129" fmla="*/ 446567 h 6858000"/>
              <a:gd name="connsiteX130" fmla="*/ 51538 w 1364418"/>
              <a:gd name="connsiteY130" fmla="*/ 393828 h 6858000"/>
              <a:gd name="connsiteX131" fmla="*/ 51368 w 1364418"/>
              <a:gd name="connsiteY131" fmla="*/ 353137 h 6858000"/>
              <a:gd name="connsiteX132" fmla="*/ 55970 w 1364418"/>
              <a:gd name="connsiteY132" fmla="*/ 321428 h 6858000"/>
              <a:gd name="connsiteX133" fmla="*/ 57061 w 1364418"/>
              <a:gd name="connsiteY133" fmla="*/ 275771 h 6858000"/>
              <a:gd name="connsiteX134" fmla="*/ 74088 w 1364418"/>
              <a:gd name="connsiteY134" fmla="*/ 212860 h 6858000"/>
              <a:gd name="connsiteX135" fmla="*/ 65798 w 1364418"/>
              <a:gd name="connsiteY135" fmla="*/ 144983 h 6858000"/>
              <a:gd name="connsiteX136" fmla="*/ 78082 w 1364418"/>
              <a:gd name="connsiteY136" fmla="*/ 55288 h 6858000"/>
              <a:gd name="connsiteX137" fmla="*/ 37636 w 1364418"/>
              <a:gd name="connsiteY137"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66720 w 1364418"/>
              <a:gd name="connsiteY8" fmla="*/ 6431610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8000 w 1364418"/>
              <a:gd name="connsiteY13" fmla="*/ 6252834 h 6858000"/>
              <a:gd name="connsiteX14" fmla="*/ 265992 w 1364418"/>
              <a:gd name="connsiteY14" fmla="*/ 6202459 h 6858000"/>
              <a:gd name="connsiteX15" fmla="*/ 264790 w 1364418"/>
              <a:gd name="connsiteY15" fmla="*/ 6153037 h 6858000"/>
              <a:gd name="connsiteX16" fmla="*/ 280205 w 1364418"/>
              <a:gd name="connsiteY16" fmla="*/ 6078132 h 6858000"/>
              <a:gd name="connsiteX17" fmla="*/ 267592 w 1364418"/>
              <a:gd name="connsiteY17" fmla="*/ 6028119 h 6858000"/>
              <a:gd name="connsiteX18" fmla="*/ 252821 w 1364418"/>
              <a:gd name="connsiteY18" fmla="*/ 5926735 h 6858000"/>
              <a:gd name="connsiteX19" fmla="*/ 302333 w 1364418"/>
              <a:gd name="connsiteY19" fmla="*/ 5712857 h 6858000"/>
              <a:gd name="connsiteX20" fmla="*/ 332131 w 1364418"/>
              <a:gd name="connsiteY20" fmla="*/ 5660491 h 6858000"/>
              <a:gd name="connsiteX21" fmla="*/ 341254 w 1364418"/>
              <a:gd name="connsiteY21" fmla="*/ 5563435 h 6858000"/>
              <a:gd name="connsiteX22" fmla="*/ 368130 w 1364418"/>
              <a:gd name="connsiteY22" fmla="*/ 5437125 h 6858000"/>
              <a:gd name="connsiteX23" fmla="*/ 381698 w 1364418"/>
              <a:gd name="connsiteY23" fmla="*/ 5396260 h 6858000"/>
              <a:gd name="connsiteX24" fmla="*/ 397679 w 1364418"/>
              <a:gd name="connsiteY24" fmla="*/ 5330009 h 6858000"/>
              <a:gd name="connsiteX25" fmla="*/ 431172 w 1364418"/>
              <a:gd name="connsiteY25" fmla="*/ 5273739 h 6858000"/>
              <a:gd name="connsiteX26" fmla="*/ 440771 w 1364418"/>
              <a:gd name="connsiteY26" fmla="*/ 5241779 h 6858000"/>
              <a:gd name="connsiteX27" fmla="*/ 451997 w 1364418"/>
              <a:gd name="connsiteY27" fmla="*/ 5225268 h 6858000"/>
              <a:gd name="connsiteX28" fmla="*/ 453017 w 1364418"/>
              <a:gd name="connsiteY28" fmla="*/ 5217684 h 6858000"/>
              <a:gd name="connsiteX29" fmla="*/ 460358 w 1364418"/>
              <a:gd name="connsiteY29" fmla="*/ 5193377 h 6858000"/>
              <a:gd name="connsiteX30" fmla="*/ 463661 w 1364418"/>
              <a:gd name="connsiteY30" fmla="*/ 5179288 h 6858000"/>
              <a:gd name="connsiteX31" fmla="*/ 464645 w 1364418"/>
              <a:gd name="connsiteY31" fmla="*/ 5173621 h 6858000"/>
              <a:gd name="connsiteX32" fmla="*/ 460279 w 1364418"/>
              <a:gd name="connsiteY32" fmla="*/ 5159961 h 6858000"/>
              <a:gd name="connsiteX33" fmla="*/ 466956 w 1364418"/>
              <a:gd name="connsiteY33" fmla="*/ 5144295 h 6858000"/>
              <a:gd name="connsiteX34" fmla="*/ 463889 w 1364418"/>
              <a:gd name="connsiteY34" fmla="*/ 5125185 h 6858000"/>
              <a:gd name="connsiteX35" fmla="*/ 470719 w 1364418"/>
              <a:gd name="connsiteY35" fmla="*/ 5121884 h 6858000"/>
              <a:gd name="connsiteX36" fmla="*/ 477755 w 1364418"/>
              <a:gd name="connsiteY36" fmla="*/ 5067850 h 6858000"/>
              <a:gd name="connsiteX37" fmla="*/ 480486 w 1364418"/>
              <a:gd name="connsiteY37" fmla="*/ 5060861 h 6858000"/>
              <a:gd name="connsiteX38" fmla="*/ 477190 w 1364418"/>
              <a:gd name="connsiteY38" fmla="*/ 5034192 h 6858000"/>
              <a:gd name="connsiteX39" fmla="*/ 478744 w 1364418"/>
              <a:gd name="connsiteY39" fmla="*/ 4993030 h 6858000"/>
              <a:gd name="connsiteX40" fmla="*/ 485653 w 1364418"/>
              <a:gd name="connsiteY40" fmla="*/ 4946844 h 6858000"/>
              <a:gd name="connsiteX41" fmla="*/ 481509 w 1364418"/>
              <a:gd name="connsiteY41" fmla="*/ 4932692 h 6858000"/>
              <a:gd name="connsiteX42" fmla="*/ 496912 w 1364418"/>
              <a:gd name="connsiteY42" fmla="*/ 4858827 h 6858000"/>
              <a:gd name="connsiteX43" fmla="*/ 502815 w 1364418"/>
              <a:gd name="connsiteY43" fmla="*/ 4821170 h 6858000"/>
              <a:gd name="connsiteX44" fmla="*/ 507548 w 1364418"/>
              <a:gd name="connsiteY44" fmla="*/ 4780965 h 6858000"/>
              <a:gd name="connsiteX45" fmla="*/ 508841 w 1364418"/>
              <a:gd name="connsiteY45" fmla="*/ 4750867 h 6858000"/>
              <a:gd name="connsiteX46" fmla="*/ 506648 w 1364418"/>
              <a:gd name="connsiteY46" fmla="*/ 4690749 h 6858000"/>
              <a:gd name="connsiteX47" fmla="*/ 502128 w 1364418"/>
              <a:gd name="connsiteY47" fmla="*/ 4584173 h 6858000"/>
              <a:gd name="connsiteX48" fmla="*/ 497211 w 1364418"/>
              <a:gd name="connsiteY48" fmla="*/ 4444346 h 6858000"/>
              <a:gd name="connsiteX49" fmla="*/ 493776 w 1364418"/>
              <a:gd name="connsiteY49" fmla="*/ 4375228 h 6858000"/>
              <a:gd name="connsiteX50" fmla="*/ 474429 w 1364418"/>
              <a:gd name="connsiteY50" fmla="*/ 4214165 h 6858000"/>
              <a:gd name="connsiteX51" fmla="*/ 478502 w 1364418"/>
              <a:gd name="connsiteY51" fmla="*/ 4090296 h 6858000"/>
              <a:gd name="connsiteX52" fmla="*/ 463758 w 1364418"/>
              <a:gd name="connsiteY52" fmla="*/ 4033999 h 6858000"/>
              <a:gd name="connsiteX53" fmla="*/ 464907 w 1364418"/>
              <a:gd name="connsiteY53" fmla="*/ 4031933 h 6858000"/>
              <a:gd name="connsiteX54" fmla="*/ 463483 w 1364418"/>
              <a:gd name="connsiteY54" fmla="*/ 4013953 h 6858000"/>
              <a:gd name="connsiteX55" fmla="*/ 449778 w 1364418"/>
              <a:gd name="connsiteY55" fmla="*/ 3974753 h 6858000"/>
              <a:gd name="connsiteX56" fmla="*/ 451376 w 1364418"/>
              <a:gd name="connsiteY56" fmla="*/ 3969950 h 6858000"/>
              <a:gd name="connsiteX57" fmla="*/ 444798 w 1364418"/>
              <a:gd name="connsiteY57" fmla="*/ 3933779 h 6858000"/>
              <a:gd name="connsiteX58" fmla="*/ 446129 w 1364418"/>
              <a:gd name="connsiteY58" fmla="*/ 3933093 h 6858000"/>
              <a:gd name="connsiteX59" fmla="*/ 450483 w 1364418"/>
              <a:gd name="connsiteY59" fmla="*/ 3922082 h 6858000"/>
              <a:gd name="connsiteX60" fmla="*/ 455561 w 1364418"/>
              <a:gd name="connsiteY60" fmla="*/ 3901461 h 6858000"/>
              <a:gd name="connsiteX61" fmla="*/ 478155 w 1364418"/>
              <a:gd name="connsiteY61" fmla="*/ 3813873 h 6858000"/>
              <a:gd name="connsiteX62" fmla="*/ 477580 w 1364418"/>
              <a:gd name="connsiteY62" fmla="*/ 3806161 h 6858000"/>
              <a:gd name="connsiteX63" fmla="*/ 477887 w 1364418"/>
              <a:gd name="connsiteY63" fmla="*/ 3805957 h 6858000"/>
              <a:gd name="connsiteX64" fmla="*/ 477914 w 1364418"/>
              <a:gd name="connsiteY64" fmla="*/ 3797724 h 6858000"/>
              <a:gd name="connsiteX65" fmla="*/ 476529 w 1364418"/>
              <a:gd name="connsiteY65" fmla="*/ 3792098 h 6858000"/>
              <a:gd name="connsiteX66" fmla="*/ 475413 w 1364418"/>
              <a:gd name="connsiteY66" fmla="*/ 3777135 h 6858000"/>
              <a:gd name="connsiteX67" fmla="*/ 477146 w 1364418"/>
              <a:gd name="connsiteY67" fmla="*/ 3771656 h 6858000"/>
              <a:gd name="connsiteX68" fmla="*/ 480889 w 1364418"/>
              <a:gd name="connsiteY68" fmla="*/ 3769007 h 6858000"/>
              <a:gd name="connsiteX69" fmla="*/ 480355 w 1364418"/>
              <a:gd name="connsiteY69" fmla="*/ 3767709 h 6858000"/>
              <a:gd name="connsiteX70" fmla="*/ 489051 w 1364418"/>
              <a:gd name="connsiteY70" fmla="*/ 3738082 h 6858000"/>
              <a:gd name="connsiteX71" fmla="*/ 496397 w 1364418"/>
              <a:gd name="connsiteY71" fmla="*/ 3673397 h 6858000"/>
              <a:gd name="connsiteX72" fmla="*/ 495693 w 1364418"/>
              <a:gd name="connsiteY72" fmla="*/ 3637109 h 6858000"/>
              <a:gd name="connsiteX73" fmla="*/ 499136 w 1364418"/>
              <a:gd name="connsiteY73" fmla="*/ 3536883 h 6858000"/>
              <a:gd name="connsiteX74" fmla="*/ 506674 w 1364418"/>
              <a:gd name="connsiteY74" fmla="*/ 3435652 h 6858000"/>
              <a:gd name="connsiteX75" fmla="*/ 508345 w 1364418"/>
              <a:gd name="connsiteY75" fmla="*/ 3307769 h 6858000"/>
              <a:gd name="connsiteX76" fmla="*/ 525908 w 1364418"/>
              <a:gd name="connsiteY76" fmla="*/ 3250522 h 6858000"/>
              <a:gd name="connsiteX77" fmla="*/ 526333 w 1364418"/>
              <a:gd name="connsiteY77" fmla="*/ 3229163 h 6858000"/>
              <a:gd name="connsiteX78" fmla="*/ 528156 w 1364418"/>
              <a:gd name="connsiteY78" fmla="*/ 3217217 h 6858000"/>
              <a:gd name="connsiteX79" fmla="*/ 514991 w 1364418"/>
              <a:gd name="connsiteY79" fmla="*/ 3183755 h 6858000"/>
              <a:gd name="connsiteX80" fmla="*/ 515492 w 1364418"/>
              <a:gd name="connsiteY80" fmla="*/ 3178642 h 6858000"/>
              <a:gd name="connsiteX81" fmla="*/ 503092 w 1364418"/>
              <a:gd name="connsiteY81" fmla="*/ 3158586 h 6858000"/>
              <a:gd name="connsiteX82" fmla="*/ 488277 w 1364418"/>
              <a:gd name="connsiteY82" fmla="*/ 3129034 h 6858000"/>
              <a:gd name="connsiteX83" fmla="*/ 488942 w 1364418"/>
              <a:gd name="connsiteY83" fmla="*/ 3126682 h 6858000"/>
              <a:gd name="connsiteX84" fmla="*/ 479810 w 1364418"/>
              <a:gd name="connsiteY84" fmla="*/ 3114519 h 6858000"/>
              <a:gd name="connsiteX85" fmla="*/ 466419 w 1364418"/>
              <a:gd name="connsiteY85" fmla="*/ 3106272 h 6858000"/>
              <a:gd name="connsiteX86" fmla="*/ 439149 w 1364418"/>
              <a:gd name="connsiteY86" fmla="*/ 2958185 h 6858000"/>
              <a:gd name="connsiteX87" fmla="*/ 381763 w 1364418"/>
              <a:gd name="connsiteY87" fmla="*/ 2762989 h 6858000"/>
              <a:gd name="connsiteX88" fmla="*/ 330681 w 1364418"/>
              <a:gd name="connsiteY88" fmla="*/ 2554718 h 6858000"/>
              <a:gd name="connsiteX89" fmla="*/ 310775 w 1364418"/>
              <a:gd name="connsiteY89" fmla="*/ 2485734 h 6858000"/>
              <a:gd name="connsiteX90" fmla="*/ 301498 w 1364418"/>
              <a:gd name="connsiteY90" fmla="*/ 2447068 h 6858000"/>
              <a:gd name="connsiteX91" fmla="*/ 288459 w 1364418"/>
              <a:gd name="connsiteY91" fmla="*/ 2425819 h 6858000"/>
              <a:gd name="connsiteX92" fmla="*/ 294458 w 1364418"/>
              <a:gd name="connsiteY92" fmla="*/ 2402874 h 6858000"/>
              <a:gd name="connsiteX93" fmla="*/ 297070 w 1364418"/>
              <a:gd name="connsiteY93" fmla="*/ 2381443 h 6858000"/>
              <a:gd name="connsiteX94" fmla="*/ 273399 w 1364418"/>
              <a:gd name="connsiteY94" fmla="*/ 2261920 h 6858000"/>
              <a:gd name="connsiteX95" fmla="*/ 263286 w 1364418"/>
              <a:gd name="connsiteY95" fmla="*/ 2195378 h 6858000"/>
              <a:gd name="connsiteX96" fmla="*/ 247503 w 1364418"/>
              <a:gd name="connsiteY96" fmla="*/ 2155135 h 6858000"/>
              <a:gd name="connsiteX97" fmla="*/ 244961 w 1364418"/>
              <a:gd name="connsiteY97" fmla="*/ 2118008 h 6858000"/>
              <a:gd name="connsiteX98" fmla="*/ 245954 w 1364418"/>
              <a:gd name="connsiteY98" fmla="*/ 2050531 h 6858000"/>
              <a:gd name="connsiteX99" fmla="*/ 237760 w 1364418"/>
              <a:gd name="connsiteY99" fmla="*/ 1963269 h 6858000"/>
              <a:gd name="connsiteX100" fmla="*/ 218938 w 1364418"/>
              <a:gd name="connsiteY100" fmla="*/ 1906352 h 6858000"/>
              <a:gd name="connsiteX101" fmla="*/ 195495 w 1364418"/>
              <a:gd name="connsiteY101" fmla="*/ 1861531 h 6858000"/>
              <a:gd name="connsiteX102" fmla="*/ 149294 w 1364418"/>
              <a:gd name="connsiteY102" fmla="*/ 1732919 h 6858000"/>
              <a:gd name="connsiteX103" fmla="*/ 121605 w 1364418"/>
              <a:gd name="connsiteY103" fmla="*/ 1663540 h 6858000"/>
              <a:gd name="connsiteX104" fmla="*/ 120731 w 1364418"/>
              <a:gd name="connsiteY104" fmla="*/ 1615777 h 6858000"/>
              <a:gd name="connsiteX105" fmla="*/ 101526 w 1364418"/>
              <a:gd name="connsiteY105" fmla="*/ 1563678 h 6858000"/>
              <a:gd name="connsiteX106" fmla="*/ 114606 w 1364418"/>
              <a:gd name="connsiteY106" fmla="*/ 1519474 h 6858000"/>
              <a:gd name="connsiteX107" fmla="*/ 107348 w 1364418"/>
              <a:gd name="connsiteY107" fmla="*/ 1477995 h 6858000"/>
              <a:gd name="connsiteX108" fmla="*/ 93433 w 1364418"/>
              <a:gd name="connsiteY108" fmla="*/ 1373769 h 6858000"/>
              <a:gd name="connsiteX109" fmla="*/ 101740 w 1364418"/>
              <a:gd name="connsiteY109" fmla="*/ 1307086 h 6858000"/>
              <a:gd name="connsiteX110" fmla="*/ 102928 w 1364418"/>
              <a:gd name="connsiteY110" fmla="*/ 1189033 h 6858000"/>
              <a:gd name="connsiteX111" fmla="*/ 107613 w 1364418"/>
              <a:gd name="connsiteY111" fmla="*/ 1168288 h 6858000"/>
              <a:gd name="connsiteX112" fmla="*/ 99895 w 1364418"/>
              <a:gd name="connsiteY112" fmla="*/ 1142577 h 6858000"/>
              <a:gd name="connsiteX113" fmla="*/ 89201 w 1364418"/>
              <a:gd name="connsiteY113" fmla="*/ 1088484 h 6858000"/>
              <a:gd name="connsiteX114" fmla="*/ 77937 w 1364418"/>
              <a:gd name="connsiteY114" fmla="*/ 1016103 h 6858000"/>
              <a:gd name="connsiteX115" fmla="*/ 79393 w 1364418"/>
              <a:gd name="connsiteY115" fmla="*/ 954054 h 6858000"/>
              <a:gd name="connsiteX116" fmla="*/ 90309 w 1364418"/>
              <a:gd name="connsiteY116" fmla="*/ 921368 h 6858000"/>
              <a:gd name="connsiteX117" fmla="*/ 74258 w 1364418"/>
              <a:gd name="connsiteY117" fmla="*/ 896999 h 6858000"/>
              <a:gd name="connsiteX118" fmla="*/ 43666 w 1364418"/>
              <a:gd name="connsiteY118" fmla="*/ 821517 h 6858000"/>
              <a:gd name="connsiteX119" fmla="*/ 22616 w 1364418"/>
              <a:gd name="connsiteY119" fmla="*/ 751353 h 6858000"/>
              <a:gd name="connsiteX120" fmla="*/ 22174 w 1364418"/>
              <a:gd name="connsiteY120" fmla="*/ 721230 h 6858000"/>
              <a:gd name="connsiteX121" fmla="*/ 7845 w 1364418"/>
              <a:gd name="connsiteY121" fmla="*/ 681659 h 6858000"/>
              <a:gd name="connsiteX122" fmla="*/ 31306 w 1364418"/>
              <a:gd name="connsiteY122" fmla="*/ 619315 h 6858000"/>
              <a:gd name="connsiteX123" fmla="*/ 15184 w 1364418"/>
              <a:gd name="connsiteY123" fmla="*/ 585934 h 6858000"/>
              <a:gd name="connsiteX124" fmla="*/ 22258 w 1364418"/>
              <a:gd name="connsiteY124" fmla="*/ 538948 h 6858000"/>
              <a:gd name="connsiteX125" fmla="*/ 26166 w 1364418"/>
              <a:gd name="connsiteY125" fmla="*/ 525163 h 6858000"/>
              <a:gd name="connsiteX126" fmla="*/ 52290 w 1364418"/>
              <a:gd name="connsiteY126" fmla="*/ 446567 h 6858000"/>
              <a:gd name="connsiteX127" fmla="*/ 51538 w 1364418"/>
              <a:gd name="connsiteY127" fmla="*/ 393828 h 6858000"/>
              <a:gd name="connsiteX128" fmla="*/ 51368 w 1364418"/>
              <a:gd name="connsiteY128" fmla="*/ 353137 h 6858000"/>
              <a:gd name="connsiteX129" fmla="*/ 55970 w 1364418"/>
              <a:gd name="connsiteY129" fmla="*/ 321428 h 6858000"/>
              <a:gd name="connsiteX130" fmla="*/ 57061 w 1364418"/>
              <a:gd name="connsiteY130" fmla="*/ 275771 h 6858000"/>
              <a:gd name="connsiteX131" fmla="*/ 74088 w 1364418"/>
              <a:gd name="connsiteY131" fmla="*/ 212860 h 6858000"/>
              <a:gd name="connsiteX132" fmla="*/ 65798 w 1364418"/>
              <a:gd name="connsiteY132" fmla="*/ 144983 h 6858000"/>
              <a:gd name="connsiteX133" fmla="*/ 78082 w 1364418"/>
              <a:gd name="connsiteY133" fmla="*/ 55288 h 6858000"/>
              <a:gd name="connsiteX134" fmla="*/ 37636 w 1364418"/>
              <a:gd name="connsiteY134"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317792 w 1364418"/>
              <a:gd name="connsiteY10" fmla="*/ 6324679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89521"/>
              <a:gd name="connsiteX1" fmla="*/ 1364418 w 1364418"/>
              <a:gd name="connsiteY1" fmla="*/ 0 h 6889521"/>
              <a:gd name="connsiteX2" fmla="*/ 1364418 w 1364418"/>
              <a:gd name="connsiteY2" fmla="*/ 6858000 h 6889521"/>
              <a:gd name="connsiteX3" fmla="*/ 101112 w 1364418"/>
              <a:gd name="connsiteY3" fmla="*/ 6857735 h 6889521"/>
              <a:gd name="connsiteX4" fmla="*/ 222208 w 1364418"/>
              <a:gd name="connsiteY4" fmla="*/ 6882355 h 6889521"/>
              <a:gd name="connsiteX5" fmla="*/ 209564 w 1364418"/>
              <a:gd name="connsiteY5" fmla="*/ 6777899 h 6889521"/>
              <a:gd name="connsiteX6" fmla="*/ 240339 w 1364418"/>
              <a:gd name="connsiteY6" fmla="*/ 6711686 h 6889521"/>
              <a:gd name="connsiteX7" fmla="*/ 286686 w 1364418"/>
              <a:gd name="connsiteY7" fmla="*/ 6664994 h 6889521"/>
              <a:gd name="connsiteX8" fmla="*/ 339152 w 1364418"/>
              <a:gd name="connsiteY8" fmla="*/ 6471804 h 6889521"/>
              <a:gd name="connsiteX9" fmla="*/ 334570 w 1364418"/>
              <a:gd name="connsiteY9" fmla="*/ 6389835 h 6889521"/>
              <a:gd name="connsiteX10" fmla="*/ 317792 w 1364418"/>
              <a:gd name="connsiteY10" fmla="*/ 6324679 h 6889521"/>
              <a:gd name="connsiteX11" fmla="*/ 278227 w 1364418"/>
              <a:gd name="connsiteY11" fmla="*/ 6280046 h 6889521"/>
              <a:gd name="connsiteX12" fmla="*/ 288000 w 1364418"/>
              <a:gd name="connsiteY12" fmla="*/ 6252834 h 6889521"/>
              <a:gd name="connsiteX13" fmla="*/ 265992 w 1364418"/>
              <a:gd name="connsiteY13" fmla="*/ 6202459 h 6889521"/>
              <a:gd name="connsiteX14" fmla="*/ 264790 w 1364418"/>
              <a:gd name="connsiteY14" fmla="*/ 6153037 h 6889521"/>
              <a:gd name="connsiteX15" fmla="*/ 280205 w 1364418"/>
              <a:gd name="connsiteY15" fmla="*/ 6078132 h 6889521"/>
              <a:gd name="connsiteX16" fmla="*/ 267592 w 1364418"/>
              <a:gd name="connsiteY16" fmla="*/ 6028119 h 6889521"/>
              <a:gd name="connsiteX17" fmla="*/ 252821 w 1364418"/>
              <a:gd name="connsiteY17" fmla="*/ 5926735 h 6889521"/>
              <a:gd name="connsiteX18" fmla="*/ 302333 w 1364418"/>
              <a:gd name="connsiteY18" fmla="*/ 5712857 h 6889521"/>
              <a:gd name="connsiteX19" fmla="*/ 332131 w 1364418"/>
              <a:gd name="connsiteY19" fmla="*/ 5660491 h 6889521"/>
              <a:gd name="connsiteX20" fmla="*/ 341254 w 1364418"/>
              <a:gd name="connsiteY20" fmla="*/ 5563435 h 6889521"/>
              <a:gd name="connsiteX21" fmla="*/ 368130 w 1364418"/>
              <a:gd name="connsiteY21" fmla="*/ 5437125 h 6889521"/>
              <a:gd name="connsiteX22" fmla="*/ 381698 w 1364418"/>
              <a:gd name="connsiteY22" fmla="*/ 5396260 h 6889521"/>
              <a:gd name="connsiteX23" fmla="*/ 397679 w 1364418"/>
              <a:gd name="connsiteY23" fmla="*/ 5330009 h 6889521"/>
              <a:gd name="connsiteX24" fmla="*/ 431172 w 1364418"/>
              <a:gd name="connsiteY24" fmla="*/ 5273739 h 6889521"/>
              <a:gd name="connsiteX25" fmla="*/ 440771 w 1364418"/>
              <a:gd name="connsiteY25" fmla="*/ 5241779 h 6889521"/>
              <a:gd name="connsiteX26" fmla="*/ 451997 w 1364418"/>
              <a:gd name="connsiteY26" fmla="*/ 5225268 h 6889521"/>
              <a:gd name="connsiteX27" fmla="*/ 453017 w 1364418"/>
              <a:gd name="connsiteY27" fmla="*/ 5217684 h 6889521"/>
              <a:gd name="connsiteX28" fmla="*/ 460358 w 1364418"/>
              <a:gd name="connsiteY28" fmla="*/ 5193377 h 6889521"/>
              <a:gd name="connsiteX29" fmla="*/ 463661 w 1364418"/>
              <a:gd name="connsiteY29" fmla="*/ 5179288 h 6889521"/>
              <a:gd name="connsiteX30" fmla="*/ 464645 w 1364418"/>
              <a:gd name="connsiteY30" fmla="*/ 5173621 h 6889521"/>
              <a:gd name="connsiteX31" fmla="*/ 460279 w 1364418"/>
              <a:gd name="connsiteY31" fmla="*/ 5159961 h 6889521"/>
              <a:gd name="connsiteX32" fmla="*/ 466956 w 1364418"/>
              <a:gd name="connsiteY32" fmla="*/ 5144295 h 6889521"/>
              <a:gd name="connsiteX33" fmla="*/ 463889 w 1364418"/>
              <a:gd name="connsiteY33" fmla="*/ 5125185 h 6889521"/>
              <a:gd name="connsiteX34" fmla="*/ 470719 w 1364418"/>
              <a:gd name="connsiteY34" fmla="*/ 5121884 h 6889521"/>
              <a:gd name="connsiteX35" fmla="*/ 477755 w 1364418"/>
              <a:gd name="connsiteY35" fmla="*/ 5067850 h 6889521"/>
              <a:gd name="connsiteX36" fmla="*/ 480486 w 1364418"/>
              <a:gd name="connsiteY36" fmla="*/ 5060861 h 6889521"/>
              <a:gd name="connsiteX37" fmla="*/ 477190 w 1364418"/>
              <a:gd name="connsiteY37" fmla="*/ 5034192 h 6889521"/>
              <a:gd name="connsiteX38" fmla="*/ 478744 w 1364418"/>
              <a:gd name="connsiteY38" fmla="*/ 4993030 h 6889521"/>
              <a:gd name="connsiteX39" fmla="*/ 485653 w 1364418"/>
              <a:gd name="connsiteY39" fmla="*/ 4946844 h 6889521"/>
              <a:gd name="connsiteX40" fmla="*/ 481509 w 1364418"/>
              <a:gd name="connsiteY40" fmla="*/ 4932692 h 6889521"/>
              <a:gd name="connsiteX41" fmla="*/ 496912 w 1364418"/>
              <a:gd name="connsiteY41" fmla="*/ 4858827 h 6889521"/>
              <a:gd name="connsiteX42" fmla="*/ 502815 w 1364418"/>
              <a:gd name="connsiteY42" fmla="*/ 4821170 h 6889521"/>
              <a:gd name="connsiteX43" fmla="*/ 507548 w 1364418"/>
              <a:gd name="connsiteY43" fmla="*/ 4780965 h 6889521"/>
              <a:gd name="connsiteX44" fmla="*/ 508841 w 1364418"/>
              <a:gd name="connsiteY44" fmla="*/ 4750867 h 6889521"/>
              <a:gd name="connsiteX45" fmla="*/ 506648 w 1364418"/>
              <a:gd name="connsiteY45" fmla="*/ 4690749 h 6889521"/>
              <a:gd name="connsiteX46" fmla="*/ 502128 w 1364418"/>
              <a:gd name="connsiteY46" fmla="*/ 4584173 h 6889521"/>
              <a:gd name="connsiteX47" fmla="*/ 497211 w 1364418"/>
              <a:gd name="connsiteY47" fmla="*/ 4444346 h 6889521"/>
              <a:gd name="connsiteX48" fmla="*/ 493776 w 1364418"/>
              <a:gd name="connsiteY48" fmla="*/ 4375228 h 6889521"/>
              <a:gd name="connsiteX49" fmla="*/ 474429 w 1364418"/>
              <a:gd name="connsiteY49" fmla="*/ 4214165 h 6889521"/>
              <a:gd name="connsiteX50" fmla="*/ 478502 w 1364418"/>
              <a:gd name="connsiteY50" fmla="*/ 4090296 h 6889521"/>
              <a:gd name="connsiteX51" fmla="*/ 463758 w 1364418"/>
              <a:gd name="connsiteY51" fmla="*/ 4033999 h 6889521"/>
              <a:gd name="connsiteX52" fmla="*/ 464907 w 1364418"/>
              <a:gd name="connsiteY52" fmla="*/ 4031933 h 6889521"/>
              <a:gd name="connsiteX53" fmla="*/ 463483 w 1364418"/>
              <a:gd name="connsiteY53" fmla="*/ 4013953 h 6889521"/>
              <a:gd name="connsiteX54" fmla="*/ 449778 w 1364418"/>
              <a:gd name="connsiteY54" fmla="*/ 3974753 h 6889521"/>
              <a:gd name="connsiteX55" fmla="*/ 451376 w 1364418"/>
              <a:gd name="connsiteY55" fmla="*/ 3969950 h 6889521"/>
              <a:gd name="connsiteX56" fmla="*/ 444798 w 1364418"/>
              <a:gd name="connsiteY56" fmla="*/ 3933779 h 6889521"/>
              <a:gd name="connsiteX57" fmla="*/ 446129 w 1364418"/>
              <a:gd name="connsiteY57" fmla="*/ 3933093 h 6889521"/>
              <a:gd name="connsiteX58" fmla="*/ 450483 w 1364418"/>
              <a:gd name="connsiteY58" fmla="*/ 3922082 h 6889521"/>
              <a:gd name="connsiteX59" fmla="*/ 455561 w 1364418"/>
              <a:gd name="connsiteY59" fmla="*/ 3901461 h 6889521"/>
              <a:gd name="connsiteX60" fmla="*/ 478155 w 1364418"/>
              <a:gd name="connsiteY60" fmla="*/ 3813873 h 6889521"/>
              <a:gd name="connsiteX61" fmla="*/ 477580 w 1364418"/>
              <a:gd name="connsiteY61" fmla="*/ 3806161 h 6889521"/>
              <a:gd name="connsiteX62" fmla="*/ 477887 w 1364418"/>
              <a:gd name="connsiteY62" fmla="*/ 3805957 h 6889521"/>
              <a:gd name="connsiteX63" fmla="*/ 477914 w 1364418"/>
              <a:gd name="connsiteY63" fmla="*/ 3797724 h 6889521"/>
              <a:gd name="connsiteX64" fmla="*/ 476529 w 1364418"/>
              <a:gd name="connsiteY64" fmla="*/ 3792098 h 6889521"/>
              <a:gd name="connsiteX65" fmla="*/ 475413 w 1364418"/>
              <a:gd name="connsiteY65" fmla="*/ 3777135 h 6889521"/>
              <a:gd name="connsiteX66" fmla="*/ 477146 w 1364418"/>
              <a:gd name="connsiteY66" fmla="*/ 3771656 h 6889521"/>
              <a:gd name="connsiteX67" fmla="*/ 480889 w 1364418"/>
              <a:gd name="connsiteY67" fmla="*/ 3769007 h 6889521"/>
              <a:gd name="connsiteX68" fmla="*/ 480355 w 1364418"/>
              <a:gd name="connsiteY68" fmla="*/ 3767709 h 6889521"/>
              <a:gd name="connsiteX69" fmla="*/ 489051 w 1364418"/>
              <a:gd name="connsiteY69" fmla="*/ 3738082 h 6889521"/>
              <a:gd name="connsiteX70" fmla="*/ 496397 w 1364418"/>
              <a:gd name="connsiteY70" fmla="*/ 3673397 h 6889521"/>
              <a:gd name="connsiteX71" fmla="*/ 495693 w 1364418"/>
              <a:gd name="connsiteY71" fmla="*/ 3637109 h 6889521"/>
              <a:gd name="connsiteX72" fmla="*/ 499136 w 1364418"/>
              <a:gd name="connsiteY72" fmla="*/ 3536883 h 6889521"/>
              <a:gd name="connsiteX73" fmla="*/ 506674 w 1364418"/>
              <a:gd name="connsiteY73" fmla="*/ 3435652 h 6889521"/>
              <a:gd name="connsiteX74" fmla="*/ 508345 w 1364418"/>
              <a:gd name="connsiteY74" fmla="*/ 3307769 h 6889521"/>
              <a:gd name="connsiteX75" fmla="*/ 525908 w 1364418"/>
              <a:gd name="connsiteY75" fmla="*/ 3250522 h 6889521"/>
              <a:gd name="connsiteX76" fmla="*/ 526333 w 1364418"/>
              <a:gd name="connsiteY76" fmla="*/ 3229163 h 6889521"/>
              <a:gd name="connsiteX77" fmla="*/ 528156 w 1364418"/>
              <a:gd name="connsiteY77" fmla="*/ 3217217 h 6889521"/>
              <a:gd name="connsiteX78" fmla="*/ 514991 w 1364418"/>
              <a:gd name="connsiteY78" fmla="*/ 3183755 h 6889521"/>
              <a:gd name="connsiteX79" fmla="*/ 515492 w 1364418"/>
              <a:gd name="connsiteY79" fmla="*/ 3178642 h 6889521"/>
              <a:gd name="connsiteX80" fmla="*/ 503092 w 1364418"/>
              <a:gd name="connsiteY80" fmla="*/ 3158586 h 6889521"/>
              <a:gd name="connsiteX81" fmla="*/ 488277 w 1364418"/>
              <a:gd name="connsiteY81" fmla="*/ 3129034 h 6889521"/>
              <a:gd name="connsiteX82" fmla="*/ 488942 w 1364418"/>
              <a:gd name="connsiteY82" fmla="*/ 3126682 h 6889521"/>
              <a:gd name="connsiteX83" fmla="*/ 479810 w 1364418"/>
              <a:gd name="connsiteY83" fmla="*/ 3114519 h 6889521"/>
              <a:gd name="connsiteX84" fmla="*/ 466419 w 1364418"/>
              <a:gd name="connsiteY84" fmla="*/ 3106272 h 6889521"/>
              <a:gd name="connsiteX85" fmla="*/ 439149 w 1364418"/>
              <a:gd name="connsiteY85" fmla="*/ 2958185 h 6889521"/>
              <a:gd name="connsiteX86" fmla="*/ 381763 w 1364418"/>
              <a:gd name="connsiteY86" fmla="*/ 2762989 h 6889521"/>
              <a:gd name="connsiteX87" fmla="*/ 330681 w 1364418"/>
              <a:gd name="connsiteY87" fmla="*/ 2554718 h 6889521"/>
              <a:gd name="connsiteX88" fmla="*/ 310775 w 1364418"/>
              <a:gd name="connsiteY88" fmla="*/ 2485734 h 6889521"/>
              <a:gd name="connsiteX89" fmla="*/ 301498 w 1364418"/>
              <a:gd name="connsiteY89" fmla="*/ 2447068 h 6889521"/>
              <a:gd name="connsiteX90" fmla="*/ 288459 w 1364418"/>
              <a:gd name="connsiteY90" fmla="*/ 2425819 h 6889521"/>
              <a:gd name="connsiteX91" fmla="*/ 294458 w 1364418"/>
              <a:gd name="connsiteY91" fmla="*/ 2402874 h 6889521"/>
              <a:gd name="connsiteX92" fmla="*/ 297070 w 1364418"/>
              <a:gd name="connsiteY92" fmla="*/ 2381443 h 6889521"/>
              <a:gd name="connsiteX93" fmla="*/ 273399 w 1364418"/>
              <a:gd name="connsiteY93" fmla="*/ 2261920 h 6889521"/>
              <a:gd name="connsiteX94" fmla="*/ 263286 w 1364418"/>
              <a:gd name="connsiteY94" fmla="*/ 2195378 h 6889521"/>
              <a:gd name="connsiteX95" fmla="*/ 247503 w 1364418"/>
              <a:gd name="connsiteY95" fmla="*/ 2155135 h 6889521"/>
              <a:gd name="connsiteX96" fmla="*/ 244961 w 1364418"/>
              <a:gd name="connsiteY96" fmla="*/ 2118008 h 6889521"/>
              <a:gd name="connsiteX97" fmla="*/ 245954 w 1364418"/>
              <a:gd name="connsiteY97" fmla="*/ 2050531 h 6889521"/>
              <a:gd name="connsiteX98" fmla="*/ 237760 w 1364418"/>
              <a:gd name="connsiteY98" fmla="*/ 1963269 h 6889521"/>
              <a:gd name="connsiteX99" fmla="*/ 218938 w 1364418"/>
              <a:gd name="connsiteY99" fmla="*/ 1906352 h 6889521"/>
              <a:gd name="connsiteX100" fmla="*/ 195495 w 1364418"/>
              <a:gd name="connsiteY100" fmla="*/ 1861531 h 6889521"/>
              <a:gd name="connsiteX101" fmla="*/ 149294 w 1364418"/>
              <a:gd name="connsiteY101" fmla="*/ 1732919 h 6889521"/>
              <a:gd name="connsiteX102" fmla="*/ 121605 w 1364418"/>
              <a:gd name="connsiteY102" fmla="*/ 1663540 h 6889521"/>
              <a:gd name="connsiteX103" fmla="*/ 120731 w 1364418"/>
              <a:gd name="connsiteY103" fmla="*/ 1615777 h 6889521"/>
              <a:gd name="connsiteX104" fmla="*/ 101526 w 1364418"/>
              <a:gd name="connsiteY104" fmla="*/ 1563678 h 6889521"/>
              <a:gd name="connsiteX105" fmla="*/ 114606 w 1364418"/>
              <a:gd name="connsiteY105" fmla="*/ 1519474 h 6889521"/>
              <a:gd name="connsiteX106" fmla="*/ 107348 w 1364418"/>
              <a:gd name="connsiteY106" fmla="*/ 1477995 h 6889521"/>
              <a:gd name="connsiteX107" fmla="*/ 93433 w 1364418"/>
              <a:gd name="connsiteY107" fmla="*/ 1373769 h 6889521"/>
              <a:gd name="connsiteX108" fmla="*/ 101740 w 1364418"/>
              <a:gd name="connsiteY108" fmla="*/ 1307086 h 6889521"/>
              <a:gd name="connsiteX109" fmla="*/ 102928 w 1364418"/>
              <a:gd name="connsiteY109" fmla="*/ 1189033 h 6889521"/>
              <a:gd name="connsiteX110" fmla="*/ 107613 w 1364418"/>
              <a:gd name="connsiteY110" fmla="*/ 1168288 h 6889521"/>
              <a:gd name="connsiteX111" fmla="*/ 99895 w 1364418"/>
              <a:gd name="connsiteY111" fmla="*/ 1142577 h 6889521"/>
              <a:gd name="connsiteX112" fmla="*/ 89201 w 1364418"/>
              <a:gd name="connsiteY112" fmla="*/ 1088484 h 6889521"/>
              <a:gd name="connsiteX113" fmla="*/ 77937 w 1364418"/>
              <a:gd name="connsiteY113" fmla="*/ 1016103 h 6889521"/>
              <a:gd name="connsiteX114" fmla="*/ 79393 w 1364418"/>
              <a:gd name="connsiteY114" fmla="*/ 954054 h 6889521"/>
              <a:gd name="connsiteX115" fmla="*/ 90309 w 1364418"/>
              <a:gd name="connsiteY115" fmla="*/ 921368 h 6889521"/>
              <a:gd name="connsiteX116" fmla="*/ 74258 w 1364418"/>
              <a:gd name="connsiteY116" fmla="*/ 896999 h 6889521"/>
              <a:gd name="connsiteX117" fmla="*/ 43666 w 1364418"/>
              <a:gd name="connsiteY117" fmla="*/ 821517 h 6889521"/>
              <a:gd name="connsiteX118" fmla="*/ 22616 w 1364418"/>
              <a:gd name="connsiteY118" fmla="*/ 751353 h 6889521"/>
              <a:gd name="connsiteX119" fmla="*/ 22174 w 1364418"/>
              <a:gd name="connsiteY119" fmla="*/ 721230 h 6889521"/>
              <a:gd name="connsiteX120" fmla="*/ 7845 w 1364418"/>
              <a:gd name="connsiteY120" fmla="*/ 681659 h 6889521"/>
              <a:gd name="connsiteX121" fmla="*/ 31306 w 1364418"/>
              <a:gd name="connsiteY121" fmla="*/ 619315 h 6889521"/>
              <a:gd name="connsiteX122" fmla="*/ 15184 w 1364418"/>
              <a:gd name="connsiteY122" fmla="*/ 585934 h 6889521"/>
              <a:gd name="connsiteX123" fmla="*/ 22258 w 1364418"/>
              <a:gd name="connsiteY123" fmla="*/ 538948 h 6889521"/>
              <a:gd name="connsiteX124" fmla="*/ 26166 w 1364418"/>
              <a:gd name="connsiteY124" fmla="*/ 525163 h 6889521"/>
              <a:gd name="connsiteX125" fmla="*/ 52290 w 1364418"/>
              <a:gd name="connsiteY125" fmla="*/ 446567 h 6889521"/>
              <a:gd name="connsiteX126" fmla="*/ 51538 w 1364418"/>
              <a:gd name="connsiteY126" fmla="*/ 393828 h 6889521"/>
              <a:gd name="connsiteX127" fmla="*/ 51368 w 1364418"/>
              <a:gd name="connsiteY127" fmla="*/ 353137 h 6889521"/>
              <a:gd name="connsiteX128" fmla="*/ 55970 w 1364418"/>
              <a:gd name="connsiteY128" fmla="*/ 321428 h 6889521"/>
              <a:gd name="connsiteX129" fmla="*/ 57061 w 1364418"/>
              <a:gd name="connsiteY129" fmla="*/ 275771 h 6889521"/>
              <a:gd name="connsiteX130" fmla="*/ 74088 w 1364418"/>
              <a:gd name="connsiteY130" fmla="*/ 212860 h 6889521"/>
              <a:gd name="connsiteX131" fmla="*/ 65798 w 1364418"/>
              <a:gd name="connsiteY131" fmla="*/ 144983 h 6889521"/>
              <a:gd name="connsiteX132" fmla="*/ 78082 w 1364418"/>
              <a:gd name="connsiteY132" fmla="*/ 55288 h 6889521"/>
              <a:gd name="connsiteX133" fmla="*/ 37636 w 1364418"/>
              <a:gd name="connsiteY133" fmla="*/ 0 h 6889521"/>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81996 w 1364418"/>
              <a:gd name="connsiteY4" fmla="*/ 6792972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364418" h="6858000">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78688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CB174AA-8EF8-8075-ACE2-1F75F497B0D3}"/>
              </a:ext>
            </a:extLst>
          </p:cNvPr>
          <p:cNvSpPr>
            <a:spLocks noGrp="1"/>
          </p:cNvSpPr>
          <p:nvPr>
            <p:ph type="title"/>
          </p:nvPr>
        </p:nvSpPr>
        <p:spPr>
          <a:xfrm>
            <a:off x="1137034" y="609597"/>
            <a:ext cx="9392421" cy="1330841"/>
          </a:xfrm>
        </p:spPr>
        <p:txBody>
          <a:bodyPr>
            <a:normAutofit/>
          </a:bodyPr>
          <a:lstStyle/>
          <a:p>
            <a:pPr algn="ctr"/>
            <a:r>
              <a:rPr lang="en-IN" b="1" dirty="0">
                <a:latin typeface="+mn-lt"/>
              </a:rPr>
              <a:t>Modules</a:t>
            </a:r>
          </a:p>
        </p:txBody>
      </p:sp>
      <p:sp>
        <p:nvSpPr>
          <p:cNvPr id="3" name="Content Placeholder 2">
            <a:extLst>
              <a:ext uri="{FF2B5EF4-FFF2-40B4-BE49-F238E27FC236}">
                <a16:creationId xmlns:a16="http://schemas.microsoft.com/office/drawing/2014/main" id="{2242D84F-B715-AEE2-C6AB-F4E6EA16F55C}"/>
              </a:ext>
            </a:extLst>
          </p:cNvPr>
          <p:cNvSpPr>
            <a:spLocks noGrp="1"/>
          </p:cNvSpPr>
          <p:nvPr>
            <p:ph idx="1"/>
          </p:nvPr>
        </p:nvSpPr>
        <p:spPr>
          <a:xfrm>
            <a:off x="328414" y="2061836"/>
            <a:ext cx="11437762" cy="973595"/>
          </a:xfrm>
        </p:spPr>
        <p:txBody>
          <a:bodyPr>
            <a:normAutofit/>
          </a:bodyPr>
          <a:lstStyle/>
          <a:p>
            <a:pPr marL="0" indent="0">
              <a:buNone/>
            </a:pPr>
            <a:r>
              <a:rPr lang="en-IN" sz="2000" dirty="0">
                <a:latin typeface="Abadi" panose="020B0604020104020204" pitchFamily="34" charset="0"/>
              </a:rPr>
              <a:t>Model I/O: </a:t>
            </a:r>
            <a:r>
              <a:rPr lang="en-IN" sz="2000" dirty="0"/>
              <a:t>The core element of any language model application is...the model. </a:t>
            </a:r>
            <a:r>
              <a:rPr lang="en-IN" sz="2000" dirty="0" err="1"/>
              <a:t>LangChain</a:t>
            </a:r>
            <a:r>
              <a:rPr lang="en-IN" sz="2000" dirty="0"/>
              <a:t> gives you the building blocks to interface with any language model.</a:t>
            </a:r>
          </a:p>
          <a:p>
            <a:endParaRPr lang="en-IN" sz="2000" dirty="0"/>
          </a:p>
          <a:p>
            <a:endParaRPr lang="en-IN" sz="2000" dirty="0"/>
          </a:p>
        </p:txBody>
      </p:sp>
      <p:pic>
        <p:nvPicPr>
          <p:cNvPr id="4" name="Picture 3">
            <a:extLst>
              <a:ext uri="{FF2B5EF4-FFF2-40B4-BE49-F238E27FC236}">
                <a16:creationId xmlns:a16="http://schemas.microsoft.com/office/drawing/2014/main" id="{1E99DBA0-7223-7208-FF08-6C81D13C570C}"/>
              </a:ext>
            </a:extLst>
          </p:cNvPr>
          <p:cNvPicPr>
            <a:picLocks noChangeAspect="1"/>
          </p:cNvPicPr>
          <p:nvPr/>
        </p:nvPicPr>
        <p:blipFill>
          <a:blip r:embed="rId2"/>
          <a:stretch>
            <a:fillRect/>
          </a:stretch>
        </p:blipFill>
        <p:spPr>
          <a:xfrm>
            <a:off x="328414" y="3156829"/>
            <a:ext cx="11437762" cy="3091574"/>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47503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5EB604-B14C-B0B6-8000-737D0EBFCA4F}"/>
              </a:ext>
            </a:extLst>
          </p:cNvPr>
          <p:cNvSpPr>
            <a:spLocks noGrp="1"/>
          </p:cNvSpPr>
          <p:nvPr>
            <p:ph type="title"/>
          </p:nvPr>
        </p:nvSpPr>
        <p:spPr>
          <a:xfrm>
            <a:off x="807396" y="609597"/>
            <a:ext cx="10710153" cy="1330841"/>
          </a:xfrm>
        </p:spPr>
        <p:txBody>
          <a:bodyPr>
            <a:normAutofit/>
          </a:bodyPr>
          <a:lstStyle/>
          <a:p>
            <a:pPr algn="ctr"/>
            <a:r>
              <a:rPr lang="en-US" b="1" dirty="0">
                <a:latin typeface="+mn-lt"/>
              </a:rPr>
              <a:t>About Retrieval-Augmented Generation  </a:t>
            </a:r>
            <a:endParaRPr lang="en-IN" b="1" dirty="0">
              <a:latin typeface="+mn-lt"/>
            </a:endParaRPr>
          </a:p>
        </p:txBody>
      </p:sp>
      <p:sp>
        <p:nvSpPr>
          <p:cNvPr id="3" name="Content Placeholder 2">
            <a:extLst>
              <a:ext uri="{FF2B5EF4-FFF2-40B4-BE49-F238E27FC236}">
                <a16:creationId xmlns:a16="http://schemas.microsoft.com/office/drawing/2014/main" id="{45F2FFD3-73C1-D501-F59C-2370299EFB84}"/>
              </a:ext>
            </a:extLst>
          </p:cNvPr>
          <p:cNvSpPr>
            <a:spLocks noGrp="1"/>
          </p:cNvSpPr>
          <p:nvPr>
            <p:ph idx="1"/>
          </p:nvPr>
        </p:nvSpPr>
        <p:spPr>
          <a:xfrm>
            <a:off x="646839" y="2521914"/>
            <a:ext cx="5094085" cy="2274251"/>
          </a:xfrm>
        </p:spPr>
        <p:txBody>
          <a:bodyPr>
            <a:normAutofit/>
          </a:bodyPr>
          <a:lstStyle/>
          <a:p>
            <a:pPr marL="0" indent="0">
              <a:buNone/>
            </a:pPr>
            <a:r>
              <a:rPr lang="en-IN" sz="2000" dirty="0">
                <a:latin typeface="Abadi" panose="020B0604020104020204" pitchFamily="34" charset="0"/>
              </a:rPr>
              <a:t>Retrieval: </a:t>
            </a:r>
            <a:r>
              <a:rPr lang="en-IN" sz="2000" dirty="0"/>
              <a:t>Many LLM applications require user-specific data that is not part of the model's training set. The primary way of accomplishing this is through Retrieval Augmented Generation (RAG). In this process, external data is retrieved and then passed to the LLM when doing the generation step.</a:t>
            </a:r>
          </a:p>
          <a:p>
            <a:endParaRPr lang="en-IN" sz="2000" dirty="0"/>
          </a:p>
        </p:txBody>
      </p:sp>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6312CAB2-AD5A-BF74-F419-9C1034BD930B}"/>
              </a:ext>
            </a:extLst>
          </p:cNvPr>
          <p:cNvPicPr>
            <a:picLocks noChangeAspect="1"/>
          </p:cNvPicPr>
          <p:nvPr/>
        </p:nvPicPr>
        <p:blipFill>
          <a:blip r:embed="rId2"/>
          <a:stretch>
            <a:fillRect/>
          </a:stretch>
        </p:blipFill>
        <p:spPr>
          <a:xfrm>
            <a:off x="6004873" y="2550035"/>
            <a:ext cx="6001845" cy="2246130"/>
          </a:xfrm>
          <a:prstGeom prst="rect">
            <a:avLst/>
          </a:prstGeom>
        </p:spPr>
      </p:pic>
    </p:spTree>
    <p:extLst>
      <p:ext uri="{BB962C8B-B14F-4D97-AF65-F5344CB8AC3E}">
        <p14:creationId xmlns:p14="http://schemas.microsoft.com/office/powerpoint/2010/main" val="373577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01C88F9-E440-45DE-A776-9609EB590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2EB0808-DFD9-90B9-1C93-E7CC19F764C1}"/>
              </a:ext>
            </a:extLst>
          </p:cNvPr>
          <p:cNvSpPr>
            <a:spLocks noGrp="1"/>
          </p:cNvSpPr>
          <p:nvPr>
            <p:ph type="title"/>
          </p:nvPr>
        </p:nvSpPr>
        <p:spPr>
          <a:xfrm>
            <a:off x="838200" y="557189"/>
            <a:ext cx="3972676" cy="5571897"/>
          </a:xfrm>
        </p:spPr>
        <p:txBody>
          <a:bodyPr vert="horz" lIns="91440" tIns="45720" rIns="91440" bIns="45720" rtlCol="0" anchor="ctr">
            <a:normAutofit/>
          </a:bodyPr>
          <a:lstStyle/>
          <a:p>
            <a:r>
              <a:rPr lang="en-US" b="1" kern="1200" dirty="0">
                <a:solidFill>
                  <a:schemeClr val="tx1"/>
                </a:solidFill>
                <a:latin typeface="+mn-lt"/>
                <a:ea typeface="+mj-ea"/>
                <a:cs typeface="+mj-cs"/>
              </a:rPr>
              <a:t>Explanation with diagram</a:t>
            </a:r>
          </a:p>
        </p:txBody>
      </p:sp>
      <p:pic>
        <p:nvPicPr>
          <p:cNvPr id="2" name="Content Placeholder 1" descr="8 Steps to Build a LangChain RAG Chatbot.">
            <a:extLst>
              <a:ext uri="{FF2B5EF4-FFF2-40B4-BE49-F238E27FC236}">
                <a16:creationId xmlns:a16="http://schemas.microsoft.com/office/drawing/2014/main" id="{0E8BF06D-0EFE-09B8-88B0-CE578F3EC2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359947" y="176288"/>
            <a:ext cx="2989586" cy="2989586"/>
          </a:xfrm>
          <a:prstGeom prst="rect">
            <a:avLst/>
          </a:prstGeom>
          <a:noFill/>
        </p:spPr>
      </p:pic>
      <p:pic>
        <p:nvPicPr>
          <p:cNvPr id="7" name="Picture 6">
            <a:extLst>
              <a:ext uri="{FF2B5EF4-FFF2-40B4-BE49-F238E27FC236}">
                <a16:creationId xmlns:a16="http://schemas.microsoft.com/office/drawing/2014/main" id="{061633DC-3961-E4A0-115B-CE4736CF7384}"/>
              </a:ext>
            </a:extLst>
          </p:cNvPr>
          <p:cNvPicPr>
            <a:picLocks noChangeAspect="1"/>
          </p:cNvPicPr>
          <p:nvPr/>
        </p:nvPicPr>
        <p:blipFill>
          <a:blip r:embed="rId3"/>
          <a:stretch>
            <a:fillRect/>
          </a:stretch>
        </p:blipFill>
        <p:spPr>
          <a:xfrm>
            <a:off x="8806324" y="3337589"/>
            <a:ext cx="2989586" cy="2989586"/>
          </a:xfrm>
          <a:prstGeom prst="rect">
            <a:avLst/>
          </a:prstGeom>
        </p:spPr>
      </p:pic>
      <p:pic>
        <p:nvPicPr>
          <p:cNvPr id="4" name="Picture 3">
            <a:extLst>
              <a:ext uri="{FF2B5EF4-FFF2-40B4-BE49-F238E27FC236}">
                <a16:creationId xmlns:a16="http://schemas.microsoft.com/office/drawing/2014/main" id="{1D0876D5-F07F-DB42-2F57-D079789C159B}"/>
              </a:ext>
            </a:extLst>
          </p:cNvPr>
          <p:cNvPicPr>
            <a:picLocks noChangeAspect="1"/>
          </p:cNvPicPr>
          <p:nvPr/>
        </p:nvPicPr>
        <p:blipFill>
          <a:blip r:embed="rId4"/>
          <a:stretch>
            <a:fillRect/>
          </a:stretch>
        </p:blipFill>
        <p:spPr>
          <a:xfrm>
            <a:off x="5299246" y="3337589"/>
            <a:ext cx="3110987" cy="2963216"/>
          </a:xfrm>
          <a:prstGeom prst="rect">
            <a:avLst/>
          </a:prstGeom>
        </p:spPr>
      </p:pic>
      <p:pic>
        <p:nvPicPr>
          <p:cNvPr id="3" name="Picture 2">
            <a:extLst>
              <a:ext uri="{FF2B5EF4-FFF2-40B4-BE49-F238E27FC236}">
                <a16:creationId xmlns:a16="http://schemas.microsoft.com/office/drawing/2014/main" id="{4099A1DB-52CA-22E4-C80B-5C21955AB219}"/>
              </a:ext>
            </a:extLst>
          </p:cNvPr>
          <p:cNvPicPr>
            <a:picLocks noChangeAspect="1"/>
          </p:cNvPicPr>
          <p:nvPr/>
        </p:nvPicPr>
        <p:blipFill>
          <a:blip r:embed="rId5"/>
          <a:stretch>
            <a:fillRect/>
          </a:stretch>
        </p:blipFill>
        <p:spPr>
          <a:xfrm>
            <a:off x="8806324" y="176288"/>
            <a:ext cx="2989586" cy="2953486"/>
          </a:xfrm>
          <a:prstGeom prst="rect">
            <a:avLst/>
          </a:prstGeom>
        </p:spPr>
      </p:pic>
    </p:spTree>
    <p:extLst>
      <p:ext uri="{BB962C8B-B14F-4D97-AF65-F5344CB8AC3E}">
        <p14:creationId xmlns:p14="http://schemas.microsoft.com/office/powerpoint/2010/main" val="3855019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B902CB9-C7DC-4673-B7D5-F22DCF0E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9FEDD-1E33-2B98-1F0E-7E325B4DCCF7}"/>
              </a:ext>
            </a:extLst>
          </p:cNvPr>
          <p:cNvSpPr>
            <a:spLocks noGrp="1"/>
          </p:cNvSpPr>
          <p:nvPr>
            <p:ph type="title"/>
          </p:nvPr>
        </p:nvSpPr>
        <p:spPr>
          <a:xfrm>
            <a:off x="838200" y="3893536"/>
            <a:ext cx="10290243" cy="563982"/>
          </a:xfrm>
        </p:spPr>
        <p:txBody>
          <a:bodyPr anchor="b">
            <a:normAutofit fontScale="90000"/>
          </a:bodyPr>
          <a:lstStyle/>
          <a:p>
            <a:pPr algn="ctr"/>
            <a:endParaRPr lang="en-IN" sz="4000" b="1" dirty="0"/>
          </a:p>
        </p:txBody>
      </p:sp>
      <p:pic>
        <p:nvPicPr>
          <p:cNvPr id="5" name="Picture 4">
            <a:extLst>
              <a:ext uri="{FF2B5EF4-FFF2-40B4-BE49-F238E27FC236}">
                <a16:creationId xmlns:a16="http://schemas.microsoft.com/office/drawing/2014/main" id="{51D5BAF2-23BD-025A-DF27-6BD110FDD085}"/>
              </a:ext>
            </a:extLst>
          </p:cNvPr>
          <p:cNvPicPr>
            <a:picLocks noChangeAspect="1"/>
          </p:cNvPicPr>
          <p:nvPr/>
        </p:nvPicPr>
        <p:blipFill>
          <a:blip r:embed="rId2"/>
          <a:stretch>
            <a:fillRect/>
          </a:stretch>
        </p:blipFill>
        <p:spPr>
          <a:xfrm>
            <a:off x="689082" y="1077910"/>
            <a:ext cx="2340265" cy="2812663"/>
          </a:xfrm>
          <a:prstGeom prst="rect">
            <a:avLst/>
          </a:prstGeom>
        </p:spPr>
      </p:pic>
      <p:pic>
        <p:nvPicPr>
          <p:cNvPr id="6" name="Picture 5">
            <a:extLst>
              <a:ext uri="{FF2B5EF4-FFF2-40B4-BE49-F238E27FC236}">
                <a16:creationId xmlns:a16="http://schemas.microsoft.com/office/drawing/2014/main" id="{02207ADF-1F99-5CBC-5665-8CC6433D0261}"/>
              </a:ext>
            </a:extLst>
          </p:cNvPr>
          <p:cNvPicPr>
            <a:picLocks noChangeAspect="1"/>
          </p:cNvPicPr>
          <p:nvPr/>
        </p:nvPicPr>
        <p:blipFill>
          <a:blip r:embed="rId3"/>
          <a:stretch>
            <a:fillRect/>
          </a:stretch>
        </p:blipFill>
        <p:spPr>
          <a:xfrm>
            <a:off x="3529746" y="1077910"/>
            <a:ext cx="2340265" cy="2812663"/>
          </a:xfrm>
          <a:prstGeom prst="rect">
            <a:avLst/>
          </a:prstGeom>
        </p:spPr>
      </p:pic>
      <p:pic>
        <p:nvPicPr>
          <p:cNvPr id="7" name="Picture 6">
            <a:extLst>
              <a:ext uri="{FF2B5EF4-FFF2-40B4-BE49-F238E27FC236}">
                <a16:creationId xmlns:a16="http://schemas.microsoft.com/office/drawing/2014/main" id="{BFD89390-4DCC-06A5-ED68-23FF36733735}"/>
              </a:ext>
            </a:extLst>
          </p:cNvPr>
          <p:cNvPicPr>
            <a:picLocks noChangeAspect="1"/>
          </p:cNvPicPr>
          <p:nvPr/>
        </p:nvPicPr>
        <p:blipFill>
          <a:blip r:embed="rId4"/>
          <a:stretch>
            <a:fillRect/>
          </a:stretch>
        </p:blipFill>
        <p:spPr>
          <a:xfrm>
            <a:off x="6271638" y="1077910"/>
            <a:ext cx="2340265" cy="2812663"/>
          </a:xfrm>
          <a:prstGeom prst="rect">
            <a:avLst/>
          </a:prstGeom>
        </p:spPr>
      </p:pic>
      <p:pic>
        <p:nvPicPr>
          <p:cNvPr id="8" name="Picture 7">
            <a:extLst>
              <a:ext uri="{FF2B5EF4-FFF2-40B4-BE49-F238E27FC236}">
                <a16:creationId xmlns:a16="http://schemas.microsoft.com/office/drawing/2014/main" id="{1DD1F5E2-8D94-746E-CBD7-168BA395D24A}"/>
              </a:ext>
            </a:extLst>
          </p:cNvPr>
          <p:cNvPicPr>
            <a:picLocks noChangeAspect="1"/>
          </p:cNvPicPr>
          <p:nvPr/>
        </p:nvPicPr>
        <p:blipFill>
          <a:blip r:embed="rId5"/>
          <a:stretch>
            <a:fillRect/>
          </a:stretch>
        </p:blipFill>
        <p:spPr>
          <a:xfrm>
            <a:off x="9013531" y="1077910"/>
            <a:ext cx="2340265" cy="2822689"/>
          </a:xfrm>
          <a:prstGeom prst="rect">
            <a:avLst/>
          </a:prstGeom>
        </p:spPr>
      </p:pic>
      <p:sp>
        <p:nvSpPr>
          <p:cNvPr id="12" name="Content Placeholder 11">
            <a:extLst>
              <a:ext uri="{FF2B5EF4-FFF2-40B4-BE49-F238E27FC236}">
                <a16:creationId xmlns:a16="http://schemas.microsoft.com/office/drawing/2014/main" id="{2B55A7A0-79C3-4D61-A747-F2EE7E5A71D7}"/>
              </a:ext>
            </a:extLst>
          </p:cNvPr>
          <p:cNvSpPr>
            <a:spLocks noGrp="1"/>
          </p:cNvSpPr>
          <p:nvPr>
            <p:ph idx="1"/>
          </p:nvPr>
        </p:nvSpPr>
        <p:spPr>
          <a:xfrm>
            <a:off x="838200" y="4629233"/>
            <a:ext cx="10515595" cy="1493070"/>
          </a:xfrm>
        </p:spPr>
        <p:txBody>
          <a:bodyPr>
            <a:normAutofit/>
          </a:bodyPr>
          <a:lstStyle/>
          <a:p>
            <a:pPr marL="0" indent="0" algn="ctr">
              <a:buNone/>
            </a:pPr>
            <a:r>
              <a:rPr lang="en-US" sz="4400" b="1" dirty="0"/>
              <a:t>Continued..</a:t>
            </a:r>
          </a:p>
        </p:txBody>
      </p:sp>
    </p:spTree>
    <p:extLst>
      <p:ext uri="{BB962C8B-B14F-4D97-AF65-F5344CB8AC3E}">
        <p14:creationId xmlns:p14="http://schemas.microsoft.com/office/powerpoint/2010/main" val="215384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7A8A3-6071-E404-119B-3BA05CD90089}"/>
              </a:ext>
            </a:extLst>
          </p:cNvPr>
          <p:cNvSpPr>
            <a:spLocks noGrp="1"/>
          </p:cNvSpPr>
          <p:nvPr>
            <p:ph type="title"/>
          </p:nvPr>
        </p:nvSpPr>
        <p:spPr>
          <a:xfrm>
            <a:off x="6094105" y="802955"/>
            <a:ext cx="4977976" cy="1455996"/>
          </a:xfrm>
        </p:spPr>
        <p:txBody>
          <a:bodyPr anchor="b">
            <a:normAutofit/>
          </a:bodyPr>
          <a:lstStyle/>
          <a:p>
            <a:r>
              <a:rPr lang="en-US" dirty="0">
                <a:latin typeface="+mn-lt"/>
                <a:cs typeface="Aharoni" panose="02010803020104030203" pitchFamily="2" charset="-79"/>
              </a:rPr>
              <a:t>Doc Chat Bot</a:t>
            </a:r>
            <a:endParaRPr lang="en-IN" dirty="0">
              <a:latin typeface="+mn-lt"/>
              <a:cs typeface="Aharoni" panose="02010803020104030203" pitchFamily="2" charset="-79"/>
            </a:endParaRPr>
          </a:p>
        </p:txBody>
      </p:sp>
      <p:pic>
        <p:nvPicPr>
          <p:cNvPr id="1026" name="Picture 2" descr="2,500+ Chat Bot Logo Stock Illustrations, Royalty-Free Vector Graphics &amp;  Clip Art - iStock">
            <a:extLst>
              <a:ext uri="{FF2B5EF4-FFF2-40B4-BE49-F238E27FC236}">
                <a16:creationId xmlns:a16="http://schemas.microsoft.com/office/drawing/2014/main" id="{6A73CE79-B7D7-B04D-EF04-74CA2AB50B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322" r="-3" b="2206"/>
          <a:stretch/>
        </p:blipFill>
        <p:spPr bwMode="auto">
          <a:xfrm>
            <a:off x="494034" y="2411301"/>
            <a:ext cx="4257996" cy="3639289"/>
          </a:xfrm>
          <a:prstGeom prst="rect">
            <a:avLst/>
          </a:prstGeom>
          <a:noFill/>
          <a:extLst>
            <a:ext uri="{909E8E84-426E-40DD-AFC4-6F175D3DCCD1}">
              <a14:hiddenFill xmlns:a14="http://schemas.microsoft.com/office/drawing/2010/main">
                <a:solidFill>
                  <a:srgbClr val="FFFFFF"/>
                </a:solidFill>
              </a14:hiddenFill>
            </a:ext>
          </a:extLst>
        </p:spPr>
      </p:pic>
      <p:grpSp>
        <p:nvGrpSpPr>
          <p:cNvPr id="1042" name="Group 1041">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043" name="Freeform: Shape 1042">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Freeform: Shape 1043">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Freeform: Shape 1044">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46" name="Freeform: Shape 1045">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BDF18504-552D-0801-EAF5-032B886E2E2F}"/>
              </a:ext>
            </a:extLst>
          </p:cNvPr>
          <p:cNvSpPr>
            <a:spLocks noGrp="1"/>
          </p:cNvSpPr>
          <p:nvPr>
            <p:ph idx="1"/>
          </p:nvPr>
        </p:nvSpPr>
        <p:spPr>
          <a:xfrm>
            <a:off x="6090574" y="2421682"/>
            <a:ext cx="4977578" cy="3639289"/>
          </a:xfrm>
        </p:spPr>
        <p:txBody>
          <a:bodyPr anchor="ctr">
            <a:normAutofit/>
          </a:bodyPr>
          <a:lstStyle/>
          <a:p>
            <a:pPr marL="0" indent="0">
              <a:buNone/>
            </a:pPr>
            <a:r>
              <a:rPr lang="en-IN" sz="2000" dirty="0"/>
              <a:t>Three major technologies have been utilized in the backend: OpenAI model GPT 3.5 turbo, </a:t>
            </a:r>
            <a:r>
              <a:rPr lang="en-IN" sz="2000" dirty="0" err="1"/>
              <a:t>LangChain</a:t>
            </a:r>
            <a:r>
              <a:rPr lang="en-IN" sz="2000" dirty="0"/>
              <a:t>, and </a:t>
            </a:r>
            <a:r>
              <a:rPr lang="en-IN" sz="2000" dirty="0" err="1"/>
              <a:t>ChromaDB</a:t>
            </a:r>
            <a:r>
              <a:rPr lang="en-IN" sz="2000" dirty="0"/>
              <a:t>. The primary function of this application is to enable users to upload their own documents. Using prompts, they can then ask questions related to their documents and receive answers accordingly.</a:t>
            </a:r>
          </a:p>
        </p:txBody>
      </p:sp>
    </p:spTree>
    <p:extLst>
      <p:ext uri="{BB962C8B-B14F-4D97-AF65-F5344CB8AC3E}">
        <p14:creationId xmlns:p14="http://schemas.microsoft.com/office/powerpoint/2010/main" val="2498458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E8172-8E85-DD43-0DC5-74151A7416D0}"/>
              </a:ext>
            </a:extLst>
          </p:cNvPr>
          <p:cNvSpPr>
            <a:spLocks noGrp="1"/>
          </p:cNvSpPr>
          <p:nvPr>
            <p:ph type="title"/>
          </p:nvPr>
        </p:nvSpPr>
        <p:spPr>
          <a:xfrm>
            <a:off x="838200" y="347664"/>
            <a:ext cx="10491924" cy="1306475"/>
          </a:xfrm>
        </p:spPr>
        <p:txBody>
          <a:bodyPr vert="horz" lIns="91440" tIns="45720" rIns="91440" bIns="45720" rtlCol="0" anchor="ctr">
            <a:normAutofit/>
          </a:bodyPr>
          <a:lstStyle/>
          <a:p>
            <a:pPr algn="ctr"/>
            <a:r>
              <a:rPr lang="en-US" b="1" kern="1200" dirty="0">
                <a:solidFill>
                  <a:schemeClr val="tx1"/>
                </a:solidFill>
                <a:latin typeface="+mj-lt"/>
                <a:ea typeface="+mj-ea"/>
                <a:cs typeface="+mj-cs"/>
              </a:rPr>
              <a:t>Document loader and Text splitter</a:t>
            </a:r>
          </a:p>
        </p:txBody>
      </p:sp>
      <p:pic>
        <p:nvPicPr>
          <p:cNvPr id="4" name="Content Placeholder 3">
            <a:extLst>
              <a:ext uri="{FF2B5EF4-FFF2-40B4-BE49-F238E27FC236}">
                <a16:creationId xmlns:a16="http://schemas.microsoft.com/office/drawing/2014/main" id="{ECB86CDE-E485-38EE-05E4-5708378AFD87}"/>
              </a:ext>
            </a:extLst>
          </p:cNvPr>
          <p:cNvPicPr>
            <a:picLocks noGrp="1" noChangeAspect="1"/>
          </p:cNvPicPr>
          <p:nvPr>
            <p:ph idx="1"/>
          </p:nvPr>
        </p:nvPicPr>
        <p:blipFill>
          <a:blip r:embed="rId2"/>
          <a:stretch>
            <a:fillRect/>
          </a:stretch>
        </p:blipFill>
        <p:spPr>
          <a:xfrm>
            <a:off x="858823" y="1845426"/>
            <a:ext cx="10471301" cy="4450303"/>
          </a:xfrm>
          <a:prstGeom prst="rect">
            <a:avLst/>
          </a:prstGeom>
        </p:spPr>
      </p:pic>
    </p:spTree>
    <p:extLst>
      <p:ext uri="{BB962C8B-B14F-4D97-AF65-F5344CB8AC3E}">
        <p14:creationId xmlns:p14="http://schemas.microsoft.com/office/powerpoint/2010/main" val="2176437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335E-E9A5-40D0-7312-A6E3371BA9A8}"/>
              </a:ext>
            </a:extLst>
          </p:cNvPr>
          <p:cNvSpPr>
            <a:spLocks noGrp="1"/>
          </p:cNvSpPr>
          <p:nvPr>
            <p:ph type="title"/>
          </p:nvPr>
        </p:nvSpPr>
        <p:spPr/>
        <p:txBody>
          <a:bodyPr/>
          <a:lstStyle/>
          <a:p>
            <a:pPr algn="ctr"/>
            <a:r>
              <a:rPr lang="en-IN" b="1" dirty="0"/>
              <a:t>Chunks and summarization</a:t>
            </a:r>
          </a:p>
        </p:txBody>
      </p:sp>
      <p:pic>
        <p:nvPicPr>
          <p:cNvPr id="13" name="Content Placeholder 12">
            <a:extLst>
              <a:ext uri="{FF2B5EF4-FFF2-40B4-BE49-F238E27FC236}">
                <a16:creationId xmlns:a16="http://schemas.microsoft.com/office/drawing/2014/main" id="{3CE6C37F-6E7E-6817-DA04-CCCE5BA050A7}"/>
              </a:ext>
            </a:extLst>
          </p:cNvPr>
          <p:cNvPicPr>
            <a:picLocks noGrp="1" noChangeAspect="1"/>
          </p:cNvPicPr>
          <p:nvPr>
            <p:ph idx="1"/>
          </p:nvPr>
        </p:nvPicPr>
        <p:blipFill>
          <a:blip r:embed="rId2"/>
          <a:stretch>
            <a:fillRect/>
          </a:stretch>
        </p:blipFill>
        <p:spPr>
          <a:xfrm>
            <a:off x="838199" y="2189735"/>
            <a:ext cx="10612745" cy="3656588"/>
          </a:xfrm>
        </p:spPr>
      </p:pic>
    </p:spTree>
    <p:extLst>
      <p:ext uri="{BB962C8B-B14F-4D97-AF65-F5344CB8AC3E}">
        <p14:creationId xmlns:p14="http://schemas.microsoft.com/office/powerpoint/2010/main" val="1222765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D094-0827-28CD-57F3-1E91A058FC6F}"/>
              </a:ext>
            </a:extLst>
          </p:cNvPr>
          <p:cNvSpPr>
            <a:spLocks noGrp="1"/>
          </p:cNvSpPr>
          <p:nvPr>
            <p:ph type="title"/>
          </p:nvPr>
        </p:nvSpPr>
        <p:spPr/>
        <p:txBody>
          <a:bodyPr/>
          <a:lstStyle/>
          <a:p>
            <a:pPr algn="ctr"/>
            <a:r>
              <a:rPr lang="en-US" b="1" dirty="0"/>
              <a:t> Vector store And Embeddings</a:t>
            </a:r>
            <a:endParaRPr lang="en-IN" b="1" dirty="0"/>
          </a:p>
        </p:txBody>
      </p:sp>
      <p:pic>
        <p:nvPicPr>
          <p:cNvPr id="4" name="Content Placeholder 3" descr="A screenshot of a computer program&#10;&#10;Description automatically generated">
            <a:extLst>
              <a:ext uri="{FF2B5EF4-FFF2-40B4-BE49-F238E27FC236}">
                <a16:creationId xmlns:a16="http://schemas.microsoft.com/office/drawing/2014/main" id="{A5B4531C-3CBA-1A00-064B-7D2273112B07}"/>
              </a:ext>
            </a:extLst>
          </p:cNvPr>
          <p:cNvPicPr>
            <a:picLocks noGrp="1" noChangeAspect="1"/>
          </p:cNvPicPr>
          <p:nvPr>
            <p:ph idx="1"/>
          </p:nvPr>
        </p:nvPicPr>
        <p:blipFill>
          <a:blip r:embed="rId2"/>
          <a:stretch>
            <a:fillRect/>
          </a:stretch>
        </p:blipFill>
        <p:spPr>
          <a:xfrm>
            <a:off x="838200" y="1877437"/>
            <a:ext cx="10515600" cy="4717915"/>
          </a:xfrm>
          <a:prstGeom prst="rect">
            <a:avLst/>
          </a:prstGeom>
        </p:spPr>
      </p:pic>
    </p:spTree>
    <p:extLst>
      <p:ext uri="{BB962C8B-B14F-4D97-AF65-F5344CB8AC3E}">
        <p14:creationId xmlns:p14="http://schemas.microsoft.com/office/powerpoint/2010/main" val="2913245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04B7-8B13-706B-ACA5-194D60521303}"/>
              </a:ext>
            </a:extLst>
          </p:cNvPr>
          <p:cNvSpPr>
            <a:spLocks noGrp="1"/>
          </p:cNvSpPr>
          <p:nvPr>
            <p:ph type="title"/>
          </p:nvPr>
        </p:nvSpPr>
        <p:spPr/>
        <p:txBody>
          <a:bodyPr/>
          <a:lstStyle/>
          <a:p>
            <a:pPr algn="ctr"/>
            <a:r>
              <a:rPr lang="en-US" b="1" dirty="0"/>
              <a:t>Chains and Retriever</a:t>
            </a:r>
            <a:endParaRPr lang="en-IN" b="1" dirty="0"/>
          </a:p>
        </p:txBody>
      </p:sp>
      <p:pic>
        <p:nvPicPr>
          <p:cNvPr id="4" name="Content Placeholder 3" descr="A screenshot of a computer program&#10;&#10;Description automatically generated">
            <a:extLst>
              <a:ext uri="{FF2B5EF4-FFF2-40B4-BE49-F238E27FC236}">
                <a16:creationId xmlns:a16="http://schemas.microsoft.com/office/drawing/2014/main" id="{66D2A24C-75A8-BBFA-6122-67FFDE3A1C1C}"/>
              </a:ext>
            </a:extLst>
          </p:cNvPr>
          <p:cNvPicPr>
            <a:picLocks noGrp="1" noChangeAspect="1"/>
          </p:cNvPicPr>
          <p:nvPr>
            <p:ph idx="1"/>
          </p:nvPr>
        </p:nvPicPr>
        <p:blipFill>
          <a:blip r:embed="rId2"/>
          <a:stretch>
            <a:fillRect/>
          </a:stretch>
        </p:blipFill>
        <p:spPr>
          <a:xfrm>
            <a:off x="1313234" y="1932630"/>
            <a:ext cx="8959174" cy="4351338"/>
          </a:xfrm>
          <a:prstGeom prst="rect">
            <a:avLst/>
          </a:prstGeom>
        </p:spPr>
      </p:pic>
    </p:spTree>
    <p:extLst>
      <p:ext uri="{BB962C8B-B14F-4D97-AF65-F5344CB8AC3E}">
        <p14:creationId xmlns:p14="http://schemas.microsoft.com/office/powerpoint/2010/main" val="923752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2FC718A-0B4D-1731-9CD9-992A438AE449}"/>
              </a:ext>
            </a:extLst>
          </p:cNvPr>
          <p:cNvSpPr>
            <a:spLocks noGrp="1"/>
          </p:cNvSpPr>
          <p:nvPr>
            <p:ph type="title"/>
          </p:nvPr>
        </p:nvSpPr>
        <p:spPr>
          <a:xfrm>
            <a:off x="603115" y="671210"/>
            <a:ext cx="10409659" cy="1186774"/>
          </a:xfrm>
        </p:spPr>
        <p:txBody>
          <a:bodyPr anchor="b">
            <a:normAutofit/>
          </a:bodyPr>
          <a:lstStyle/>
          <a:p>
            <a:pPr algn="ctr"/>
            <a:r>
              <a:rPr lang="en-US" b="1" dirty="0">
                <a:latin typeface="+mn-lt"/>
              </a:rPr>
              <a:t>Conclusion</a:t>
            </a:r>
            <a:endParaRPr lang="en-IN" b="1" dirty="0">
              <a:latin typeface="+mn-lt"/>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F7B4696-F1CF-FFB3-8C79-47E00C99BB2D}"/>
              </a:ext>
            </a:extLst>
          </p:cNvPr>
          <p:cNvSpPr>
            <a:spLocks noGrp="1"/>
          </p:cNvSpPr>
          <p:nvPr>
            <p:ph idx="1"/>
          </p:nvPr>
        </p:nvSpPr>
        <p:spPr>
          <a:xfrm>
            <a:off x="1179226" y="2296870"/>
            <a:ext cx="9833548" cy="3288085"/>
          </a:xfrm>
        </p:spPr>
        <p:txBody>
          <a:bodyPr>
            <a:noAutofit/>
          </a:bodyPr>
          <a:lstStyle/>
          <a:p>
            <a:pPr marL="0" indent="0">
              <a:buNone/>
            </a:pPr>
            <a:r>
              <a:rPr lang="en-IN" sz="2000" dirty="0"/>
              <a:t>In conclusion, the Sacral (Doc Chat Bot) project successfully demonstrates the potential of integrating advanced AI technologies to create a robust and efficient document-based chatbot. By leveraging Large Language Models (LLMs), the OpenAI API, and Hugging Face frameworks, the project has achieved significant advancements in natural language understanding and generation. The incorporation of web scraping techniques ensures comprehensive data access, while the Retrieval-Augmented Generation (RAG) paradigm and Chroma DB enhance response accuracy and efficiency. Implemented with Python and supported by NumPy for numerical computations, this project not only addresses real-world problems but also exemplifies the importance of continuous learning and ethical AI development. The collaborative effort and innovative approach set a strong foundation for future enhancements and applications in various domains.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6104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8898F9-4343-04D7-F849-2DDE5B4625DF}"/>
              </a:ext>
            </a:extLst>
          </p:cNvPr>
          <p:cNvSpPr>
            <a:spLocks noGrp="1"/>
          </p:cNvSpPr>
          <p:nvPr>
            <p:ph type="title"/>
          </p:nvPr>
        </p:nvSpPr>
        <p:spPr>
          <a:xfrm>
            <a:off x="1137036" y="548640"/>
            <a:ext cx="9916632" cy="1188720"/>
          </a:xfrm>
        </p:spPr>
        <p:txBody>
          <a:bodyPr>
            <a:normAutofit/>
          </a:bodyPr>
          <a:lstStyle/>
          <a:p>
            <a:pPr algn="ctr"/>
            <a:r>
              <a:rPr lang="en-US" b="1" dirty="0">
                <a:solidFill>
                  <a:schemeClr val="tx1">
                    <a:lumMod val="85000"/>
                    <a:lumOff val="15000"/>
                  </a:schemeClr>
                </a:solidFill>
                <a:latin typeface="Abadi" panose="020B0604020104020204" pitchFamily="34" charset="0"/>
              </a:rPr>
              <a:t>Introduction </a:t>
            </a:r>
            <a:endParaRPr lang="en-IN" b="1" dirty="0">
              <a:solidFill>
                <a:schemeClr val="tx1">
                  <a:lumMod val="85000"/>
                  <a:lumOff val="15000"/>
                </a:schemeClr>
              </a:solidFill>
              <a:latin typeface="Abadi" panose="020B0604020104020204" pitchFamily="34" charset="0"/>
            </a:endParaRPr>
          </a:p>
        </p:txBody>
      </p:sp>
      <p:sp>
        <p:nvSpPr>
          <p:cNvPr id="3" name="Content Placeholder 2">
            <a:extLst>
              <a:ext uri="{FF2B5EF4-FFF2-40B4-BE49-F238E27FC236}">
                <a16:creationId xmlns:a16="http://schemas.microsoft.com/office/drawing/2014/main" id="{90B05D21-82E4-9D35-094A-12B054C85730}"/>
              </a:ext>
            </a:extLst>
          </p:cNvPr>
          <p:cNvSpPr>
            <a:spLocks noGrp="1"/>
          </p:cNvSpPr>
          <p:nvPr>
            <p:ph idx="1"/>
          </p:nvPr>
        </p:nvSpPr>
        <p:spPr>
          <a:xfrm>
            <a:off x="461912" y="2286000"/>
            <a:ext cx="10416619" cy="3830923"/>
          </a:xfrm>
        </p:spPr>
        <p:txBody>
          <a:bodyPr anchor="ctr">
            <a:normAutofit/>
          </a:bodyPr>
          <a:lstStyle/>
          <a:p>
            <a:pPr marL="723900" indent="0">
              <a:spcAft>
                <a:spcPts val="85"/>
              </a:spcAft>
              <a:buNone/>
            </a:pPr>
            <a:r>
              <a:rPr lang="en-IN" sz="2000" dirty="0">
                <a:solidFill>
                  <a:schemeClr val="tx1">
                    <a:lumMod val="85000"/>
                    <a:lumOff val="15000"/>
                  </a:schemeClr>
                </a:solidFill>
                <a:effectLst/>
                <a:latin typeface="Times New Roman" panose="02020603050405020304" pitchFamily="18" charset="0"/>
                <a:ea typeface="Calibri" panose="020F0502020204030204" pitchFamily="34" charset="0"/>
              </a:rPr>
              <a:t>I am currently interning at Cambridge Technology, a tech services company located in Hyderabad with over 20 years of experience. We specialize in guiding businesses through their digital transformation journey, offering expertise in building infrastructures and addressing various IT challenges. Our focus areas include AI, big data, and cloud solutions, where our team of experts assists clients in adopting the most suitable technological approaches to keep their businesses ahead in this rapidly evolving landscape</a:t>
            </a:r>
            <a:r>
              <a:rPr lang="en-IN" sz="2000" dirty="0">
                <a:solidFill>
                  <a:schemeClr val="tx1">
                    <a:lumMod val="85000"/>
                    <a:lumOff val="15000"/>
                  </a:schemeClr>
                </a:solidFill>
                <a:latin typeface="Calibri" panose="020F0502020204030204" pitchFamily="34" charset="0"/>
                <a:ea typeface="Calibri" panose="020F0502020204030204" pitchFamily="34" charset="0"/>
              </a:rPr>
              <a:t>. </a:t>
            </a:r>
            <a:r>
              <a:rPr lang="en-IN" sz="2000" dirty="0">
                <a:solidFill>
                  <a:schemeClr val="tx1">
                    <a:lumMod val="85000"/>
                    <a:lumOff val="15000"/>
                  </a:schemeClr>
                </a:solidFill>
                <a:effectLst/>
                <a:latin typeface="Times New Roman" panose="02020603050405020304" pitchFamily="18" charset="0"/>
                <a:ea typeface="Calibri" panose="020F0502020204030204" pitchFamily="34" charset="0"/>
              </a:rPr>
              <a:t>Within the Research and Development department, I am actively involved in Generative AI and Data Analysis. My role is to contribute to the development and advancement of innovative solutions, leveraging cutting-edge technologies to drive our commitment to excellence in the field of data science.</a:t>
            </a:r>
            <a:endParaRPr lang="en-IN" sz="2000" dirty="0">
              <a:solidFill>
                <a:schemeClr val="tx1">
                  <a:lumMod val="85000"/>
                  <a:lumOff val="15000"/>
                </a:schemeClr>
              </a:solidFill>
              <a:effectLst/>
              <a:latin typeface="Calibri" panose="020F0502020204030204" pitchFamily="34" charset="0"/>
              <a:ea typeface="Calibri" panose="020F0502020204030204" pitchFamily="34" charset="0"/>
            </a:endParaRPr>
          </a:p>
          <a:p>
            <a:endParaRPr lang="en-IN" sz="2000" dirty="0">
              <a:solidFill>
                <a:schemeClr val="tx1">
                  <a:lumMod val="85000"/>
                  <a:lumOff val="15000"/>
                </a:schemeClr>
              </a:solidFill>
            </a:endParaRPr>
          </a:p>
        </p:txBody>
      </p:sp>
    </p:spTree>
    <p:extLst>
      <p:ext uri="{BB962C8B-B14F-4D97-AF65-F5344CB8AC3E}">
        <p14:creationId xmlns:p14="http://schemas.microsoft.com/office/powerpoint/2010/main" val="2390299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6935AB-34BB-6607-3E1F-0F5C1F9B6C1A}"/>
              </a:ext>
            </a:extLst>
          </p:cNvPr>
          <p:cNvSpPr>
            <a:spLocks noGrp="1"/>
          </p:cNvSpPr>
          <p:nvPr>
            <p:ph type="title"/>
          </p:nvPr>
        </p:nvSpPr>
        <p:spPr>
          <a:xfrm>
            <a:off x="1137036" y="548640"/>
            <a:ext cx="9543405" cy="1188720"/>
          </a:xfrm>
        </p:spPr>
        <p:txBody>
          <a:bodyPr>
            <a:normAutofit/>
          </a:bodyPr>
          <a:lstStyle/>
          <a:p>
            <a:endParaRPr lang="en-IN">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BE24C304-5ABF-A52A-5207-9AD7B1DE0485}"/>
              </a:ext>
            </a:extLst>
          </p:cNvPr>
          <p:cNvSpPr>
            <a:spLocks noGrp="1"/>
          </p:cNvSpPr>
          <p:nvPr>
            <p:ph idx="1"/>
          </p:nvPr>
        </p:nvSpPr>
        <p:spPr>
          <a:xfrm>
            <a:off x="1957987" y="2009423"/>
            <a:ext cx="8276026" cy="3111218"/>
          </a:xfrm>
        </p:spPr>
        <p:txBody>
          <a:bodyPr anchor="ctr">
            <a:normAutofit/>
          </a:bodyPr>
          <a:lstStyle/>
          <a:p>
            <a:pPr marL="0" indent="0" algn="ctr">
              <a:buNone/>
            </a:pPr>
            <a:r>
              <a:rPr lang="en-US" sz="7200" dirty="0">
                <a:solidFill>
                  <a:schemeClr val="tx1">
                    <a:lumMod val="85000"/>
                    <a:lumOff val="15000"/>
                  </a:schemeClr>
                </a:solidFill>
                <a:latin typeface="Abadi" panose="020B0604020104020204" pitchFamily="34" charset="0"/>
              </a:rPr>
              <a:t>Thank you</a:t>
            </a:r>
            <a:endParaRPr lang="en-IN" sz="7200" dirty="0">
              <a:solidFill>
                <a:schemeClr val="tx1">
                  <a:lumMod val="85000"/>
                  <a:lumOff val="15000"/>
                </a:schemeClr>
              </a:solidFill>
              <a:latin typeface="Abadi" panose="020B0604020104020204" pitchFamily="34" charset="0"/>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501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4EF3DB-B4E3-444E-6818-F8A309B2CED6}"/>
              </a:ext>
            </a:extLst>
          </p:cNvPr>
          <p:cNvSpPr>
            <a:spLocks noGrp="1"/>
          </p:cNvSpPr>
          <p:nvPr>
            <p:ph type="title"/>
          </p:nvPr>
        </p:nvSpPr>
        <p:spPr>
          <a:xfrm>
            <a:off x="1137036" y="548640"/>
            <a:ext cx="9916632" cy="1188720"/>
          </a:xfrm>
        </p:spPr>
        <p:txBody>
          <a:bodyPr>
            <a:normAutofit/>
          </a:bodyPr>
          <a:lstStyle/>
          <a:p>
            <a:pPr algn="ctr"/>
            <a:r>
              <a:rPr lang="en-US" b="1" dirty="0">
                <a:solidFill>
                  <a:schemeClr val="tx1">
                    <a:lumMod val="85000"/>
                    <a:lumOff val="15000"/>
                  </a:schemeClr>
                </a:solidFill>
                <a:latin typeface="Abadi" panose="020F0502020204030204" pitchFamily="34" charset="0"/>
              </a:rPr>
              <a:t>Learning Highlights</a:t>
            </a:r>
            <a:endParaRPr lang="en-IN" b="1" dirty="0">
              <a:solidFill>
                <a:schemeClr val="tx1">
                  <a:lumMod val="85000"/>
                  <a:lumOff val="15000"/>
                </a:schemeClr>
              </a:solidFill>
              <a:latin typeface="Abadi" panose="020F0502020204030204" pitchFamily="34" charset="0"/>
            </a:endParaRPr>
          </a:p>
        </p:txBody>
      </p:sp>
      <p:sp>
        <p:nvSpPr>
          <p:cNvPr id="3" name="Content Placeholder 2">
            <a:extLst>
              <a:ext uri="{FF2B5EF4-FFF2-40B4-BE49-F238E27FC236}">
                <a16:creationId xmlns:a16="http://schemas.microsoft.com/office/drawing/2014/main" id="{73D58F32-60BB-6B26-B669-A18CD6AB2ED1}"/>
              </a:ext>
            </a:extLst>
          </p:cNvPr>
          <p:cNvSpPr>
            <a:spLocks noGrp="1"/>
          </p:cNvSpPr>
          <p:nvPr>
            <p:ph idx="1"/>
          </p:nvPr>
        </p:nvSpPr>
        <p:spPr>
          <a:xfrm>
            <a:off x="1749778" y="2200059"/>
            <a:ext cx="8484235" cy="3916864"/>
          </a:xfrm>
        </p:spPr>
        <p:txBody>
          <a:bodyPr anchor="ctr">
            <a:normAutofit/>
          </a:bodyPr>
          <a:lstStyle/>
          <a:p>
            <a:r>
              <a:rPr lang="en-US" sz="2000" dirty="0">
                <a:solidFill>
                  <a:schemeClr val="tx1">
                    <a:lumMod val="85000"/>
                    <a:lumOff val="15000"/>
                  </a:schemeClr>
                </a:solidFill>
              </a:rPr>
              <a:t>What is Generative AI:</a:t>
            </a:r>
            <a:r>
              <a:rPr lang="en-IN" sz="2000" dirty="0">
                <a:solidFill>
                  <a:schemeClr val="tx1">
                    <a:lumMod val="85000"/>
                    <a:lumOff val="15000"/>
                  </a:schemeClr>
                </a:solidFill>
              </a:rPr>
              <a:t>Generative AI enables users to quickly generate new content based on a variety of inputs. Inputs and outputs to these models can include text, images, sounds, animation, 3D models, or other types of data.</a:t>
            </a:r>
          </a:p>
          <a:p>
            <a:r>
              <a:rPr lang="en-IN" sz="2000" dirty="0">
                <a:solidFill>
                  <a:schemeClr val="tx1">
                    <a:lumMod val="85000"/>
                    <a:lumOff val="15000"/>
                  </a:schemeClr>
                </a:solidFill>
              </a:rPr>
              <a:t>What are LLMS:A large language model (LLM) is a specialized type of artificial intelligence (AI) that has been trained on vast amounts of text to understand existing content and generate original content.</a:t>
            </a:r>
          </a:p>
          <a:p>
            <a:r>
              <a:rPr lang="en-IN" sz="2000" dirty="0">
                <a:solidFill>
                  <a:schemeClr val="tx1">
                    <a:lumMod val="85000"/>
                    <a:lumOff val="15000"/>
                  </a:schemeClr>
                </a:solidFill>
              </a:rPr>
              <a:t>Frameworks : For making AI application we have majorly we have two frame works </a:t>
            </a:r>
            <a:r>
              <a:rPr lang="en-IN" sz="2000" dirty="0" err="1">
                <a:solidFill>
                  <a:schemeClr val="tx1">
                    <a:lumMod val="85000"/>
                    <a:lumOff val="15000"/>
                  </a:schemeClr>
                </a:solidFill>
              </a:rPr>
              <a:t>Langchain</a:t>
            </a:r>
            <a:r>
              <a:rPr lang="en-IN" sz="2000" dirty="0">
                <a:solidFill>
                  <a:schemeClr val="tx1">
                    <a:lumMod val="85000"/>
                    <a:lumOff val="15000"/>
                  </a:schemeClr>
                </a:solidFill>
              </a:rPr>
              <a:t> and Llama Index.</a:t>
            </a:r>
          </a:p>
        </p:txBody>
      </p:sp>
    </p:spTree>
    <p:extLst>
      <p:ext uri="{BB962C8B-B14F-4D97-AF65-F5344CB8AC3E}">
        <p14:creationId xmlns:p14="http://schemas.microsoft.com/office/powerpoint/2010/main" val="3937084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315C94-9496-2D49-9342-B6E7870C4E55}"/>
              </a:ext>
            </a:extLst>
          </p:cNvPr>
          <p:cNvSpPr>
            <a:spLocks noGrp="1"/>
          </p:cNvSpPr>
          <p:nvPr>
            <p:ph type="title"/>
          </p:nvPr>
        </p:nvSpPr>
        <p:spPr>
          <a:xfrm>
            <a:off x="6177063" y="802955"/>
            <a:ext cx="4895018" cy="1454051"/>
          </a:xfrm>
        </p:spPr>
        <p:txBody>
          <a:bodyPr>
            <a:normAutofit/>
          </a:bodyPr>
          <a:lstStyle/>
          <a:p>
            <a:r>
              <a:rPr lang="en-US" sz="3600" b="1" dirty="0">
                <a:latin typeface="+mn-lt"/>
              </a:rPr>
              <a:t>Motivation</a:t>
            </a:r>
            <a:endParaRPr lang="en-IN" sz="3600" b="1" dirty="0">
              <a:latin typeface="+mn-lt"/>
            </a:endParaRPr>
          </a:p>
        </p:txBody>
      </p:sp>
      <p:pic>
        <p:nvPicPr>
          <p:cNvPr id="7" name="Graphic 6" descr="Person with Idea">
            <a:extLst>
              <a:ext uri="{FF2B5EF4-FFF2-40B4-BE49-F238E27FC236}">
                <a16:creationId xmlns:a16="http://schemas.microsoft.com/office/drawing/2014/main" id="{3D94FF76-91B2-60B8-569E-60F438430E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52910000-816A-221D-989F-93AB09AA31D3}"/>
              </a:ext>
            </a:extLst>
          </p:cNvPr>
          <p:cNvSpPr>
            <a:spLocks noGrp="1"/>
          </p:cNvSpPr>
          <p:nvPr>
            <p:ph idx="1"/>
          </p:nvPr>
        </p:nvSpPr>
        <p:spPr>
          <a:xfrm>
            <a:off x="6180993" y="2257006"/>
            <a:ext cx="4891088" cy="3803965"/>
          </a:xfrm>
        </p:spPr>
        <p:txBody>
          <a:bodyPr anchor="ctr">
            <a:normAutofit fontScale="92500" lnSpcReduction="10000"/>
          </a:bodyPr>
          <a:lstStyle/>
          <a:p>
            <a:pPr marL="0" indent="0">
              <a:buNone/>
            </a:pPr>
            <a:r>
              <a:rPr lang="en-IN" sz="2200" dirty="0"/>
              <a:t>1) Curiosity about AI:</a:t>
            </a:r>
          </a:p>
          <a:p>
            <a:r>
              <a:rPr lang="en-IN" sz="2200" b="1" dirty="0"/>
              <a:t>Passion for Technology</a:t>
            </a:r>
            <a:r>
              <a:rPr lang="en-IN" sz="2200" dirty="0"/>
              <a:t>: A deep interest in artificial intelligence and its capabilities.</a:t>
            </a:r>
          </a:p>
          <a:p>
            <a:r>
              <a:rPr lang="en-IN" sz="2200" b="1" dirty="0"/>
              <a:t>Innovative Potential</a:t>
            </a:r>
            <a:r>
              <a:rPr lang="en-IN" sz="2200" dirty="0"/>
              <a:t>: The desire to explore and utilize cutting-edge AI technologies.</a:t>
            </a:r>
          </a:p>
          <a:p>
            <a:pPr marL="0" indent="0">
              <a:buNone/>
            </a:pPr>
            <a:r>
              <a:rPr lang="en-IN" sz="2200" dirty="0"/>
              <a:t>2) Solving Real-world Problems:</a:t>
            </a:r>
          </a:p>
          <a:p>
            <a:r>
              <a:rPr lang="en-IN" sz="2200" b="1" dirty="0"/>
              <a:t>Practical Applications</a:t>
            </a:r>
            <a:r>
              <a:rPr lang="en-IN" sz="2200" dirty="0"/>
              <a:t>: Aiming to develop solutions that address actual needs and challenges.</a:t>
            </a:r>
          </a:p>
          <a:p>
            <a:r>
              <a:rPr lang="en-IN" sz="2200" b="1" dirty="0"/>
              <a:t>User Assistance</a:t>
            </a:r>
            <a:r>
              <a:rPr lang="en-IN" sz="2200" dirty="0"/>
              <a:t>: Creating tools that can help people efficiently interact with large volumes of information.</a:t>
            </a:r>
          </a:p>
          <a:p>
            <a:endParaRPr lang="en-IN" sz="1700" dirty="0">
              <a:solidFill>
                <a:schemeClr val="tx2"/>
              </a:solidFill>
            </a:endParaRPr>
          </a:p>
        </p:txBody>
      </p:sp>
      <p:grpSp>
        <p:nvGrpSpPr>
          <p:cNvPr id="27" name="Group 26">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8" name="Freeform: Shape 27">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4097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D97CF01-A6B6-BF24-1232-01DC946E3275}"/>
              </a:ext>
            </a:extLst>
          </p:cNvPr>
          <p:cNvSpPr>
            <a:spLocks noGrp="1"/>
          </p:cNvSpPr>
          <p:nvPr>
            <p:ph type="title"/>
          </p:nvPr>
        </p:nvSpPr>
        <p:spPr>
          <a:xfrm>
            <a:off x="1179226" y="564205"/>
            <a:ext cx="9833548" cy="1332690"/>
          </a:xfrm>
        </p:spPr>
        <p:txBody>
          <a:bodyPr anchor="b">
            <a:normAutofit/>
          </a:bodyPr>
          <a:lstStyle/>
          <a:p>
            <a:pPr algn="ctr"/>
            <a:r>
              <a:rPr lang="en-US" b="1" dirty="0"/>
              <a:t>Objective</a:t>
            </a:r>
            <a:endParaRPr lang="en-IN" b="1" dirty="0"/>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5694CF8-6056-3559-C146-EDD0D945A090}"/>
              </a:ext>
            </a:extLst>
          </p:cNvPr>
          <p:cNvSpPr>
            <a:spLocks noGrp="1"/>
          </p:cNvSpPr>
          <p:nvPr>
            <p:ph idx="1"/>
          </p:nvPr>
        </p:nvSpPr>
        <p:spPr>
          <a:xfrm>
            <a:off x="807396" y="2110902"/>
            <a:ext cx="10690698" cy="3883997"/>
          </a:xfrm>
        </p:spPr>
        <p:txBody>
          <a:bodyPr anchor="ctr">
            <a:normAutofit/>
          </a:bodyPr>
          <a:lstStyle/>
          <a:p>
            <a:pPr marL="0" indent="0">
              <a:buNone/>
            </a:pPr>
            <a:r>
              <a:rPr lang="en-IN" sz="2000" dirty="0"/>
              <a:t>The primary objective of the Sacral (Doc Chat Bot) project is to develop an advanced document-based chatbot using the Retrieval-Augmented Generation (RAG) paradigm. This involves leveraging state-of-the-art AI technologies, including large language models (LLMs), the OpenAI API, and frameworks like Hugging Face, to create a robust and efficient system capable of accurately retrieving and generating relevant information from large datasets. The project aims to enhance practical AI applications by solving real-world problems, fostering continuous learning, and promoting ethical AI development through collaborative efforts. By integrating web scraping techniques and machine learning algorithms, the chatbot will provide precise and informative responses, thereby improving user interaction and data accessibility.</a:t>
            </a:r>
          </a:p>
        </p:txBody>
      </p:sp>
    </p:spTree>
    <p:extLst>
      <p:ext uri="{BB962C8B-B14F-4D97-AF65-F5344CB8AC3E}">
        <p14:creationId xmlns:p14="http://schemas.microsoft.com/office/powerpoint/2010/main" val="10040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708E1ED-29EA-A3F0-DE21-E938905AD5F5}"/>
              </a:ext>
            </a:extLst>
          </p:cNvPr>
          <p:cNvSpPr>
            <a:spLocks noGrp="1"/>
          </p:cNvSpPr>
          <p:nvPr>
            <p:ph type="title"/>
          </p:nvPr>
        </p:nvSpPr>
        <p:spPr>
          <a:xfrm>
            <a:off x="1179226" y="1280679"/>
            <a:ext cx="9833548" cy="1325563"/>
          </a:xfrm>
        </p:spPr>
        <p:txBody>
          <a:bodyPr anchor="b">
            <a:normAutofit/>
          </a:bodyPr>
          <a:lstStyle/>
          <a:p>
            <a:pPr algn="ctr"/>
            <a:r>
              <a:rPr lang="en-US" b="1" dirty="0"/>
              <a:t>Technology Involved</a:t>
            </a:r>
            <a:endParaRPr lang="en-IN" b="1" dirty="0"/>
          </a:p>
        </p:txBody>
      </p:sp>
      <p:grpSp>
        <p:nvGrpSpPr>
          <p:cNvPr id="47" name="Group 46">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829BEBD-73BE-A9B0-C627-7FBDC5CCD501}"/>
              </a:ext>
            </a:extLst>
          </p:cNvPr>
          <p:cNvSpPr>
            <a:spLocks noGrp="1"/>
          </p:cNvSpPr>
          <p:nvPr>
            <p:ph idx="1"/>
          </p:nvPr>
        </p:nvSpPr>
        <p:spPr>
          <a:xfrm>
            <a:off x="1179226" y="2890979"/>
            <a:ext cx="9833548" cy="2693976"/>
          </a:xfrm>
        </p:spPr>
        <p:txBody>
          <a:bodyPr>
            <a:normAutofit/>
          </a:bodyPr>
          <a:lstStyle/>
          <a:p>
            <a:r>
              <a:rPr lang="en-IN" sz="2000" dirty="0"/>
              <a:t>Large Language Models (LLMs): In my project I have used open AI model specifically </a:t>
            </a:r>
            <a:r>
              <a:rPr lang="en-IN" sz="2000" dirty="0" err="1"/>
              <a:t>gpt</a:t>
            </a:r>
            <a:r>
              <a:rPr lang="en-IN" sz="2000" dirty="0"/>
              <a:t> 3.5 turbo. </a:t>
            </a:r>
          </a:p>
          <a:p>
            <a:r>
              <a:rPr lang="en-IN" sz="2000" dirty="0" err="1"/>
              <a:t>Langchain</a:t>
            </a:r>
            <a:r>
              <a:rPr lang="en-IN" sz="2000" dirty="0"/>
              <a:t> Framework: I have used </a:t>
            </a:r>
            <a:r>
              <a:rPr lang="en-IN" sz="2000" dirty="0" err="1"/>
              <a:t>langchain</a:t>
            </a:r>
            <a:r>
              <a:rPr lang="en-IN" sz="2000" dirty="0"/>
              <a:t> framework.</a:t>
            </a:r>
          </a:p>
          <a:p>
            <a:r>
              <a:rPr lang="en-IN" sz="2000" dirty="0"/>
              <a:t>Retrieval-Augmented Generation (RAG): Combines retrieval and generation techniques to enhance response accuracy.</a:t>
            </a:r>
          </a:p>
          <a:p>
            <a:r>
              <a:rPr lang="en-IN" sz="2000" dirty="0"/>
              <a:t>Vector Database (Chroma DB): Used for storing the embeddings in the database so that </a:t>
            </a:r>
            <a:r>
              <a:rPr lang="en-IN" sz="2000" dirty="0" err="1"/>
              <a:t>futhur</a:t>
            </a:r>
            <a:r>
              <a:rPr lang="en-IN" sz="2000" dirty="0"/>
              <a:t> similarity search can be performed.  </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63807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2" name="Freeform: Shape 2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107D74A-EB6E-0527-7333-E09E7F135EBD}"/>
              </a:ext>
            </a:extLst>
          </p:cNvPr>
          <p:cNvSpPr>
            <a:spLocks noGrp="1"/>
          </p:cNvSpPr>
          <p:nvPr>
            <p:ph type="title"/>
          </p:nvPr>
        </p:nvSpPr>
        <p:spPr>
          <a:xfrm>
            <a:off x="640080" y="1243013"/>
            <a:ext cx="3855720" cy="4371974"/>
          </a:xfrm>
        </p:spPr>
        <p:txBody>
          <a:bodyPr>
            <a:normAutofit/>
          </a:bodyPr>
          <a:lstStyle/>
          <a:p>
            <a:r>
              <a:rPr lang="en-US" b="1" dirty="0">
                <a:latin typeface="+mn-lt"/>
              </a:rPr>
              <a:t>About OpenAI API and Its model</a:t>
            </a:r>
            <a:endParaRPr lang="en-IN" b="1" dirty="0">
              <a:latin typeface="+mn-lt"/>
            </a:endParaRPr>
          </a:p>
        </p:txBody>
      </p:sp>
      <p:sp>
        <p:nvSpPr>
          <p:cNvPr id="3" name="Content Placeholder 2">
            <a:extLst>
              <a:ext uri="{FF2B5EF4-FFF2-40B4-BE49-F238E27FC236}">
                <a16:creationId xmlns:a16="http://schemas.microsoft.com/office/drawing/2014/main" id="{DFAB0F26-8DD4-52AE-EE5D-D08863557181}"/>
              </a:ext>
            </a:extLst>
          </p:cNvPr>
          <p:cNvSpPr>
            <a:spLocks noGrp="1"/>
          </p:cNvSpPr>
          <p:nvPr>
            <p:ph idx="1"/>
          </p:nvPr>
        </p:nvSpPr>
        <p:spPr>
          <a:xfrm>
            <a:off x="6172200" y="804672"/>
            <a:ext cx="5221224" cy="5230368"/>
          </a:xfrm>
        </p:spPr>
        <p:txBody>
          <a:bodyPr anchor="ctr">
            <a:normAutofit/>
          </a:bodyPr>
          <a:lstStyle/>
          <a:p>
            <a:r>
              <a:rPr lang="en-IN" sz="2000" dirty="0">
                <a:latin typeface="Abadi" panose="020B0604020104020204" pitchFamily="34" charset="0"/>
              </a:rPr>
              <a:t>OpenAI API: </a:t>
            </a:r>
            <a:r>
              <a:rPr lang="en-IN" sz="2000" dirty="0"/>
              <a:t>The developer platform is a suite of services, including the above, that helps build and deploy AI applications</a:t>
            </a:r>
          </a:p>
          <a:p>
            <a:pPr marL="0" indent="0">
              <a:buNone/>
            </a:pPr>
            <a:endParaRPr lang="en-IN" sz="2000" dirty="0"/>
          </a:p>
          <a:p>
            <a:r>
              <a:rPr lang="en-IN" sz="2000" dirty="0">
                <a:latin typeface="Abadi" panose="020B0604020104020204" pitchFamily="34" charset="0"/>
              </a:rPr>
              <a:t>About GPT 3.5 turbo: </a:t>
            </a:r>
            <a:r>
              <a:rPr lang="en-IN" sz="2000" dirty="0"/>
              <a:t>The latest GPT-3.5 Turbo model with higher accuracy at responding in requested formats and a fix for a bug which caused a text encoding issue for non-English language function calls. Returns a maximum of 4,096 output tokens. </a:t>
            </a:r>
          </a:p>
          <a:p>
            <a:pPr marL="0" indent="0">
              <a:buNone/>
            </a:pPr>
            <a:endParaRPr lang="en-IN" sz="1800" dirty="0">
              <a:solidFill>
                <a:schemeClr val="tx2"/>
              </a:solidFill>
            </a:endParaRPr>
          </a:p>
          <a:p>
            <a:pPr marL="0" indent="0">
              <a:buNone/>
            </a:pPr>
            <a:endParaRPr lang="en-IN" sz="1800" dirty="0">
              <a:solidFill>
                <a:schemeClr val="tx2"/>
              </a:solidFill>
            </a:endParaRPr>
          </a:p>
        </p:txBody>
      </p:sp>
    </p:spTree>
    <p:extLst>
      <p:ext uri="{BB962C8B-B14F-4D97-AF65-F5344CB8AC3E}">
        <p14:creationId xmlns:p14="http://schemas.microsoft.com/office/powerpoint/2010/main" val="1126549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D8B293-F5A3-4389-EC92-FFDB3096F334}"/>
              </a:ext>
            </a:extLst>
          </p:cNvPr>
          <p:cNvSpPr>
            <a:spLocks noGrp="1"/>
          </p:cNvSpPr>
          <p:nvPr>
            <p:ph type="title"/>
          </p:nvPr>
        </p:nvSpPr>
        <p:spPr>
          <a:xfrm>
            <a:off x="226863" y="1743959"/>
            <a:ext cx="4891891" cy="234186"/>
          </a:xfrm>
        </p:spPr>
        <p:txBody>
          <a:bodyPr>
            <a:normAutofit fontScale="90000"/>
          </a:bodyPr>
          <a:lstStyle/>
          <a:p>
            <a:pPr algn="ctr"/>
            <a:r>
              <a:rPr lang="en-IN" sz="4900" b="1" dirty="0">
                <a:latin typeface="+mn-lt"/>
              </a:rPr>
              <a:t>Chat Completions API</a:t>
            </a:r>
            <a:br>
              <a:rPr lang="en-IN" sz="4400" dirty="0"/>
            </a:br>
            <a:endParaRPr lang="en-IN" b="1" dirty="0">
              <a:latin typeface="Abadi" panose="020B0604020104020204" pitchFamily="34" charset="0"/>
            </a:endParaRPr>
          </a:p>
        </p:txBody>
      </p:sp>
      <p:sp>
        <p:nvSpPr>
          <p:cNvPr id="3" name="Content Placeholder 2">
            <a:extLst>
              <a:ext uri="{FF2B5EF4-FFF2-40B4-BE49-F238E27FC236}">
                <a16:creationId xmlns:a16="http://schemas.microsoft.com/office/drawing/2014/main" id="{8BC89744-FBB0-1B77-1E01-A02A2DFF8FC8}"/>
              </a:ext>
            </a:extLst>
          </p:cNvPr>
          <p:cNvSpPr>
            <a:spLocks noGrp="1"/>
          </p:cNvSpPr>
          <p:nvPr>
            <p:ph idx="1"/>
          </p:nvPr>
        </p:nvSpPr>
        <p:spPr>
          <a:xfrm>
            <a:off x="518474" y="2675550"/>
            <a:ext cx="3846136" cy="2462057"/>
          </a:xfrm>
        </p:spPr>
        <p:txBody>
          <a:bodyPr>
            <a:normAutofit/>
          </a:bodyPr>
          <a:lstStyle/>
          <a:p>
            <a:pPr marL="0" indent="0">
              <a:buNone/>
            </a:pPr>
            <a:r>
              <a:rPr lang="en-IN" sz="2000" dirty="0"/>
              <a:t>Chat models take a list of messages as input and return a model-generated message as output. Although the chat format is designed to make multi-turn conversations easy, it’s just as useful for single-turn tasks without any conversation.</a:t>
            </a:r>
          </a:p>
        </p:txBody>
      </p:sp>
      <p:pic>
        <p:nvPicPr>
          <p:cNvPr id="5" name="Picture 4">
            <a:extLst>
              <a:ext uri="{FF2B5EF4-FFF2-40B4-BE49-F238E27FC236}">
                <a16:creationId xmlns:a16="http://schemas.microsoft.com/office/drawing/2014/main" id="{F1C80BE1-C063-E38E-D7FA-2CEB77087F69}"/>
              </a:ext>
            </a:extLst>
          </p:cNvPr>
          <p:cNvPicPr>
            <a:picLocks noChangeAspect="1"/>
          </p:cNvPicPr>
          <p:nvPr/>
        </p:nvPicPr>
        <p:blipFill>
          <a:blip r:embed="rId2"/>
          <a:stretch>
            <a:fillRect/>
          </a:stretch>
        </p:blipFill>
        <p:spPr>
          <a:xfrm>
            <a:off x="5445457" y="2209842"/>
            <a:ext cx="6155141" cy="2462056"/>
          </a:xfrm>
          <a:prstGeom prst="rect">
            <a:avLst/>
          </a:prstGeom>
        </p:spPr>
      </p:pic>
    </p:spTree>
    <p:extLst>
      <p:ext uri="{BB962C8B-B14F-4D97-AF65-F5344CB8AC3E}">
        <p14:creationId xmlns:p14="http://schemas.microsoft.com/office/powerpoint/2010/main" val="103337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2B789-0A04-3B7B-1C8A-0F0ADBF4EB5F}"/>
              </a:ext>
            </a:extLst>
          </p:cNvPr>
          <p:cNvSpPr>
            <a:spLocks noGrp="1"/>
          </p:cNvSpPr>
          <p:nvPr>
            <p:ph type="title"/>
          </p:nvPr>
        </p:nvSpPr>
        <p:spPr>
          <a:xfrm>
            <a:off x="844128" y="841865"/>
            <a:ext cx="4977976" cy="1044699"/>
          </a:xfrm>
        </p:spPr>
        <p:txBody>
          <a:bodyPr>
            <a:normAutofit/>
          </a:bodyPr>
          <a:lstStyle/>
          <a:p>
            <a:pPr algn="ctr"/>
            <a:r>
              <a:rPr lang="en-US" b="1" dirty="0" err="1">
                <a:latin typeface="+mn-lt"/>
              </a:rPr>
              <a:t>Langchain</a:t>
            </a:r>
            <a:endParaRPr lang="en-IN" b="1" dirty="0">
              <a:latin typeface="+mn-lt"/>
            </a:endParaRPr>
          </a:p>
        </p:txBody>
      </p:sp>
      <p:sp>
        <p:nvSpPr>
          <p:cNvPr id="19" name="Content Placeholder 2">
            <a:extLst>
              <a:ext uri="{FF2B5EF4-FFF2-40B4-BE49-F238E27FC236}">
                <a16:creationId xmlns:a16="http://schemas.microsoft.com/office/drawing/2014/main" id="{547DA98C-71AF-2C1D-58C9-92F9F1694693}"/>
              </a:ext>
            </a:extLst>
          </p:cNvPr>
          <p:cNvSpPr>
            <a:spLocks noGrp="1"/>
          </p:cNvSpPr>
          <p:nvPr>
            <p:ph idx="1"/>
          </p:nvPr>
        </p:nvSpPr>
        <p:spPr>
          <a:xfrm>
            <a:off x="480767" y="2073898"/>
            <a:ext cx="5615233" cy="3582184"/>
          </a:xfrm>
        </p:spPr>
        <p:txBody>
          <a:bodyPr anchor="ctr">
            <a:normAutofit/>
          </a:bodyPr>
          <a:lstStyle/>
          <a:p>
            <a:pPr marL="0" indent="0">
              <a:buNone/>
            </a:pPr>
            <a:r>
              <a:rPr lang="en-IN" sz="2000" dirty="0" err="1"/>
              <a:t>LangChain</a:t>
            </a:r>
            <a:r>
              <a:rPr lang="en-IN" sz="2000" dirty="0"/>
              <a:t> is a framework for developing applications powered by language models. It enables applications that:</a:t>
            </a:r>
          </a:p>
          <a:p>
            <a:r>
              <a:rPr lang="en-IN" sz="2000" dirty="0"/>
              <a:t>Are context-aware: connect a language model to sources of context (prompt instructions, few shot examples, content to ground its response in, etc.)</a:t>
            </a:r>
          </a:p>
          <a:p>
            <a:r>
              <a:rPr lang="en-IN" sz="2000" dirty="0"/>
              <a:t>Reason: rely on a language model to reason (about how to answer based on provided context, what actions to take, etc.)</a:t>
            </a:r>
          </a:p>
          <a:p>
            <a:endParaRPr lang="en-US" sz="18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601873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503</TotalTime>
  <Words>1014</Words>
  <Application>Microsoft Office PowerPoint</Application>
  <PresentationFormat>Widescreen</PresentationFormat>
  <Paragraphs>50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Abadi</vt:lpstr>
      <vt:lpstr>Arial</vt:lpstr>
      <vt:lpstr>Calibri</vt:lpstr>
      <vt:lpstr>Calibri Light</vt:lpstr>
      <vt:lpstr>Times New Roman</vt:lpstr>
      <vt:lpstr>Office 2013 - 2022 Theme</vt:lpstr>
      <vt:lpstr>Major Project Presentation</vt:lpstr>
      <vt:lpstr>Introduction </vt:lpstr>
      <vt:lpstr>Learning Highlights</vt:lpstr>
      <vt:lpstr>Motivation</vt:lpstr>
      <vt:lpstr>Objective</vt:lpstr>
      <vt:lpstr>Technology Involved</vt:lpstr>
      <vt:lpstr>About OpenAI API and Its model</vt:lpstr>
      <vt:lpstr>Chat Completions API </vt:lpstr>
      <vt:lpstr>Langchain</vt:lpstr>
      <vt:lpstr>Modules</vt:lpstr>
      <vt:lpstr>About Retrieval-Augmented Generation  </vt:lpstr>
      <vt:lpstr>Explanation with diagram</vt:lpstr>
      <vt:lpstr>PowerPoint Presentation</vt:lpstr>
      <vt:lpstr>Doc Chat Bot</vt:lpstr>
      <vt:lpstr>Document loader and Text splitter</vt:lpstr>
      <vt:lpstr>Chunks and summarization</vt:lpstr>
      <vt:lpstr> Vector store And Embeddings</vt:lpstr>
      <vt:lpstr>Chains and Retriever</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Presentation</dc:title>
  <dc:creator>Ritwik Kumar[Information Technology - 2020]</dc:creator>
  <cp:lastModifiedBy>Ritwik Kumar[Information Technology - 2020]</cp:lastModifiedBy>
  <cp:revision>8</cp:revision>
  <dcterms:created xsi:type="dcterms:W3CDTF">2024-04-04T05:31:58Z</dcterms:created>
  <dcterms:modified xsi:type="dcterms:W3CDTF">2024-07-17T06:26:27Z</dcterms:modified>
</cp:coreProperties>
</file>