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oboto"/>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8EFBC-FEFF-4270-9AD8-A1C76710B048}">
  <a:tblStyle styleId="{FDC8EFBC-FEFF-4270-9AD8-A1C76710B0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5.xml"/><Relationship Id="rId33" Type="http://schemas.openxmlformats.org/officeDocument/2006/relationships/font" Target="fonts/QuattrocentoSans-boldItalic.fntdata"/><Relationship Id="rId10" Type="http://schemas.openxmlformats.org/officeDocument/2006/relationships/slide" Target="slides/slide4.xml"/><Relationship Id="rId32" Type="http://schemas.openxmlformats.org/officeDocument/2006/relationships/font" Target="fonts/Quattrocento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59a79d0f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59a79d0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a5d81dae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a5d81da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2013272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201327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59a79d0f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59a79d0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5a7fef52a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5a7fef52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5a7fef52a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5a7fef52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5a7fef52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5a7fef52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a5d81dae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a5d81da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227c2ae6c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227c2ae6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de58bf346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de58bf34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db102e9b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db102e9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db102e9b4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db102e9b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db102e9b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db102e9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db102e9b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db102e9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532da138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532da13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59a79d0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59a79d0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59a79d0f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59a79d0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59a79d0f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59a79d0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chive.ics.uci.edu/dataset/525/crop+mapping+using+fused+optical+radar+data+set" TargetMode="External"/><Relationship Id="rId4" Type="http://schemas.openxmlformats.org/officeDocument/2006/relationships/hyperlink" Target="https://colab.research.google.com/drive/1rSuRSQraDZkV-4VzFPoF-JkWpm_bd9HB?usp=sharing" TargetMode="External"/><Relationship Id="rId5" Type="http://schemas.openxmlformats.org/officeDocument/2006/relationships/hyperlink" Target="https://colab.research.google.com/drive/18q0CkatdniEztot9b1nMLVk1BecDNFmE?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316050" y="1209075"/>
            <a:ext cx="11036400" cy="18750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860"/>
              <a:buFont typeface="Quattrocento Sans"/>
              <a:buNone/>
            </a:pPr>
            <a:r>
              <a:rPr lang="en-US" sz="3859"/>
              <a:t>Data Science Group Project: Cropland Classification</a:t>
            </a:r>
            <a:endParaRPr sz="3859"/>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E9F7F6"/>
              </a:buClr>
              <a:buSzPts val="2400"/>
              <a:buNone/>
            </a:pPr>
            <a:r>
              <a:rPr lang="en-US"/>
              <a:t>Ritwik Harit, 2021557</a:t>
            </a:r>
            <a:endParaRPr/>
          </a:p>
          <a:p>
            <a:pPr indent="0" lvl="0" marL="0" rtl="0" algn="r">
              <a:spcBef>
                <a:spcPts val="0"/>
              </a:spcBef>
              <a:spcAft>
                <a:spcPts val="0"/>
              </a:spcAft>
              <a:buClr>
                <a:srgbClr val="E9F7F6"/>
              </a:buClr>
              <a:buSzPts val="2400"/>
              <a:buNone/>
            </a:pPr>
            <a:r>
              <a:rPr lang="en-US"/>
              <a:t>Vasan Vohra, 2021572</a:t>
            </a:r>
            <a:endParaRPr/>
          </a:p>
          <a:p>
            <a:pPr indent="0" lvl="0" marL="0" rtl="0" algn="r">
              <a:lnSpc>
                <a:spcPct val="90000"/>
              </a:lnSpc>
              <a:spcBef>
                <a:spcPts val="0"/>
              </a:spcBef>
              <a:spcAft>
                <a:spcPts val="0"/>
              </a:spcAft>
              <a:buClr>
                <a:srgbClr val="E9F7F6"/>
              </a:buClr>
              <a:buSzPts val="2400"/>
              <a:buNone/>
            </a:pPr>
            <a:r>
              <a:rPr lang="en-US"/>
              <a:t>Aditya Jain, 2021511</a:t>
            </a:r>
            <a:endParaRPr/>
          </a:p>
          <a:p>
            <a:pPr indent="0" lvl="0" marL="0" rtl="0" algn="r">
              <a:lnSpc>
                <a:spcPct val="90000"/>
              </a:lnSpc>
              <a:spcBef>
                <a:spcPts val="0"/>
              </a:spcBef>
              <a:spcAft>
                <a:spcPts val="0"/>
              </a:spcAft>
              <a:buClr>
                <a:srgbClr val="E9F7F6"/>
              </a:buClr>
              <a:buSzPts val="2400"/>
              <a:buNone/>
            </a:pPr>
            <a:r>
              <a:rPr lang="en-US"/>
              <a:t>Vasu Kapoor, 2021573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Correlation</a:t>
            </a:r>
            <a:r>
              <a:rPr lang="en-US"/>
              <a:t> Heatmap</a:t>
            </a:r>
            <a:endParaRPr/>
          </a:p>
        </p:txBody>
      </p:sp>
      <p:pic>
        <p:nvPicPr>
          <p:cNvPr id="230" name="Google Shape;230;p28"/>
          <p:cNvPicPr preferRelativeResize="0"/>
          <p:nvPr/>
        </p:nvPicPr>
        <p:blipFill>
          <a:blip r:embed="rId3">
            <a:alphaModFix/>
          </a:blip>
          <a:stretch>
            <a:fillRect/>
          </a:stretch>
        </p:blipFill>
        <p:spPr>
          <a:xfrm>
            <a:off x="2107200" y="1303100"/>
            <a:ext cx="7386176" cy="536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36" name="Google Shape;236;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0200" lvl="0" marL="457200" rtl="0" algn="l">
              <a:lnSpc>
                <a:spcPct val="150000"/>
              </a:lnSpc>
              <a:spcBef>
                <a:spcPts val="1200"/>
              </a:spcBef>
              <a:spcAft>
                <a:spcPts val="0"/>
              </a:spcAft>
              <a:buClr>
                <a:srgbClr val="0D0D14"/>
              </a:buClr>
              <a:buSzPts val="1600"/>
              <a:buFont typeface="Arial"/>
              <a:buChar char="●"/>
            </a:pPr>
            <a:r>
              <a:rPr b="1" lang="en-US" sz="1600">
                <a:solidFill>
                  <a:srgbClr val="0D0D14"/>
                </a:solidFill>
                <a:latin typeface="Quattrocento Sans"/>
                <a:ea typeface="Quattrocento Sans"/>
                <a:cs typeface="Quattrocento Sans"/>
                <a:sym typeface="Quattrocento Sans"/>
              </a:rPr>
              <a:t>Data Cleaning and Exploration:</a:t>
            </a:r>
            <a:r>
              <a:rPr lang="en-US" sz="1600">
                <a:solidFill>
                  <a:srgbClr val="0D0D14"/>
                </a:solidFill>
                <a:latin typeface="Quattrocento Sans"/>
                <a:ea typeface="Quattrocento Sans"/>
                <a:cs typeface="Quattrocento Sans"/>
                <a:sym typeface="Quattrocento Sans"/>
              </a:rPr>
              <a:t> We removed rows containing missing values to ensure data integrity. We eliminated duplicate rows to enhance data reliability. Outliers have been removed. Extensive data visualisation was performed by using scatter plots, histograms, box plots, and line graphs. These visualisations helped in understanding the dataset's characteristics and trends.</a:t>
            </a:r>
            <a:endParaRPr b="1" sz="1600">
              <a:solidFill>
                <a:srgbClr val="0D0D14"/>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rgbClr val="0D0D14"/>
              </a:buClr>
              <a:buSzPts val="1600"/>
              <a:buFont typeface="Arial"/>
              <a:buChar char="●"/>
            </a:pPr>
            <a:r>
              <a:rPr b="1" lang="en-US" sz="1600">
                <a:solidFill>
                  <a:srgbClr val="0D0D14"/>
                </a:solidFill>
                <a:latin typeface="Quattrocento Sans"/>
                <a:ea typeface="Quattrocento Sans"/>
                <a:cs typeface="Quattrocento Sans"/>
                <a:sym typeface="Quattrocento Sans"/>
              </a:rPr>
              <a:t>Feature Selection: </a:t>
            </a:r>
            <a:r>
              <a:rPr lang="en-US" sz="1600">
                <a:solidFill>
                  <a:srgbClr val="0D0D14"/>
                </a:solidFill>
                <a:latin typeface="Quattrocento Sans"/>
                <a:ea typeface="Quattrocento Sans"/>
                <a:cs typeface="Quattrocento Sans"/>
                <a:sym typeface="Quattrocento Sans"/>
              </a:rPr>
              <a:t>To streamline the dataset, we generated correlation heatmaps. Features exhibiting a high correlation coefficient (greater than 0.90) were identified and subsequently removed. This process led to the removal of 96 highly correlated features.</a:t>
            </a:r>
            <a:endParaRPr sz="1600">
              <a:solidFill>
                <a:srgbClr val="0D0D14"/>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rgbClr val="0D0D14"/>
              </a:buClr>
              <a:buSzPts val="1600"/>
              <a:buFont typeface="Arial"/>
              <a:buChar char="●"/>
            </a:pPr>
            <a:r>
              <a:rPr b="1" lang="en-US" sz="1600">
                <a:solidFill>
                  <a:srgbClr val="0D0D14"/>
                </a:solidFill>
                <a:latin typeface="Quattrocento Sans"/>
                <a:ea typeface="Quattrocento Sans"/>
                <a:cs typeface="Quattrocento Sans"/>
                <a:sym typeface="Quattrocento Sans"/>
              </a:rPr>
              <a:t>Skewness Assessment:</a:t>
            </a:r>
            <a:r>
              <a:rPr lang="en-US" sz="1600">
                <a:solidFill>
                  <a:srgbClr val="0D0D14"/>
                </a:solidFill>
                <a:latin typeface="Quattrocento Sans"/>
                <a:ea typeface="Quattrocento Sans"/>
                <a:cs typeface="Quattrocento Sans"/>
                <a:sym typeface="Quattrocento Sans"/>
              </a:rPr>
              <a:t> We computed the Bowley coefficient for all features. This provided valuable insights into the skewness of each feature distribution, aiding in understanding the data's asymmetry and central tendencies.</a:t>
            </a:r>
            <a:endParaRPr sz="1600">
              <a:solidFill>
                <a:srgbClr val="0D0D14"/>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rgbClr val="0D0D14"/>
              </a:buClr>
              <a:buSzPts val="1600"/>
              <a:buFont typeface="Arial"/>
              <a:buChar char="●"/>
            </a:pPr>
            <a:r>
              <a:rPr b="1" lang="en-US" sz="1600">
                <a:solidFill>
                  <a:srgbClr val="0D0D14"/>
                </a:solidFill>
                <a:latin typeface="Quattrocento Sans"/>
                <a:ea typeface="Quattrocento Sans"/>
                <a:cs typeface="Quattrocento Sans"/>
                <a:sym typeface="Quattrocento Sans"/>
              </a:rPr>
              <a:t>Recursive Feature Elimination (RFE): </a:t>
            </a:r>
            <a:r>
              <a:rPr lang="en-US" sz="1600">
                <a:solidFill>
                  <a:srgbClr val="0D0D14"/>
                </a:solidFill>
                <a:latin typeface="Quattrocento Sans"/>
                <a:ea typeface="Quattrocento Sans"/>
                <a:cs typeface="Quattrocento Sans"/>
                <a:sym typeface="Quattrocento Sans"/>
              </a:rPr>
              <a:t>We used RFE to reduce the number of features to 60. This process improved efficiency, increased interpretability, and lowered computational complexity in our analysis.</a:t>
            </a:r>
            <a:endParaRPr sz="1600">
              <a:solidFill>
                <a:srgbClr val="0D0D14"/>
              </a:solidFill>
              <a:latin typeface="Quattrocento Sans"/>
              <a:ea typeface="Quattrocento Sans"/>
              <a:cs typeface="Quattrocento Sans"/>
              <a:sym typeface="Quattrocento Sans"/>
            </a:endParaRPr>
          </a:p>
          <a:p>
            <a:pPr indent="-330200" lvl="0" marL="457200" rtl="0" algn="l">
              <a:lnSpc>
                <a:spcPct val="150000"/>
              </a:lnSpc>
              <a:spcBef>
                <a:spcPts val="0"/>
              </a:spcBef>
              <a:spcAft>
                <a:spcPts val="0"/>
              </a:spcAft>
              <a:buClr>
                <a:srgbClr val="0D0D14"/>
              </a:buClr>
              <a:buSzPts val="1600"/>
              <a:buFont typeface="Arial"/>
              <a:buChar char="●"/>
            </a:pPr>
            <a:r>
              <a:rPr b="1" lang="en-US" sz="1600">
                <a:solidFill>
                  <a:srgbClr val="0D0D14"/>
                </a:solidFill>
                <a:latin typeface="Quattrocento Sans"/>
                <a:ea typeface="Quattrocento Sans"/>
                <a:cs typeface="Quattrocento Sans"/>
                <a:sym typeface="Quattrocento Sans"/>
              </a:rPr>
              <a:t>Model Predictions:</a:t>
            </a:r>
            <a:r>
              <a:rPr lang="en-US" sz="1600">
                <a:solidFill>
                  <a:srgbClr val="0D0D14"/>
                </a:solidFill>
                <a:latin typeface="Quattrocento Sans"/>
                <a:ea typeface="Quattrocento Sans"/>
                <a:cs typeface="Quattrocento Sans"/>
                <a:sym typeface="Quattrocento Sans"/>
              </a:rPr>
              <a:t> We used different models for the predictions and the results are provided on the next slide.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Accuracies</a:t>
            </a:r>
            <a:endParaRPr/>
          </a:p>
        </p:txBody>
      </p:sp>
      <p:graphicFrame>
        <p:nvGraphicFramePr>
          <p:cNvPr id="242" name="Google Shape;242;p30"/>
          <p:cNvGraphicFramePr/>
          <p:nvPr/>
        </p:nvGraphicFramePr>
        <p:xfrm>
          <a:off x="952500" y="2074763"/>
          <a:ext cx="3000000" cy="3000000"/>
        </p:xfrm>
        <a:graphic>
          <a:graphicData uri="http://schemas.openxmlformats.org/drawingml/2006/table">
            <a:tbl>
              <a:tblPr>
                <a:noFill/>
                <a:tableStyleId>{FDC8EFBC-FEFF-4270-9AD8-A1C76710B048}</a:tableStyleId>
              </a:tblPr>
              <a:tblGrid>
                <a:gridCol w="5143500"/>
                <a:gridCol w="5143500"/>
              </a:tblGrid>
              <a:tr h="381000">
                <a:tc>
                  <a:txBody>
                    <a:bodyPr/>
                    <a:lstStyle/>
                    <a:p>
                      <a:pPr indent="0" lvl="0" marL="0" rtl="0" algn="l">
                        <a:spcBef>
                          <a:spcPts val="0"/>
                        </a:spcBef>
                        <a:spcAft>
                          <a:spcPts val="0"/>
                        </a:spcAft>
                        <a:buNone/>
                      </a:pPr>
                      <a:r>
                        <a:rPr lang="en-US"/>
                        <a:t>Model</a:t>
                      </a:r>
                      <a:endParaRPr/>
                    </a:p>
                  </a:txBody>
                  <a:tcPr marT="91425" marB="91425" marR="91425" marL="91425"/>
                </a:tc>
                <a:tc>
                  <a:txBody>
                    <a:bodyPr/>
                    <a:lstStyle/>
                    <a:p>
                      <a:pPr indent="0" lvl="0" marL="0" rtl="0" algn="l">
                        <a:spcBef>
                          <a:spcPts val="0"/>
                        </a:spcBef>
                        <a:spcAft>
                          <a:spcPts val="0"/>
                        </a:spcAft>
                        <a:buNone/>
                      </a:pPr>
                      <a:r>
                        <a:rPr lang="en-US"/>
                        <a:t>Accuracy</a:t>
                      </a:r>
                      <a:endParaRPr/>
                    </a:p>
                  </a:txBody>
                  <a:tcPr marT="91425" marB="91425" marR="91425" marL="91425"/>
                </a:tc>
              </a:tr>
              <a:tr h="381000">
                <a:tc>
                  <a:txBody>
                    <a:bodyPr/>
                    <a:lstStyle/>
                    <a:p>
                      <a:pPr indent="0" lvl="0" marL="0" rtl="0" algn="l">
                        <a:spcBef>
                          <a:spcPts val="0"/>
                        </a:spcBef>
                        <a:spcAft>
                          <a:spcPts val="0"/>
                        </a:spcAft>
                        <a:buNone/>
                      </a:pPr>
                      <a:r>
                        <a:rPr lang="en-US"/>
                        <a:t>Decision Tree Classifier</a:t>
                      </a:r>
                      <a:endParaRPr/>
                    </a:p>
                  </a:txBody>
                  <a:tcPr marT="91425" marB="91425" marR="91425" marL="91425"/>
                </a:tc>
                <a:tc>
                  <a:txBody>
                    <a:bodyPr/>
                    <a:lstStyle/>
                    <a:p>
                      <a:pPr indent="0" lvl="0" marL="0" rtl="0" algn="l">
                        <a:spcBef>
                          <a:spcPts val="0"/>
                        </a:spcBef>
                        <a:spcAft>
                          <a:spcPts val="0"/>
                        </a:spcAft>
                        <a:buNone/>
                      </a:pPr>
                      <a:r>
                        <a:rPr lang="en-US"/>
                        <a:t>0.9803581567357712</a:t>
                      </a:r>
                      <a:endParaRPr/>
                    </a:p>
                  </a:txBody>
                  <a:tcPr marT="91425" marB="91425" marR="91425" marL="91425"/>
                </a:tc>
              </a:tr>
              <a:tr h="381000">
                <a:tc>
                  <a:txBody>
                    <a:bodyPr/>
                    <a:lstStyle/>
                    <a:p>
                      <a:pPr indent="0" lvl="0" marL="0" rtl="0" algn="l">
                        <a:spcBef>
                          <a:spcPts val="0"/>
                        </a:spcBef>
                        <a:spcAft>
                          <a:spcPts val="0"/>
                        </a:spcAft>
                        <a:buNone/>
                      </a:pPr>
                      <a:r>
                        <a:rPr lang="en-US"/>
                        <a:t>Multinomial Logistic Regression</a:t>
                      </a:r>
                      <a:endParaRPr/>
                    </a:p>
                  </a:txBody>
                  <a:tcPr marT="91425" marB="91425" marR="91425" marL="91425"/>
                </a:tc>
                <a:tc>
                  <a:txBody>
                    <a:bodyPr/>
                    <a:lstStyle/>
                    <a:p>
                      <a:pPr indent="0" lvl="0" marL="0" rtl="0" algn="l">
                        <a:spcBef>
                          <a:spcPts val="0"/>
                        </a:spcBef>
                        <a:spcAft>
                          <a:spcPts val="0"/>
                        </a:spcAft>
                        <a:buNone/>
                      </a:pPr>
                      <a:r>
                        <a:rPr lang="en-US"/>
                        <a:t>0.9856369021130327</a:t>
                      </a:r>
                      <a:endParaRPr/>
                    </a:p>
                  </a:txBody>
                  <a:tcPr marT="91425" marB="91425" marR="91425" marL="91425"/>
                </a:tc>
              </a:tr>
              <a:tr h="381000">
                <a:tc>
                  <a:txBody>
                    <a:bodyPr/>
                    <a:lstStyle/>
                    <a:p>
                      <a:pPr indent="0" lvl="0" marL="0" rtl="0" algn="l">
                        <a:spcBef>
                          <a:spcPts val="0"/>
                        </a:spcBef>
                        <a:spcAft>
                          <a:spcPts val="0"/>
                        </a:spcAft>
                        <a:buNone/>
                      </a:pPr>
                      <a:r>
                        <a:rPr lang="en-US"/>
                        <a:t>Random Forest Classifier</a:t>
                      </a:r>
                      <a:endParaRPr/>
                    </a:p>
                  </a:txBody>
                  <a:tcPr marT="91425" marB="91425" marR="91425" marL="91425"/>
                </a:tc>
                <a:tc>
                  <a:txBody>
                    <a:bodyPr/>
                    <a:lstStyle/>
                    <a:p>
                      <a:pPr indent="0" lvl="0" marL="0" rtl="0" algn="l">
                        <a:spcBef>
                          <a:spcPts val="0"/>
                        </a:spcBef>
                        <a:spcAft>
                          <a:spcPts val="0"/>
                        </a:spcAft>
                        <a:buNone/>
                      </a:pPr>
                      <a:r>
                        <a:rPr lang="en-US"/>
                        <a:t>0.991161170531097</a:t>
                      </a:r>
                      <a:endParaRPr/>
                    </a:p>
                  </a:txBody>
                  <a:tcPr marT="91425" marB="91425" marR="91425" marL="91425"/>
                </a:tc>
              </a:tr>
              <a:tr h="381000">
                <a:tc>
                  <a:txBody>
                    <a:bodyPr/>
                    <a:lstStyle/>
                    <a:p>
                      <a:pPr indent="0" lvl="0" marL="0" rtl="0" algn="l">
                        <a:spcBef>
                          <a:spcPts val="0"/>
                        </a:spcBef>
                        <a:spcAft>
                          <a:spcPts val="0"/>
                        </a:spcAft>
                        <a:buNone/>
                      </a:pPr>
                      <a:r>
                        <a:rPr lang="en-US"/>
                        <a:t>K Nearest Neighbours</a:t>
                      </a:r>
                      <a:endParaRPr/>
                    </a:p>
                  </a:txBody>
                  <a:tcPr marT="91425" marB="91425" marR="91425" marL="91425"/>
                </a:tc>
                <a:tc>
                  <a:txBody>
                    <a:bodyPr/>
                    <a:lstStyle/>
                    <a:p>
                      <a:pPr indent="0" lvl="0" marL="0" rtl="0" algn="l">
                        <a:spcBef>
                          <a:spcPts val="0"/>
                        </a:spcBef>
                        <a:spcAft>
                          <a:spcPts val="0"/>
                        </a:spcAft>
                        <a:buNone/>
                      </a:pPr>
                      <a:r>
                        <a:rPr lang="en-US"/>
                        <a:t>0.9877698835300075</a:t>
                      </a:r>
                      <a:endParaRPr/>
                    </a:p>
                  </a:txBody>
                  <a:tcPr marT="91425" marB="91425" marR="91425" marL="91425"/>
                </a:tc>
              </a:tr>
              <a:tr h="381000">
                <a:tc>
                  <a:txBody>
                    <a:bodyPr/>
                    <a:lstStyle/>
                    <a:p>
                      <a:pPr indent="0" lvl="0" marL="0" rtl="0" algn="l">
                        <a:spcBef>
                          <a:spcPts val="0"/>
                        </a:spcBef>
                        <a:spcAft>
                          <a:spcPts val="0"/>
                        </a:spcAft>
                        <a:buNone/>
                      </a:pPr>
                      <a:r>
                        <a:rPr lang="en-US"/>
                        <a:t>MLP Classifier </a:t>
                      </a:r>
                      <a:endParaRPr/>
                    </a:p>
                  </a:txBody>
                  <a:tcPr marT="91425" marB="91425" marR="91425" marL="91425"/>
                </a:tc>
                <a:tc>
                  <a:txBody>
                    <a:bodyPr/>
                    <a:lstStyle/>
                    <a:p>
                      <a:pPr indent="0" lvl="0" marL="0" rtl="0" algn="l">
                        <a:spcBef>
                          <a:spcPts val="0"/>
                        </a:spcBef>
                        <a:spcAft>
                          <a:spcPts val="0"/>
                        </a:spcAft>
                        <a:buNone/>
                      </a:pPr>
                      <a:r>
                        <a:rPr lang="en-US"/>
                        <a:t>0.993048628907269</a:t>
                      </a:r>
                      <a:endParaRPr/>
                    </a:p>
                  </a:txBody>
                  <a:tcPr marT="91425" marB="91425" marR="91425" marL="91425"/>
                </a:tc>
              </a:tr>
              <a:tr h="381000">
                <a:tc>
                  <a:txBody>
                    <a:bodyPr/>
                    <a:lstStyle/>
                    <a:p>
                      <a:pPr indent="0" lvl="0" marL="0" rtl="0" algn="l">
                        <a:spcBef>
                          <a:spcPts val="0"/>
                        </a:spcBef>
                        <a:spcAft>
                          <a:spcPts val="0"/>
                        </a:spcAft>
                        <a:buNone/>
                      </a:pPr>
                      <a:r>
                        <a:rPr lang="en-US"/>
                        <a:t>XGB Classifier</a:t>
                      </a:r>
                      <a:endParaRPr/>
                    </a:p>
                  </a:txBody>
                  <a:tcPr marT="91425" marB="91425" marR="91425" marL="91425"/>
                </a:tc>
                <a:tc>
                  <a:txBody>
                    <a:bodyPr/>
                    <a:lstStyle/>
                    <a:p>
                      <a:pPr indent="0" lvl="0" marL="0" rtl="0" algn="l">
                        <a:spcBef>
                          <a:spcPts val="0"/>
                        </a:spcBef>
                        <a:spcAft>
                          <a:spcPts val="0"/>
                        </a:spcAft>
                        <a:buNone/>
                      </a:pPr>
                      <a:r>
                        <a:rPr lang="en-US"/>
                        <a:t>0.9928031058664661</a:t>
                      </a:r>
                      <a:endParaRPr/>
                    </a:p>
                  </a:txBody>
                  <a:tcPr marT="91425" marB="91425" marR="91425" marL="91425"/>
                </a:tc>
              </a:tr>
              <a:tr h="381000">
                <a:tc>
                  <a:txBody>
                    <a:bodyPr/>
                    <a:lstStyle/>
                    <a:p>
                      <a:pPr indent="0" lvl="0" marL="0" rtl="0" algn="l">
                        <a:spcBef>
                          <a:spcPts val="0"/>
                        </a:spcBef>
                        <a:spcAft>
                          <a:spcPts val="0"/>
                        </a:spcAft>
                        <a:buNone/>
                      </a:pPr>
                      <a:r>
                        <a:rPr lang="en-US"/>
                        <a:t>Bagging using base estimator as Logistic </a:t>
                      </a:r>
                      <a:endParaRPr/>
                    </a:p>
                  </a:txBody>
                  <a:tcPr marT="91425" marB="91425" marR="91425" marL="91425"/>
                </a:tc>
                <a:tc>
                  <a:txBody>
                    <a:bodyPr/>
                    <a:lstStyle/>
                    <a:p>
                      <a:pPr indent="0" lvl="0" marL="0" rtl="0" algn="l">
                        <a:spcBef>
                          <a:spcPts val="0"/>
                        </a:spcBef>
                        <a:spcAft>
                          <a:spcPts val="0"/>
                        </a:spcAft>
                        <a:buNone/>
                      </a:pPr>
                      <a:r>
                        <a:rPr lang="en-US"/>
                        <a:t>0.9530823372332104</a:t>
                      </a:r>
                      <a:endParaRPr/>
                    </a:p>
                  </a:txBody>
                  <a:tcPr marT="91425" marB="91425" marR="91425" marL="91425"/>
                </a:tc>
              </a:tr>
              <a:tr h="381000">
                <a:tc>
                  <a:txBody>
                    <a:bodyPr/>
                    <a:lstStyle/>
                    <a:p>
                      <a:pPr indent="0" lvl="0" marL="0" rtl="0" algn="l">
                        <a:spcBef>
                          <a:spcPts val="0"/>
                        </a:spcBef>
                        <a:spcAft>
                          <a:spcPts val="0"/>
                        </a:spcAft>
                        <a:buNone/>
                      </a:pPr>
                      <a:r>
                        <a:rPr lang="en-US"/>
                        <a:t>AdaBoost Classifier</a:t>
                      </a:r>
                      <a:endParaRPr/>
                    </a:p>
                  </a:txBody>
                  <a:tcPr marT="91425" marB="91425" marR="91425" marL="91425"/>
                </a:tc>
                <a:tc>
                  <a:txBody>
                    <a:bodyPr/>
                    <a:lstStyle/>
                    <a:p>
                      <a:pPr indent="0" lvl="0" marL="0" rtl="0" algn="l">
                        <a:spcBef>
                          <a:spcPts val="0"/>
                        </a:spcBef>
                        <a:spcAft>
                          <a:spcPts val="0"/>
                        </a:spcAft>
                        <a:buNone/>
                      </a:pPr>
                      <a:r>
                        <a:rPr lang="en-US"/>
                        <a:t>0.9734000401228903</a:t>
                      </a:r>
                      <a:endParaRPr/>
                    </a:p>
                  </a:txBody>
                  <a:tcPr marT="91425" marB="91425" marR="91425" marL="91425"/>
                </a:tc>
              </a:tr>
            </a:tbl>
          </a:graphicData>
        </a:graphic>
      </p:graphicFrame>
      <p:sp>
        <p:nvSpPr>
          <p:cNvPr id="243" name="Google Shape;243;p30"/>
          <p:cNvSpPr txBox="1"/>
          <p:nvPr/>
        </p:nvSpPr>
        <p:spPr>
          <a:xfrm>
            <a:off x="952500" y="5832225"/>
            <a:ext cx="10287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600">
                <a:solidFill>
                  <a:srgbClr val="0D0D14"/>
                </a:solidFill>
                <a:latin typeface="Quattrocento Sans"/>
                <a:ea typeface="Quattrocento Sans"/>
                <a:cs typeface="Quattrocento Sans"/>
                <a:sym typeface="Quattrocento Sans"/>
              </a:rPr>
              <a:t>The Model which provides the best accuracy is the MLP Classifier.</a:t>
            </a:r>
            <a:endParaRPr/>
          </a:p>
        </p:txBody>
      </p:sp>
      <p:sp>
        <p:nvSpPr>
          <p:cNvPr id="244" name="Google Shape;244;p30"/>
          <p:cNvSpPr txBox="1"/>
          <p:nvPr/>
        </p:nvSpPr>
        <p:spPr>
          <a:xfrm>
            <a:off x="952500" y="1452025"/>
            <a:ext cx="10287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600">
                <a:solidFill>
                  <a:srgbClr val="0D0D14"/>
                </a:solidFill>
                <a:latin typeface="Quattrocento Sans"/>
                <a:ea typeface="Quattrocento Sans"/>
                <a:cs typeface="Quattrocento Sans"/>
                <a:sym typeface="Quattrocento Sans"/>
              </a:rPr>
              <a:t>The Table below displays the accuracies of various models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50" name="Google Shape;250;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1600">
                <a:solidFill>
                  <a:srgbClr val="0D0D14"/>
                </a:solidFill>
                <a:latin typeface="Quattrocento Sans"/>
                <a:ea typeface="Quattrocento Sans"/>
                <a:cs typeface="Quattrocento Sans"/>
                <a:sym typeface="Quattrocento Sans"/>
              </a:rPr>
              <a:t>The features f1-f98 represents the features </a:t>
            </a:r>
            <a:r>
              <a:rPr lang="en-US" sz="1600">
                <a:solidFill>
                  <a:srgbClr val="0D0D14"/>
                </a:solidFill>
                <a:latin typeface="Quattrocento Sans"/>
                <a:ea typeface="Quattrocento Sans"/>
                <a:cs typeface="Quattrocento Sans"/>
                <a:sym typeface="Quattrocento Sans"/>
              </a:rPr>
              <a:t>obtained</a:t>
            </a:r>
            <a:r>
              <a:rPr lang="en-US" sz="1600">
                <a:solidFill>
                  <a:srgbClr val="0D0D14"/>
                </a:solidFill>
                <a:latin typeface="Quattrocento Sans"/>
                <a:ea typeface="Quattrocento Sans"/>
                <a:cs typeface="Quattrocento Sans"/>
                <a:sym typeface="Quattrocento Sans"/>
              </a:rPr>
              <a:t> by the UAVSAR system (Radar) and f99-f174 features represents the features that are obtained by the RapidEye satellites(optical). We splitted the dataset into radar and optical components and used a number of models to test if there is a significant difference between radar and optical accuracies. </a:t>
            </a:r>
            <a:r>
              <a:rPr lang="en-US" sz="1600">
                <a:solidFill>
                  <a:srgbClr val="0D0D14"/>
                </a:solidFill>
                <a:latin typeface="Quattrocento Sans"/>
                <a:ea typeface="Quattrocento Sans"/>
                <a:cs typeface="Quattrocento Sans"/>
                <a:sym typeface="Quattrocento Sans"/>
              </a:rPr>
              <a:t>We used 40% of data as sample to train and 20% to test. We used the remaining 40% data to validate the experiment.</a:t>
            </a:r>
            <a:endParaRPr sz="1600">
              <a:solidFill>
                <a:srgbClr val="0D0D14"/>
              </a:solidFill>
              <a:latin typeface="Quattrocento Sans"/>
              <a:ea typeface="Quattrocento Sans"/>
              <a:cs typeface="Quattrocento Sans"/>
              <a:sym typeface="Quattrocento Sans"/>
            </a:endParaRPr>
          </a:p>
          <a:p>
            <a:pPr indent="0" lvl="0" marL="0" rtl="0" algn="l">
              <a:spcBef>
                <a:spcPts val="1200"/>
              </a:spcBef>
              <a:spcAft>
                <a:spcPts val="0"/>
              </a:spcAft>
              <a:buNone/>
            </a:pPr>
            <a:r>
              <a:t/>
            </a:r>
            <a:endParaRPr/>
          </a:p>
        </p:txBody>
      </p:sp>
      <p:graphicFrame>
        <p:nvGraphicFramePr>
          <p:cNvPr id="251" name="Google Shape;251;p31"/>
          <p:cNvGraphicFramePr/>
          <p:nvPr/>
        </p:nvGraphicFramePr>
        <p:xfrm>
          <a:off x="1060150" y="3033775"/>
          <a:ext cx="3000000" cy="3000000"/>
        </p:xfrm>
        <a:graphic>
          <a:graphicData uri="http://schemas.openxmlformats.org/drawingml/2006/table">
            <a:tbl>
              <a:tblPr>
                <a:noFill/>
                <a:tableStyleId>{FDC8EFBC-FEFF-4270-9AD8-A1C76710B048}</a:tableStyleId>
              </a:tblPr>
              <a:tblGrid>
                <a:gridCol w="4453550"/>
                <a:gridCol w="2269925"/>
                <a:gridCol w="1802200"/>
              </a:tblGrid>
              <a:tr h="50435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lang="en-US"/>
                        <a:t>Accuracy</a:t>
                      </a:r>
                      <a:endParaRPr/>
                    </a:p>
                  </a:txBody>
                  <a:tcPr marT="91425" marB="91425" marR="91425" marL="91425"/>
                </a:tc>
                <a:tc hMerge="1"/>
              </a:tr>
              <a:tr h="504350">
                <a:tc>
                  <a:txBody>
                    <a:bodyPr/>
                    <a:lstStyle/>
                    <a:p>
                      <a:pPr indent="0" lvl="0" marL="0" rtl="0" algn="ctr">
                        <a:spcBef>
                          <a:spcPts val="0"/>
                        </a:spcBef>
                        <a:spcAft>
                          <a:spcPts val="0"/>
                        </a:spcAft>
                        <a:buNone/>
                      </a:pPr>
                      <a:r>
                        <a:rPr lang="en-US"/>
                        <a:t>Models</a:t>
                      </a:r>
                      <a:endParaRPr/>
                    </a:p>
                  </a:txBody>
                  <a:tcPr marT="91425" marB="91425" marR="91425" marL="91425"/>
                </a:tc>
                <a:tc>
                  <a:txBody>
                    <a:bodyPr/>
                    <a:lstStyle/>
                    <a:p>
                      <a:pPr indent="0" lvl="0" marL="0" rtl="0" algn="ctr">
                        <a:spcBef>
                          <a:spcPts val="0"/>
                        </a:spcBef>
                        <a:spcAft>
                          <a:spcPts val="0"/>
                        </a:spcAft>
                        <a:buNone/>
                      </a:pPr>
                      <a:r>
                        <a:rPr lang="en-US"/>
                        <a:t>Radar</a:t>
                      </a:r>
                      <a:endParaRPr/>
                    </a:p>
                  </a:txBody>
                  <a:tcPr marT="91425" marB="91425" marR="91425" marL="91425"/>
                </a:tc>
                <a:tc>
                  <a:txBody>
                    <a:bodyPr/>
                    <a:lstStyle/>
                    <a:p>
                      <a:pPr indent="0" lvl="0" marL="0" rtl="0" algn="ctr">
                        <a:spcBef>
                          <a:spcPts val="0"/>
                        </a:spcBef>
                        <a:spcAft>
                          <a:spcPts val="0"/>
                        </a:spcAft>
                        <a:buNone/>
                      </a:pPr>
                      <a:r>
                        <a:rPr lang="en-US"/>
                        <a:t>Optical</a:t>
                      </a:r>
                      <a:endParaRPr/>
                    </a:p>
                  </a:txBody>
                  <a:tcPr marT="91425" marB="91425" marR="91425" marL="91425"/>
                </a:tc>
              </a:tr>
              <a:tr h="504350">
                <a:tc>
                  <a:txBody>
                    <a:bodyPr/>
                    <a:lstStyle/>
                    <a:p>
                      <a:pPr indent="0" lvl="0" marL="0" rtl="0" algn="l">
                        <a:spcBef>
                          <a:spcPts val="0"/>
                        </a:spcBef>
                        <a:spcAft>
                          <a:spcPts val="0"/>
                        </a:spcAft>
                        <a:buNone/>
                      </a:pPr>
                      <a:r>
                        <a:rPr lang="en-US"/>
                        <a:t>Decision Tree Classifier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0.9621</a:t>
                      </a:r>
                      <a:endParaRPr/>
                    </a:p>
                  </a:txBody>
                  <a:tcPr marT="91425" marB="91425" marR="91425" marL="91425"/>
                </a:tc>
                <a:tc>
                  <a:txBody>
                    <a:bodyPr/>
                    <a:lstStyle/>
                    <a:p>
                      <a:pPr indent="0" lvl="0" marL="0" rtl="0" algn="l">
                        <a:spcBef>
                          <a:spcPts val="0"/>
                        </a:spcBef>
                        <a:spcAft>
                          <a:spcPts val="0"/>
                        </a:spcAft>
                        <a:buNone/>
                      </a:pPr>
                      <a:r>
                        <a:rPr lang="en-US"/>
                        <a:t>0.9298</a:t>
                      </a:r>
                      <a:endParaRPr/>
                    </a:p>
                  </a:txBody>
                  <a:tcPr marT="91425" marB="91425" marR="91425" marL="91425"/>
                </a:tc>
              </a:tr>
              <a:tr h="504350">
                <a:tc>
                  <a:txBody>
                    <a:bodyPr/>
                    <a:lstStyle/>
                    <a:p>
                      <a:pPr indent="0" lvl="0" marL="0" rtl="0" algn="l">
                        <a:spcBef>
                          <a:spcPts val="0"/>
                        </a:spcBef>
                        <a:spcAft>
                          <a:spcPts val="0"/>
                        </a:spcAft>
                        <a:buNone/>
                      </a:pPr>
                      <a:r>
                        <a:rPr lang="en-US"/>
                        <a:t>Multi-class Logistic Regression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0.9511</a:t>
                      </a:r>
                      <a:endParaRPr/>
                    </a:p>
                  </a:txBody>
                  <a:tcPr marT="91425" marB="91425" marR="91425" marL="91425"/>
                </a:tc>
                <a:tc>
                  <a:txBody>
                    <a:bodyPr/>
                    <a:lstStyle/>
                    <a:p>
                      <a:pPr indent="0" lvl="0" marL="0" rtl="0" algn="l">
                        <a:spcBef>
                          <a:spcPts val="0"/>
                        </a:spcBef>
                        <a:spcAft>
                          <a:spcPts val="0"/>
                        </a:spcAft>
                        <a:buNone/>
                      </a:pPr>
                      <a:r>
                        <a:rPr lang="en-US"/>
                        <a:t>0.6795</a:t>
                      </a:r>
                      <a:endParaRPr/>
                    </a:p>
                  </a:txBody>
                  <a:tcPr marT="91425" marB="91425" marR="91425" marL="91425"/>
                </a:tc>
              </a:tr>
              <a:tr h="504350">
                <a:tc>
                  <a:txBody>
                    <a:bodyPr/>
                    <a:lstStyle/>
                    <a:p>
                      <a:pPr indent="0" lvl="0" marL="0" rtl="0" algn="l">
                        <a:spcBef>
                          <a:spcPts val="0"/>
                        </a:spcBef>
                        <a:spcAft>
                          <a:spcPts val="0"/>
                        </a:spcAft>
                        <a:buNone/>
                      </a:pPr>
                      <a:r>
                        <a:rPr lang="en-US"/>
                        <a:t>Random Forest Classifier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0.9815</a:t>
                      </a:r>
                      <a:endParaRPr/>
                    </a:p>
                  </a:txBody>
                  <a:tcPr marT="91425" marB="91425" marR="91425" marL="91425"/>
                </a:tc>
                <a:tc>
                  <a:txBody>
                    <a:bodyPr/>
                    <a:lstStyle/>
                    <a:p>
                      <a:pPr indent="0" lvl="0" marL="0" rtl="0" algn="l">
                        <a:spcBef>
                          <a:spcPts val="0"/>
                        </a:spcBef>
                        <a:spcAft>
                          <a:spcPts val="0"/>
                        </a:spcAft>
                        <a:buNone/>
                      </a:pPr>
                      <a:r>
                        <a:rPr lang="en-US"/>
                        <a:t>0.9570</a:t>
                      </a:r>
                      <a:endParaRPr/>
                    </a:p>
                  </a:txBody>
                  <a:tcPr marT="91425" marB="91425" marR="91425" marL="91425"/>
                </a:tc>
              </a:tr>
              <a:tr h="504350">
                <a:tc>
                  <a:txBody>
                    <a:bodyPr/>
                    <a:lstStyle/>
                    <a:p>
                      <a:pPr indent="0" lvl="0" marL="0" rtl="0" algn="l">
                        <a:spcBef>
                          <a:spcPts val="0"/>
                        </a:spcBef>
                        <a:spcAft>
                          <a:spcPts val="0"/>
                        </a:spcAft>
                        <a:buNone/>
                      </a:pPr>
                      <a:r>
                        <a:rPr lang="en-US"/>
                        <a:t>K-Nearest Neighbours</a:t>
                      </a:r>
                      <a:endParaRPr/>
                    </a:p>
                  </a:txBody>
                  <a:tcPr marT="91425" marB="91425" marR="91425" marL="91425"/>
                </a:tc>
                <a:tc>
                  <a:txBody>
                    <a:bodyPr/>
                    <a:lstStyle/>
                    <a:p>
                      <a:pPr indent="0" lvl="0" marL="0" rtl="0" algn="l">
                        <a:spcBef>
                          <a:spcPts val="0"/>
                        </a:spcBef>
                        <a:spcAft>
                          <a:spcPts val="0"/>
                        </a:spcAft>
                        <a:buNone/>
                      </a:pPr>
                      <a:r>
                        <a:rPr lang="en-US"/>
                        <a:t>0.9804</a:t>
                      </a:r>
                      <a:endParaRPr/>
                    </a:p>
                  </a:txBody>
                  <a:tcPr marT="91425" marB="91425" marR="91425" marL="91425"/>
                </a:tc>
                <a:tc>
                  <a:txBody>
                    <a:bodyPr/>
                    <a:lstStyle/>
                    <a:p>
                      <a:pPr indent="0" lvl="0" marL="0" rtl="0" algn="l">
                        <a:spcBef>
                          <a:spcPts val="0"/>
                        </a:spcBef>
                        <a:spcAft>
                          <a:spcPts val="0"/>
                        </a:spcAft>
                        <a:buNone/>
                      </a:pPr>
                      <a:r>
                        <a:rPr lang="en-US"/>
                        <a:t>0.6981</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57" name="Google Shape;257;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600"/>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decided to do paired t-test because in our dataset we had directly related observations which are the accuracy scores of optical and accuracy scores of radar and paired t-tests are ideal for comparing two related groups, such as two different methods applied to the same samples.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took the two-tailed test with significance level as 0.05.</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H0:  There is no significant difference between optical and radar accuracies. (Null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H1:  There is a significant difference between optical and radar accuracies. (Alternative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Taking the values from the previous table we have the p-value as 0.123.</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Since this value is greater than the significance level we say that we do not have enough evidence to reject the Null Hypothesis and say that t</a:t>
            </a:r>
            <a:r>
              <a:rPr lang="en-US" sz="1600">
                <a:solidFill>
                  <a:srgbClr val="0D0D14"/>
                </a:solidFill>
                <a:latin typeface="Quattrocento Sans"/>
                <a:ea typeface="Quattrocento Sans"/>
                <a:cs typeface="Quattrocento Sans"/>
                <a:sym typeface="Quattrocento Sans"/>
              </a:rPr>
              <a:t>here is no significant difference between optical and radar accuracies.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63" name="Google Shape;263;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1600"/>
              <a:t>Validating the experiment Hypothesis Test</a:t>
            </a:r>
            <a:endParaRPr sz="1600"/>
          </a:p>
          <a:p>
            <a:pPr indent="0" lvl="0" marL="0" rtl="0" algn="l">
              <a:spcBef>
                <a:spcPts val="1000"/>
              </a:spcBef>
              <a:spcAft>
                <a:spcPts val="0"/>
              </a:spcAft>
              <a:buClr>
                <a:schemeClr val="dk1"/>
              </a:buClr>
              <a:buSzPts val="1100"/>
              <a:buFont typeface="Arial"/>
              <a:buNone/>
            </a:pPr>
            <a:r>
              <a:rPr lang="en-US" sz="1600"/>
              <a:t>We finally validated our experiment by training the data on 80% of the dataset and training on the remaining 20%. We concluded that the values given by this is also similar to values we receive on the full dataset is also similar to the ones we already have. </a:t>
            </a:r>
            <a:endParaRPr sz="1600"/>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can say that the same result follows here.</a:t>
            </a:r>
            <a:endParaRPr sz="1600">
              <a:solidFill>
                <a:srgbClr val="0D0D14"/>
              </a:solidFill>
              <a:latin typeface="Quattrocento Sans"/>
              <a:ea typeface="Quattrocento Sans"/>
              <a:cs typeface="Quattrocento Sans"/>
              <a:sym typeface="Quattrocento Sans"/>
            </a:endParaRPr>
          </a:p>
        </p:txBody>
      </p:sp>
      <p:graphicFrame>
        <p:nvGraphicFramePr>
          <p:cNvPr id="264" name="Google Shape;264;p33"/>
          <p:cNvGraphicFramePr/>
          <p:nvPr/>
        </p:nvGraphicFramePr>
        <p:xfrm>
          <a:off x="1060150" y="3033775"/>
          <a:ext cx="3000000" cy="3000000"/>
        </p:xfrm>
        <a:graphic>
          <a:graphicData uri="http://schemas.openxmlformats.org/drawingml/2006/table">
            <a:tbl>
              <a:tblPr>
                <a:noFill/>
                <a:tableStyleId>{FDC8EFBC-FEFF-4270-9AD8-A1C76710B048}</a:tableStyleId>
              </a:tblPr>
              <a:tblGrid>
                <a:gridCol w="3205925"/>
                <a:gridCol w="1634050"/>
                <a:gridCol w="1297350"/>
                <a:gridCol w="1297350"/>
                <a:gridCol w="1297350"/>
              </a:tblGrid>
              <a:tr h="50435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lang="en-US"/>
                        <a:t>Accuracy </a:t>
                      </a:r>
                      <a:r>
                        <a:rPr lang="en-US"/>
                        <a:t>using</a:t>
                      </a:r>
                      <a:r>
                        <a:rPr lang="en-US"/>
                        <a:t> full dataset</a:t>
                      </a:r>
                      <a:endParaRPr/>
                    </a:p>
                  </a:txBody>
                  <a:tcPr marT="91425" marB="91425" marR="91425" marL="91425"/>
                </a:tc>
                <a:tc hMerge="1"/>
                <a:tc gridSpan="2">
                  <a:txBody>
                    <a:bodyPr/>
                    <a:lstStyle/>
                    <a:p>
                      <a:pPr indent="0" lvl="0" marL="0" rtl="0" algn="ctr">
                        <a:spcBef>
                          <a:spcPts val="0"/>
                        </a:spcBef>
                        <a:spcAft>
                          <a:spcPts val="0"/>
                        </a:spcAft>
                        <a:buNone/>
                      </a:pPr>
                      <a:r>
                        <a:rPr lang="en-US"/>
                        <a:t>Accuracy using partial dataset</a:t>
                      </a:r>
                      <a:endParaRPr/>
                    </a:p>
                  </a:txBody>
                  <a:tcPr marT="91425" marB="91425" marR="91425" marL="91425">
                    <a:lnB cap="flat" cmpd="sng" w="9525">
                      <a:solidFill>
                        <a:srgbClr val="9E9E9E"/>
                      </a:solidFill>
                      <a:prstDash val="solid"/>
                      <a:round/>
                      <a:headEnd len="sm" w="sm" type="none"/>
                      <a:tailEnd len="sm" w="sm" type="none"/>
                    </a:lnB>
                  </a:tcPr>
                </a:tc>
                <a:tc hMerge="1"/>
              </a:tr>
              <a:tr h="504350">
                <a:tc>
                  <a:txBody>
                    <a:bodyPr/>
                    <a:lstStyle/>
                    <a:p>
                      <a:pPr indent="0" lvl="0" marL="0" rtl="0" algn="ctr">
                        <a:spcBef>
                          <a:spcPts val="0"/>
                        </a:spcBef>
                        <a:spcAft>
                          <a:spcPts val="0"/>
                        </a:spcAft>
                        <a:buNone/>
                      </a:pPr>
                      <a:r>
                        <a:rPr lang="en-US"/>
                        <a:t>Models</a:t>
                      </a:r>
                      <a:endParaRPr/>
                    </a:p>
                  </a:txBody>
                  <a:tcPr marT="91425" marB="91425" marR="91425" marL="91425"/>
                </a:tc>
                <a:tc>
                  <a:txBody>
                    <a:bodyPr/>
                    <a:lstStyle/>
                    <a:p>
                      <a:pPr indent="0" lvl="0" marL="0" rtl="0" algn="ctr">
                        <a:spcBef>
                          <a:spcPts val="0"/>
                        </a:spcBef>
                        <a:spcAft>
                          <a:spcPts val="0"/>
                        </a:spcAft>
                        <a:buNone/>
                      </a:pPr>
                      <a:r>
                        <a:rPr lang="en-US"/>
                        <a:t>Radar</a:t>
                      </a:r>
                      <a:endParaRPr/>
                    </a:p>
                  </a:txBody>
                  <a:tcPr marT="91425" marB="91425" marR="91425" marL="91425"/>
                </a:tc>
                <a:tc>
                  <a:txBody>
                    <a:bodyPr/>
                    <a:lstStyle/>
                    <a:p>
                      <a:pPr indent="0" lvl="0" marL="0" rtl="0" algn="ctr">
                        <a:spcBef>
                          <a:spcPts val="0"/>
                        </a:spcBef>
                        <a:spcAft>
                          <a:spcPts val="0"/>
                        </a:spcAft>
                        <a:buNone/>
                      </a:pPr>
                      <a:r>
                        <a:rPr lang="en-US"/>
                        <a:t>Optical</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Radar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Optical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350">
                <a:tc>
                  <a:txBody>
                    <a:bodyPr/>
                    <a:lstStyle/>
                    <a:p>
                      <a:pPr indent="0" lvl="0" marL="0" rtl="0" algn="l">
                        <a:spcBef>
                          <a:spcPts val="0"/>
                        </a:spcBef>
                        <a:spcAft>
                          <a:spcPts val="0"/>
                        </a:spcAft>
                        <a:buNone/>
                      </a:pPr>
                      <a:r>
                        <a:rPr lang="en-US"/>
                        <a:t>Decision Tree Classifier</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0.9696</a:t>
                      </a:r>
                      <a:endParaRPr/>
                    </a:p>
                  </a:txBody>
                  <a:tcPr marT="91425" marB="91425" marR="91425" marL="91425"/>
                </a:tc>
                <a:tc>
                  <a:txBody>
                    <a:bodyPr/>
                    <a:lstStyle/>
                    <a:p>
                      <a:pPr indent="0" lvl="0" marL="0" rtl="0" algn="l">
                        <a:spcBef>
                          <a:spcPts val="0"/>
                        </a:spcBef>
                        <a:spcAft>
                          <a:spcPts val="0"/>
                        </a:spcAft>
                        <a:buNone/>
                      </a:pPr>
                      <a:r>
                        <a:rPr lang="en-US"/>
                        <a:t>0.9298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0.9621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0.9298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350">
                <a:tc>
                  <a:txBody>
                    <a:bodyPr/>
                    <a:lstStyle/>
                    <a:p>
                      <a:pPr indent="0" lvl="0" marL="0" rtl="0" algn="l">
                        <a:spcBef>
                          <a:spcPts val="0"/>
                        </a:spcBef>
                        <a:spcAft>
                          <a:spcPts val="0"/>
                        </a:spcAft>
                        <a:buNone/>
                      </a:pPr>
                      <a:r>
                        <a:rPr lang="en-US"/>
                        <a:t>Multi-class Logistic Regression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0.9510</a:t>
                      </a:r>
                      <a:endParaRPr/>
                    </a:p>
                  </a:txBody>
                  <a:tcPr marT="91425" marB="91425" marR="91425" marL="91425"/>
                </a:tc>
                <a:tc>
                  <a:txBody>
                    <a:bodyPr/>
                    <a:lstStyle/>
                    <a:p>
                      <a:pPr indent="0" lvl="0" marL="0" rtl="0" algn="l">
                        <a:spcBef>
                          <a:spcPts val="0"/>
                        </a:spcBef>
                        <a:spcAft>
                          <a:spcPts val="0"/>
                        </a:spcAft>
                        <a:buNone/>
                      </a:pPr>
                      <a:r>
                        <a:rPr lang="en-US"/>
                        <a:t>0.6795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0.9511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0.6795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350">
                <a:tc>
                  <a:txBody>
                    <a:bodyPr/>
                    <a:lstStyle/>
                    <a:p>
                      <a:pPr indent="0" lvl="0" marL="0" rtl="0" algn="l">
                        <a:spcBef>
                          <a:spcPts val="0"/>
                        </a:spcBef>
                        <a:spcAft>
                          <a:spcPts val="0"/>
                        </a:spcAft>
                        <a:buNone/>
                      </a:pPr>
                      <a:r>
                        <a:rPr lang="en-US"/>
                        <a:t>Random Forest Classifier</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0.9863</a:t>
                      </a:r>
                      <a:endParaRPr/>
                    </a:p>
                  </a:txBody>
                  <a:tcPr marT="91425" marB="91425" marR="91425" marL="91425"/>
                </a:tc>
                <a:tc>
                  <a:txBody>
                    <a:bodyPr/>
                    <a:lstStyle/>
                    <a:p>
                      <a:pPr indent="0" lvl="0" marL="0" rtl="0" algn="l">
                        <a:spcBef>
                          <a:spcPts val="0"/>
                        </a:spcBef>
                        <a:spcAft>
                          <a:spcPts val="0"/>
                        </a:spcAft>
                        <a:buNone/>
                      </a:pPr>
                      <a:r>
                        <a:rPr lang="en-US"/>
                        <a:t>0.9570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0.9815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0.9570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350">
                <a:tc>
                  <a:txBody>
                    <a:bodyPr/>
                    <a:lstStyle/>
                    <a:p>
                      <a:pPr indent="0" lvl="0" marL="0" rtl="0" algn="l">
                        <a:spcBef>
                          <a:spcPts val="0"/>
                        </a:spcBef>
                        <a:spcAft>
                          <a:spcPts val="0"/>
                        </a:spcAft>
                        <a:buNone/>
                      </a:pPr>
                      <a:r>
                        <a:rPr lang="en-US"/>
                        <a:t>K-Nearest Neighbours</a:t>
                      </a:r>
                      <a:endParaRPr/>
                    </a:p>
                  </a:txBody>
                  <a:tcPr marT="91425" marB="91425" marR="91425" marL="91425"/>
                </a:tc>
                <a:tc>
                  <a:txBody>
                    <a:bodyPr/>
                    <a:lstStyle/>
                    <a:p>
                      <a:pPr indent="0" lvl="0" marL="0" rtl="0" algn="l">
                        <a:spcBef>
                          <a:spcPts val="0"/>
                        </a:spcBef>
                        <a:spcAft>
                          <a:spcPts val="0"/>
                        </a:spcAft>
                        <a:buNone/>
                      </a:pPr>
                      <a:r>
                        <a:rPr lang="en-US"/>
                        <a:t>0.9860</a:t>
                      </a:r>
                      <a:endParaRPr/>
                    </a:p>
                  </a:txBody>
                  <a:tcPr marT="91425" marB="91425" marR="91425" marL="91425"/>
                </a:tc>
                <a:tc>
                  <a:txBody>
                    <a:bodyPr/>
                    <a:lstStyle/>
                    <a:p>
                      <a:pPr indent="0" lvl="0" marL="0" rtl="0" algn="l">
                        <a:spcBef>
                          <a:spcPts val="0"/>
                        </a:spcBef>
                        <a:spcAft>
                          <a:spcPts val="0"/>
                        </a:spcAft>
                        <a:buNone/>
                      </a:pPr>
                      <a:r>
                        <a:rPr lang="en-US"/>
                        <a:t>0.6981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0.9804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0.6981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70" name="Google Shape;270;p3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1600"/>
              <a:t>We also decided to do a KS-test and t-test for the same features measured on two different days. Since the same features were observed on the two different dates, it only makes it right to test whether these features are similar or not. We picked some pair of features and conducted t-tests to see </a:t>
            </a:r>
            <a:r>
              <a:rPr lang="en-US" sz="1600"/>
              <a:t>whether</a:t>
            </a:r>
            <a:r>
              <a:rPr lang="en-US" sz="1600"/>
              <a:t> the features are same or not and KS-test to see </a:t>
            </a:r>
            <a:r>
              <a:rPr lang="en-US" sz="1600"/>
              <a:t>whether</a:t>
            </a:r>
            <a:r>
              <a:rPr lang="en-US" sz="1600"/>
              <a:t> their distribution is same or not on 0.1% of the samples. We then validated this by testing these features on all samples</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n-US" sz="1600"/>
              <a:t>For t-test</a:t>
            </a:r>
            <a:endParaRPr sz="1600"/>
          </a:p>
          <a:p>
            <a:pPr indent="0" lvl="0" marL="0" rtl="0" algn="l">
              <a:spcBef>
                <a:spcPts val="1000"/>
              </a:spcBef>
              <a:spcAft>
                <a:spcPts val="0"/>
              </a:spcAft>
              <a:buClr>
                <a:schemeClr val="dk1"/>
              </a:buClr>
              <a:buSzPts val="1100"/>
              <a:buFont typeface="Arial"/>
              <a:buNone/>
            </a:pPr>
            <a:r>
              <a:rPr lang="en-US" sz="1600">
                <a:solidFill>
                  <a:srgbClr val="0D0D14"/>
                </a:solidFill>
                <a:latin typeface="Quattrocento Sans"/>
                <a:ea typeface="Quattrocento Sans"/>
                <a:cs typeface="Quattrocento Sans"/>
                <a:sym typeface="Quattrocento Sans"/>
              </a:rPr>
              <a:t>H0:  There is no significant difference between the feature means. (Null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H1:  There is a significant difference between the feature means. (Alternative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took the two-tailed test with significance level as 0.05.</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p:txBody>
      </p:sp>
      <p:graphicFrame>
        <p:nvGraphicFramePr>
          <p:cNvPr id="271" name="Google Shape;271;p34"/>
          <p:cNvGraphicFramePr/>
          <p:nvPr/>
        </p:nvGraphicFramePr>
        <p:xfrm>
          <a:off x="845125" y="4787500"/>
          <a:ext cx="3000000" cy="3000000"/>
        </p:xfrm>
        <a:graphic>
          <a:graphicData uri="http://schemas.openxmlformats.org/drawingml/2006/table">
            <a:tbl>
              <a:tblPr>
                <a:noFill/>
                <a:tableStyleId>{FDC8EFBC-FEFF-4270-9AD8-A1C76710B048}</a:tableStyleId>
              </a:tblPr>
              <a:tblGrid>
                <a:gridCol w="2057400"/>
                <a:gridCol w="2057400"/>
                <a:gridCol w="2057400"/>
                <a:gridCol w="2057400"/>
                <a:gridCol w="2057400"/>
              </a:tblGrid>
              <a:tr h="381000">
                <a:tc>
                  <a:txBody>
                    <a:bodyPr/>
                    <a:lstStyle/>
                    <a:p>
                      <a:pPr indent="0" lvl="0" marL="0" rtl="0" algn="ctr">
                        <a:spcBef>
                          <a:spcPts val="0"/>
                        </a:spcBef>
                        <a:spcAft>
                          <a:spcPts val="0"/>
                        </a:spcAft>
                        <a:buClr>
                          <a:schemeClr val="dk1"/>
                        </a:buClr>
                        <a:buSzPts val="1100"/>
                        <a:buFont typeface="Arial"/>
                        <a:buNone/>
                      </a:pPr>
                      <a:r>
                        <a:rPr lang="en-US">
                          <a:solidFill>
                            <a:schemeClr val="dk1"/>
                          </a:solidFill>
                        </a:rPr>
                        <a:t>Features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p value on 1% data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p value on all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f1, f50: SigHH_Rad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9.67e-10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f2, f51: SigHV_Rad</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9.98e-10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f10, f59: Rrrll_Rad</a:t>
                      </a:r>
                      <a:endParaRPr/>
                    </a:p>
                  </a:txBody>
                  <a:tcPr marT="91425" marB="91425" marR="91425" marL="91425"/>
                </a:tc>
                <a:tc>
                  <a:txBody>
                    <a:bodyPr/>
                    <a:lstStyle/>
                    <a:p>
                      <a:pPr indent="0" lvl="0" marL="0" rtl="0" algn="l">
                        <a:spcBef>
                          <a:spcPts val="0"/>
                        </a:spcBef>
                        <a:spcAft>
                          <a:spcPts val="0"/>
                        </a:spcAft>
                        <a:buNone/>
                      </a:pPr>
                      <a:r>
                        <a:rPr lang="en-US"/>
                        <a:t>0.</a:t>
                      </a:r>
                      <a:r>
                        <a:rPr lang="en-US"/>
                        <a:t>53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Accept</a:t>
                      </a:r>
                      <a:r>
                        <a:rPr lang="en-US">
                          <a:solidFill>
                            <a:schemeClr val="dk1"/>
                          </a:solidFill>
                        </a:rPr>
                        <a:t> H0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4.47e-20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77" name="Google Shape;277;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600"/>
          </a:p>
          <a:p>
            <a:pPr indent="0" lvl="0" marL="0" rtl="0" algn="l">
              <a:spcBef>
                <a:spcPts val="1000"/>
              </a:spcBef>
              <a:spcAft>
                <a:spcPts val="0"/>
              </a:spcAft>
              <a:buNone/>
            </a:pPr>
            <a:r>
              <a:rPr lang="en-US" sz="1600"/>
              <a:t>For KS-test</a:t>
            </a:r>
            <a:endParaRPr sz="1600"/>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H0:  There is no significant difference between the feature distribution. (Null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H1:  There is a significant difference between the feature distribution. (Alternative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took the two-tailed test with significance level as 0.05.</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p:txBody>
      </p:sp>
      <p:graphicFrame>
        <p:nvGraphicFramePr>
          <p:cNvPr id="278" name="Google Shape;278;p35"/>
          <p:cNvGraphicFramePr/>
          <p:nvPr/>
        </p:nvGraphicFramePr>
        <p:xfrm>
          <a:off x="845125" y="3716900"/>
          <a:ext cx="3000000" cy="3000000"/>
        </p:xfrm>
        <a:graphic>
          <a:graphicData uri="http://schemas.openxmlformats.org/drawingml/2006/table">
            <a:tbl>
              <a:tblPr>
                <a:noFill/>
                <a:tableStyleId>{FDC8EFBC-FEFF-4270-9AD8-A1C76710B048}</a:tableStyleId>
              </a:tblPr>
              <a:tblGrid>
                <a:gridCol w="2057400"/>
                <a:gridCol w="2057400"/>
                <a:gridCol w="2057400"/>
                <a:gridCol w="2057400"/>
                <a:gridCol w="2057400"/>
              </a:tblGrid>
              <a:tr h="663850">
                <a:tc>
                  <a:txBody>
                    <a:bodyPr/>
                    <a:lstStyle/>
                    <a:p>
                      <a:pPr indent="0" lvl="0" marL="0" rtl="0" algn="ctr">
                        <a:spcBef>
                          <a:spcPts val="0"/>
                        </a:spcBef>
                        <a:spcAft>
                          <a:spcPts val="0"/>
                        </a:spcAft>
                        <a:buNone/>
                      </a:pPr>
                      <a:r>
                        <a:rPr lang="en-US">
                          <a:solidFill>
                            <a:schemeClr val="dk1"/>
                          </a:solidFill>
                        </a:rPr>
                        <a:t>Features</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p value on 1% data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p value on all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3850">
                <a:tc>
                  <a:txBody>
                    <a:bodyPr/>
                    <a:lstStyle/>
                    <a:p>
                      <a:pPr indent="0" lvl="0" marL="0" rtl="0" algn="l">
                        <a:spcBef>
                          <a:spcPts val="0"/>
                        </a:spcBef>
                        <a:spcAft>
                          <a:spcPts val="0"/>
                        </a:spcAft>
                        <a:buNone/>
                      </a:pPr>
                      <a:r>
                        <a:rPr lang="en-US">
                          <a:solidFill>
                            <a:schemeClr val="dk1"/>
                          </a:solidFill>
                        </a:rPr>
                        <a:t>f1, f50: SigHH_Rad</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1.85e-12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3850">
                <a:tc>
                  <a:txBody>
                    <a:bodyPr/>
                    <a:lstStyle/>
                    <a:p>
                      <a:pPr indent="0" lvl="0" marL="0" rtl="0" algn="l">
                        <a:spcBef>
                          <a:spcPts val="0"/>
                        </a:spcBef>
                        <a:spcAft>
                          <a:spcPts val="0"/>
                        </a:spcAft>
                        <a:buNone/>
                      </a:pPr>
                      <a:r>
                        <a:rPr lang="en-US">
                          <a:solidFill>
                            <a:schemeClr val="dk1"/>
                          </a:solidFill>
                        </a:rPr>
                        <a:t>f2, f51: SigHV_Rad</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5.4e-13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3850">
                <a:tc>
                  <a:txBody>
                    <a:bodyPr/>
                    <a:lstStyle/>
                    <a:p>
                      <a:pPr indent="0" lvl="0" marL="0" rtl="0" algn="l">
                        <a:spcBef>
                          <a:spcPts val="0"/>
                        </a:spcBef>
                        <a:spcAft>
                          <a:spcPts val="0"/>
                        </a:spcAft>
                        <a:buNone/>
                      </a:pPr>
                      <a:r>
                        <a:rPr lang="en-US"/>
                        <a:t>f10, f59: Rrrll_Rad</a:t>
                      </a:r>
                      <a:endParaRPr/>
                    </a:p>
                  </a:txBody>
                  <a:tcPr marT="91425" marB="91425" marR="91425" marL="91425"/>
                </a:tc>
                <a:tc>
                  <a:txBody>
                    <a:bodyPr/>
                    <a:lstStyle/>
                    <a:p>
                      <a:pPr indent="0" lvl="0" marL="0" rtl="0" algn="l">
                        <a:spcBef>
                          <a:spcPts val="0"/>
                        </a:spcBef>
                        <a:spcAft>
                          <a:spcPts val="0"/>
                        </a:spcAft>
                        <a:buNone/>
                      </a:pPr>
                      <a:r>
                        <a:rPr lang="en-US"/>
                        <a:t>0.39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Accept</a:t>
                      </a:r>
                      <a:r>
                        <a:rPr lang="en-US">
                          <a:solidFill>
                            <a:schemeClr val="dk1"/>
                          </a:solidFill>
                        </a:rPr>
                        <a:t> H0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 Testing</a:t>
            </a:r>
            <a:endParaRPr/>
          </a:p>
        </p:txBody>
      </p:sp>
      <p:sp>
        <p:nvSpPr>
          <p:cNvPr id="284" name="Google Shape;284;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US" sz="1600"/>
              <a:t>We also decided to do a KS-test for the same features measured on two differe</a:t>
            </a:r>
            <a:r>
              <a:rPr lang="en-US" sz="1600"/>
              <a:t>nt classes</a:t>
            </a:r>
            <a:r>
              <a:rPr lang="en-US" sz="1600"/>
              <a:t>. We wanted to compare if there is a significance difference between the values of the features between 2 different classes. We plotted the Kdeplot by sampling on 10% of data to check the distribution of the values of the feature and conducted KS-tests to see whether the features are same or not. We then validated this by testing these features on all samples.</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n-US" sz="1600"/>
              <a:t>For KS-test</a:t>
            </a:r>
            <a:endParaRPr sz="1600"/>
          </a:p>
          <a:p>
            <a:pPr indent="0" lvl="0" marL="0" rtl="0" algn="l">
              <a:spcBef>
                <a:spcPts val="1000"/>
              </a:spcBef>
              <a:spcAft>
                <a:spcPts val="0"/>
              </a:spcAft>
              <a:buClr>
                <a:schemeClr val="dk1"/>
              </a:buClr>
              <a:buSzPct val="68750"/>
              <a:buFont typeface="Arial"/>
              <a:buNone/>
            </a:pPr>
            <a:r>
              <a:rPr lang="en-US" sz="1600">
                <a:solidFill>
                  <a:srgbClr val="0D0D14"/>
                </a:solidFill>
                <a:latin typeface="Quattrocento Sans"/>
                <a:ea typeface="Quattrocento Sans"/>
                <a:cs typeface="Quattrocento Sans"/>
                <a:sym typeface="Quattrocento Sans"/>
              </a:rPr>
              <a:t>H0:  There is no significant difference between the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ct val="68750"/>
              <a:buFont typeface="Arial"/>
              <a:buNone/>
            </a:pPr>
            <a:r>
              <a:rPr lang="en-US" sz="1600">
                <a:solidFill>
                  <a:srgbClr val="0D0D14"/>
                </a:solidFill>
                <a:latin typeface="Quattrocento Sans"/>
                <a:ea typeface="Quattrocento Sans"/>
                <a:cs typeface="Quattrocento Sans"/>
                <a:sym typeface="Quattrocento Sans"/>
              </a:rPr>
              <a:t>feature distributions. (Null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H1:  There is a significant difference between the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feature distributions. (Alternative hypothesis)</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1600">
                <a:solidFill>
                  <a:srgbClr val="0D0D14"/>
                </a:solidFill>
                <a:latin typeface="Quattrocento Sans"/>
                <a:ea typeface="Quattrocento Sans"/>
                <a:cs typeface="Quattrocento Sans"/>
                <a:sym typeface="Quattrocento Sans"/>
              </a:rPr>
              <a:t>We took the two-tailed test with significance level as 0.05.</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ct val="68750"/>
              <a:buFont typeface="Arial"/>
              <a:buNone/>
            </a:pPr>
            <a:r>
              <a:t/>
            </a:r>
            <a:endParaRPr sz="1600">
              <a:solidFill>
                <a:srgbClr val="0D0D14"/>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p:txBody>
      </p:sp>
      <p:graphicFrame>
        <p:nvGraphicFramePr>
          <p:cNvPr id="285" name="Google Shape;285;p36"/>
          <p:cNvGraphicFramePr/>
          <p:nvPr/>
        </p:nvGraphicFramePr>
        <p:xfrm>
          <a:off x="736900" y="4862675"/>
          <a:ext cx="3000000" cy="3000000"/>
        </p:xfrm>
        <a:graphic>
          <a:graphicData uri="http://schemas.openxmlformats.org/drawingml/2006/table">
            <a:tbl>
              <a:tblPr>
                <a:noFill/>
                <a:tableStyleId>{FDC8EFBC-FEFF-4270-9AD8-A1C76710B048}</a:tableStyleId>
              </a:tblPr>
              <a:tblGrid>
                <a:gridCol w="2057400"/>
                <a:gridCol w="2057400"/>
                <a:gridCol w="2057400"/>
                <a:gridCol w="2057400"/>
                <a:gridCol w="2057400"/>
              </a:tblGrid>
              <a:tr h="396550">
                <a:tc>
                  <a:txBody>
                    <a:bodyPr/>
                    <a:lstStyle/>
                    <a:p>
                      <a:pPr indent="0" lvl="0" marL="0" rtl="0" algn="ctr">
                        <a:spcBef>
                          <a:spcPts val="0"/>
                        </a:spcBef>
                        <a:spcAft>
                          <a:spcPts val="0"/>
                        </a:spcAft>
                        <a:buClr>
                          <a:schemeClr val="dk1"/>
                        </a:buClr>
                        <a:buSzPts val="1100"/>
                        <a:buFont typeface="Arial"/>
                        <a:buNone/>
                      </a:pPr>
                      <a:r>
                        <a:rPr lang="en-US">
                          <a:solidFill>
                            <a:schemeClr val="dk1"/>
                          </a:solidFill>
                        </a:rPr>
                        <a:t>Features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p value on 10% data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p value on all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rPr>
                        <a:t>Conclusion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550">
                <a:tc>
                  <a:txBody>
                    <a:bodyPr/>
                    <a:lstStyle/>
                    <a:p>
                      <a:pPr indent="0" lvl="0" marL="0" rtl="0" algn="l">
                        <a:spcBef>
                          <a:spcPts val="0"/>
                        </a:spcBef>
                        <a:spcAft>
                          <a:spcPts val="0"/>
                        </a:spcAft>
                        <a:buClr>
                          <a:schemeClr val="dk1"/>
                        </a:buClr>
                        <a:buSzPts val="1100"/>
                        <a:buFont typeface="Arial"/>
                        <a:buNone/>
                      </a:pPr>
                      <a:r>
                        <a:rPr lang="en-US"/>
                        <a:t>f1: SigHH_Rad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4.35e-23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2.15e-233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550">
                <a:tc>
                  <a:txBody>
                    <a:bodyPr/>
                    <a:lstStyle/>
                    <a:p>
                      <a:pPr indent="0" lvl="0" marL="0" rtl="0" algn="l">
                        <a:spcBef>
                          <a:spcPts val="0"/>
                        </a:spcBef>
                        <a:spcAft>
                          <a:spcPts val="0"/>
                        </a:spcAft>
                        <a:buClr>
                          <a:schemeClr val="dk1"/>
                        </a:buClr>
                        <a:buSzPts val="1100"/>
                        <a:buFont typeface="Arial"/>
                        <a:buNone/>
                      </a:pPr>
                      <a:r>
                        <a:rPr lang="en-US">
                          <a:solidFill>
                            <a:schemeClr val="dk1"/>
                          </a:solidFill>
                        </a:rPr>
                        <a:t>f12: </a:t>
                      </a:r>
                      <a:r>
                        <a:rPr lang="en-US">
                          <a:solidFill>
                            <a:srgbClr val="303030"/>
                          </a:solidFill>
                          <a:highlight>
                            <a:srgbClr val="FAFAFA"/>
                          </a:highlight>
                          <a:latin typeface="Roboto"/>
                          <a:ea typeface="Roboto"/>
                          <a:cs typeface="Roboto"/>
                          <a:sym typeface="Roboto"/>
                        </a:rPr>
                        <a:t>Rrrll_Rad05July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1.08e-107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1.068e-217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550">
                <a:tc>
                  <a:txBody>
                    <a:bodyPr/>
                    <a:lstStyle/>
                    <a:p>
                      <a:pPr indent="0" lvl="0" marL="0" rtl="0" algn="l">
                        <a:spcBef>
                          <a:spcPts val="0"/>
                        </a:spcBef>
                        <a:spcAft>
                          <a:spcPts val="0"/>
                        </a:spcAft>
                        <a:buNone/>
                      </a:pPr>
                      <a:r>
                        <a:rPr lang="en-US"/>
                        <a:t>f59: Rrr</a:t>
                      </a:r>
                      <a:r>
                        <a:rPr lang="en-US"/>
                        <a:t>ll_Rad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4.3e-107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a:t>
                      </a:r>
                      <a:r>
                        <a:rPr lang="en-US">
                          <a:solidFill>
                            <a:schemeClr val="dk1"/>
                          </a:solidFill>
                        </a:rPr>
                        <a:t>H0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Reject H0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286" name="Google Shape;286;p36"/>
          <p:cNvPicPr preferRelativeResize="0"/>
          <p:nvPr/>
        </p:nvPicPr>
        <p:blipFill>
          <a:blip r:embed="rId3">
            <a:alphaModFix/>
          </a:blip>
          <a:stretch>
            <a:fillRect/>
          </a:stretch>
        </p:blipFill>
        <p:spPr>
          <a:xfrm>
            <a:off x="7754126" y="2022351"/>
            <a:ext cx="3269776" cy="262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92" name="Google Shape;292;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0200" lvl="0" marL="457200" rtl="0" algn="l">
              <a:lnSpc>
                <a:spcPct val="115000"/>
              </a:lnSpc>
              <a:spcBef>
                <a:spcPts val="1000"/>
              </a:spcBef>
              <a:spcAft>
                <a:spcPts val="0"/>
              </a:spcAft>
              <a:buSzPts val="1600"/>
              <a:buFont typeface="Quattrocento Sans"/>
              <a:buChar char="●"/>
            </a:pPr>
            <a:r>
              <a:rPr lang="en-US" sz="1600" u="sng">
                <a:solidFill>
                  <a:schemeClr val="hlink"/>
                </a:solidFill>
                <a:latin typeface="Quattrocento Sans"/>
                <a:ea typeface="Quattrocento Sans"/>
                <a:cs typeface="Quattrocento Sans"/>
                <a:sym typeface="Quattrocento Sans"/>
                <a:hlinkClick r:id="rId3"/>
              </a:rPr>
              <a:t>Cropland Mapping Dataset</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Quattrocento Sans"/>
              <a:buChar char="●"/>
            </a:pPr>
            <a:r>
              <a:rPr lang="en-US" sz="1600" u="sng">
                <a:solidFill>
                  <a:schemeClr val="hlink"/>
                </a:solidFill>
                <a:latin typeface="Quattrocento Sans"/>
                <a:ea typeface="Quattrocento Sans"/>
                <a:cs typeface="Quattrocento Sans"/>
                <a:sym typeface="Quattrocento Sans"/>
                <a:hlinkClick r:id="rId4"/>
              </a:rPr>
              <a:t>Code</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Quattrocento Sans"/>
              <a:buChar char="●"/>
            </a:pPr>
            <a:r>
              <a:rPr lang="en-US" sz="1600" u="sng">
                <a:solidFill>
                  <a:schemeClr val="hlink"/>
                </a:solidFill>
                <a:latin typeface="Quattrocento Sans"/>
                <a:ea typeface="Quattrocento Sans"/>
                <a:cs typeface="Quattrocento Sans"/>
                <a:sym typeface="Quattrocento Sans"/>
                <a:hlinkClick r:id="rId5"/>
              </a:rPr>
              <a:t>Hypothesis Testing Code</a:t>
            </a:r>
            <a:endParaRPr sz="1600">
              <a:latin typeface="Quattrocento Sans"/>
              <a:ea typeface="Quattrocento Sans"/>
              <a:cs typeface="Quattrocento Sans"/>
              <a:sym typeface="Quattrocento Sans"/>
            </a:endParaRPr>
          </a:p>
          <a:p>
            <a:pPr indent="0" lvl="0" marL="457200" rtl="0" algn="l">
              <a:lnSpc>
                <a:spcPct val="115000"/>
              </a:lnSpc>
              <a:spcBef>
                <a:spcPts val="1000"/>
              </a:spcBef>
              <a:spcAft>
                <a:spcPts val="0"/>
              </a:spcAft>
              <a:buNone/>
            </a:pPr>
            <a:r>
              <a:t/>
            </a:r>
            <a:endParaRPr sz="16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161719"/>
                </a:solidFill>
                <a:highlight>
                  <a:srgbClr val="FFFFFF"/>
                </a:highlight>
                <a:latin typeface="Quattrocento Sans"/>
                <a:ea typeface="Quattrocento Sans"/>
                <a:cs typeface="Quattrocento Sans"/>
                <a:sym typeface="Quattrocento Sans"/>
              </a:rPr>
              <a:t>Our goal is to perform a detailed data analysis, utilizing methods such as correlation analysis, t- Test and Recursive Feature Elimination (RFE) to precisely classify crops among seven classes, using a dataset of 325,834 observations and 175 attributes.</a:t>
            </a:r>
            <a:endParaRPr sz="16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US" sz="1600">
                <a:latin typeface="Quattrocento Sans"/>
                <a:ea typeface="Quattrocento Sans"/>
                <a:cs typeface="Quattrocento Sans"/>
                <a:sym typeface="Quattrocento Sans"/>
              </a:rPr>
              <a:t>The importance of our problem statement lies in its potential to </a:t>
            </a:r>
            <a:r>
              <a:rPr b="1" lang="en-US" sz="1600">
                <a:latin typeface="Quattrocento Sans"/>
                <a:ea typeface="Quattrocento Sans"/>
                <a:cs typeface="Quattrocento Sans"/>
                <a:sym typeface="Quattrocento Sans"/>
              </a:rPr>
              <a:t>enhance crop classification accuracy</a:t>
            </a:r>
            <a:r>
              <a:rPr lang="en-US" sz="1600">
                <a:latin typeface="Quattrocento Sans"/>
                <a:ea typeface="Quattrocento Sans"/>
                <a:cs typeface="Quattrocento Sans"/>
                <a:sym typeface="Quattrocento Sans"/>
              </a:rPr>
              <a:t>, which is vital for informed agricultural decision-making and resource optimization, ultimately contributing to increased agricultural productivity and sustainability.</a:t>
            </a:r>
            <a:endParaRPr sz="16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p:txBody>
      </p:sp>
      <p:pic>
        <p:nvPicPr>
          <p:cNvPr id="176" name="Google Shape;176;p20"/>
          <p:cNvPicPr preferRelativeResize="0"/>
          <p:nvPr/>
        </p:nvPicPr>
        <p:blipFill>
          <a:blip r:embed="rId3">
            <a:alphaModFix/>
          </a:blip>
          <a:stretch>
            <a:fillRect/>
          </a:stretch>
        </p:blipFill>
        <p:spPr>
          <a:xfrm>
            <a:off x="4138163" y="3615700"/>
            <a:ext cx="3915675" cy="305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182" name="Google Shape;182;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t/>
            </a:r>
            <a:endParaRPr sz="1100" u="sng">
              <a:latin typeface="Arial"/>
              <a:ea typeface="Arial"/>
              <a:cs typeface="Arial"/>
              <a:sym typeface="Arial"/>
            </a:endParaRPr>
          </a:p>
          <a:p>
            <a:pPr indent="-322580" lvl="0" marL="457200" rtl="0" algn="l">
              <a:lnSpc>
                <a:spcPct val="115000"/>
              </a:lnSpc>
              <a:spcBef>
                <a:spcPts val="0"/>
              </a:spcBef>
              <a:spcAft>
                <a:spcPts val="0"/>
              </a:spcAft>
              <a:buSzPct val="100000"/>
              <a:buFont typeface="Quattrocento Sans"/>
              <a:buAutoNum type="arabicPeriod"/>
            </a:pPr>
            <a:r>
              <a:rPr b="1" lang="en-US" sz="1600">
                <a:latin typeface="Quattrocento Sans"/>
                <a:ea typeface="Quattrocento Sans"/>
                <a:cs typeface="Quattrocento Sans"/>
                <a:sym typeface="Quattrocento Sans"/>
              </a:rPr>
              <a:t>Data Exploration and Analysis </a:t>
            </a:r>
            <a:endParaRPr b="1" sz="1600">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SzPct val="100000"/>
              <a:buFont typeface="Quattrocento Sans"/>
              <a:buChar char="●"/>
            </a:pPr>
            <a:r>
              <a:rPr lang="en-US" sz="1600">
                <a:latin typeface="Quattrocento Sans"/>
                <a:ea typeface="Quattrocento Sans"/>
                <a:cs typeface="Quattrocento Sans"/>
                <a:sym typeface="Quattrocento Sans"/>
              </a:rPr>
              <a:t>Preprocessed the data to ensure consistency and quality and conducted initial exploratory data analysis to understand the </a:t>
            </a:r>
            <a:r>
              <a:rPr lang="en-US" sz="1600">
                <a:latin typeface="Quattrocento Sans"/>
                <a:ea typeface="Quattrocento Sans"/>
                <a:cs typeface="Quattrocento Sans"/>
                <a:sym typeface="Quattrocento Sans"/>
              </a:rPr>
              <a:t>data</a:t>
            </a:r>
            <a:r>
              <a:rPr lang="en-US" sz="1600">
                <a:latin typeface="Quattrocento Sans"/>
                <a:ea typeface="Quattrocento Sans"/>
                <a:cs typeface="Quattrocento Sans"/>
                <a:sym typeface="Quattrocento Sans"/>
              </a:rPr>
              <a:t> structure and characteristics.</a:t>
            </a:r>
            <a:endParaRPr sz="1600">
              <a:latin typeface="Quattrocento Sans"/>
              <a:ea typeface="Quattrocento Sans"/>
              <a:cs typeface="Quattrocento Sans"/>
              <a:sym typeface="Quattrocento Sans"/>
            </a:endParaRPr>
          </a:p>
          <a:p>
            <a:pPr indent="-322580" lvl="0" marL="457200" rtl="0" algn="l">
              <a:lnSpc>
                <a:spcPct val="115000"/>
              </a:lnSpc>
              <a:spcBef>
                <a:spcPts val="0"/>
              </a:spcBef>
              <a:spcAft>
                <a:spcPts val="0"/>
              </a:spcAft>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Data Preprocessing </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Handled duplicate rows and missing values.</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Standardised numerical features.</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Removed</a:t>
            </a:r>
            <a:r>
              <a:rPr lang="en-US" sz="1600">
                <a:solidFill>
                  <a:srgbClr val="0E101A"/>
                </a:solidFill>
                <a:latin typeface="Quattrocento Sans"/>
                <a:ea typeface="Quattrocento Sans"/>
                <a:cs typeface="Quattrocento Sans"/>
                <a:sym typeface="Quattrocento Sans"/>
              </a:rPr>
              <a:t> Outliers.</a:t>
            </a:r>
            <a:endParaRPr sz="1600">
              <a:solidFill>
                <a:srgbClr val="0E101A"/>
              </a:solidFill>
              <a:latin typeface="Quattrocento Sans"/>
              <a:ea typeface="Quattrocento Sans"/>
              <a:cs typeface="Quattrocento Sans"/>
              <a:sym typeface="Quattrocento Sans"/>
            </a:endParaRPr>
          </a:p>
          <a:p>
            <a:pPr indent="-322580" lvl="0" marL="457200" rtl="0" algn="l">
              <a:lnSpc>
                <a:spcPct val="115000"/>
              </a:lnSpc>
              <a:spcBef>
                <a:spcPts val="0"/>
              </a:spcBef>
              <a:spcAft>
                <a:spcPts val="0"/>
              </a:spcAft>
              <a:buSzPct val="100000"/>
              <a:buFont typeface="Quattrocento Sans"/>
              <a:buAutoNum type="arabicPeriod"/>
            </a:pPr>
            <a:r>
              <a:rPr b="1" lang="en-US" sz="1600">
                <a:latin typeface="Quattrocento Sans"/>
                <a:ea typeface="Quattrocento Sans"/>
                <a:cs typeface="Quattrocento Sans"/>
                <a:sym typeface="Quattrocento Sans"/>
              </a:rPr>
              <a:t>Feature Removal </a:t>
            </a:r>
            <a:endParaRPr b="1" sz="1600">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Used Correlation Heatmap to remove highly correlated features.</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Performed Dimensionality reduction (using RFE).</a:t>
            </a:r>
            <a:endParaRPr sz="1600">
              <a:solidFill>
                <a:srgbClr val="0E101A"/>
              </a:solidFill>
              <a:latin typeface="Quattrocento Sans"/>
              <a:ea typeface="Quattrocento Sans"/>
              <a:cs typeface="Quattrocento Sans"/>
              <a:sym typeface="Quattrocento Sans"/>
            </a:endParaRPr>
          </a:p>
          <a:p>
            <a:pPr indent="-32258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Model Selection, Training and Evaluation </a:t>
            </a:r>
            <a:endParaRPr b="1"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Used Complex models like MLP, XGBoost classifier, random forest classifier, k-NN for classification.</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Trained the selected model using the training dataset.</a:t>
            </a:r>
            <a:endParaRPr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Evaluated the model using appropriate metrics (Accuracy).</a:t>
            </a:r>
            <a:endParaRPr sz="1600">
              <a:solidFill>
                <a:srgbClr val="0E101A"/>
              </a:solidFill>
              <a:latin typeface="Quattrocento Sans"/>
              <a:ea typeface="Quattrocento Sans"/>
              <a:cs typeface="Quattrocento Sans"/>
              <a:sym typeface="Quattrocento Sans"/>
            </a:endParaRPr>
          </a:p>
          <a:p>
            <a:pPr indent="-32258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Model Optimisation </a:t>
            </a:r>
            <a:endParaRPr b="1"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Optimised hyperparameters using the validation dataset.</a:t>
            </a:r>
            <a:endParaRPr sz="1500">
              <a:solidFill>
                <a:srgbClr val="0E101A"/>
              </a:solidFill>
              <a:latin typeface="Quattrocento Sans"/>
              <a:ea typeface="Quattrocento Sans"/>
              <a:cs typeface="Quattrocento Sans"/>
              <a:sym typeface="Quattrocento Sans"/>
            </a:endParaRPr>
          </a:p>
          <a:p>
            <a:pPr indent="-32258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Presentation </a:t>
            </a:r>
            <a:endParaRPr b="1" sz="1600">
              <a:solidFill>
                <a:srgbClr val="0E101A"/>
              </a:solidFill>
              <a:latin typeface="Quattrocento Sans"/>
              <a:ea typeface="Quattrocento Sans"/>
              <a:cs typeface="Quattrocento Sans"/>
              <a:sym typeface="Quattrocento Sans"/>
            </a:endParaRPr>
          </a:p>
          <a:p>
            <a:pPr indent="-32258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Created a comprehensive presentation summarising the project's objectives and methods.</a:t>
            </a:r>
            <a:endParaRPr sz="1600">
              <a:solidFill>
                <a:srgbClr val="0E101A"/>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a:t>
            </a:r>
            <a:endParaRPr/>
          </a:p>
        </p:txBody>
      </p:sp>
      <p:sp>
        <p:nvSpPr>
          <p:cNvPr id="188" name="Google Shape;188;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The Cropland mapping dataset was meticulously curated by integrating optical and remote sensing imagery, incorporating numerous temporal, textural, and polarimetric features.</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The dataset contains </a:t>
            </a:r>
            <a:r>
              <a:rPr b="1" lang="en-US" sz="1600">
                <a:latin typeface="Quattrocento Sans"/>
                <a:ea typeface="Quattrocento Sans"/>
                <a:cs typeface="Quattrocento Sans"/>
                <a:sym typeface="Quattrocento Sans"/>
              </a:rPr>
              <a:t>3,25,834 rows and 175 columns</a:t>
            </a:r>
            <a:r>
              <a:rPr lang="en-US" sz="1600">
                <a:latin typeface="Quattrocento Sans"/>
                <a:ea typeface="Quattrocento Sans"/>
                <a:cs typeface="Quattrocento Sans"/>
                <a:sym typeface="Quattrocento Sans"/>
              </a:rPr>
              <a:t>, including 174 distinct features and 1 target column. </a:t>
            </a:r>
            <a:endParaRPr sz="1600">
              <a:latin typeface="Quattrocento Sans"/>
              <a:ea typeface="Quattrocento Sans"/>
              <a:cs typeface="Quattrocento Sans"/>
              <a:sym typeface="Quattrocento Sans"/>
            </a:endParaRPr>
          </a:p>
          <a:p>
            <a:pPr indent="0" lvl="0" marL="0" rtl="0" algn="l">
              <a:spcBef>
                <a:spcPts val="1000"/>
              </a:spcBef>
              <a:spcAft>
                <a:spcPts val="0"/>
              </a:spcAft>
              <a:buNone/>
            </a:pPr>
            <a:r>
              <a:rPr lang="en-US" sz="1600">
                <a:latin typeface="Quattrocento Sans"/>
                <a:ea typeface="Quattrocento Sans"/>
                <a:cs typeface="Quattrocento Sans"/>
                <a:sym typeface="Quattrocento Sans"/>
              </a:rPr>
              <a:t>The dataset is specifically designed for a </a:t>
            </a:r>
            <a:r>
              <a:rPr b="1" lang="en-US" sz="1600">
                <a:latin typeface="Quattrocento Sans"/>
                <a:ea typeface="Quattrocento Sans"/>
                <a:cs typeface="Quattrocento Sans"/>
                <a:sym typeface="Quattrocento Sans"/>
              </a:rPr>
              <a:t>classification task</a:t>
            </a:r>
            <a:r>
              <a:rPr lang="en-US" sz="1600">
                <a:latin typeface="Quattrocento Sans"/>
                <a:ea typeface="Quattrocento Sans"/>
                <a:cs typeface="Quattrocento Sans"/>
                <a:sym typeface="Quattrocento Sans"/>
              </a:rPr>
              <a:t> where the target variable exhibits seven distinct values: 1, 2, 3, 4, 5, 6, and 7.</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The dataset consists of:</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1. </a:t>
            </a:r>
            <a:r>
              <a:rPr b="1" lang="en-US" sz="1600">
                <a:latin typeface="Quattrocento Sans"/>
                <a:ea typeface="Quattrocento Sans"/>
                <a:cs typeface="Quattrocento Sans"/>
                <a:sym typeface="Quattrocento Sans"/>
              </a:rPr>
              <a:t>Class</a:t>
            </a:r>
            <a:r>
              <a:rPr lang="en-US" sz="1600">
                <a:latin typeface="Quattrocento Sans"/>
                <a:ea typeface="Quattrocento Sans"/>
                <a:cs typeface="Quattrocento Sans"/>
                <a:sym typeface="Quattrocento Sans"/>
              </a:rPr>
              <a:t> (Target Label)</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2. </a:t>
            </a:r>
            <a:r>
              <a:rPr b="1" lang="en-US" sz="1600">
                <a:latin typeface="Quattrocento Sans"/>
                <a:ea typeface="Quattrocento Sans"/>
                <a:cs typeface="Quattrocento Sans"/>
                <a:sym typeface="Quattrocento Sans"/>
              </a:rPr>
              <a:t>Polarimetric Features</a:t>
            </a:r>
            <a:r>
              <a:rPr lang="en-US" sz="1600">
                <a:latin typeface="Quattrocento Sans"/>
                <a:ea typeface="Quattrocento Sans"/>
                <a:cs typeface="Quattrocento Sans"/>
                <a:sym typeface="Quattrocento Sans"/>
              </a:rPr>
              <a:t>  on </a:t>
            </a:r>
            <a:r>
              <a:rPr lang="en-US" sz="1600">
                <a:solidFill>
                  <a:srgbClr val="303030"/>
                </a:solidFill>
                <a:highlight>
                  <a:srgbClr val="FAFAFA"/>
                </a:highlight>
                <a:latin typeface="Quattrocento Sans"/>
                <a:ea typeface="Quattrocento Sans"/>
                <a:cs typeface="Quattrocento Sans"/>
                <a:sym typeface="Quattrocento Sans"/>
              </a:rPr>
              <a:t>05 July 2012 </a:t>
            </a:r>
            <a:r>
              <a:rPr lang="en-US" sz="1600">
                <a:latin typeface="Quattrocento Sans"/>
                <a:ea typeface="Quattrocento Sans"/>
                <a:cs typeface="Quattrocento Sans"/>
                <a:sym typeface="Quattrocento Sans"/>
              </a:rPr>
              <a:t>(f1 to f49)</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3. </a:t>
            </a:r>
            <a:r>
              <a:rPr b="1" lang="en-US" sz="1600">
                <a:latin typeface="Quattrocento Sans"/>
                <a:ea typeface="Quattrocento Sans"/>
                <a:cs typeface="Quattrocento Sans"/>
                <a:sym typeface="Quattrocento Sans"/>
              </a:rPr>
              <a:t>Polarimetric Features</a:t>
            </a:r>
            <a:r>
              <a:rPr lang="en-US" sz="1600">
                <a:latin typeface="Quattrocento Sans"/>
                <a:ea typeface="Quattrocento Sans"/>
                <a:cs typeface="Quattrocento Sans"/>
                <a:sym typeface="Quattrocento Sans"/>
              </a:rPr>
              <a:t> on </a:t>
            </a:r>
            <a:r>
              <a:rPr lang="en-US" sz="1600">
                <a:solidFill>
                  <a:srgbClr val="303030"/>
                </a:solidFill>
                <a:highlight>
                  <a:srgbClr val="FAFAFA"/>
                </a:highlight>
                <a:latin typeface="Quattrocento Sans"/>
                <a:ea typeface="Quattrocento Sans"/>
                <a:cs typeface="Quattrocento Sans"/>
                <a:sym typeface="Quattrocento Sans"/>
              </a:rPr>
              <a:t>14 July 2012 </a:t>
            </a:r>
            <a:r>
              <a:rPr lang="en-US" sz="1600">
                <a:latin typeface="Quattrocento Sans"/>
                <a:ea typeface="Quattrocento Sans"/>
                <a:cs typeface="Quattrocento Sans"/>
                <a:sym typeface="Quattrocento Sans"/>
              </a:rPr>
              <a:t>(f50 to f98)</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4. </a:t>
            </a:r>
            <a:r>
              <a:rPr b="1" lang="en-US" sz="1600">
                <a:latin typeface="Quattrocento Sans"/>
                <a:ea typeface="Quattrocento Sans"/>
                <a:cs typeface="Quattrocento Sans"/>
                <a:sym typeface="Quattrocento Sans"/>
              </a:rPr>
              <a:t>Optical Features </a:t>
            </a:r>
            <a:r>
              <a:rPr lang="en-US" sz="1600">
                <a:solidFill>
                  <a:srgbClr val="303030"/>
                </a:solidFill>
                <a:highlight>
                  <a:srgbClr val="FAFAFA"/>
                </a:highlight>
                <a:latin typeface="Quattrocento Sans"/>
                <a:ea typeface="Quattrocento Sans"/>
                <a:cs typeface="Quattrocento Sans"/>
                <a:sym typeface="Quattrocento Sans"/>
              </a:rPr>
              <a:t>on 05 July 2012 </a:t>
            </a:r>
            <a:r>
              <a:rPr lang="en-US" sz="1600">
                <a:latin typeface="Quattrocento Sans"/>
                <a:ea typeface="Quattrocento Sans"/>
                <a:cs typeface="Quattrocento Sans"/>
                <a:sym typeface="Quattrocento Sans"/>
              </a:rPr>
              <a:t>(f99 to f136)</a:t>
            </a:r>
            <a:endParaRPr sz="16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600">
                <a:latin typeface="Quattrocento Sans"/>
                <a:ea typeface="Quattrocento Sans"/>
                <a:cs typeface="Quattrocento Sans"/>
                <a:sym typeface="Quattrocento Sans"/>
              </a:rPr>
              <a:t>5. </a:t>
            </a:r>
            <a:r>
              <a:rPr b="1" lang="en-US" sz="1600">
                <a:latin typeface="Quattrocento Sans"/>
                <a:ea typeface="Quattrocento Sans"/>
                <a:cs typeface="Quattrocento Sans"/>
                <a:sym typeface="Quattrocento Sans"/>
              </a:rPr>
              <a:t>Optical Features</a:t>
            </a:r>
            <a:r>
              <a:rPr lang="en-US" sz="1600">
                <a:latin typeface="Quattrocento Sans"/>
                <a:ea typeface="Quattrocento Sans"/>
                <a:cs typeface="Quattrocento Sans"/>
                <a:sym typeface="Quattrocento Sans"/>
              </a:rPr>
              <a:t> </a:t>
            </a:r>
            <a:r>
              <a:rPr lang="en-US" sz="1600">
                <a:solidFill>
                  <a:srgbClr val="303030"/>
                </a:solidFill>
                <a:highlight>
                  <a:srgbClr val="FAFAFA"/>
                </a:highlight>
                <a:latin typeface="Quattrocento Sans"/>
                <a:ea typeface="Quattrocento Sans"/>
                <a:cs typeface="Quattrocento Sans"/>
                <a:sym typeface="Quattrocento Sans"/>
              </a:rPr>
              <a:t>on 14 July 2012 </a:t>
            </a:r>
            <a:r>
              <a:rPr lang="en-US" sz="1600">
                <a:latin typeface="Quattrocento Sans"/>
                <a:ea typeface="Quattrocento Sans"/>
                <a:cs typeface="Quattrocento Sans"/>
                <a:sym typeface="Quattrocento Sans"/>
              </a:rPr>
              <a:t>(f137 to f174)</a:t>
            </a:r>
            <a:endParaRPr sz="1600">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 </a:t>
            </a:r>
            <a:endParaRPr/>
          </a:p>
        </p:txBody>
      </p:sp>
      <p:sp>
        <p:nvSpPr>
          <p:cNvPr id="194" name="Google Shape;194;p23"/>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0E101A"/>
                </a:solidFill>
                <a:highlight>
                  <a:srgbClr val="FFFFFF"/>
                </a:highlight>
                <a:latin typeface="Quattrocento Sans"/>
                <a:ea typeface="Quattrocento Sans"/>
                <a:cs typeface="Quattrocento Sans"/>
                <a:sym typeface="Quattrocento Sans"/>
              </a:rPr>
              <a:t>We generated boxplots for various features, each associated with specific label categories. During our analysis, we noticed the presence of a </a:t>
            </a:r>
            <a:r>
              <a:rPr b="1" lang="en-US" sz="1600">
                <a:solidFill>
                  <a:srgbClr val="0E101A"/>
                </a:solidFill>
                <a:highlight>
                  <a:srgbClr val="FFFFFF"/>
                </a:highlight>
                <a:latin typeface="Quattrocento Sans"/>
                <a:ea typeface="Quattrocento Sans"/>
                <a:cs typeface="Quattrocento Sans"/>
                <a:sym typeface="Quattrocento Sans"/>
              </a:rPr>
              <a:t>substantial number of outliers (approximately 10,000).</a:t>
            </a:r>
            <a:r>
              <a:rPr lang="en-US" sz="1600">
                <a:solidFill>
                  <a:srgbClr val="0E101A"/>
                </a:solidFill>
                <a:highlight>
                  <a:srgbClr val="FFFFFF"/>
                </a:highlight>
                <a:latin typeface="Quattrocento Sans"/>
                <a:ea typeface="Quattrocento Sans"/>
                <a:cs typeface="Quattrocento Sans"/>
                <a:sym typeface="Quattrocento Sans"/>
              </a:rPr>
              <a:t> These outliers stand out prominently and have the potential to significantly impact the dataset by introducing </a:t>
            </a:r>
            <a:r>
              <a:rPr b="1" lang="en-US" sz="1600">
                <a:solidFill>
                  <a:srgbClr val="0E101A"/>
                </a:solidFill>
                <a:highlight>
                  <a:srgbClr val="FFFFFF"/>
                </a:highlight>
                <a:latin typeface="Quattrocento Sans"/>
                <a:ea typeface="Quattrocento Sans"/>
                <a:cs typeface="Quattrocento Sans"/>
                <a:sym typeface="Quattrocento Sans"/>
              </a:rPr>
              <a:t>variations and deviations</a:t>
            </a:r>
            <a:r>
              <a:rPr lang="en-US" sz="1600">
                <a:solidFill>
                  <a:srgbClr val="0E101A"/>
                </a:solidFill>
                <a:highlight>
                  <a:srgbClr val="FFFFFF"/>
                </a:highlight>
                <a:latin typeface="Quattrocento Sans"/>
                <a:ea typeface="Quattrocento Sans"/>
                <a:cs typeface="Quattrocento Sans"/>
                <a:sym typeface="Quattrocento Sans"/>
              </a:rPr>
              <a:t> from its typical distribution.</a:t>
            </a:r>
            <a:endParaRPr sz="1600">
              <a:solidFill>
                <a:srgbClr val="0E101A"/>
              </a:solidFill>
              <a:highlight>
                <a:srgbClr val="FFFFFF"/>
              </a:highlight>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E101A"/>
              </a:solidFill>
              <a:highlight>
                <a:srgbClr val="FFFFFF"/>
              </a:highlight>
              <a:latin typeface="Quattrocento Sans"/>
              <a:ea typeface="Quattrocento Sans"/>
              <a:cs typeface="Quattrocento Sans"/>
              <a:sym typeface="Quattrocento Sans"/>
            </a:endParaRPr>
          </a:p>
          <a:p>
            <a:pPr indent="0" lvl="0" marL="0" rtl="0" algn="l">
              <a:spcBef>
                <a:spcPts val="1000"/>
              </a:spcBef>
              <a:spcAft>
                <a:spcPts val="0"/>
              </a:spcAft>
              <a:buNone/>
            </a:pPr>
            <a:r>
              <a:t/>
            </a:r>
            <a:endParaRPr sz="1600">
              <a:latin typeface="Quattrocento Sans"/>
              <a:ea typeface="Quattrocento Sans"/>
              <a:cs typeface="Quattrocento Sans"/>
              <a:sym typeface="Quattrocento Sans"/>
            </a:endParaRPr>
          </a:p>
        </p:txBody>
      </p:sp>
      <p:pic>
        <p:nvPicPr>
          <p:cNvPr id="195" name="Google Shape;195;p23"/>
          <p:cNvPicPr preferRelativeResize="0"/>
          <p:nvPr/>
        </p:nvPicPr>
        <p:blipFill>
          <a:blip r:embed="rId3">
            <a:alphaModFix/>
          </a:blip>
          <a:stretch>
            <a:fillRect/>
          </a:stretch>
        </p:blipFill>
        <p:spPr>
          <a:xfrm>
            <a:off x="845125" y="2462825"/>
            <a:ext cx="5777251" cy="3793725"/>
          </a:xfrm>
          <a:prstGeom prst="rect">
            <a:avLst/>
          </a:prstGeom>
          <a:noFill/>
          <a:ln>
            <a:noFill/>
          </a:ln>
        </p:spPr>
      </p:pic>
      <p:pic>
        <p:nvPicPr>
          <p:cNvPr id="196" name="Google Shape;196;p23"/>
          <p:cNvPicPr preferRelativeResize="0"/>
          <p:nvPr/>
        </p:nvPicPr>
        <p:blipFill>
          <a:blip r:embed="rId4">
            <a:alphaModFix/>
          </a:blip>
          <a:stretch>
            <a:fillRect/>
          </a:stretch>
        </p:blipFill>
        <p:spPr>
          <a:xfrm>
            <a:off x="6622375" y="2374363"/>
            <a:ext cx="5276850" cy="433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 </a:t>
            </a:r>
            <a:endParaRPr/>
          </a:p>
        </p:txBody>
      </p:sp>
      <p:pic>
        <p:nvPicPr>
          <p:cNvPr id="202" name="Google Shape;202;p24"/>
          <p:cNvPicPr preferRelativeResize="0"/>
          <p:nvPr/>
        </p:nvPicPr>
        <p:blipFill>
          <a:blip r:embed="rId3">
            <a:alphaModFix/>
          </a:blip>
          <a:stretch>
            <a:fillRect/>
          </a:stretch>
        </p:blipFill>
        <p:spPr>
          <a:xfrm>
            <a:off x="770250" y="1386603"/>
            <a:ext cx="3500274" cy="2874775"/>
          </a:xfrm>
          <a:prstGeom prst="rect">
            <a:avLst/>
          </a:prstGeom>
          <a:noFill/>
          <a:ln>
            <a:noFill/>
          </a:ln>
        </p:spPr>
      </p:pic>
      <p:pic>
        <p:nvPicPr>
          <p:cNvPr id="203" name="Google Shape;203;p24"/>
          <p:cNvPicPr preferRelativeResize="0"/>
          <p:nvPr/>
        </p:nvPicPr>
        <p:blipFill>
          <a:blip r:embed="rId4">
            <a:alphaModFix/>
          </a:blip>
          <a:stretch>
            <a:fillRect/>
          </a:stretch>
        </p:blipFill>
        <p:spPr>
          <a:xfrm>
            <a:off x="4473550" y="1386600"/>
            <a:ext cx="3500274" cy="2874780"/>
          </a:xfrm>
          <a:prstGeom prst="rect">
            <a:avLst/>
          </a:prstGeom>
          <a:noFill/>
          <a:ln>
            <a:noFill/>
          </a:ln>
        </p:spPr>
      </p:pic>
      <p:pic>
        <p:nvPicPr>
          <p:cNvPr id="204" name="Google Shape;204;p24"/>
          <p:cNvPicPr preferRelativeResize="0"/>
          <p:nvPr/>
        </p:nvPicPr>
        <p:blipFill>
          <a:blip r:embed="rId5">
            <a:alphaModFix/>
          </a:blip>
          <a:stretch>
            <a:fillRect/>
          </a:stretch>
        </p:blipFill>
        <p:spPr>
          <a:xfrm>
            <a:off x="8286125" y="1337688"/>
            <a:ext cx="3619390" cy="2972600"/>
          </a:xfrm>
          <a:prstGeom prst="rect">
            <a:avLst/>
          </a:prstGeom>
          <a:noFill/>
          <a:ln>
            <a:noFill/>
          </a:ln>
        </p:spPr>
      </p:pic>
      <p:pic>
        <p:nvPicPr>
          <p:cNvPr id="205" name="Google Shape;205;p24"/>
          <p:cNvPicPr preferRelativeResize="0"/>
          <p:nvPr/>
        </p:nvPicPr>
        <p:blipFill>
          <a:blip r:embed="rId6">
            <a:alphaModFix/>
          </a:blip>
          <a:stretch>
            <a:fillRect/>
          </a:stretch>
        </p:blipFill>
        <p:spPr>
          <a:xfrm>
            <a:off x="2623725" y="4171094"/>
            <a:ext cx="3271525" cy="2686907"/>
          </a:xfrm>
          <a:prstGeom prst="rect">
            <a:avLst/>
          </a:prstGeom>
          <a:noFill/>
          <a:ln>
            <a:noFill/>
          </a:ln>
        </p:spPr>
      </p:pic>
      <p:pic>
        <p:nvPicPr>
          <p:cNvPr id="206" name="Google Shape;206;p24"/>
          <p:cNvPicPr preferRelativeResize="0"/>
          <p:nvPr/>
        </p:nvPicPr>
        <p:blipFill>
          <a:blip r:embed="rId7">
            <a:alphaModFix/>
          </a:blip>
          <a:stretch>
            <a:fillRect/>
          </a:stretch>
        </p:blipFill>
        <p:spPr>
          <a:xfrm>
            <a:off x="5887700" y="4171100"/>
            <a:ext cx="3271525" cy="268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Challenges</a:t>
            </a:r>
            <a:endParaRPr/>
          </a:p>
        </p:txBody>
      </p:sp>
      <p:sp>
        <p:nvSpPr>
          <p:cNvPr id="212" name="Google Shape;212;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Feature Selection:</a:t>
            </a:r>
            <a:r>
              <a:rPr lang="en-US" sz="1600">
                <a:solidFill>
                  <a:srgbClr val="0E101A"/>
                </a:solidFill>
                <a:highlight>
                  <a:srgbClr val="FFFFFF"/>
                </a:highlight>
                <a:latin typeface="Quattrocento Sans"/>
                <a:ea typeface="Quattrocento Sans"/>
                <a:cs typeface="Quattrocento Sans"/>
                <a:sym typeface="Quattrocento Sans"/>
              </a:rPr>
              <a:t> Since the dataset contains 175 attributes, feature selection is a crucial task. We must carefully identify which features are relevant for predicting the crop class and which features can be discarded. </a:t>
            </a:r>
            <a:endParaRPr sz="1600">
              <a:solidFill>
                <a:srgbClr val="0E101A"/>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Feature Engineering and Scaling:</a:t>
            </a:r>
            <a:r>
              <a:rPr lang="en-US" sz="1600">
                <a:solidFill>
                  <a:srgbClr val="0E101A"/>
                </a:solidFill>
                <a:highlight>
                  <a:srgbClr val="FFFFFF"/>
                </a:highlight>
                <a:latin typeface="Quattrocento Sans"/>
                <a:ea typeface="Quattrocento Sans"/>
                <a:cs typeface="Quattrocento Sans"/>
                <a:sym typeface="Quattrocento Sans"/>
              </a:rPr>
              <a:t> We will have to transform or create new features to improve the model's performance. We will have to apply standardisation techniques, which is an essential preprocessing step to ensure that all features have the same scale. </a:t>
            </a:r>
            <a:endParaRPr b="1" sz="2200">
              <a:solidFill>
                <a:srgbClr val="0E101A"/>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Imbalanced Classes:</a:t>
            </a:r>
            <a:r>
              <a:rPr lang="en-US" sz="1600">
                <a:solidFill>
                  <a:srgbClr val="0E101A"/>
                </a:solidFill>
                <a:highlight>
                  <a:srgbClr val="FFFFFF"/>
                </a:highlight>
                <a:latin typeface="Quattrocento Sans"/>
                <a:ea typeface="Quattrocento Sans"/>
                <a:cs typeface="Quattrocento Sans"/>
                <a:sym typeface="Quattrocento Sans"/>
              </a:rPr>
              <a:t> We must treat imbalanced classes as they can lead to biased models that perform poorly on minority classes. </a:t>
            </a:r>
            <a:endParaRPr sz="1600">
              <a:solidFill>
                <a:srgbClr val="0E101A"/>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Data Exploration and Visualisation:</a:t>
            </a:r>
            <a:r>
              <a:rPr lang="en-US" sz="1600">
                <a:solidFill>
                  <a:srgbClr val="0E101A"/>
                </a:solidFill>
                <a:highlight>
                  <a:srgbClr val="FFFFFF"/>
                </a:highlight>
                <a:latin typeface="Quattrocento Sans"/>
                <a:ea typeface="Quattrocento Sans"/>
                <a:cs typeface="Quattrocento Sans"/>
                <a:sym typeface="Quattrocento Sans"/>
              </a:rPr>
              <a:t> For a large dataset, effectively exploring and visualising the data to gain insights and identify patterns and trends can be a complex task.</a:t>
            </a:r>
            <a:endParaRPr sz="1600">
              <a:solidFill>
                <a:srgbClr val="0E101A"/>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Outlier Removal:</a:t>
            </a:r>
            <a:r>
              <a:rPr lang="en-US" sz="1600">
                <a:solidFill>
                  <a:srgbClr val="0E101A"/>
                </a:solidFill>
                <a:highlight>
                  <a:srgbClr val="FFFFFF"/>
                </a:highlight>
                <a:latin typeface="Quattrocento Sans"/>
                <a:ea typeface="Quattrocento Sans"/>
                <a:cs typeface="Quattrocento Sans"/>
                <a:sym typeface="Quattrocento Sans"/>
              </a:rPr>
              <a:t> Using appropriate techniques for outlier removal is crucial because outliers can skew statistical analysis, affect model performance, and lead to misleading insights. </a:t>
            </a:r>
            <a:endParaRPr sz="1600">
              <a:solidFill>
                <a:srgbClr val="0E101A"/>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E101A"/>
              </a:buClr>
              <a:buSzPts val="1600"/>
              <a:buFont typeface="Quattrocento Sans"/>
              <a:buChar char="●"/>
            </a:pPr>
            <a:r>
              <a:rPr b="1" lang="en-US" sz="1600">
                <a:solidFill>
                  <a:srgbClr val="0E101A"/>
                </a:solidFill>
                <a:highlight>
                  <a:srgbClr val="FFFFFF"/>
                </a:highlight>
                <a:latin typeface="Quattrocento Sans"/>
                <a:ea typeface="Quattrocento Sans"/>
                <a:cs typeface="Quattrocento Sans"/>
                <a:sym typeface="Quattrocento Sans"/>
              </a:rPr>
              <a:t>Model Selection:</a:t>
            </a:r>
            <a:r>
              <a:rPr lang="en-US" sz="1600">
                <a:solidFill>
                  <a:srgbClr val="0E101A"/>
                </a:solidFill>
                <a:highlight>
                  <a:srgbClr val="FFFFFF"/>
                </a:highlight>
                <a:latin typeface="Quattrocento Sans"/>
                <a:ea typeface="Quattrocento Sans"/>
                <a:cs typeface="Quattrocento Sans"/>
                <a:sym typeface="Quattrocento Sans"/>
              </a:rPr>
              <a:t> Choosing an appropriate classification algorithm for this dataset is crucial. We must experiment with various algorithms and tune their hyperparameters, which can be time-consuming and computationally expensive.</a:t>
            </a:r>
            <a:endParaRPr>
              <a:solidFill>
                <a:srgbClr val="0E101A"/>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Preprocessing </a:t>
            </a:r>
            <a:endParaRPr/>
          </a:p>
        </p:txBody>
      </p:sp>
      <p:sp>
        <p:nvSpPr>
          <p:cNvPr id="218" name="Google Shape;218;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t/>
            </a:r>
            <a:endParaRPr b="1" sz="850" u="sng">
              <a:solidFill>
                <a:srgbClr val="0D0D14"/>
              </a:solidFill>
              <a:latin typeface="Arial"/>
              <a:ea typeface="Arial"/>
              <a:cs typeface="Arial"/>
              <a:sym typeface="Arial"/>
            </a:endParaRPr>
          </a:p>
          <a:p>
            <a:pPr indent="-330200" lvl="0" marL="457200" rtl="0" algn="l">
              <a:lnSpc>
                <a:spcPct val="115000"/>
              </a:lnSpc>
              <a:spcBef>
                <a:spcPts val="1200"/>
              </a:spcBef>
              <a:spcAft>
                <a:spcPts val="0"/>
              </a:spcAft>
              <a:buClr>
                <a:srgbClr val="0D0D14"/>
              </a:buClr>
              <a:buSzPts val="1600"/>
              <a:buFont typeface="Quattrocento Sans"/>
              <a:buChar char="●"/>
            </a:pPr>
            <a:r>
              <a:rPr b="1" lang="en-US" sz="1600">
                <a:solidFill>
                  <a:srgbClr val="0D0D14"/>
                </a:solidFill>
                <a:latin typeface="Quattrocento Sans"/>
                <a:ea typeface="Quattrocento Sans"/>
                <a:cs typeface="Quattrocento Sans"/>
                <a:sym typeface="Quattrocento Sans"/>
              </a:rPr>
              <a:t>Handling Null Values: </a:t>
            </a:r>
            <a:r>
              <a:rPr lang="en-US" sz="1600">
                <a:solidFill>
                  <a:srgbClr val="0D0D14"/>
                </a:solidFill>
                <a:latin typeface="Quattrocento Sans"/>
                <a:ea typeface="Quattrocento Sans"/>
                <a:cs typeface="Quattrocento Sans"/>
                <a:sym typeface="Quattrocento Sans"/>
              </a:rPr>
              <a:t>Rows containing Null values were removed from the dataset to ensure data integrity and prevent potential bias in the analysis.</a:t>
            </a:r>
            <a:endParaRPr sz="1600">
              <a:solidFill>
                <a:srgbClr val="0D0D14"/>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D0D14"/>
              </a:buClr>
              <a:buSzPts val="1600"/>
              <a:buFont typeface="Quattrocento Sans"/>
              <a:buChar char="●"/>
            </a:pPr>
            <a:r>
              <a:rPr b="1" lang="en-US" sz="1600">
                <a:solidFill>
                  <a:srgbClr val="0D0D14"/>
                </a:solidFill>
                <a:latin typeface="Quattrocento Sans"/>
                <a:ea typeface="Quattrocento Sans"/>
                <a:cs typeface="Quattrocento Sans"/>
                <a:sym typeface="Quattrocento Sans"/>
              </a:rPr>
              <a:t>Eliminating Duplicate Rows:</a:t>
            </a:r>
            <a:r>
              <a:rPr lang="en-US" sz="1600">
                <a:solidFill>
                  <a:srgbClr val="0D0D14"/>
                </a:solidFill>
                <a:latin typeface="Quattrocento Sans"/>
                <a:ea typeface="Quattrocento Sans"/>
                <a:cs typeface="Quattrocento Sans"/>
                <a:sym typeface="Quattrocento Sans"/>
              </a:rPr>
              <a:t>Duplicate rows were identified and removed from the dataset to avoid redundancy and ensure the accuracy of the analysis.</a:t>
            </a:r>
            <a:endParaRPr sz="1600">
              <a:solidFill>
                <a:srgbClr val="0D0D14"/>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D0D14"/>
              </a:buClr>
              <a:buSzPts val="1600"/>
              <a:buFont typeface="Quattrocento Sans"/>
              <a:buChar char="●"/>
            </a:pPr>
            <a:r>
              <a:rPr b="1" lang="en-US" sz="1600">
                <a:solidFill>
                  <a:srgbClr val="0D0D14"/>
                </a:solidFill>
                <a:latin typeface="Quattrocento Sans"/>
                <a:ea typeface="Quattrocento Sans"/>
                <a:cs typeface="Quattrocento Sans"/>
                <a:sym typeface="Quattrocento Sans"/>
              </a:rPr>
              <a:t>Outlier removal: </a:t>
            </a:r>
            <a:r>
              <a:rPr lang="en-US" sz="1500">
                <a:latin typeface="Quattrocento Sans"/>
                <a:ea typeface="Quattrocento Sans"/>
                <a:cs typeface="Quattrocento Sans"/>
                <a:sym typeface="Quattrocento Sans"/>
              </a:rPr>
              <a:t>Outliers were removed from the dataset because have the potential to significantly impact the dataset by introducing variations and deviations from its typical distribution. Over 9000 outliers have been removed and the method used is Isolation Forest. </a:t>
            </a:r>
            <a:endParaRPr sz="1600">
              <a:solidFill>
                <a:srgbClr val="0D0D14"/>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D0D14"/>
              </a:buClr>
              <a:buSzPts val="1600"/>
              <a:buFont typeface="Quattrocento Sans"/>
              <a:buChar char="●"/>
            </a:pPr>
            <a:r>
              <a:rPr b="1" lang="en-US" sz="1600">
                <a:solidFill>
                  <a:srgbClr val="0D0D14"/>
                </a:solidFill>
                <a:latin typeface="Quattrocento Sans"/>
                <a:ea typeface="Quattrocento Sans"/>
                <a:cs typeface="Quattrocento Sans"/>
                <a:sym typeface="Quattrocento Sans"/>
              </a:rPr>
              <a:t>Standard Scaling: </a:t>
            </a:r>
            <a:r>
              <a:rPr lang="en-US" sz="1600">
                <a:solidFill>
                  <a:srgbClr val="0D0D14"/>
                </a:solidFill>
                <a:latin typeface="Quattrocento Sans"/>
                <a:ea typeface="Quattrocento Sans"/>
                <a:cs typeface="Quattrocento Sans"/>
                <a:sym typeface="Quattrocento Sans"/>
              </a:rPr>
              <a:t>Standard scaling was used to standardise the data. Standardisation helps ensure that features with different units and scales do not disproportionately influence the modelling process and helps machine learning algorithms converge faster.</a:t>
            </a:r>
            <a:endParaRPr sz="1600">
              <a:solidFill>
                <a:srgbClr val="0D0D14"/>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0D0D14"/>
              </a:buClr>
              <a:buSzPts val="1600"/>
              <a:buFont typeface="Quattrocento Sans"/>
              <a:buChar char="●"/>
            </a:pPr>
            <a:r>
              <a:rPr b="1" lang="en-US" sz="1600">
                <a:solidFill>
                  <a:srgbClr val="0D0D14"/>
                </a:solidFill>
                <a:latin typeface="Quattrocento Sans"/>
                <a:ea typeface="Quattrocento Sans"/>
                <a:cs typeface="Quattrocento Sans"/>
                <a:sym typeface="Quattrocento Sans"/>
              </a:rPr>
              <a:t>Feature Removal: </a:t>
            </a:r>
            <a:r>
              <a:rPr lang="en-US" sz="1600">
                <a:solidFill>
                  <a:srgbClr val="0D0D14"/>
                </a:solidFill>
                <a:latin typeface="Quattrocento Sans"/>
                <a:ea typeface="Quattrocento Sans"/>
                <a:cs typeface="Quattrocento Sans"/>
                <a:sym typeface="Quattrocento Sans"/>
              </a:rPr>
              <a:t>Features exhibiting a high correlation, represented by a correlation coefficient greater than 0.90, were identified and removed. This step helps in improving the machine learning </a:t>
            </a:r>
            <a:r>
              <a:rPr lang="en-US" sz="1600">
                <a:solidFill>
                  <a:srgbClr val="0D0D14"/>
                </a:solidFill>
                <a:latin typeface="Quattrocento Sans"/>
                <a:ea typeface="Quattrocento Sans"/>
                <a:cs typeface="Quattrocento Sans"/>
                <a:sym typeface="Quattrocento Sans"/>
              </a:rPr>
              <a:t>model</a:t>
            </a:r>
            <a:r>
              <a:rPr lang="en-US" sz="1600">
                <a:solidFill>
                  <a:srgbClr val="0D0D14"/>
                </a:solidFill>
                <a:latin typeface="Quattrocento Sans"/>
                <a:ea typeface="Quattrocento Sans"/>
                <a:cs typeface="Quattrocento Sans"/>
                <a:sym typeface="Quattrocento Sans"/>
              </a:rPr>
              <a:t> interpretability and generalisation.</a:t>
            </a:r>
            <a:endParaRPr sz="1600">
              <a:solidFill>
                <a:srgbClr val="0D0D14"/>
              </a:solidFill>
              <a:latin typeface="Quattrocento Sans"/>
              <a:ea typeface="Quattrocento Sans"/>
              <a:cs typeface="Quattrocento Sans"/>
              <a:sym typeface="Quattrocento Sans"/>
            </a:endParaRPr>
          </a:p>
          <a:p>
            <a:pPr indent="-347710" lvl="0" marL="457200" rtl="0" algn="l">
              <a:lnSpc>
                <a:spcPct val="115000"/>
              </a:lnSpc>
              <a:spcBef>
                <a:spcPts val="0"/>
              </a:spcBef>
              <a:spcAft>
                <a:spcPts val="0"/>
              </a:spcAft>
              <a:buClr>
                <a:srgbClr val="0D0D14"/>
              </a:buClr>
              <a:buSzPts val="1876"/>
              <a:buFont typeface="Quattrocento Sans"/>
              <a:buChar char="●"/>
            </a:pPr>
            <a:r>
              <a:rPr b="1" lang="en-US" sz="1600">
                <a:solidFill>
                  <a:srgbClr val="0D0D14"/>
                </a:solidFill>
                <a:latin typeface="Quattrocento Sans"/>
                <a:ea typeface="Quattrocento Sans"/>
                <a:cs typeface="Quattrocento Sans"/>
                <a:sym typeface="Quattrocento Sans"/>
              </a:rPr>
              <a:t>Recursive Feature Elimination (RFE): </a:t>
            </a:r>
            <a:r>
              <a:rPr lang="en-US" sz="1600">
                <a:solidFill>
                  <a:srgbClr val="0D0D14"/>
                </a:solidFill>
                <a:latin typeface="Quattrocento Sans"/>
                <a:ea typeface="Quattrocento Sans"/>
                <a:cs typeface="Quattrocento Sans"/>
                <a:sym typeface="Quattrocento Sans"/>
              </a:rPr>
              <a:t>We applied RFE to reduce the feature set from 78 to an optimised subset of 60. This decision was informed by an accuracy analysis, as depicted in the accuracy VS number of features graph, which demonstrated that the model attained its peak accuracy with 60 features.</a:t>
            </a:r>
            <a:r>
              <a:rPr lang="en-US" sz="1875">
                <a:solidFill>
                  <a:srgbClr val="0D0D14"/>
                </a:solidFill>
                <a:latin typeface="Quattrocento Sans"/>
                <a:ea typeface="Quattrocento Sans"/>
                <a:cs typeface="Quattrocento Sans"/>
                <a:sym typeface="Quattrocento Sans"/>
              </a:rPr>
              <a:t>  </a:t>
            </a:r>
            <a:endParaRPr sz="1875">
              <a:solidFill>
                <a:srgbClr val="0D0D14"/>
              </a:solidFill>
              <a:latin typeface="Quattrocento Sans"/>
              <a:ea typeface="Quattrocento Sans"/>
              <a:cs typeface="Quattrocento Sans"/>
              <a:sym typeface="Quattrocento Sans"/>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b="0" l="416" r="416" t="0"/>
          <a:stretch/>
        </p:blipFill>
        <p:spPr>
          <a:xfrm>
            <a:off x="1262675" y="1456650"/>
            <a:ext cx="7702526" cy="4892750"/>
          </a:xfrm>
          <a:prstGeom prst="rect">
            <a:avLst/>
          </a:prstGeom>
          <a:noFill/>
          <a:ln>
            <a:noFill/>
          </a:ln>
        </p:spPr>
      </p:pic>
      <p:sp>
        <p:nvSpPr>
          <p:cNvPr id="224" name="Google Shape;224;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Accuracy vs Number of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