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6858000" cx="12192000"/>
  <p:notesSz cx="6858000" cy="9144000"/>
  <p:embeddedFontLst>
    <p:embeddedFont>
      <p:font typeface="Quattrocento Sans"/>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QuattrocentoSans-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QuattrocentoSans-italic.fntdata"/><Relationship Id="rId14" Type="http://schemas.openxmlformats.org/officeDocument/2006/relationships/slide" Target="slides/slide9.xml"/><Relationship Id="rId36" Type="http://schemas.openxmlformats.org/officeDocument/2006/relationships/font" Target="fonts/QuattrocentoSans-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QuattrocentoSans-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4de58bf34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4de58bf34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4de58bf346_1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4de58bf346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4db102e9b4_0_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4db102e9b4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4db102e9b4_0_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4db102e9b4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4db102e9b4_0_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4db102e9b4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4db102e9b4_0_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4db102e9b4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9e3896ec3a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9e3896ec3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9e3896ec3a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9e3896ec3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4db102e9b4_0_1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4db102e9b4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4db102e9b4_0_10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4db102e9b4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4db102e9b4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4db102e9b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4db102e9b4_0_1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4db102e9b4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4db102e9b4_0_1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4db102e9b4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9e3694f7da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29e3694f7d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9e3694f7da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9e3694f7d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9e3694f7da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29e3694f7d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9e3694f7da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29e3694f7da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4db102e9b4_0_1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24db102e9b4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4db102e9b4_0_1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24db102e9b4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4db102e9b4_0_1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24db102e9b4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24de58bf346_3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24de58bf346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4db102e9b4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4db102e9b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4db102e9b4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4db102e9b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4de58bf346_1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4de58bf346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4db102e9b4_0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4db102e9b4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4db102e9b4_0_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4db102e9b4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4de58bf346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4de58bf34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4db102e9b4_0_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4db102e9b4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3EADA7"/>
        </a:solidFill>
      </p:bgPr>
    </p:bg>
    <p:spTree>
      <p:nvGrpSpPr>
        <p:cNvPr id="11" name="Shape 11"/>
        <p:cNvGrpSpPr/>
        <p:nvPr/>
      </p:nvGrpSpPr>
      <p:grpSpPr>
        <a:xfrm>
          <a:off x="0" y="0"/>
          <a:ext cx="0" cy="0"/>
          <a:chOff x="0" y="0"/>
          <a:chExt cx="0" cy="0"/>
        </a:xfrm>
      </p:grpSpPr>
      <p:pic>
        <p:nvPicPr>
          <p:cNvPr descr="IIITD_pptslide_jpeg-03.jpg" id="12" name="Google Shape;12;p2"/>
          <p:cNvPicPr preferRelativeResize="0"/>
          <p:nvPr/>
        </p:nvPicPr>
        <p:blipFill rotWithShape="1">
          <a:blip r:embed="rId2">
            <a:alphaModFix/>
          </a:blip>
          <a:srcRect b="0" l="72917" r="0" t="69259"/>
          <a:stretch/>
        </p:blipFill>
        <p:spPr>
          <a:xfrm>
            <a:off x="9715500" y="4749800"/>
            <a:ext cx="2476500" cy="2108200"/>
          </a:xfrm>
          <a:prstGeom prst="rect">
            <a:avLst/>
          </a:prstGeom>
          <a:noFill/>
          <a:ln>
            <a:noFill/>
          </a:ln>
        </p:spPr>
      </p:pic>
      <p:sp>
        <p:nvSpPr>
          <p:cNvPr id="13" name="Google Shape;13;p2"/>
          <p:cNvSpPr txBox="1"/>
          <p:nvPr>
            <p:ph type="ctrTitle"/>
          </p:nvPr>
        </p:nvSpPr>
        <p:spPr>
          <a:xfrm>
            <a:off x="1524000" y="1063671"/>
            <a:ext cx="9753600" cy="1875008"/>
          </a:xfrm>
          <a:prstGeom prst="rect">
            <a:avLst/>
          </a:prstGeom>
          <a:noFill/>
          <a:ln>
            <a:noFill/>
          </a:ln>
        </p:spPr>
        <p:txBody>
          <a:bodyPr anchorCtr="0" anchor="b" bIns="45700" lIns="91425" spcFirstLastPara="1" rIns="91425" wrap="square" tIns="45700">
            <a:normAutofit/>
          </a:bodyPr>
          <a:lstStyle>
            <a:lvl1pPr lvl="0" algn="r">
              <a:lnSpc>
                <a:spcPct val="90000"/>
              </a:lnSpc>
              <a:spcBef>
                <a:spcPts val="0"/>
              </a:spcBef>
              <a:spcAft>
                <a:spcPts val="0"/>
              </a:spcAft>
              <a:buClr>
                <a:schemeClr val="lt1"/>
              </a:buClr>
              <a:buSzPts val="5400"/>
              <a:buFont typeface="Quattrocento Sans"/>
              <a:buNone/>
              <a:defRPr sz="5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2"/>
          <p:cNvSpPr txBox="1"/>
          <p:nvPr>
            <p:ph idx="1" type="subTitle"/>
          </p:nvPr>
        </p:nvSpPr>
        <p:spPr>
          <a:xfrm>
            <a:off x="5486400" y="3240578"/>
            <a:ext cx="5791200" cy="2042622"/>
          </a:xfrm>
          <a:prstGeom prst="rect">
            <a:avLst/>
          </a:prstGeom>
          <a:noFill/>
          <a:ln>
            <a:noFill/>
          </a:ln>
        </p:spPr>
        <p:txBody>
          <a:bodyPr anchorCtr="0" anchor="t" bIns="45700" lIns="91425" spcFirstLastPara="1" rIns="91425" wrap="square" tIns="45700">
            <a:normAutofit/>
          </a:bodyPr>
          <a:lstStyle>
            <a:lvl1pPr lvl="0" algn="r">
              <a:lnSpc>
                <a:spcPct val="90000"/>
              </a:lnSpc>
              <a:spcBef>
                <a:spcPts val="1000"/>
              </a:spcBef>
              <a:spcAft>
                <a:spcPts val="0"/>
              </a:spcAft>
              <a:buClr>
                <a:srgbClr val="E9F7F6"/>
              </a:buClr>
              <a:buSzPts val="2400"/>
              <a:buNone/>
              <a:defRPr sz="2400">
                <a:solidFill>
                  <a:srgbClr val="E9F7F6"/>
                </a:solidFill>
              </a:defRPr>
            </a:lvl1pPr>
            <a:lvl2pPr lvl="1" algn="ctr">
              <a:lnSpc>
                <a:spcPct val="90000"/>
              </a:lnSpc>
              <a:spcBef>
                <a:spcPts val="500"/>
              </a:spcBef>
              <a:spcAft>
                <a:spcPts val="0"/>
              </a:spcAft>
              <a:buClr>
                <a:schemeClr val="dk1"/>
              </a:buClr>
              <a:buSzPts val="2800"/>
              <a:buNone/>
              <a:defRPr sz="2800"/>
            </a:lvl2pPr>
            <a:lvl3pPr lvl="2" algn="ctr">
              <a:lnSpc>
                <a:spcPct val="90000"/>
              </a:lnSpc>
              <a:spcBef>
                <a:spcPts val="500"/>
              </a:spcBef>
              <a:spcAft>
                <a:spcPts val="0"/>
              </a:spcAft>
              <a:buClr>
                <a:schemeClr val="dk1"/>
              </a:buClr>
              <a:buSzPts val="2400"/>
              <a:buNone/>
              <a:defRPr sz="2400"/>
            </a:lvl3pPr>
            <a:lvl4pPr lvl="3" algn="ctr">
              <a:lnSpc>
                <a:spcPct val="90000"/>
              </a:lnSpc>
              <a:spcBef>
                <a:spcPts val="500"/>
              </a:spcBef>
              <a:spcAft>
                <a:spcPts val="0"/>
              </a:spcAft>
              <a:buClr>
                <a:schemeClr val="dk1"/>
              </a:buClr>
              <a:buSzPts val="2000"/>
              <a:buNone/>
              <a:defRPr sz="2000"/>
            </a:lvl4pPr>
            <a:lvl5pPr lvl="4" algn="ctr">
              <a:lnSpc>
                <a:spcPct val="90000"/>
              </a:lnSpc>
              <a:spcBef>
                <a:spcPts val="500"/>
              </a:spcBef>
              <a:spcAft>
                <a:spcPts val="0"/>
              </a:spcAft>
              <a:buClr>
                <a:schemeClr val="dk1"/>
              </a:buClr>
              <a:buSzPts val="2000"/>
              <a:buNone/>
              <a:defRPr sz="2000"/>
            </a:lvl5pPr>
            <a:lvl6pPr lvl="5" algn="ctr">
              <a:spcBef>
                <a:spcPts val="400"/>
              </a:spcBef>
              <a:spcAft>
                <a:spcPts val="0"/>
              </a:spcAft>
              <a:buClr>
                <a:schemeClr val="dk1"/>
              </a:buClr>
              <a:buSzPts val="2000"/>
              <a:buNone/>
              <a:defRPr sz="2000"/>
            </a:lvl6pPr>
            <a:lvl7pPr lvl="6" algn="ctr">
              <a:spcBef>
                <a:spcPts val="400"/>
              </a:spcBef>
              <a:spcAft>
                <a:spcPts val="0"/>
              </a:spcAft>
              <a:buClr>
                <a:schemeClr val="dk1"/>
              </a:buClr>
              <a:buSzPts val="2000"/>
              <a:buNone/>
              <a:defRPr sz="2000"/>
            </a:lvl7pPr>
            <a:lvl8pPr lvl="7" algn="ctr">
              <a:spcBef>
                <a:spcPts val="400"/>
              </a:spcBef>
              <a:spcAft>
                <a:spcPts val="0"/>
              </a:spcAft>
              <a:buClr>
                <a:schemeClr val="dk1"/>
              </a:buClr>
              <a:buSzPts val="2000"/>
              <a:buNone/>
              <a:defRPr sz="2000"/>
            </a:lvl8pPr>
            <a:lvl9pPr lvl="8" algn="ctr">
              <a:spcBef>
                <a:spcPts val="400"/>
              </a:spcBef>
              <a:spcAft>
                <a:spcPts val="0"/>
              </a:spcAft>
              <a:buClr>
                <a:schemeClr val="dk1"/>
              </a:buClr>
              <a:buSzPts val="2000"/>
              <a:buNone/>
              <a:defRPr sz="2000"/>
            </a:lvl9pPr>
          </a:lstStyle>
          <a:p/>
        </p:txBody>
      </p:sp>
      <p:sp>
        <p:nvSpPr>
          <p:cNvPr id="15" name="Google Shape;15;p2"/>
          <p:cNvSpPr txBox="1"/>
          <p:nvPr>
            <p:ph idx="10" type="dt"/>
          </p:nvPr>
        </p:nvSpPr>
        <p:spPr>
          <a:xfrm>
            <a:off x="54864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7" name="Google Shape;17;p2"/>
          <p:cNvCxnSpPr/>
          <p:nvPr/>
        </p:nvCxnSpPr>
        <p:spPr>
          <a:xfrm>
            <a:off x="914400" y="3089628"/>
            <a:ext cx="10363200" cy="0"/>
          </a:xfrm>
          <a:prstGeom prst="straightConnector1">
            <a:avLst/>
          </a:prstGeom>
          <a:noFill/>
          <a:ln cap="flat" cmpd="sng" w="9525">
            <a:solidFill>
              <a:schemeClr val="lt1"/>
            </a:solidFill>
            <a:prstDash val="solid"/>
            <a:round/>
            <a:headEnd len="sm" w="sm" type="none"/>
            <a:tailEnd len="sm" w="sm" type="none"/>
          </a:ln>
        </p:spPr>
      </p:cxnSp>
      <p:pic>
        <p:nvPicPr>
          <p:cNvPr id="18" name="Google Shape;18;p2"/>
          <p:cNvPicPr preferRelativeResize="0"/>
          <p:nvPr/>
        </p:nvPicPr>
        <p:blipFill rotWithShape="1">
          <a:blip r:embed="rId3">
            <a:alphaModFix/>
          </a:blip>
          <a:srcRect b="0" l="0" r="0" t="0"/>
          <a:stretch/>
        </p:blipFill>
        <p:spPr>
          <a:xfrm>
            <a:off x="914400" y="4534784"/>
            <a:ext cx="3014164" cy="165885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89" name="Shape 89"/>
        <p:cNvGrpSpPr/>
        <p:nvPr/>
      </p:nvGrpSpPr>
      <p:grpSpPr>
        <a:xfrm>
          <a:off x="0" y="0"/>
          <a:ext cx="0" cy="0"/>
          <a:chOff x="0" y="0"/>
          <a:chExt cx="0" cy="0"/>
        </a:xfrm>
      </p:grpSpPr>
      <p:pic>
        <p:nvPicPr>
          <p:cNvPr id="90" name="Google Shape;90;p11"/>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91" name="Google Shape;91;p11"/>
          <p:cNvSpPr txBox="1"/>
          <p:nvPr>
            <p:ph idx="1" type="body"/>
          </p:nvPr>
        </p:nvSpPr>
        <p:spPr>
          <a:xfrm rot="5400000">
            <a:off x="3703449" y="-1477140"/>
            <a:ext cx="4798956"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2" name="Google Shape;92;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1"/>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5" name="Google Shape;95;p11"/>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96" name="Google Shape;96;p11"/>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97" name="Google Shape;97;p11"/>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8" name="Shape 98"/>
        <p:cNvGrpSpPr/>
        <p:nvPr/>
      </p:nvGrpSpPr>
      <p:grpSpPr>
        <a:xfrm>
          <a:off x="0" y="0"/>
          <a:ext cx="0" cy="0"/>
          <a:chOff x="0" y="0"/>
          <a:chExt cx="0" cy="0"/>
        </a:xfrm>
      </p:grpSpPr>
      <p:sp>
        <p:nvSpPr>
          <p:cNvPr id="99" name="Google Shape;99;p12"/>
          <p:cNvSpPr txBox="1"/>
          <p:nvPr>
            <p:ph type="title"/>
          </p:nvPr>
        </p:nvSpPr>
        <p:spPr>
          <a:xfrm rot="5400000">
            <a:off x="7133431" y="1951831"/>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12"/>
          <p:cNvSpPr txBox="1"/>
          <p:nvPr>
            <p:ph idx="1" type="body"/>
          </p:nvPr>
        </p:nvSpPr>
        <p:spPr>
          <a:xfrm rot="5400000">
            <a:off x="1799431" y="-600869"/>
            <a:ext cx="5811837"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1" name="Google Shape;10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2"/>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04" name="Google Shape;104;p12"/>
          <p:cNvCxnSpPr/>
          <p:nvPr/>
        </p:nvCxnSpPr>
        <p:spPr>
          <a:xfrm>
            <a:off x="8724900" y="370119"/>
            <a:ext cx="0" cy="5806281"/>
          </a:xfrm>
          <a:prstGeom prst="straightConnector1">
            <a:avLst/>
          </a:prstGeom>
          <a:noFill/>
          <a:ln cap="flat" cmpd="sng" w="9525">
            <a:solidFill>
              <a:srgbClr val="3DACA7"/>
            </a:solidFill>
            <a:prstDash val="solid"/>
            <a:round/>
            <a:headEnd len="sm" w="sm" type="none"/>
            <a:tailEnd len="sm" w="sm"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spTree>
      <p:nvGrpSpPr>
        <p:cNvPr id="105" name="Shape 105"/>
        <p:cNvGrpSpPr/>
        <p:nvPr/>
      </p:nvGrpSpPr>
      <p:grpSpPr>
        <a:xfrm>
          <a:off x="0" y="0"/>
          <a:ext cx="0" cy="0"/>
          <a:chOff x="0" y="0"/>
          <a:chExt cx="0" cy="0"/>
        </a:xfrm>
      </p:grpSpPr>
      <p:pic>
        <p:nvPicPr>
          <p:cNvPr id="106" name="Google Shape;106;p13"/>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107" name="Google Shape;107;p13"/>
          <p:cNvSpPr txBox="1"/>
          <p:nvPr>
            <p:ph idx="1" type="body"/>
          </p:nvPr>
        </p:nvSpPr>
        <p:spPr>
          <a:xfrm>
            <a:off x="914399" y="1381181"/>
            <a:ext cx="5112328" cy="479896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8" name="Google Shape;108;p13"/>
          <p:cNvSpPr txBox="1"/>
          <p:nvPr>
            <p:ph idx="2" type="body"/>
          </p:nvPr>
        </p:nvSpPr>
        <p:spPr>
          <a:xfrm>
            <a:off x="6244770" y="1381181"/>
            <a:ext cx="5105400" cy="479896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9" name="Google Shape;109;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13"/>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2" name="Google Shape;112;p13"/>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13" name="Google Shape;113;p13"/>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114" name="Google Shape;114;p13"/>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mparison">
  <p:cSld name="1_Comparison">
    <p:spTree>
      <p:nvGrpSpPr>
        <p:cNvPr id="115" name="Shape 115"/>
        <p:cNvGrpSpPr/>
        <p:nvPr/>
      </p:nvGrpSpPr>
      <p:grpSpPr>
        <a:xfrm>
          <a:off x="0" y="0"/>
          <a:ext cx="0" cy="0"/>
          <a:chOff x="0" y="0"/>
          <a:chExt cx="0" cy="0"/>
        </a:xfrm>
      </p:grpSpPr>
      <p:pic>
        <p:nvPicPr>
          <p:cNvPr id="116" name="Google Shape;116;p14"/>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117" name="Google Shape;117;p14"/>
          <p:cNvSpPr txBox="1"/>
          <p:nvPr>
            <p:ph idx="1" type="body"/>
          </p:nvPr>
        </p:nvSpPr>
        <p:spPr>
          <a:xfrm>
            <a:off x="914399" y="1262291"/>
            <a:ext cx="5086928" cy="825699"/>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18" name="Google Shape;118;p14"/>
          <p:cNvSpPr txBox="1"/>
          <p:nvPr>
            <p:ph idx="2" type="body"/>
          </p:nvPr>
        </p:nvSpPr>
        <p:spPr>
          <a:xfrm>
            <a:off x="914399" y="2154891"/>
            <a:ext cx="5086928" cy="403318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9" name="Google Shape;119;p14"/>
          <p:cNvSpPr txBox="1"/>
          <p:nvPr>
            <p:ph idx="3" type="body"/>
          </p:nvPr>
        </p:nvSpPr>
        <p:spPr>
          <a:xfrm>
            <a:off x="6230257" y="1262288"/>
            <a:ext cx="5105400" cy="82569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20" name="Google Shape;120;p14"/>
          <p:cNvSpPr txBox="1"/>
          <p:nvPr>
            <p:ph idx="4" type="body"/>
          </p:nvPr>
        </p:nvSpPr>
        <p:spPr>
          <a:xfrm>
            <a:off x="6230257" y="2154891"/>
            <a:ext cx="5105400" cy="403318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1" name="Google Shape;121;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14"/>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24" name="Google Shape;124;p14"/>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25" name="Google Shape;125;p14"/>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126" name="Google Shape;126;p14"/>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spTree>
      <p:nvGrpSpPr>
        <p:cNvPr id="127" name="Shape 127"/>
        <p:cNvGrpSpPr/>
        <p:nvPr/>
      </p:nvGrpSpPr>
      <p:grpSpPr>
        <a:xfrm>
          <a:off x="0" y="0"/>
          <a:ext cx="0" cy="0"/>
          <a:chOff x="0" y="0"/>
          <a:chExt cx="0" cy="0"/>
        </a:xfrm>
      </p:grpSpPr>
      <p:pic>
        <p:nvPicPr>
          <p:cNvPr id="128" name="Google Shape;128;p15"/>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129" name="Google Shape;129;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15"/>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32" name="Google Shape;132;p15"/>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33" name="Google Shape;133;p15"/>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134" name="Google Shape;134;p15"/>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 with Caption">
  <p:cSld name="1_Content with Caption">
    <p:spTree>
      <p:nvGrpSpPr>
        <p:cNvPr id="135" name="Shape 135"/>
        <p:cNvGrpSpPr/>
        <p:nvPr/>
      </p:nvGrpSpPr>
      <p:grpSpPr>
        <a:xfrm>
          <a:off x="0" y="0"/>
          <a:ext cx="0" cy="0"/>
          <a:chOff x="0" y="0"/>
          <a:chExt cx="0" cy="0"/>
        </a:xfrm>
      </p:grpSpPr>
      <p:pic>
        <p:nvPicPr>
          <p:cNvPr id="136" name="Google Shape;136;p16"/>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137" name="Google Shape;137;p16"/>
          <p:cNvSpPr txBox="1"/>
          <p:nvPr>
            <p:ph idx="1" type="body"/>
          </p:nvPr>
        </p:nvSpPr>
        <p:spPr>
          <a:xfrm>
            <a:off x="5181600" y="990600"/>
            <a:ext cx="6172200" cy="4876800"/>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138" name="Google Shape;138;p16"/>
          <p:cNvSpPr txBox="1"/>
          <p:nvPr>
            <p:ph idx="2" type="body"/>
          </p:nvPr>
        </p:nvSpPr>
        <p:spPr>
          <a:xfrm>
            <a:off x="841248" y="2191660"/>
            <a:ext cx="3931920" cy="367574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39" name="Google Shape;139;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16"/>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42" name="Google Shape;142;p16"/>
          <p:cNvSpPr txBox="1"/>
          <p:nvPr>
            <p:ph type="title"/>
          </p:nvPr>
        </p:nvSpPr>
        <p:spPr>
          <a:xfrm>
            <a:off x="841248" y="457200"/>
            <a:ext cx="3931920" cy="148771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3200"/>
              <a:buFont typeface="Quattrocento Sans"/>
              <a:buNone/>
              <a:defRPr b="0" sz="3200">
                <a:solidFill>
                  <a:srgbClr val="3EADA7"/>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43" name="Google Shape;143;p16"/>
          <p:cNvCxnSpPr/>
          <p:nvPr/>
        </p:nvCxnSpPr>
        <p:spPr>
          <a:xfrm>
            <a:off x="860600" y="2061029"/>
            <a:ext cx="3931920" cy="0"/>
          </a:xfrm>
          <a:prstGeom prst="straightConnector1">
            <a:avLst/>
          </a:prstGeom>
          <a:noFill/>
          <a:ln cap="flat" cmpd="sng" w="9525">
            <a:solidFill>
              <a:srgbClr val="3DACA7"/>
            </a:solidFill>
            <a:prstDash val="solid"/>
            <a:round/>
            <a:headEnd len="sm" w="sm" type="none"/>
            <a:tailEnd len="sm" w="sm" type="none"/>
          </a:ln>
        </p:spPr>
      </p:cxnSp>
      <p:pic>
        <p:nvPicPr>
          <p:cNvPr id="144" name="Google Shape;144;p16"/>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Picture with Caption">
  <p:cSld name="1_Picture with Caption">
    <p:spTree>
      <p:nvGrpSpPr>
        <p:cNvPr id="145" name="Shape 145"/>
        <p:cNvGrpSpPr/>
        <p:nvPr/>
      </p:nvGrpSpPr>
      <p:grpSpPr>
        <a:xfrm>
          <a:off x="0" y="0"/>
          <a:ext cx="0" cy="0"/>
          <a:chOff x="0" y="0"/>
          <a:chExt cx="0" cy="0"/>
        </a:xfrm>
      </p:grpSpPr>
      <p:pic>
        <p:nvPicPr>
          <p:cNvPr id="146" name="Google Shape;146;p17"/>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147" name="Google Shape;147;p17"/>
          <p:cNvSpPr/>
          <p:nvPr>
            <p:ph idx="2" type="pic"/>
          </p:nvPr>
        </p:nvSpPr>
        <p:spPr>
          <a:xfrm>
            <a:off x="5181600" y="990600"/>
            <a:ext cx="6172200" cy="4876800"/>
          </a:xfrm>
          <a:prstGeom prst="rect">
            <a:avLst/>
          </a:prstGeom>
          <a:noFill/>
          <a:ln>
            <a:noFill/>
          </a:ln>
        </p:spPr>
      </p:sp>
      <p:sp>
        <p:nvSpPr>
          <p:cNvPr id="148" name="Google Shape;148;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17"/>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51" name="Google Shape;151;p17"/>
          <p:cNvSpPr txBox="1"/>
          <p:nvPr>
            <p:ph idx="1" type="body"/>
          </p:nvPr>
        </p:nvSpPr>
        <p:spPr>
          <a:xfrm>
            <a:off x="841248" y="2191660"/>
            <a:ext cx="3931920" cy="367574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52" name="Google Shape;152;p17"/>
          <p:cNvSpPr txBox="1"/>
          <p:nvPr>
            <p:ph type="title"/>
          </p:nvPr>
        </p:nvSpPr>
        <p:spPr>
          <a:xfrm>
            <a:off x="841248" y="457200"/>
            <a:ext cx="3931920" cy="148771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3200"/>
              <a:buFont typeface="Quattrocento Sans"/>
              <a:buNone/>
              <a:defRPr b="0" sz="3200">
                <a:solidFill>
                  <a:srgbClr val="3EADA7"/>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53" name="Google Shape;153;p17"/>
          <p:cNvCxnSpPr/>
          <p:nvPr/>
        </p:nvCxnSpPr>
        <p:spPr>
          <a:xfrm>
            <a:off x="860600" y="2061029"/>
            <a:ext cx="3931920" cy="0"/>
          </a:xfrm>
          <a:prstGeom prst="straightConnector1">
            <a:avLst/>
          </a:prstGeom>
          <a:noFill/>
          <a:ln cap="flat" cmpd="sng" w="9525">
            <a:solidFill>
              <a:srgbClr val="3DACA7"/>
            </a:solidFill>
            <a:prstDash val="solid"/>
            <a:round/>
            <a:headEnd len="sm" w="sm" type="none"/>
            <a:tailEnd len="sm" w="sm" type="none"/>
          </a:ln>
        </p:spPr>
      </p:cxnSp>
      <p:pic>
        <p:nvPicPr>
          <p:cNvPr id="154" name="Google Shape;154;p17"/>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Vertical Text">
  <p:cSld name="1_Title and Vertical Text">
    <p:spTree>
      <p:nvGrpSpPr>
        <p:cNvPr id="155" name="Shape 155"/>
        <p:cNvGrpSpPr/>
        <p:nvPr/>
      </p:nvGrpSpPr>
      <p:grpSpPr>
        <a:xfrm>
          <a:off x="0" y="0"/>
          <a:ext cx="0" cy="0"/>
          <a:chOff x="0" y="0"/>
          <a:chExt cx="0" cy="0"/>
        </a:xfrm>
      </p:grpSpPr>
      <p:pic>
        <p:nvPicPr>
          <p:cNvPr id="156" name="Google Shape;156;p18"/>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157" name="Google Shape;157;p18"/>
          <p:cNvSpPr txBox="1"/>
          <p:nvPr>
            <p:ph idx="1" type="body"/>
          </p:nvPr>
        </p:nvSpPr>
        <p:spPr>
          <a:xfrm rot="5400000">
            <a:off x="3715859" y="-1496477"/>
            <a:ext cx="4767210" cy="1052252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8" name="Google Shape;158;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18"/>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61" name="Google Shape;161;p18"/>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62" name="Google Shape;162;p18"/>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163" name="Google Shape;163;p18"/>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pic>
        <p:nvPicPr>
          <p:cNvPr id="20" name="Google Shape;20;p3"/>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21" name="Google Shape;21;p3"/>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3"/>
          <p:cNvSpPr txBox="1"/>
          <p:nvPr>
            <p:ph idx="1" type="body"/>
          </p:nvPr>
        </p:nvSpPr>
        <p:spPr>
          <a:xfrm>
            <a:off x="845127" y="1381182"/>
            <a:ext cx="10515600" cy="479895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3" name="Google Shape;23;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6" name="Google Shape;26;p3"/>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27" name="Google Shape;27;p3"/>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pic>
        <p:nvPicPr>
          <p:cNvPr id="29" name="Google Shape;29;p4"/>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30" name="Google Shape;30;p4"/>
          <p:cNvSpPr txBox="1"/>
          <p:nvPr>
            <p:ph type="title"/>
          </p:nvPr>
        </p:nvSpPr>
        <p:spPr>
          <a:xfrm>
            <a:off x="831850" y="1712423"/>
            <a:ext cx="10515600" cy="285120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6000"/>
              <a:buFont typeface="Quattrocento Sans"/>
              <a:buNone/>
              <a:defRPr b="0"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4"/>
          <p:cNvSpPr txBox="1"/>
          <p:nvPr>
            <p:ph idx="1" type="body"/>
          </p:nvPr>
        </p:nvSpPr>
        <p:spPr>
          <a:xfrm>
            <a:off x="831850" y="455263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400"/>
              <a:buNone/>
              <a:defRPr sz="2400">
                <a:solidFill>
                  <a:srgbClr val="3F3F3F"/>
                </a:solidFill>
              </a:defRPr>
            </a:lvl1pPr>
            <a:lvl2pPr indent="-228600" lvl="1" marL="914400" algn="l">
              <a:lnSpc>
                <a:spcPct val="90000"/>
              </a:lnSpc>
              <a:spcBef>
                <a:spcPts val="500"/>
              </a:spcBef>
              <a:spcAft>
                <a:spcPts val="0"/>
              </a:spcAft>
              <a:buClr>
                <a:srgbClr val="888888"/>
              </a:buClr>
              <a:buSzPts val="1800"/>
              <a:buNone/>
              <a:defRPr sz="1800">
                <a:solidFill>
                  <a:srgbClr val="888888"/>
                </a:solidFill>
              </a:defRPr>
            </a:lvl2pPr>
            <a:lvl3pPr indent="-228600" lvl="2" marL="1371600" algn="l">
              <a:lnSpc>
                <a:spcPct val="90000"/>
              </a:lnSpc>
              <a:spcBef>
                <a:spcPts val="500"/>
              </a:spcBef>
              <a:spcAft>
                <a:spcPts val="0"/>
              </a:spcAft>
              <a:buClr>
                <a:srgbClr val="888888"/>
              </a:buClr>
              <a:buSzPts val="1600"/>
              <a:buNone/>
              <a:defRPr sz="1600">
                <a:solidFill>
                  <a:srgbClr val="888888"/>
                </a:solidFill>
              </a:defRPr>
            </a:lvl3pPr>
            <a:lvl4pPr indent="-228600" lvl="3" marL="1828800" algn="l">
              <a:lnSpc>
                <a:spcPct val="90000"/>
              </a:lnSpc>
              <a:spcBef>
                <a:spcPts val="500"/>
              </a:spcBef>
              <a:spcAft>
                <a:spcPts val="0"/>
              </a:spcAft>
              <a:buClr>
                <a:srgbClr val="888888"/>
              </a:buClr>
              <a:buSzPts val="1400"/>
              <a:buNone/>
              <a:defRPr sz="1400">
                <a:solidFill>
                  <a:srgbClr val="888888"/>
                </a:solidFill>
              </a:defRPr>
            </a:lvl4pPr>
            <a:lvl5pPr indent="-228600" lvl="4" marL="2286000" algn="l">
              <a:lnSpc>
                <a:spcPct val="90000"/>
              </a:lnSpc>
              <a:spcBef>
                <a:spcPts val="50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2" name="Google Shape;32;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5" name="Shape 35"/>
        <p:cNvGrpSpPr/>
        <p:nvPr/>
      </p:nvGrpSpPr>
      <p:grpSpPr>
        <a:xfrm>
          <a:off x="0" y="0"/>
          <a:ext cx="0" cy="0"/>
          <a:chOff x="0" y="0"/>
          <a:chExt cx="0" cy="0"/>
        </a:xfrm>
      </p:grpSpPr>
      <p:pic>
        <p:nvPicPr>
          <p:cNvPr id="36" name="Google Shape;36;p5"/>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37" name="Google Shape;37;p5"/>
          <p:cNvSpPr txBox="1"/>
          <p:nvPr>
            <p:ph idx="1" type="body"/>
          </p:nvPr>
        </p:nvSpPr>
        <p:spPr>
          <a:xfrm>
            <a:off x="845127" y="1381182"/>
            <a:ext cx="5181600" cy="479895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8" name="Google Shape;38;p5"/>
          <p:cNvSpPr txBox="1"/>
          <p:nvPr>
            <p:ph idx="2" type="body"/>
          </p:nvPr>
        </p:nvSpPr>
        <p:spPr>
          <a:xfrm>
            <a:off x="6172200" y="1381182"/>
            <a:ext cx="5181600" cy="479895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9" name="Google Shape;39;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2" name="Google Shape;42;p5"/>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43" name="Google Shape;43;p5"/>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44" name="Google Shape;44;p5"/>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5" name="Shape 45"/>
        <p:cNvGrpSpPr/>
        <p:nvPr/>
      </p:nvGrpSpPr>
      <p:grpSpPr>
        <a:xfrm>
          <a:off x="0" y="0"/>
          <a:ext cx="0" cy="0"/>
          <a:chOff x="0" y="0"/>
          <a:chExt cx="0" cy="0"/>
        </a:xfrm>
      </p:grpSpPr>
      <p:pic>
        <p:nvPicPr>
          <p:cNvPr id="46" name="Google Shape;46;p6"/>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47" name="Google Shape;47;p6"/>
          <p:cNvSpPr txBox="1"/>
          <p:nvPr>
            <p:ph idx="1" type="body"/>
          </p:nvPr>
        </p:nvSpPr>
        <p:spPr>
          <a:xfrm>
            <a:off x="845127" y="1381181"/>
            <a:ext cx="5156200" cy="825699"/>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8" name="Google Shape;48;p6"/>
          <p:cNvSpPr txBox="1"/>
          <p:nvPr>
            <p:ph idx="2" type="body"/>
          </p:nvPr>
        </p:nvSpPr>
        <p:spPr>
          <a:xfrm>
            <a:off x="845127" y="2206880"/>
            <a:ext cx="5156200" cy="398119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9" name="Google Shape;49;p6"/>
          <p:cNvSpPr txBox="1"/>
          <p:nvPr>
            <p:ph idx="3" type="body"/>
          </p:nvPr>
        </p:nvSpPr>
        <p:spPr>
          <a:xfrm>
            <a:off x="6172200" y="1381182"/>
            <a:ext cx="5181601" cy="82569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0" name="Google Shape;50;p6"/>
          <p:cNvSpPr txBox="1"/>
          <p:nvPr>
            <p:ph idx="4" type="body"/>
          </p:nvPr>
        </p:nvSpPr>
        <p:spPr>
          <a:xfrm>
            <a:off x="6172200" y="2206880"/>
            <a:ext cx="5181601" cy="398119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1" name="Google Shape;51;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6"/>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4" name="Google Shape;54;p6"/>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55" name="Google Shape;55;p6"/>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56" name="Google Shape;56;p6"/>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57" name="Shape 57"/>
        <p:cNvGrpSpPr/>
        <p:nvPr/>
      </p:nvGrpSpPr>
      <p:grpSpPr>
        <a:xfrm>
          <a:off x="0" y="0"/>
          <a:ext cx="0" cy="0"/>
          <a:chOff x="0" y="0"/>
          <a:chExt cx="0" cy="0"/>
        </a:xfrm>
      </p:grpSpPr>
      <p:pic>
        <p:nvPicPr>
          <p:cNvPr id="58" name="Google Shape;58;p7"/>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59" name="Google Shape;59;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7"/>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2" name="Google Shape;62;p7"/>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63" name="Google Shape;63;p7"/>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64" name="Google Shape;64;p7"/>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5" name="Shape 65"/>
        <p:cNvGrpSpPr/>
        <p:nvPr/>
      </p:nvGrpSpPr>
      <p:grpSpPr>
        <a:xfrm>
          <a:off x="0" y="0"/>
          <a:ext cx="0" cy="0"/>
          <a:chOff x="0" y="0"/>
          <a:chExt cx="0" cy="0"/>
        </a:xfrm>
      </p:grpSpPr>
      <p:sp>
        <p:nvSpPr>
          <p:cNvPr id="66" name="Google Shape;66;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8"/>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9" name="Shape 69"/>
        <p:cNvGrpSpPr/>
        <p:nvPr/>
      </p:nvGrpSpPr>
      <p:grpSpPr>
        <a:xfrm>
          <a:off x="0" y="0"/>
          <a:ext cx="0" cy="0"/>
          <a:chOff x="0" y="0"/>
          <a:chExt cx="0" cy="0"/>
        </a:xfrm>
      </p:grpSpPr>
      <p:pic>
        <p:nvPicPr>
          <p:cNvPr id="70" name="Google Shape;70;p9"/>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71" name="Google Shape;71;p9"/>
          <p:cNvSpPr txBox="1"/>
          <p:nvPr>
            <p:ph type="title"/>
          </p:nvPr>
        </p:nvSpPr>
        <p:spPr>
          <a:xfrm>
            <a:off x="841248" y="457200"/>
            <a:ext cx="3931920" cy="160019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3200"/>
              <a:buFont typeface="Quattrocento Sans"/>
              <a:buNone/>
              <a:defRPr b="0"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9"/>
          <p:cNvSpPr txBox="1"/>
          <p:nvPr>
            <p:ph idx="1" type="body"/>
          </p:nvPr>
        </p:nvSpPr>
        <p:spPr>
          <a:xfrm>
            <a:off x="5181600" y="990600"/>
            <a:ext cx="6172200" cy="4876800"/>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73" name="Google Shape;73;p9"/>
          <p:cNvSpPr txBox="1"/>
          <p:nvPr>
            <p:ph idx="2" type="body"/>
          </p:nvPr>
        </p:nvSpPr>
        <p:spPr>
          <a:xfrm>
            <a:off x="841248" y="2057399"/>
            <a:ext cx="3931920" cy="381000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4" name="Google Shape;74;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9"/>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77" name="Google Shape;77;p9"/>
          <p:cNvCxnSpPr/>
          <p:nvPr/>
        </p:nvCxnSpPr>
        <p:spPr>
          <a:xfrm>
            <a:off x="860600" y="2061029"/>
            <a:ext cx="3931920" cy="0"/>
          </a:xfrm>
          <a:prstGeom prst="straightConnector1">
            <a:avLst/>
          </a:prstGeom>
          <a:noFill/>
          <a:ln cap="flat" cmpd="sng" w="9525">
            <a:solidFill>
              <a:srgbClr val="3DACA7"/>
            </a:solidFill>
            <a:prstDash val="solid"/>
            <a:round/>
            <a:headEnd len="sm" w="sm" type="none"/>
            <a:tailEnd len="sm" w="sm" type="none"/>
          </a:ln>
        </p:spPr>
      </p:cxnSp>
      <p:pic>
        <p:nvPicPr>
          <p:cNvPr id="78" name="Google Shape;78;p9"/>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9" name="Shape 79"/>
        <p:cNvGrpSpPr/>
        <p:nvPr/>
      </p:nvGrpSpPr>
      <p:grpSpPr>
        <a:xfrm>
          <a:off x="0" y="0"/>
          <a:ext cx="0" cy="0"/>
          <a:chOff x="0" y="0"/>
          <a:chExt cx="0" cy="0"/>
        </a:xfrm>
      </p:grpSpPr>
      <p:pic>
        <p:nvPicPr>
          <p:cNvPr id="80" name="Google Shape;80;p10"/>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81" name="Google Shape;81;p10"/>
          <p:cNvSpPr txBox="1"/>
          <p:nvPr>
            <p:ph type="title"/>
          </p:nvPr>
        </p:nvSpPr>
        <p:spPr>
          <a:xfrm>
            <a:off x="841248" y="457200"/>
            <a:ext cx="393192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3200"/>
              <a:buFont typeface="Quattrocento Sans"/>
              <a:buNone/>
              <a:defRPr b="0"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10"/>
          <p:cNvSpPr/>
          <p:nvPr>
            <p:ph idx="2" type="pic"/>
          </p:nvPr>
        </p:nvSpPr>
        <p:spPr>
          <a:xfrm>
            <a:off x="5181600" y="990600"/>
            <a:ext cx="6172200" cy="4876800"/>
          </a:xfrm>
          <a:prstGeom prst="rect">
            <a:avLst/>
          </a:prstGeom>
          <a:noFill/>
          <a:ln>
            <a:noFill/>
          </a:ln>
        </p:spPr>
      </p:sp>
      <p:sp>
        <p:nvSpPr>
          <p:cNvPr id="83" name="Google Shape;83;p10"/>
          <p:cNvSpPr txBox="1"/>
          <p:nvPr>
            <p:ph idx="1" type="body"/>
          </p:nvPr>
        </p:nvSpPr>
        <p:spPr>
          <a:xfrm>
            <a:off x="841248" y="2057400"/>
            <a:ext cx="3931920" cy="3810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84" name="Google Shape;84;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0"/>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87" name="Google Shape;87;p10"/>
          <p:cNvCxnSpPr/>
          <p:nvPr/>
        </p:nvCxnSpPr>
        <p:spPr>
          <a:xfrm>
            <a:off x="860600" y="2061029"/>
            <a:ext cx="3931920" cy="0"/>
          </a:xfrm>
          <a:prstGeom prst="straightConnector1">
            <a:avLst/>
          </a:prstGeom>
          <a:noFill/>
          <a:ln cap="flat" cmpd="sng" w="9525">
            <a:solidFill>
              <a:srgbClr val="3DACA7"/>
            </a:solidFill>
            <a:prstDash val="solid"/>
            <a:round/>
            <a:headEnd len="sm" w="sm" type="none"/>
            <a:tailEnd len="sm" w="sm" type="none"/>
          </a:ln>
        </p:spPr>
      </p:cxnSp>
      <p:pic>
        <p:nvPicPr>
          <p:cNvPr id="88" name="Google Shape;88;p10"/>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45127" y="365760"/>
            <a:ext cx="10515600" cy="132556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3EADA7"/>
              </a:buClr>
              <a:buSzPts val="4400"/>
              <a:buFont typeface="Quattrocento Sans"/>
              <a:buNone/>
              <a:defRPr b="0" i="0" sz="4400" u="none" cap="none" strike="noStrike">
                <a:solidFill>
                  <a:srgbClr val="3EADA7"/>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45127" y="1828800"/>
            <a:ext cx="10515600" cy="4351337"/>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Noto Sans Symbols"/>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Noto Sans Symbols"/>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rgbClr val="595959"/>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100" u="none" cap="none" strike="noStrike">
                <a:solidFill>
                  <a:srgbClr val="595959"/>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00" u="none" cap="none" strike="noStrike">
                <a:solidFill>
                  <a:srgbClr val="888888"/>
                </a:solidFill>
                <a:latin typeface="Calibri"/>
                <a:ea typeface="Calibri"/>
                <a:cs typeface="Calibri"/>
                <a:sym typeface="Calibri"/>
              </a:defRPr>
            </a:lvl1pPr>
            <a:lvl2pPr indent="0" lvl="1" marL="0" marR="0" rtl="0" algn="r">
              <a:spcBef>
                <a:spcPts val="0"/>
              </a:spcBef>
              <a:buNone/>
              <a:defRPr b="0" i="0" sz="1100" u="none" cap="none" strike="noStrike">
                <a:solidFill>
                  <a:srgbClr val="888888"/>
                </a:solidFill>
                <a:latin typeface="Calibri"/>
                <a:ea typeface="Calibri"/>
                <a:cs typeface="Calibri"/>
                <a:sym typeface="Calibri"/>
              </a:defRPr>
            </a:lvl2pPr>
            <a:lvl3pPr indent="0" lvl="2" marL="0" marR="0" rtl="0" algn="r">
              <a:spcBef>
                <a:spcPts val="0"/>
              </a:spcBef>
              <a:buNone/>
              <a:defRPr b="0" i="0" sz="1100" u="none" cap="none" strike="noStrike">
                <a:solidFill>
                  <a:srgbClr val="888888"/>
                </a:solidFill>
                <a:latin typeface="Calibri"/>
                <a:ea typeface="Calibri"/>
                <a:cs typeface="Calibri"/>
                <a:sym typeface="Calibri"/>
              </a:defRPr>
            </a:lvl3pPr>
            <a:lvl4pPr indent="0" lvl="3" marL="0" marR="0" rtl="0" algn="r">
              <a:spcBef>
                <a:spcPts val="0"/>
              </a:spcBef>
              <a:buNone/>
              <a:defRPr b="0" i="0" sz="1100" u="none" cap="none" strike="noStrike">
                <a:solidFill>
                  <a:srgbClr val="888888"/>
                </a:solidFill>
                <a:latin typeface="Calibri"/>
                <a:ea typeface="Calibri"/>
                <a:cs typeface="Calibri"/>
                <a:sym typeface="Calibri"/>
              </a:defRPr>
            </a:lvl4pPr>
            <a:lvl5pPr indent="0" lvl="4" marL="0" marR="0" rtl="0" algn="r">
              <a:spcBef>
                <a:spcPts val="0"/>
              </a:spcBef>
              <a:buNone/>
              <a:defRPr b="0" i="0" sz="1100" u="none" cap="none" strike="noStrike">
                <a:solidFill>
                  <a:srgbClr val="888888"/>
                </a:solidFill>
                <a:latin typeface="Calibri"/>
                <a:ea typeface="Calibri"/>
                <a:cs typeface="Calibri"/>
                <a:sym typeface="Calibri"/>
              </a:defRPr>
            </a:lvl5pPr>
            <a:lvl6pPr indent="0" lvl="5" marL="0" marR="0" rtl="0" algn="r">
              <a:spcBef>
                <a:spcPts val="0"/>
              </a:spcBef>
              <a:buNone/>
              <a:defRPr b="0" i="0" sz="1100" u="none" cap="none" strike="noStrike">
                <a:solidFill>
                  <a:srgbClr val="888888"/>
                </a:solidFill>
                <a:latin typeface="Calibri"/>
                <a:ea typeface="Calibri"/>
                <a:cs typeface="Calibri"/>
                <a:sym typeface="Calibri"/>
              </a:defRPr>
            </a:lvl6pPr>
            <a:lvl7pPr indent="0" lvl="6" marL="0" marR="0" rtl="0" algn="r">
              <a:spcBef>
                <a:spcPts val="0"/>
              </a:spcBef>
              <a:buNone/>
              <a:defRPr b="0" i="0" sz="1100" u="none" cap="none" strike="noStrike">
                <a:solidFill>
                  <a:srgbClr val="888888"/>
                </a:solidFill>
                <a:latin typeface="Calibri"/>
                <a:ea typeface="Calibri"/>
                <a:cs typeface="Calibri"/>
                <a:sym typeface="Calibri"/>
              </a:defRPr>
            </a:lvl7pPr>
            <a:lvl8pPr indent="0" lvl="7" marL="0" marR="0" rtl="0" algn="r">
              <a:spcBef>
                <a:spcPts val="0"/>
              </a:spcBef>
              <a:buNone/>
              <a:defRPr b="0" i="0" sz="1100" u="none" cap="none" strike="noStrike">
                <a:solidFill>
                  <a:srgbClr val="888888"/>
                </a:solidFill>
                <a:latin typeface="Calibri"/>
                <a:ea typeface="Calibri"/>
                <a:cs typeface="Calibri"/>
                <a:sym typeface="Calibri"/>
              </a:defRPr>
            </a:lvl8pPr>
            <a:lvl9pPr indent="0" lvl="8" marL="0" marR="0" rtl="0" algn="r">
              <a:spcBef>
                <a:spcPts val="0"/>
              </a:spcBef>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4.png"/><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hyperlink" Target="https://www.kaggle.com/datasets/alessandrolobello/agri-food-co2-emission-dataset-forecasting-ml" TargetMode="External"/><Relationship Id="rId4" Type="http://schemas.openxmlformats.org/officeDocument/2006/relationships/hyperlink" Target="https://link.springer.com/chapter/10.1007/978-3-031-22456-0_4" TargetMode="External"/><Relationship Id="rId5" Type="http://schemas.openxmlformats.org/officeDocument/2006/relationships/hyperlink" Target="https://link.springer.com/article/10.1007/s00704-015-1480-4" TargetMode="External"/><Relationship Id="rId6" Type="http://schemas.openxmlformats.org/officeDocument/2006/relationships/hyperlink" Target="https://www.ijsr.net/archive/v9i8/SR20722101621.pdf" TargetMode="External"/><Relationship Id="rId7" Type="http://schemas.openxmlformats.org/officeDocument/2006/relationships/hyperlink" Target="https://colab.research.google.com/drive/1ch1gcMAaoG0zbT92Msfcjai6BGYfn1NP?usp=shar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9"/>
          <p:cNvSpPr txBox="1"/>
          <p:nvPr>
            <p:ph type="ctrTitle"/>
          </p:nvPr>
        </p:nvSpPr>
        <p:spPr>
          <a:xfrm>
            <a:off x="316050" y="1209075"/>
            <a:ext cx="11036400" cy="1875000"/>
          </a:xfrm>
          <a:prstGeom prst="rect">
            <a:avLst/>
          </a:prstGeom>
          <a:noFill/>
          <a:ln>
            <a:noFill/>
          </a:ln>
        </p:spPr>
        <p:txBody>
          <a:bodyPr anchorCtr="0" anchor="b" bIns="45700" lIns="91425" spcFirstLastPara="1" rIns="91425" wrap="square" tIns="45700">
            <a:noAutofit/>
          </a:bodyPr>
          <a:lstStyle/>
          <a:p>
            <a:pPr indent="0" lvl="0" marL="0" rtl="0" algn="r">
              <a:lnSpc>
                <a:spcPct val="90000"/>
              </a:lnSpc>
              <a:spcBef>
                <a:spcPts val="0"/>
              </a:spcBef>
              <a:spcAft>
                <a:spcPts val="0"/>
              </a:spcAft>
              <a:buClr>
                <a:schemeClr val="lt1"/>
              </a:buClr>
              <a:buSzPts val="4860"/>
              <a:buFont typeface="Quattrocento Sans"/>
              <a:buNone/>
            </a:pPr>
            <a:r>
              <a:rPr lang="en-US" sz="3859"/>
              <a:t>ML based Analysis of the Impact of Agri-Food Industry on Temperature Change</a:t>
            </a:r>
            <a:endParaRPr sz="3859"/>
          </a:p>
        </p:txBody>
      </p:sp>
      <p:sp>
        <p:nvSpPr>
          <p:cNvPr id="169" name="Google Shape;169;p19"/>
          <p:cNvSpPr txBox="1"/>
          <p:nvPr>
            <p:ph idx="1" type="subTitle"/>
          </p:nvPr>
        </p:nvSpPr>
        <p:spPr>
          <a:xfrm>
            <a:off x="5486400" y="3240578"/>
            <a:ext cx="5791200" cy="2042622"/>
          </a:xfrm>
          <a:prstGeom prst="rect">
            <a:avLst/>
          </a:prstGeom>
          <a:noFill/>
          <a:ln>
            <a:noFill/>
          </a:ln>
        </p:spPr>
        <p:txBody>
          <a:bodyPr anchorCtr="0" anchor="t" bIns="45700" lIns="91425" spcFirstLastPara="1" rIns="91425" wrap="square" tIns="45700">
            <a:normAutofit/>
          </a:bodyPr>
          <a:lstStyle/>
          <a:p>
            <a:pPr indent="0" lvl="0" marL="0" rtl="0" algn="r">
              <a:spcBef>
                <a:spcPts val="0"/>
              </a:spcBef>
              <a:spcAft>
                <a:spcPts val="0"/>
              </a:spcAft>
              <a:buClr>
                <a:srgbClr val="E9F7F6"/>
              </a:buClr>
              <a:buSzPts val="2400"/>
              <a:buNone/>
            </a:pPr>
            <a:r>
              <a:rPr lang="en-US"/>
              <a:t>Ritwik Harit, 2021557</a:t>
            </a:r>
            <a:endParaRPr/>
          </a:p>
          <a:p>
            <a:pPr indent="0" lvl="0" marL="0" rtl="0" algn="r">
              <a:spcBef>
                <a:spcPts val="0"/>
              </a:spcBef>
              <a:spcAft>
                <a:spcPts val="0"/>
              </a:spcAft>
              <a:buClr>
                <a:srgbClr val="E9F7F6"/>
              </a:buClr>
              <a:buSzPts val="2400"/>
              <a:buNone/>
            </a:pPr>
            <a:r>
              <a:rPr lang="en-US"/>
              <a:t>Vasan Vohra, 2021572</a:t>
            </a:r>
            <a:endParaRPr/>
          </a:p>
          <a:p>
            <a:pPr indent="0" lvl="0" marL="0" rtl="0" algn="r">
              <a:lnSpc>
                <a:spcPct val="90000"/>
              </a:lnSpc>
              <a:spcBef>
                <a:spcPts val="0"/>
              </a:spcBef>
              <a:spcAft>
                <a:spcPts val="0"/>
              </a:spcAft>
              <a:buClr>
                <a:srgbClr val="E9F7F6"/>
              </a:buClr>
              <a:buSzPts val="2400"/>
              <a:buNone/>
            </a:pPr>
            <a:r>
              <a:rPr lang="en-US"/>
              <a:t>Tanmay Singh, 2021569</a:t>
            </a:r>
            <a:endParaRPr/>
          </a:p>
          <a:p>
            <a:pPr indent="0" lvl="0" marL="0" rtl="0" algn="r">
              <a:lnSpc>
                <a:spcPct val="90000"/>
              </a:lnSpc>
              <a:spcBef>
                <a:spcPts val="0"/>
              </a:spcBef>
              <a:spcAft>
                <a:spcPts val="0"/>
              </a:spcAft>
              <a:buClr>
                <a:srgbClr val="E9F7F6"/>
              </a:buClr>
              <a:buSzPts val="2400"/>
              <a:buNone/>
            </a:pPr>
            <a:r>
              <a:rPr lang="en-US"/>
              <a:t>Shreyas Kabra, 2021563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pic>
        <p:nvPicPr>
          <p:cNvPr id="224" name="Google Shape;224;p28"/>
          <p:cNvPicPr preferRelativeResize="0"/>
          <p:nvPr/>
        </p:nvPicPr>
        <p:blipFill>
          <a:blip r:embed="rId3">
            <a:alphaModFix/>
          </a:blip>
          <a:stretch>
            <a:fillRect/>
          </a:stretch>
        </p:blipFill>
        <p:spPr>
          <a:xfrm>
            <a:off x="3940225" y="3030975"/>
            <a:ext cx="3954675" cy="3169400"/>
          </a:xfrm>
          <a:prstGeom prst="rect">
            <a:avLst/>
          </a:prstGeom>
          <a:noFill/>
          <a:ln>
            <a:noFill/>
          </a:ln>
        </p:spPr>
      </p:pic>
      <p:sp>
        <p:nvSpPr>
          <p:cNvPr id="225" name="Google Shape;225;p28"/>
          <p:cNvSpPr txBox="1"/>
          <p:nvPr/>
        </p:nvSpPr>
        <p:spPr>
          <a:xfrm>
            <a:off x="2983213" y="6262800"/>
            <a:ext cx="6082200" cy="415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US" sz="1500">
                <a:solidFill>
                  <a:schemeClr val="dk1"/>
                </a:solidFill>
                <a:latin typeface="Quattrocento Sans"/>
                <a:ea typeface="Quattrocento Sans"/>
                <a:cs typeface="Quattrocento Sans"/>
                <a:sym typeface="Quattrocento Sans"/>
              </a:rPr>
              <a:t>FIG1 : Explained Variance V/S Number of Components</a:t>
            </a:r>
            <a:endParaRPr/>
          </a:p>
        </p:txBody>
      </p:sp>
      <p:sp>
        <p:nvSpPr>
          <p:cNvPr id="226" name="Google Shape;226;p28"/>
          <p:cNvSpPr txBox="1"/>
          <p:nvPr/>
        </p:nvSpPr>
        <p:spPr>
          <a:xfrm>
            <a:off x="845125" y="1527325"/>
            <a:ext cx="10358400" cy="17433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chemeClr val="dk1"/>
              </a:buClr>
              <a:buSzPts val="1500"/>
              <a:buFont typeface="Quattrocento Sans"/>
              <a:buChar char="●"/>
            </a:pPr>
            <a:r>
              <a:rPr b="1" lang="en-US" sz="1500">
                <a:solidFill>
                  <a:schemeClr val="dk1"/>
                </a:solidFill>
                <a:latin typeface="Quattrocento Sans"/>
                <a:ea typeface="Quattrocento Sans"/>
                <a:cs typeface="Quattrocento Sans"/>
                <a:sym typeface="Quattrocento Sans"/>
              </a:rPr>
              <a:t>Dimensionality Reduction for One-Hot Encoded dataset : </a:t>
            </a:r>
            <a:r>
              <a:rPr lang="en-US" sz="1500">
                <a:solidFill>
                  <a:schemeClr val="dk1"/>
                </a:solidFill>
                <a:latin typeface="Quattrocento Sans"/>
                <a:ea typeface="Quattrocento Sans"/>
                <a:cs typeface="Quattrocento Sans"/>
                <a:sym typeface="Quattrocento Sans"/>
              </a:rPr>
              <a:t>We utilized Principal Component Analysis (PCA) to reduce feature dimensionality from 183 to 160. We reduced the features to 160 because the graph drawn for </a:t>
            </a:r>
            <a:r>
              <a:rPr i="1" lang="en-US" sz="1500">
                <a:solidFill>
                  <a:schemeClr val="dk1"/>
                </a:solidFill>
                <a:latin typeface="Quattrocento Sans"/>
                <a:ea typeface="Quattrocento Sans"/>
                <a:cs typeface="Quattrocento Sans"/>
                <a:sym typeface="Quattrocento Sans"/>
              </a:rPr>
              <a:t>Explained Variance </a:t>
            </a:r>
            <a:r>
              <a:rPr lang="en-US" sz="1500">
                <a:solidFill>
                  <a:schemeClr val="dk1"/>
                </a:solidFill>
                <a:latin typeface="Quattrocento Sans"/>
                <a:ea typeface="Quattrocento Sans"/>
                <a:cs typeface="Quattrocento Sans"/>
                <a:sym typeface="Quattrocento Sans"/>
              </a:rPr>
              <a:t>vs </a:t>
            </a:r>
            <a:r>
              <a:rPr i="1" lang="en-US" sz="1500">
                <a:solidFill>
                  <a:schemeClr val="dk1"/>
                </a:solidFill>
                <a:latin typeface="Quattrocento Sans"/>
                <a:ea typeface="Quattrocento Sans"/>
                <a:cs typeface="Quattrocento Sans"/>
                <a:sym typeface="Quattrocento Sans"/>
              </a:rPr>
              <a:t>Number of Components </a:t>
            </a:r>
            <a:r>
              <a:rPr lang="en-US" sz="1500">
                <a:solidFill>
                  <a:schemeClr val="dk1"/>
                </a:solidFill>
                <a:latin typeface="Quattrocento Sans"/>
                <a:ea typeface="Quattrocento Sans"/>
                <a:cs typeface="Quattrocento Sans"/>
                <a:sym typeface="Quattrocento Sans"/>
              </a:rPr>
              <a:t>(see Fig. 1) shows that 160 features are able to explain more than 95% of the variance in the data. This process improved efficiency, increased interpretability, and lowered computational complexity in our analysis.</a:t>
            </a:r>
            <a:endParaRPr sz="1500">
              <a:solidFill>
                <a:schemeClr val="dk1"/>
              </a:solidFill>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t/>
            </a:r>
            <a:endParaRPr sz="1500">
              <a:solidFill>
                <a:schemeClr val="dk1"/>
              </a:solidFill>
              <a:latin typeface="Quattrocento Sans"/>
              <a:ea typeface="Quattrocento Sans"/>
              <a:cs typeface="Quattrocento Sans"/>
              <a:sym typeface="Quattrocento Sans"/>
            </a:endParaRPr>
          </a:p>
        </p:txBody>
      </p:sp>
      <p:sp>
        <p:nvSpPr>
          <p:cNvPr id="227" name="Google Shape;227;p28"/>
          <p:cNvSpPr txBox="1"/>
          <p:nvPr>
            <p:ph type="title"/>
          </p:nvPr>
        </p:nvSpPr>
        <p:spPr>
          <a:xfrm>
            <a:off x="845127" y="365760"/>
            <a:ext cx="9445500" cy="8262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US"/>
              <a:t>Dataset Details- Preprocessing Techniques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9"/>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Correlation Heatmap</a:t>
            </a:r>
            <a:endParaRPr/>
          </a:p>
        </p:txBody>
      </p:sp>
      <p:pic>
        <p:nvPicPr>
          <p:cNvPr id="233" name="Google Shape;233;p29"/>
          <p:cNvPicPr preferRelativeResize="0"/>
          <p:nvPr/>
        </p:nvPicPr>
        <p:blipFill>
          <a:blip r:embed="rId3">
            <a:alphaModFix/>
          </a:blip>
          <a:stretch>
            <a:fillRect/>
          </a:stretch>
        </p:blipFill>
        <p:spPr>
          <a:xfrm>
            <a:off x="845129" y="1283725"/>
            <a:ext cx="6286295" cy="5476827"/>
          </a:xfrm>
          <a:prstGeom prst="rect">
            <a:avLst/>
          </a:prstGeom>
          <a:noFill/>
          <a:ln>
            <a:noFill/>
          </a:ln>
        </p:spPr>
      </p:pic>
      <p:sp>
        <p:nvSpPr>
          <p:cNvPr id="234" name="Google Shape;234;p29"/>
          <p:cNvSpPr/>
          <p:nvPr/>
        </p:nvSpPr>
        <p:spPr>
          <a:xfrm>
            <a:off x="4368375" y="2929325"/>
            <a:ext cx="147900" cy="138600"/>
          </a:xfrm>
          <a:prstGeom prst="rect">
            <a:avLst/>
          </a:prstGeom>
          <a:noFill/>
          <a:ln cap="flat" cmpd="sng" w="381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35" name="Google Shape;235;p29"/>
          <p:cNvSpPr/>
          <p:nvPr/>
        </p:nvSpPr>
        <p:spPr>
          <a:xfrm>
            <a:off x="5972150" y="5380300"/>
            <a:ext cx="147900" cy="138600"/>
          </a:xfrm>
          <a:prstGeom prst="rect">
            <a:avLst/>
          </a:prstGeom>
          <a:noFill/>
          <a:ln cap="flat" cmpd="sng" w="381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36" name="Google Shape;236;p29"/>
          <p:cNvSpPr/>
          <p:nvPr/>
        </p:nvSpPr>
        <p:spPr>
          <a:xfrm>
            <a:off x="5824250" y="5542325"/>
            <a:ext cx="147900" cy="138600"/>
          </a:xfrm>
          <a:prstGeom prst="rect">
            <a:avLst/>
          </a:prstGeom>
          <a:noFill/>
          <a:ln cap="flat" cmpd="sng" w="381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37" name="Google Shape;237;p29"/>
          <p:cNvSpPr/>
          <p:nvPr/>
        </p:nvSpPr>
        <p:spPr>
          <a:xfrm>
            <a:off x="3236350" y="4005375"/>
            <a:ext cx="147900" cy="138600"/>
          </a:xfrm>
          <a:prstGeom prst="rect">
            <a:avLst/>
          </a:prstGeom>
          <a:noFill/>
          <a:ln cap="flat" cmpd="sng" w="381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38" name="Google Shape;238;p29"/>
          <p:cNvSpPr/>
          <p:nvPr/>
        </p:nvSpPr>
        <p:spPr>
          <a:xfrm>
            <a:off x="9243950" y="2185575"/>
            <a:ext cx="908700" cy="826200"/>
          </a:xfrm>
          <a:prstGeom prst="wedgeRectCallout">
            <a:avLst>
              <a:gd fmla="val -568020" name="adj1"/>
              <a:gd fmla="val 48248" name="adj2"/>
            </a:avLst>
          </a:prstGeom>
          <a:solidFill>
            <a:srgbClr val="B50827"/>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39" name="Google Shape;239;p29"/>
          <p:cNvSpPr/>
          <p:nvPr/>
        </p:nvSpPr>
        <p:spPr>
          <a:xfrm>
            <a:off x="9243800" y="2185563"/>
            <a:ext cx="908700" cy="826200"/>
          </a:xfrm>
          <a:prstGeom prst="rect">
            <a:avLst/>
          </a:prstGeom>
          <a:solidFill>
            <a:srgbClr val="B50827"/>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000">
                <a:solidFill>
                  <a:schemeClr val="lt1"/>
                </a:solidFill>
                <a:latin typeface="Calibri"/>
                <a:ea typeface="Calibri"/>
                <a:cs typeface="Calibri"/>
                <a:sym typeface="Calibri"/>
              </a:rPr>
              <a:t>0.99</a:t>
            </a:r>
            <a:endParaRPr sz="2000">
              <a:solidFill>
                <a:schemeClr val="lt1"/>
              </a:solidFill>
              <a:latin typeface="Calibri"/>
              <a:ea typeface="Calibri"/>
              <a:cs typeface="Calibri"/>
              <a:sym typeface="Calibri"/>
            </a:endParaRPr>
          </a:p>
        </p:txBody>
      </p:sp>
      <p:sp>
        <p:nvSpPr>
          <p:cNvPr id="240" name="Google Shape;240;p29"/>
          <p:cNvSpPr/>
          <p:nvPr/>
        </p:nvSpPr>
        <p:spPr>
          <a:xfrm>
            <a:off x="9330675" y="4461950"/>
            <a:ext cx="908700" cy="826200"/>
          </a:xfrm>
          <a:prstGeom prst="wedgeRectCallout">
            <a:avLst>
              <a:gd fmla="val -402864" name="adj1"/>
              <a:gd fmla="val 69556" name="adj2"/>
            </a:avLst>
          </a:prstGeom>
          <a:solidFill>
            <a:srgbClr val="B50827"/>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41" name="Google Shape;241;p29"/>
          <p:cNvSpPr/>
          <p:nvPr/>
        </p:nvSpPr>
        <p:spPr>
          <a:xfrm>
            <a:off x="9330675" y="4461938"/>
            <a:ext cx="908700" cy="826200"/>
          </a:xfrm>
          <a:prstGeom prst="rect">
            <a:avLst/>
          </a:prstGeom>
          <a:solidFill>
            <a:srgbClr val="B50827"/>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000">
                <a:solidFill>
                  <a:schemeClr val="lt1"/>
                </a:solidFill>
                <a:latin typeface="Calibri"/>
                <a:ea typeface="Calibri"/>
                <a:cs typeface="Calibri"/>
                <a:sym typeface="Calibri"/>
              </a:rPr>
              <a:t>1</a:t>
            </a:r>
            <a:endParaRPr sz="2000">
              <a:solidFill>
                <a:schemeClr val="lt1"/>
              </a:solidFill>
              <a:latin typeface="Calibri"/>
              <a:ea typeface="Calibri"/>
              <a:cs typeface="Calibri"/>
              <a:sym typeface="Calibri"/>
            </a:endParaRPr>
          </a:p>
        </p:txBody>
      </p:sp>
      <p:sp>
        <p:nvSpPr>
          <p:cNvPr id="242" name="Google Shape;242;p29"/>
          <p:cNvSpPr txBox="1"/>
          <p:nvPr/>
        </p:nvSpPr>
        <p:spPr>
          <a:xfrm>
            <a:off x="8270050" y="1694450"/>
            <a:ext cx="312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IPPU vs </a:t>
            </a:r>
            <a:r>
              <a:rPr lang="en-US">
                <a:solidFill>
                  <a:schemeClr val="dk1"/>
                </a:solidFill>
                <a:latin typeface="Calibri"/>
                <a:ea typeface="Calibri"/>
                <a:cs typeface="Calibri"/>
                <a:sym typeface="Calibri"/>
              </a:rPr>
              <a:t>Food HouseHold Consumption </a:t>
            </a:r>
            <a:endParaRPr>
              <a:latin typeface="Calibri"/>
              <a:ea typeface="Calibri"/>
              <a:cs typeface="Calibri"/>
              <a:sym typeface="Calibri"/>
            </a:endParaRPr>
          </a:p>
        </p:txBody>
      </p:sp>
      <p:sp>
        <p:nvSpPr>
          <p:cNvPr id="243" name="Google Shape;243;p29"/>
          <p:cNvSpPr txBox="1"/>
          <p:nvPr/>
        </p:nvSpPr>
        <p:spPr>
          <a:xfrm>
            <a:off x="7644675" y="4005400"/>
            <a:ext cx="428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Total Population - Female vs Total Population - Male</a:t>
            </a:r>
            <a:endParaRPr>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0"/>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Methodology</a:t>
            </a:r>
            <a:endParaRPr/>
          </a:p>
        </p:txBody>
      </p:sp>
      <p:sp>
        <p:nvSpPr>
          <p:cNvPr id="249" name="Google Shape;249;p30"/>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lnSpcReduction="20000"/>
          </a:bodyPr>
          <a:lstStyle/>
          <a:p>
            <a:pPr indent="0" lvl="0" marL="0" rtl="0" algn="l">
              <a:spcBef>
                <a:spcPts val="1000"/>
              </a:spcBef>
              <a:spcAft>
                <a:spcPts val="0"/>
              </a:spcAft>
              <a:buNone/>
            </a:pPr>
            <a:r>
              <a:rPr b="1" lang="en-US" sz="2400">
                <a:latin typeface="Quattrocento Sans"/>
                <a:ea typeface="Quattrocento Sans"/>
                <a:cs typeface="Quattrocento Sans"/>
                <a:sym typeface="Quattrocento Sans"/>
              </a:rPr>
              <a:t>Data Preprocessing</a:t>
            </a:r>
            <a:endParaRPr b="1" sz="2400">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t/>
            </a:r>
            <a:endParaRPr sz="2400">
              <a:latin typeface="Quattrocento Sans"/>
              <a:ea typeface="Quattrocento Sans"/>
              <a:cs typeface="Quattrocento Sans"/>
              <a:sym typeface="Quattrocento Sans"/>
            </a:endParaRPr>
          </a:p>
          <a:p>
            <a:pPr indent="-323850" lvl="0" marL="457200" rtl="0" algn="l">
              <a:lnSpc>
                <a:spcPct val="115000"/>
              </a:lnSpc>
              <a:spcBef>
                <a:spcPts val="0"/>
              </a:spcBef>
              <a:spcAft>
                <a:spcPts val="0"/>
              </a:spcAft>
              <a:buSzPts val="1500"/>
              <a:buFont typeface="Quattrocento Sans"/>
              <a:buChar char="●"/>
            </a:pPr>
            <a:r>
              <a:rPr lang="en-US" sz="1500">
                <a:latin typeface="Quattrocento Sans"/>
                <a:ea typeface="Quattrocento Sans"/>
                <a:cs typeface="Quattrocento Sans"/>
                <a:sym typeface="Quattrocento Sans"/>
              </a:rPr>
              <a:t>Removed rows containing Null values.</a:t>
            </a:r>
            <a:endParaRPr sz="1500">
              <a:latin typeface="Quattrocento Sans"/>
              <a:ea typeface="Quattrocento Sans"/>
              <a:cs typeface="Quattrocento Sans"/>
              <a:sym typeface="Quattrocento Sans"/>
            </a:endParaRPr>
          </a:p>
          <a:p>
            <a:pPr indent="-323850" lvl="0" marL="457200" rtl="0" algn="l">
              <a:lnSpc>
                <a:spcPct val="115000"/>
              </a:lnSpc>
              <a:spcBef>
                <a:spcPts val="0"/>
              </a:spcBef>
              <a:spcAft>
                <a:spcPts val="0"/>
              </a:spcAft>
              <a:buSzPts val="1500"/>
              <a:buFont typeface="Quattrocento Sans"/>
              <a:buChar char="●"/>
            </a:pPr>
            <a:r>
              <a:rPr lang="en-US" sz="1500">
                <a:latin typeface="Quattrocento Sans"/>
                <a:ea typeface="Quattrocento Sans"/>
                <a:cs typeface="Quattrocento Sans"/>
                <a:sym typeface="Quattrocento Sans"/>
              </a:rPr>
              <a:t>Eliminated duplicate rows.</a:t>
            </a:r>
            <a:endParaRPr sz="1500">
              <a:latin typeface="Quattrocento Sans"/>
              <a:ea typeface="Quattrocento Sans"/>
              <a:cs typeface="Quattrocento Sans"/>
              <a:sym typeface="Quattrocento Sans"/>
            </a:endParaRPr>
          </a:p>
          <a:p>
            <a:pPr indent="-323850" lvl="0" marL="457200" rtl="0" algn="l">
              <a:lnSpc>
                <a:spcPct val="115000"/>
              </a:lnSpc>
              <a:spcBef>
                <a:spcPts val="0"/>
              </a:spcBef>
              <a:spcAft>
                <a:spcPts val="0"/>
              </a:spcAft>
              <a:buSzPts val="1500"/>
              <a:buFont typeface="Quattrocento Sans"/>
              <a:buChar char="●"/>
            </a:pPr>
            <a:r>
              <a:rPr lang="en-US" sz="1500">
                <a:latin typeface="Quattrocento Sans"/>
                <a:ea typeface="Quattrocento Sans"/>
                <a:cs typeface="Quattrocento Sans"/>
                <a:sym typeface="Quattrocento Sans"/>
              </a:rPr>
              <a:t>Outlier Removal</a:t>
            </a:r>
            <a:endParaRPr sz="1500">
              <a:latin typeface="Quattrocento Sans"/>
              <a:ea typeface="Quattrocento Sans"/>
              <a:cs typeface="Quattrocento Sans"/>
              <a:sym typeface="Quattrocento Sans"/>
            </a:endParaRPr>
          </a:p>
          <a:p>
            <a:pPr indent="-323850" lvl="0" marL="457200" rtl="0" algn="l">
              <a:lnSpc>
                <a:spcPct val="115000"/>
              </a:lnSpc>
              <a:spcBef>
                <a:spcPts val="0"/>
              </a:spcBef>
              <a:spcAft>
                <a:spcPts val="0"/>
              </a:spcAft>
              <a:buSzPts val="1500"/>
              <a:buFont typeface="Quattrocento Sans"/>
              <a:buChar char="●"/>
            </a:pPr>
            <a:r>
              <a:rPr lang="en-US" sz="1500">
                <a:latin typeface="Quattrocento Sans"/>
                <a:ea typeface="Quattrocento Sans"/>
                <a:cs typeface="Quattrocento Sans"/>
                <a:sym typeface="Quattrocento Sans"/>
              </a:rPr>
              <a:t>Created various graphs, including scatter plots, histograms, boxplots, pie charts, and t-SNE graphs, for data visualization and analysis.</a:t>
            </a:r>
            <a:endParaRPr sz="1500">
              <a:latin typeface="Quattrocento Sans"/>
              <a:ea typeface="Quattrocento Sans"/>
              <a:cs typeface="Quattrocento Sans"/>
              <a:sym typeface="Quattrocento Sans"/>
            </a:endParaRPr>
          </a:p>
          <a:p>
            <a:pPr indent="-323850" lvl="0" marL="457200" rtl="0" algn="l">
              <a:lnSpc>
                <a:spcPct val="115000"/>
              </a:lnSpc>
              <a:spcBef>
                <a:spcPts val="0"/>
              </a:spcBef>
              <a:spcAft>
                <a:spcPts val="0"/>
              </a:spcAft>
              <a:buSzPts val="1500"/>
              <a:buFont typeface="Quattrocento Sans"/>
              <a:buChar char="●"/>
            </a:pPr>
            <a:r>
              <a:rPr lang="en-US" sz="1500">
                <a:latin typeface="Quattrocento Sans"/>
                <a:ea typeface="Quattrocento Sans"/>
                <a:cs typeface="Quattrocento Sans"/>
                <a:sym typeface="Quattrocento Sans"/>
              </a:rPr>
              <a:t>We removed features </a:t>
            </a:r>
            <a:r>
              <a:rPr i="1" lang="en-US" sz="1500">
                <a:latin typeface="Quattrocento Sans"/>
                <a:ea typeface="Quattrocento Sans"/>
                <a:cs typeface="Quattrocento Sans"/>
                <a:sym typeface="Quattrocento Sans"/>
              </a:rPr>
              <a:t>IPPU </a:t>
            </a:r>
            <a:r>
              <a:rPr lang="en-US" sz="1500">
                <a:latin typeface="Quattrocento Sans"/>
                <a:ea typeface="Quattrocento Sans"/>
                <a:cs typeface="Quattrocento Sans"/>
                <a:sym typeface="Quattrocento Sans"/>
              </a:rPr>
              <a:t>and </a:t>
            </a:r>
            <a:r>
              <a:rPr i="1" lang="en-US" sz="1500">
                <a:latin typeface="Quattrocento Sans"/>
                <a:ea typeface="Quattrocento Sans"/>
                <a:cs typeface="Quattrocento Sans"/>
                <a:sym typeface="Quattrocento Sans"/>
              </a:rPr>
              <a:t>Total Population-Female </a:t>
            </a:r>
            <a:r>
              <a:rPr lang="en-US" sz="1500">
                <a:latin typeface="Quattrocento Sans"/>
                <a:ea typeface="Quattrocento Sans"/>
                <a:cs typeface="Quattrocento Sans"/>
                <a:sym typeface="Quattrocento Sans"/>
              </a:rPr>
              <a:t>due to their high correlation (greater than or equal to 0.99) with </a:t>
            </a:r>
            <a:r>
              <a:rPr i="1" lang="en-US" sz="1500">
                <a:latin typeface="Quattrocento Sans"/>
                <a:ea typeface="Quattrocento Sans"/>
                <a:cs typeface="Quattrocento Sans"/>
                <a:sym typeface="Quattrocento Sans"/>
              </a:rPr>
              <a:t>Food Household Consumption </a:t>
            </a:r>
            <a:r>
              <a:rPr lang="en-US" sz="1500">
                <a:latin typeface="Quattrocento Sans"/>
                <a:ea typeface="Quattrocento Sans"/>
                <a:cs typeface="Quattrocento Sans"/>
                <a:sym typeface="Quattrocento Sans"/>
              </a:rPr>
              <a:t>and </a:t>
            </a:r>
            <a:r>
              <a:rPr i="1" lang="en-US" sz="1500">
                <a:latin typeface="Quattrocento Sans"/>
                <a:ea typeface="Quattrocento Sans"/>
                <a:cs typeface="Quattrocento Sans"/>
                <a:sym typeface="Quattrocento Sans"/>
              </a:rPr>
              <a:t>Total Population-Male</a:t>
            </a:r>
            <a:r>
              <a:rPr lang="en-US" sz="1500">
                <a:latin typeface="Quattrocento Sans"/>
                <a:ea typeface="Quattrocento Sans"/>
                <a:cs typeface="Quattrocento Sans"/>
                <a:sym typeface="Quattrocento Sans"/>
              </a:rPr>
              <a:t>, respectively, as identified through correlation heatmaps(prev slide) and pair plots (next slide).</a:t>
            </a:r>
            <a:endParaRPr sz="1500">
              <a:latin typeface="Quattrocento Sans"/>
              <a:ea typeface="Quattrocento Sans"/>
              <a:cs typeface="Quattrocento Sans"/>
              <a:sym typeface="Quattrocento Sans"/>
            </a:endParaRPr>
          </a:p>
          <a:p>
            <a:pPr indent="-323850" lvl="0" marL="457200" rtl="0" algn="l">
              <a:lnSpc>
                <a:spcPct val="115000"/>
              </a:lnSpc>
              <a:spcBef>
                <a:spcPts val="0"/>
              </a:spcBef>
              <a:spcAft>
                <a:spcPts val="0"/>
              </a:spcAft>
              <a:buSzPts val="1500"/>
              <a:buFont typeface="Quattrocento Sans"/>
              <a:buChar char="●"/>
            </a:pPr>
            <a:r>
              <a:rPr lang="en-US" sz="1500">
                <a:latin typeface="Quattrocento Sans"/>
                <a:ea typeface="Quattrocento Sans"/>
                <a:cs typeface="Quattrocento Sans"/>
                <a:sym typeface="Quattrocento Sans"/>
              </a:rPr>
              <a:t>We created 3 scenarios by applying the following techniques techniques for encoding the categorical features:</a:t>
            </a:r>
            <a:endParaRPr sz="1500">
              <a:latin typeface="Quattrocento Sans"/>
              <a:ea typeface="Quattrocento Sans"/>
              <a:cs typeface="Quattrocento Sans"/>
              <a:sym typeface="Quattrocento Sans"/>
            </a:endParaRPr>
          </a:p>
          <a:p>
            <a:pPr indent="-323850" lvl="0" marL="914400" rtl="0" algn="l">
              <a:lnSpc>
                <a:spcPct val="115000"/>
              </a:lnSpc>
              <a:spcBef>
                <a:spcPts val="0"/>
              </a:spcBef>
              <a:spcAft>
                <a:spcPts val="0"/>
              </a:spcAft>
              <a:buSzPts val="1500"/>
              <a:buFont typeface="Quattrocento Sans"/>
              <a:buChar char="●"/>
            </a:pPr>
            <a:r>
              <a:rPr b="1" lang="en-US" sz="1500">
                <a:latin typeface="Quattrocento Sans"/>
                <a:ea typeface="Quattrocento Sans"/>
                <a:cs typeface="Quattrocento Sans"/>
                <a:sym typeface="Quattrocento Sans"/>
              </a:rPr>
              <a:t>Scenario 1: </a:t>
            </a:r>
            <a:r>
              <a:rPr lang="en-US" sz="1500">
                <a:latin typeface="Quattrocento Sans"/>
                <a:ea typeface="Quattrocento Sans"/>
                <a:cs typeface="Quattrocento Sans"/>
                <a:sym typeface="Quattrocento Sans"/>
              </a:rPr>
              <a:t>Label Encoding to transform the categorical feature into the numerical format.</a:t>
            </a:r>
            <a:endParaRPr sz="1500">
              <a:latin typeface="Quattrocento Sans"/>
              <a:ea typeface="Quattrocento Sans"/>
              <a:cs typeface="Quattrocento Sans"/>
              <a:sym typeface="Quattrocento Sans"/>
            </a:endParaRPr>
          </a:p>
          <a:p>
            <a:pPr indent="-323850" lvl="0" marL="914400" rtl="0" algn="l">
              <a:lnSpc>
                <a:spcPct val="115000"/>
              </a:lnSpc>
              <a:spcBef>
                <a:spcPts val="0"/>
              </a:spcBef>
              <a:spcAft>
                <a:spcPts val="0"/>
              </a:spcAft>
              <a:buSzPts val="1500"/>
              <a:buFont typeface="Quattrocento Sans"/>
              <a:buChar char="●"/>
            </a:pPr>
            <a:r>
              <a:rPr b="1" lang="en-US" sz="1500">
                <a:latin typeface="Quattrocento Sans"/>
                <a:ea typeface="Quattrocento Sans"/>
                <a:cs typeface="Quattrocento Sans"/>
                <a:sym typeface="Quattrocento Sans"/>
              </a:rPr>
              <a:t>Scenario 2: </a:t>
            </a:r>
            <a:r>
              <a:rPr lang="en-US" sz="1500">
                <a:latin typeface="Quattrocento Sans"/>
                <a:ea typeface="Quattrocento Sans"/>
                <a:cs typeface="Quattrocento Sans"/>
                <a:sym typeface="Quattrocento Sans"/>
              </a:rPr>
              <a:t>Applied one-hot encoding to handle categorical features, increasing the number of features to 183.</a:t>
            </a:r>
            <a:endParaRPr sz="1500">
              <a:latin typeface="Quattrocento Sans"/>
              <a:ea typeface="Quattrocento Sans"/>
              <a:cs typeface="Quattrocento Sans"/>
              <a:sym typeface="Quattrocento Sans"/>
            </a:endParaRPr>
          </a:p>
          <a:p>
            <a:pPr indent="-323850" lvl="0" marL="914400" rtl="0" algn="l">
              <a:lnSpc>
                <a:spcPct val="115000"/>
              </a:lnSpc>
              <a:spcBef>
                <a:spcPts val="0"/>
              </a:spcBef>
              <a:spcAft>
                <a:spcPts val="0"/>
              </a:spcAft>
              <a:buSzPts val="1500"/>
              <a:buFont typeface="Quattrocento Sans"/>
              <a:buChar char="●"/>
            </a:pPr>
            <a:r>
              <a:rPr b="1" lang="en-US" sz="1500">
                <a:latin typeface="Quattrocento Sans"/>
                <a:ea typeface="Quattrocento Sans"/>
                <a:cs typeface="Quattrocento Sans"/>
                <a:sym typeface="Quattrocento Sans"/>
              </a:rPr>
              <a:t>Scenario 3: </a:t>
            </a:r>
            <a:r>
              <a:rPr lang="en-US" sz="1500">
                <a:latin typeface="Quattrocento Sans"/>
                <a:ea typeface="Quattrocento Sans"/>
                <a:cs typeface="Quattrocento Sans"/>
                <a:sym typeface="Quattrocento Sans"/>
              </a:rPr>
              <a:t>Used </a:t>
            </a:r>
            <a:r>
              <a:rPr lang="en-US" sz="1500">
                <a:latin typeface="Quattrocento Sans"/>
                <a:ea typeface="Quattrocento Sans"/>
                <a:cs typeface="Quattrocento Sans"/>
                <a:sym typeface="Quattrocento Sans"/>
              </a:rPr>
              <a:t>one-hot encoding and subsequently, we attempted to reduce the feature set from 183 to 160 using PCA.</a:t>
            </a:r>
            <a:endParaRPr b="1" sz="1500">
              <a:latin typeface="Quattrocento Sans"/>
              <a:ea typeface="Quattrocento Sans"/>
              <a:cs typeface="Quattrocento Sans"/>
              <a:sym typeface="Quattrocento Sans"/>
            </a:endParaRPr>
          </a:p>
          <a:p>
            <a:pPr indent="0" lvl="0" marL="457200" rtl="0" algn="l">
              <a:lnSpc>
                <a:spcPct val="115000"/>
              </a:lnSpc>
              <a:spcBef>
                <a:spcPts val="0"/>
              </a:spcBef>
              <a:spcAft>
                <a:spcPts val="0"/>
              </a:spcAft>
              <a:buNone/>
            </a:pPr>
            <a:r>
              <a:t/>
            </a:r>
            <a:endParaRPr sz="1500">
              <a:latin typeface="Quattrocento Sans"/>
              <a:ea typeface="Quattrocento Sans"/>
              <a:cs typeface="Quattrocento Sans"/>
              <a:sym typeface="Quattrocento Sans"/>
            </a:endParaRPr>
          </a:p>
          <a:p>
            <a:pPr indent="0" lvl="0" marL="457200" rtl="0" algn="l">
              <a:lnSpc>
                <a:spcPct val="115000"/>
              </a:lnSpc>
              <a:spcBef>
                <a:spcPts val="0"/>
              </a:spcBef>
              <a:spcAft>
                <a:spcPts val="0"/>
              </a:spcAft>
              <a:buNone/>
            </a:pPr>
            <a:r>
              <a:t/>
            </a:r>
            <a:endParaRPr sz="1500">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t/>
            </a:r>
            <a:endParaRPr sz="1500">
              <a:latin typeface="Quattrocento Sans"/>
              <a:ea typeface="Quattrocento Sans"/>
              <a:cs typeface="Quattrocento Sans"/>
              <a:sym typeface="Quattrocento Sans"/>
            </a:endParaRPr>
          </a:p>
          <a:p>
            <a:pPr indent="0" lvl="0" marL="0" rtl="0" algn="l">
              <a:spcBef>
                <a:spcPts val="1000"/>
              </a:spcBef>
              <a:spcAft>
                <a:spcPts val="0"/>
              </a:spcAft>
              <a:buNone/>
            </a:pPr>
            <a:r>
              <a:t/>
            </a:r>
            <a:endParaRPr sz="2400">
              <a:latin typeface="Quattrocento Sans"/>
              <a:ea typeface="Quattrocento Sans"/>
              <a:cs typeface="Quattrocento Sans"/>
              <a:sym typeface="Quattrocento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1"/>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Pairplots</a:t>
            </a:r>
            <a:endParaRPr/>
          </a:p>
        </p:txBody>
      </p:sp>
      <p:pic>
        <p:nvPicPr>
          <p:cNvPr id="255" name="Google Shape;255;p31"/>
          <p:cNvPicPr preferRelativeResize="0"/>
          <p:nvPr/>
        </p:nvPicPr>
        <p:blipFill>
          <a:blip r:embed="rId3">
            <a:alphaModFix/>
          </a:blip>
          <a:stretch>
            <a:fillRect/>
          </a:stretch>
        </p:blipFill>
        <p:spPr>
          <a:xfrm>
            <a:off x="396025" y="1252860"/>
            <a:ext cx="5361241" cy="5361241"/>
          </a:xfrm>
          <a:prstGeom prst="rect">
            <a:avLst/>
          </a:prstGeom>
          <a:noFill/>
          <a:ln>
            <a:noFill/>
          </a:ln>
        </p:spPr>
      </p:pic>
      <p:pic>
        <p:nvPicPr>
          <p:cNvPr id="256" name="Google Shape;256;p31"/>
          <p:cNvPicPr preferRelativeResize="0"/>
          <p:nvPr/>
        </p:nvPicPr>
        <p:blipFill>
          <a:blip r:embed="rId4">
            <a:alphaModFix/>
          </a:blip>
          <a:stretch>
            <a:fillRect/>
          </a:stretch>
        </p:blipFill>
        <p:spPr>
          <a:xfrm>
            <a:off x="6095991" y="1252860"/>
            <a:ext cx="5361241" cy="536124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2"/>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Methodology</a:t>
            </a:r>
            <a:endParaRPr/>
          </a:p>
        </p:txBody>
      </p:sp>
      <p:sp>
        <p:nvSpPr>
          <p:cNvPr id="262" name="Google Shape;262;p32"/>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b="1" lang="en-US" sz="2400">
                <a:latin typeface="Quattrocento Sans"/>
                <a:ea typeface="Quattrocento Sans"/>
                <a:cs typeface="Quattrocento Sans"/>
                <a:sym typeface="Quattrocento Sans"/>
              </a:rPr>
              <a:t>Model Validation</a:t>
            </a:r>
            <a:endParaRPr b="1" sz="2400">
              <a:latin typeface="Quattrocento Sans"/>
              <a:ea typeface="Quattrocento Sans"/>
              <a:cs typeface="Quattrocento Sans"/>
              <a:sym typeface="Quattrocento Sans"/>
            </a:endParaRPr>
          </a:p>
          <a:p>
            <a:pPr indent="0" lvl="0" marL="0" rtl="0" algn="l">
              <a:spcBef>
                <a:spcPts val="1000"/>
              </a:spcBef>
              <a:spcAft>
                <a:spcPts val="0"/>
              </a:spcAft>
              <a:buNone/>
            </a:pPr>
            <a:r>
              <a:t/>
            </a:r>
            <a:endParaRPr sz="1500">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rPr lang="en-US" sz="1500">
                <a:latin typeface="Quattrocento Sans"/>
                <a:ea typeface="Quattrocento Sans"/>
                <a:cs typeface="Quattrocento Sans"/>
                <a:sym typeface="Quattrocento Sans"/>
              </a:rPr>
              <a:t>Utilized K-Fold cross-validation with K=5 to validate machine learning models. This approach helps assess the model’s performance across different subsets of the data.</a:t>
            </a:r>
            <a:endParaRPr sz="1500">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t/>
            </a:r>
            <a:endParaRPr sz="1500">
              <a:latin typeface="Quattrocento Sans"/>
              <a:ea typeface="Quattrocento Sans"/>
              <a:cs typeface="Quattrocento Sans"/>
              <a:sym typeface="Quattrocento Sans"/>
            </a:endParaRPr>
          </a:p>
          <a:p>
            <a:pPr indent="0" lvl="0" marL="0" rtl="0" algn="l">
              <a:spcBef>
                <a:spcPts val="1000"/>
              </a:spcBef>
              <a:spcAft>
                <a:spcPts val="0"/>
              </a:spcAft>
              <a:buNone/>
            </a:pPr>
            <a:r>
              <a:rPr b="1" lang="en-US" sz="2400">
                <a:latin typeface="Quattrocento Sans"/>
                <a:ea typeface="Quattrocento Sans"/>
                <a:cs typeface="Quattrocento Sans"/>
                <a:sym typeface="Quattrocento Sans"/>
              </a:rPr>
              <a:t>Evaluation Metrics</a:t>
            </a:r>
            <a:endParaRPr b="1" sz="2400">
              <a:latin typeface="Quattrocento Sans"/>
              <a:ea typeface="Quattrocento Sans"/>
              <a:cs typeface="Quattrocento Sans"/>
              <a:sym typeface="Quattrocento Sans"/>
            </a:endParaRPr>
          </a:p>
          <a:p>
            <a:pPr indent="0" lvl="0" marL="0" rtl="0" algn="l">
              <a:spcBef>
                <a:spcPts val="1000"/>
              </a:spcBef>
              <a:spcAft>
                <a:spcPts val="0"/>
              </a:spcAft>
              <a:buNone/>
            </a:pPr>
            <a:r>
              <a:t/>
            </a:r>
            <a:endParaRPr sz="2400">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rPr lang="en-US" sz="1500">
                <a:latin typeface="Quattrocento Sans"/>
                <a:ea typeface="Quattrocento Sans"/>
                <a:cs typeface="Quattrocento Sans"/>
                <a:sym typeface="Quattrocento Sans"/>
              </a:rPr>
              <a:t>Used Mean Absolute Error (MAE), Root Mean Squared Error (RMSE), and R2 score as evaluation metrics for both training and validation. These metrics provide insights into the accuracy and performance of the models.</a:t>
            </a:r>
            <a:endParaRPr sz="1500">
              <a:latin typeface="Quattrocento Sans"/>
              <a:ea typeface="Quattrocento Sans"/>
              <a:cs typeface="Quattrocento Sans"/>
              <a:sym typeface="Quattrocento Sans"/>
            </a:endParaRPr>
          </a:p>
          <a:p>
            <a:pPr indent="0" lvl="0" marL="0" rtl="0" algn="l">
              <a:spcBef>
                <a:spcPts val="1000"/>
              </a:spcBef>
              <a:spcAft>
                <a:spcPts val="0"/>
              </a:spcAft>
              <a:buClr>
                <a:schemeClr val="dk1"/>
              </a:buClr>
              <a:buSzPts val="1100"/>
              <a:buFont typeface="Arial"/>
              <a:buNone/>
            </a:pPr>
            <a:r>
              <a:t/>
            </a:r>
            <a:endParaRPr sz="2400">
              <a:latin typeface="Quattrocento Sans"/>
              <a:ea typeface="Quattrocento Sans"/>
              <a:cs typeface="Quattrocento Sans"/>
              <a:sym typeface="Quattrocento Sans"/>
            </a:endParaRPr>
          </a:p>
          <a:p>
            <a:pPr indent="0" lvl="0" marL="0" rtl="0" algn="l">
              <a:spcBef>
                <a:spcPts val="1000"/>
              </a:spcBef>
              <a:spcAft>
                <a:spcPts val="0"/>
              </a:spcAft>
              <a:buNone/>
            </a:pPr>
            <a:r>
              <a:t/>
            </a:r>
            <a:endParaRPr sz="2400">
              <a:latin typeface="Quattrocento Sans"/>
              <a:ea typeface="Quattrocento Sans"/>
              <a:cs typeface="Quattrocento Sans"/>
              <a:sym typeface="Quattrocento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3"/>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Methodology</a:t>
            </a:r>
            <a:endParaRPr/>
          </a:p>
        </p:txBody>
      </p:sp>
      <p:sp>
        <p:nvSpPr>
          <p:cNvPr id="268" name="Google Shape;268;p33"/>
          <p:cNvSpPr txBox="1"/>
          <p:nvPr>
            <p:ph idx="1" type="body"/>
          </p:nvPr>
        </p:nvSpPr>
        <p:spPr>
          <a:xfrm>
            <a:off x="845126" y="1381175"/>
            <a:ext cx="5119500" cy="4799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b="1" lang="en-US" sz="2400">
                <a:latin typeface="Quattrocento Sans"/>
                <a:ea typeface="Quattrocento Sans"/>
                <a:cs typeface="Quattrocento Sans"/>
                <a:sym typeface="Quattrocento Sans"/>
              </a:rPr>
              <a:t>Machine Learning Models Used</a:t>
            </a:r>
            <a:endParaRPr b="1" sz="2400">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t/>
            </a:r>
            <a:endParaRPr sz="2400">
              <a:latin typeface="Quattrocento Sans"/>
              <a:ea typeface="Quattrocento Sans"/>
              <a:cs typeface="Quattrocento Sans"/>
              <a:sym typeface="Quattrocento Sans"/>
            </a:endParaRPr>
          </a:p>
          <a:p>
            <a:pPr indent="-323850" lvl="0" marL="457200" rtl="0" algn="l">
              <a:lnSpc>
                <a:spcPct val="115000"/>
              </a:lnSpc>
              <a:spcBef>
                <a:spcPts val="0"/>
              </a:spcBef>
              <a:spcAft>
                <a:spcPts val="0"/>
              </a:spcAft>
              <a:buSzPts val="1500"/>
              <a:buFont typeface="Quattrocento Sans"/>
              <a:buAutoNum type="arabicPeriod"/>
            </a:pPr>
            <a:r>
              <a:rPr lang="en-US" sz="1500">
                <a:latin typeface="Quattrocento Sans"/>
                <a:ea typeface="Quattrocento Sans"/>
                <a:cs typeface="Quattrocento Sans"/>
                <a:sym typeface="Quattrocento Sans"/>
              </a:rPr>
              <a:t>Random Forest Regressor</a:t>
            </a:r>
            <a:endParaRPr sz="1500">
              <a:latin typeface="Quattrocento Sans"/>
              <a:ea typeface="Quattrocento Sans"/>
              <a:cs typeface="Quattrocento Sans"/>
              <a:sym typeface="Quattrocento Sans"/>
            </a:endParaRPr>
          </a:p>
          <a:p>
            <a:pPr indent="-323850" lvl="0" marL="457200" rtl="0" algn="l">
              <a:lnSpc>
                <a:spcPct val="115000"/>
              </a:lnSpc>
              <a:spcBef>
                <a:spcPts val="0"/>
              </a:spcBef>
              <a:spcAft>
                <a:spcPts val="0"/>
              </a:spcAft>
              <a:buSzPts val="1500"/>
              <a:buFont typeface="Quattrocento Sans"/>
              <a:buAutoNum type="arabicPeriod"/>
            </a:pPr>
            <a:r>
              <a:rPr lang="en-US" sz="1500">
                <a:latin typeface="Quattrocento Sans"/>
                <a:ea typeface="Quattrocento Sans"/>
                <a:cs typeface="Quattrocento Sans"/>
                <a:sym typeface="Quattrocento Sans"/>
              </a:rPr>
              <a:t>Linear Regressor</a:t>
            </a:r>
            <a:endParaRPr sz="1500">
              <a:latin typeface="Quattrocento Sans"/>
              <a:ea typeface="Quattrocento Sans"/>
              <a:cs typeface="Quattrocento Sans"/>
              <a:sym typeface="Quattrocento Sans"/>
            </a:endParaRPr>
          </a:p>
          <a:p>
            <a:pPr indent="-323850" lvl="0" marL="457200" rtl="0" algn="l">
              <a:lnSpc>
                <a:spcPct val="115000"/>
              </a:lnSpc>
              <a:spcBef>
                <a:spcPts val="0"/>
              </a:spcBef>
              <a:spcAft>
                <a:spcPts val="0"/>
              </a:spcAft>
              <a:buSzPts val="1500"/>
              <a:buFont typeface="Quattrocento Sans"/>
              <a:buAutoNum type="arabicPeriod"/>
            </a:pPr>
            <a:r>
              <a:rPr lang="en-US" sz="1500">
                <a:latin typeface="Quattrocento Sans"/>
                <a:ea typeface="Quattrocento Sans"/>
                <a:cs typeface="Quattrocento Sans"/>
                <a:sym typeface="Quattrocento Sans"/>
              </a:rPr>
              <a:t>Gradient Boosting Regressor</a:t>
            </a:r>
            <a:endParaRPr sz="1500">
              <a:latin typeface="Quattrocento Sans"/>
              <a:ea typeface="Quattrocento Sans"/>
              <a:cs typeface="Quattrocento Sans"/>
              <a:sym typeface="Quattrocento Sans"/>
            </a:endParaRPr>
          </a:p>
          <a:p>
            <a:pPr indent="-323850" lvl="0" marL="457200" rtl="0" algn="l">
              <a:lnSpc>
                <a:spcPct val="115000"/>
              </a:lnSpc>
              <a:spcBef>
                <a:spcPts val="0"/>
              </a:spcBef>
              <a:spcAft>
                <a:spcPts val="0"/>
              </a:spcAft>
              <a:buSzPts val="1500"/>
              <a:buFont typeface="Quattrocento Sans"/>
              <a:buAutoNum type="arabicPeriod"/>
            </a:pPr>
            <a:r>
              <a:rPr lang="en-US" sz="1500">
                <a:latin typeface="Quattrocento Sans"/>
                <a:ea typeface="Quattrocento Sans"/>
                <a:cs typeface="Quattrocento Sans"/>
                <a:sym typeface="Quattrocento Sans"/>
              </a:rPr>
              <a:t>Adaboost Regressor</a:t>
            </a:r>
            <a:endParaRPr sz="1500">
              <a:latin typeface="Quattrocento Sans"/>
              <a:ea typeface="Quattrocento Sans"/>
              <a:cs typeface="Quattrocento Sans"/>
              <a:sym typeface="Quattrocento Sans"/>
            </a:endParaRPr>
          </a:p>
          <a:p>
            <a:pPr indent="-323850" lvl="0" marL="457200" rtl="0" algn="l">
              <a:lnSpc>
                <a:spcPct val="115000"/>
              </a:lnSpc>
              <a:spcBef>
                <a:spcPts val="0"/>
              </a:spcBef>
              <a:spcAft>
                <a:spcPts val="0"/>
              </a:spcAft>
              <a:buSzPts val="1500"/>
              <a:buFont typeface="Quattrocento Sans"/>
              <a:buAutoNum type="arabicPeriod"/>
            </a:pPr>
            <a:r>
              <a:rPr lang="en-US" sz="1500">
                <a:latin typeface="Quattrocento Sans"/>
                <a:ea typeface="Quattrocento Sans"/>
                <a:cs typeface="Quattrocento Sans"/>
                <a:sym typeface="Quattrocento Sans"/>
              </a:rPr>
              <a:t>XGB Regressor</a:t>
            </a:r>
            <a:endParaRPr sz="1500">
              <a:latin typeface="Quattrocento Sans"/>
              <a:ea typeface="Quattrocento Sans"/>
              <a:cs typeface="Quattrocento Sans"/>
              <a:sym typeface="Quattrocento Sans"/>
            </a:endParaRPr>
          </a:p>
          <a:p>
            <a:pPr indent="-323850" lvl="0" marL="457200" rtl="0" algn="l">
              <a:lnSpc>
                <a:spcPct val="115000"/>
              </a:lnSpc>
              <a:spcBef>
                <a:spcPts val="0"/>
              </a:spcBef>
              <a:spcAft>
                <a:spcPts val="0"/>
              </a:spcAft>
              <a:buSzPts val="1500"/>
              <a:buFont typeface="Quattrocento Sans"/>
              <a:buAutoNum type="arabicPeriod"/>
            </a:pPr>
            <a:r>
              <a:rPr lang="en-US" sz="1500">
                <a:latin typeface="Quattrocento Sans"/>
                <a:ea typeface="Quattrocento Sans"/>
                <a:cs typeface="Quattrocento Sans"/>
                <a:sym typeface="Quattrocento Sans"/>
              </a:rPr>
              <a:t>Lasso Regressor</a:t>
            </a:r>
            <a:endParaRPr sz="1500">
              <a:latin typeface="Quattrocento Sans"/>
              <a:ea typeface="Quattrocento Sans"/>
              <a:cs typeface="Quattrocento Sans"/>
              <a:sym typeface="Quattrocento Sans"/>
            </a:endParaRPr>
          </a:p>
          <a:p>
            <a:pPr indent="-323850" lvl="0" marL="457200" rtl="0" algn="l">
              <a:lnSpc>
                <a:spcPct val="115000"/>
              </a:lnSpc>
              <a:spcBef>
                <a:spcPts val="0"/>
              </a:spcBef>
              <a:spcAft>
                <a:spcPts val="0"/>
              </a:spcAft>
              <a:buSzPts val="1500"/>
              <a:buFont typeface="Quattrocento Sans"/>
              <a:buAutoNum type="arabicPeriod"/>
            </a:pPr>
            <a:r>
              <a:rPr lang="en-US" sz="1500">
                <a:latin typeface="Quattrocento Sans"/>
                <a:ea typeface="Quattrocento Sans"/>
                <a:cs typeface="Quattrocento Sans"/>
                <a:sym typeface="Quattrocento Sans"/>
              </a:rPr>
              <a:t>Ridge Regressor</a:t>
            </a:r>
            <a:endParaRPr sz="1500">
              <a:latin typeface="Quattrocento Sans"/>
              <a:ea typeface="Quattrocento Sans"/>
              <a:cs typeface="Quattrocento Sans"/>
              <a:sym typeface="Quattrocento Sans"/>
            </a:endParaRPr>
          </a:p>
          <a:p>
            <a:pPr indent="-323850" lvl="0" marL="457200" rtl="0" algn="l">
              <a:lnSpc>
                <a:spcPct val="115000"/>
              </a:lnSpc>
              <a:spcBef>
                <a:spcPts val="0"/>
              </a:spcBef>
              <a:spcAft>
                <a:spcPts val="0"/>
              </a:spcAft>
              <a:buSzPts val="1500"/>
              <a:buFont typeface="Quattrocento Sans"/>
              <a:buAutoNum type="arabicPeriod"/>
            </a:pPr>
            <a:r>
              <a:rPr lang="en-US" sz="1500">
                <a:latin typeface="Quattrocento Sans"/>
                <a:ea typeface="Quattrocento Sans"/>
                <a:cs typeface="Quattrocento Sans"/>
                <a:sym typeface="Quattrocento Sans"/>
              </a:rPr>
              <a:t>Support Vector Regression (SVR) with various kernels: </a:t>
            </a:r>
            <a:endParaRPr sz="1500">
              <a:latin typeface="Quattrocento Sans"/>
              <a:ea typeface="Quattrocento Sans"/>
              <a:cs typeface="Quattrocento Sans"/>
              <a:sym typeface="Quattrocento Sans"/>
            </a:endParaRPr>
          </a:p>
          <a:p>
            <a:pPr indent="-323850" lvl="1" marL="914400" rtl="0" algn="l">
              <a:lnSpc>
                <a:spcPct val="115000"/>
              </a:lnSpc>
              <a:spcBef>
                <a:spcPts val="0"/>
              </a:spcBef>
              <a:spcAft>
                <a:spcPts val="0"/>
              </a:spcAft>
              <a:buSzPts val="1500"/>
              <a:buFont typeface="Quattrocento Sans"/>
              <a:buAutoNum type="alphaLcPeriod"/>
            </a:pPr>
            <a:r>
              <a:rPr lang="en-US" sz="1500">
                <a:latin typeface="Quattrocento Sans"/>
                <a:ea typeface="Quattrocento Sans"/>
                <a:cs typeface="Quattrocento Sans"/>
                <a:sym typeface="Quattrocento Sans"/>
              </a:rPr>
              <a:t>RBF kernel</a:t>
            </a:r>
            <a:endParaRPr sz="1500">
              <a:latin typeface="Quattrocento Sans"/>
              <a:ea typeface="Quattrocento Sans"/>
              <a:cs typeface="Quattrocento Sans"/>
              <a:sym typeface="Quattrocento Sans"/>
            </a:endParaRPr>
          </a:p>
          <a:p>
            <a:pPr indent="-323850" lvl="1" marL="914400" rtl="0" algn="l">
              <a:lnSpc>
                <a:spcPct val="115000"/>
              </a:lnSpc>
              <a:spcBef>
                <a:spcPts val="0"/>
              </a:spcBef>
              <a:spcAft>
                <a:spcPts val="0"/>
              </a:spcAft>
              <a:buSzPts val="1500"/>
              <a:buFont typeface="Quattrocento Sans"/>
              <a:buAutoNum type="alphaLcPeriod"/>
            </a:pPr>
            <a:r>
              <a:rPr lang="en-US" sz="1500">
                <a:latin typeface="Quattrocento Sans"/>
                <a:ea typeface="Quattrocento Sans"/>
                <a:cs typeface="Quattrocento Sans"/>
                <a:sym typeface="Quattrocento Sans"/>
              </a:rPr>
              <a:t>Linear kernel</a:t>
            </a:r>
            <a:endParaRPr sz="1500">
              <a:latin typeface="Quattrocento Sans"/>
              <a:ea typeface="Quattrocento Sans"/>
              <a:cs typeface="Quattrocento Sans"/>
              <a:sym typeface="Quattrocento Sans"/>
            </a:endParaRPr>
          </a:p>
          <a:p>
            <a:pPr indent="-323850" lvl="1" marL="914400" rtl="0" algn="l">
              <a:lnSpc>
                <a:spcPct val="115000"/>
              </a:lnSpc>
              <a:spcBef>
                <a:spcPts val="0"/>
              </a:spcBef>
              <a:spcAft>
                <a:spcPts val="0"/>
              </a:spcAft>
              <a:buSzPts val="1500"/>
              <a:buFont typeface="Quattrocento Sans"/>
              <a:buAutoNum type="alphaLcPeriod"/>
            </a:pPr>
            <a:r>
              <a:rPr lang="en-US" sz="1500">
                <a:latin typeface="Quattrocento Sans"/>
                <a:ea typeface="Quattrocento Sans"/>
                <a:cs typeface="Quattrocento Sans"/>
                <a:sym typeface="Quattrocento Sans"/>
              </a:rPr>
              <a:t>Polynomial kernel</a:t>
            </a:r>
            <a:endParaRPr sz="1500">
              <a:latin typeface="Quattrocento Sans"/>
              <a:ea typeface="Quattrocento Sans"/>
              <a:cs typeface="Quattrocento Sans"/>
              <a:sym typeface="Quattrocento Sans"/>
            </a:endParaRPr>
          </a:p>
          <a:p>
            <a:pPr indent="-323850" lvl="1" marL="914400" rtl="0" algn="l">
              <a:lnSpc>
                <a:spcPct val="115000"/>
              </a:lnSpc>
              <a:spcBef>
                <a:spcPts val="0"/>
              </a:spcBef>
              <a:spcAft>
                <a:spcPts val="0"/>
              </a:spcAft>
              <a:buSzPts val="1500"/>
              <a:buFont typeface="Quattrocento Sans"/>
              <a:buAutoNum type="alphaLcPeriod"/>
            </a:pPr>
            <a:r>
              <a:rPr lang="en-US" sz="1500">
                <a:latin typeface="Quattrocento Sans"/>
                <a:ea typeface="Quattrocento Sans"/>
                <a:cs typeface="Quattrocento Sans"/>
                <a:sym typeface="Quattrocento Sans"/>
              </a:rPr>
              <a:t>Sigmoid kernel</a:t>
            </a:r>
            <a:endParaRPr sz="1500">
              <a:latin typeface="Quattrocento Sans"/>
              <a:ea typeface="Quattrocento Sans"/>
              <a:cs typeface="Quattrocento Sans"/>
              <a:sym typeface="Quattrocento Sans"/>
            </a:endParaRPr>
          </a:p>
          <a:p>
            <a:pPr indent="0" lvl="0" marL="0" rtl="0" algn="l">
              <a:spcBef>
                <a:spcPts val="1000"/>
              </a:spcBef>
              <a:spcAft>
                <a:spcPts val="0"/>
              </a:spcAft>
              <a:buNone/>
            </a:pPr>
            <a:r>
              <a:t/>
            </a:r>
            <a:endParaRPr sz="2400">
              <a:latin typeface="Quattrocento Sans"/>
              <a:ea typeface="Quattrocento Sans"/>
              <a:cs typeface="Quattrocento Sans"/>
              <a:sym typeface="Quattrocento Sans"/>
            </a:endParaRPr>
          </a:p>
        </p:txBody>
      </p:sp>
      <p:sp>
        <p:nvSpPr>
          <p:cNvPr id="269" name="Google Shape;269;p33"/>
          <p:cNvSpPr txBox="1"/>
          <p:nvPr/>
        </p:nvSpPr>
        <p:spPr>
          <a:xfrm>
            <a:off x="6177900" y="1400050"/>
            <a:ext cx="5065200" cy="48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5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15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15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rPr lang="en-US" sz="1500">
                <a:solidFill>
                  <a:schemeClr val="dk1"/>
                </a:solidFill>
                <a:latin typeface="Quattrocento Sans"/>
                <a:ea typeface="Quattrocento Sans"/>
                <a:cs typeface="Quattrocento Sans"/>
                <a:sym typeface="Quattrocento Sans"/>
              </a:rPr>
              <a:t>9. Artificial Neural Network (ANN): </a:t>
            </a:r>
            <a:endParaRPr sz="1500">
              <a:solidFill>
                <a:schemeClr val="dk1"/>
              </a:solidFill>
              <a:latin typeface="Quattrocento Sans"/>
              <a:ea typeface="Quattrocento Sans"/>
              <a:cs typeface="Quattrocento Sans"/>
              <a:sym typeface="Quattrocento Sans"/>
            </a:endParaRPr>
          </a:p>
          <a:p>
            <a:pPr indent="-323850" lvl="0" marL="457200" rtl="0" algn="l">
              <a:spcBef>
                <a:spcPts val="0"/>
              </a:spcBef>
              <a:spcAft>
                <a:spcPts val="0"/>
              </a:spcAft>
              <a:buClr>
                <a:schemeClr val="dk1"/>
              </a:buClr>
              <a:buSzPts val="1500"/>
              <a:buFont typeface="Quattrocento Sans"/>
              <a:buChar char="●"/>
            </a:pPr>
            <a:r>
              <a:rPr lang="en-US" sz="1500">
                <a:solidFill>
                  <a:schemeClr val="dk1"/>
                </a:solidFill>
                <a:latin typeface="Quattrocento Sans"/>
                <a:ea typeface="Quattrocento Sans"/>
                <a:cs typeface="Quattrocento Sans"/>
                <a:sym typeface="Quattrocento Sans"/>
              </a:rPr>
              <a:t>Label-encoded data </a:t>
            </a:r>
            <a:endParaRPr sz="1500">
              <a:solidFill>
                <a:schemeClr val="dk1"/>
              </a:solidFill>
              <a:latin typeface="Quattrocento Sans"/>
              <a:ea typeface="Quattrocento Sans"/>
              <a:cs typeface="Quattrocento Sans"/>
              <a:sym typeface="Quattrocento Sans"/>
            </a:endParaRPr>
          </a:p>
          <a:p>
            <a:pPr indent="-323850" lvl="0" marL="457200" rtl="0" algn="l">
              <a:spcBef>
                <a:spcPts val="0"/>
              </a:spcBef>
              <a:spcAft>
                <a:spcPts val="0"/>
              </a:spcAft>
              <a:buClr>
                <a:schemeClr val="dk1"/>
              </a:buClr>
              <a:buSzPts val="1500"/>
              <a:buFont typeface="Quattrocento Sans"/>
              <a:buChar char="●"/>
            </a:pPr>
            <a:r>
              <a:rPr lang="en-US" sz="1500">
                <a:solidFill>
                  <a:schemeClr val="dk1"/>
                </a:solidFill>
                <a:latin typeface="Quattrocento Sans"/>
                <a:ea typeface="Quattrocento Sans"/>
                <a:cs typeface="Quattrocento Sans"/>
                <a:sym typeface="Quattrocento Sans"/>
              </a:rPr>
              <a:t>One-Hot encoded data</a:t>
            </a:r>
            <a:endParaRPr sz="15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rPr lang="en-US" sz="1500">
                <a:solidFill>
                  <a:schemeClr val="dk1"/>
                </a:solidFill>
                <a:latin typeface="Quattrocento Sans"/>
                <a:ea typeface="Quattrocento Sans"/>
                <a:cs typeface="Quattrocento Sans"/>
                <a:sym typeface="Quattrocento Sans"/>
              </a:rPr>
              <a:t>   The parameters that they used are the following: </a:t>
            </a:r>
            <a:endParaRPr sz="1500">
              <a:solidFill>
                <a:schemeClr val="dk1"/>
              </a:solidFill>
              <a:latin typeface="Quattrocento Sans"/>
              <a:ea typeface="Quattrocento Sans"/>
              <a:cs typeface="Quattrocento Sans"/>
              <a:sym typeface="Quattrocento Sans"/>
            </a:endParaRPr>
          </a:p>
          <a:p>
            <a:pPr indent="-323850" lvl="1" marL="914400" rtl="0" algn="l">
              <a:spcBef>
                <a:spcPts val="0"/>
              </a:spcBef>
              <a:spcAft>
                <a:spcPts val="0"/>
              </a:spcAft>
              <a:buClr>
                <a:schemeClr val="dk1"/>
              </a:buClr>
              <a:buSzPts val="1500"/>
              <a:buFont typeface="Quattrocento Sans"/>
              <a:buChar char="○"/>
            </a:pPr>
            <a:r>
              <a:rPr lang="en-US" sz="1500">
                <a:solidFill>
                  <a:schemeClr val="dk1"/>
                </a:solidFill>
                <a:latin typeface="Quattrocento Sans"/>
                <a:ea typeface="Quattrocento Sans"/>
                <a:cs typeface="Quattrocento Sans"/>
                <a:sym typeface="Quattrocento Sans"/>
              </a:rPr>
              <a:t>optimizer: Stochastic gradient descent</a:t>
            </a:r>
            <a:endParaRPr sz="1500">
              <a:solidFill>
                <a:schemeClr val="dk1"/>
              </a:solidFill>
              <a:latin typeface="Quattrocento Sans"/>
              <a:ea typeface="Quattrocento Sans"/>
              <a:cs typeface="Quattrocento Sans"/>
              <a:sym typeface="Quattrocento Sans"/>
            </a:endParaRPr>
          </a:p>
          <a:p>
            <a:pPr indent="-323850" lvl="1" marL="914400" rtl="0" algn="l">
              <a:spcBef>
                <a:spcPts val="0"/>
              </a:spcBef>
              <a:spcAft>
                <a:spcPts val="0"/>
              </a:spcAft>
              <a:buClr>
                <a:schemeClr val="dk1"/>
              </a:buClr>
              <a:buSzPts val="1500"/>
              <a:buFont typeface="Quattrocento Sans"/>
              <a:buChar char="○"/>
            </a:pPr>
            <a:r>
              <a:rPr lang="en-US" sz="1500">
                <a:solidFill>
                  <a:schemeClr val="dk1"/>
                </a:solidFill>
                <a:latin typeface="Quattrocento Sans"/>
                <a:ea typeface="Quattrocento Sans"/>
                <a:cs typeface="Quattrocento Sans"/>
                <a:sym typeface="Quattrocento Sans"/>
              </a:rPr>
              <a:t>Number of Iterations: 500</a:t>
            </a:r>
            <a:endParaRPr sz="1500">
              <a:solidFill>
                <a:schemeClr val="dk1"/>
              </a:solidFill>
              <a:latin typeface="Quattrocento Sans"/>
              <a:ea typeface="Quattrocento Sans"/>
              <a:cs typeface="Quattrocento Sans"/>
              <a:sym typeface="Quattrocento Sans"/>
            </a:endParaRPr>
          </a:p>
          <a:p>
            <a:pPr indent="-323850" lvl="1" marL="914400" rtl="0" algn="l">
              <a:spcBef>
                <a:spcPts val="0"/>
              </a:spcBef>
              <a:spcAft>
                <a:spcPts val="0"/>
              </a:spcAft>
              <a:buClr>
                <a:schemeClr val="dk1"/>
              </a:buClr>
              <a:buSzPts val="1500"/>
              <a:buFont typeface="Quattrocento Sans"/>
              <a:buChar char="○"/>
            </a:pPr>
            <a:r>
              <a:rPr lang="en-US" sz="1500">
                <a:solidFill>
                  <a:schemeClr val="dk1"/>
                </a:solidFill>
                <a:latin typeface="Quattrocento Sans"/>
                <a:ea typeface="Quattrocento Sans"/>
                <a:cs typeface="Quattrocento Sans"/>
                <a:sym typeface="Quattrocento Sans"/>
              </a:rPr>
              <a:t>Learning rate: 1e-4 (Low because there were high variations in the output with higher lr.</a:t>
            </a:r>
            <a:endParaRPr sz="1500">
              <a:solidFill>
                <a:schemeClr val="dk1"/>
              </a:solidFill>
              <a:latin typeface="Quattrocento Sans"/>
              <a:ea typeface="Quattrocento Sans"/>
              <a:cs typeface="Quattrocento Sans"/>
              <a:sym typeface="Quattrocento Sans"/>
            </a:endParaRPr>
          </a:p>
          <a:p>
            <a:pPr indent="-323850" lvl="1" marL="914400" rtl="0" algn="l">
              <a:spcBef>
                <a:spcPts val="0"/>
              </a:spcBef>
              <a:spcAft>
                <a:spcPts val="0"/>
              </a:spcAft>
              <a:buClr>
                <a:schemeClr val="dk1"/>
              </a:buClr>
              <a:buSzPts val="1500"/>
              <a:buFont typeface="Quattrocento Sans"/>
              <a:buChar char="○"/>
            </a:pPr>
            <a:r>
              <a:rPr lang="en-US" sz="1500">
                <a:solidFill>
                  <a:schemeClr val="dk1"/>
                </a:solidFill>
                <a:latin typeface="Quattrocento Sans"/>
                <a:ea typeface="Quattrocento Sans"/>
                <a:cs typeface="Quattrocento Sans"/>
                <a:sym typeface="Quattrocento Sans"/>
              </a:rPr>
              <a:t>Activation Function: : ReLU</a:t>
            </a:r>
            <a:endParaRPr sz="15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15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4"/>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ANN Architectures</a:t>
            </a:r>
            <a:endParaRPr/>
          </a:p>
        </p:txBody>
      </p:sp>
      <p:sp>
        <p:nvSpPr>
          <p:cNvPr id="275" name="Google Shape;275;p34"/>
          <p:cNvSpPr txBox="1"/>
          <p:nvPr>
            <p:ph idx="1" type="body"/>
          </p:nvPr>
        </p:nvSpPr>
        <p:spPr>
          <a:xfrm>
            <a:off x="845124" y="1381175"/>
            <a:ext cx="10895700" cy="4799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sz="2400">
              <a:latin typeface="Quattrocento Sans"/>
              <a:ea typeface="Quattrocento Sans"/>
              <a:cs typeface="Quattrocento Sans"/>
              <a:sym typeface="Quattrocento Sans"/>
            </a:endParaRPr>
          </a:p>
          <a:p>
            <a:pPr indent="0" lvl="0" marL="0" rtl="0" algn="l">
              <a:spcBef>
                <a:spcPts val="1000"/>
              </a:spcBef>
              <a:spcAft>
                <a:spcPts val="0"/>
              </a:spcAft>
              <a:buNone/>
            </a:pPr>
            <a:r>
              <a:t/>
            </a:r>
            <a:endParaRPr sz="2400">
              <a:latin typeface="Quattrocento Sans"/>
              <a:ea typeface="Quattrocento Sans"/>
              <a:cs typeface="Quattrocento Sans"/>
              <a:sym typeface="Quattrocento Sans"/>
            </a:endParaRPr>
          </a:p>
          <a:p>
            <a:pPr indent="0" lvl="0" marL="0" rtl="0" algn="l">
              <a:spcBef>
                <a:spcPts val="1000"/>
              </a:spcBef>
              <a:spcAft>
                <a:spcPts val="0"/>
              </a:spcAft>
              <a:buNone/>
            </a:pPr>
            <a:r>
              <a:t/>
            </a:r>
            <a:endParaRPr sz="2400">
              <a:latin typeface="Quattrocento Sans"/>
              <a:ea typeface="Quattrocento Sans"/>
              <a:cs typeface="Quattrocento Sans"/>
              <a:sym typeface="Quattrocento Sans"/>
            </a:endParaRPr>
          </a:p>
          <a:p>
            <a:pPr indent="0" lvl="0" marL="0" rtl="0" algn="l">
              <a:spcBef>
                <a:spcPts val="1000"/>
              </a:spcBef>
              <a:spcAft>
                <a:spcPts val="0"/>
              </a:spcAft>
              <a:buNone/>
            </a:pPr>
            <a:r>
              <a:t/>
            </a:r>
            <a:endParaRPr sz="2400">
              <a:latin typeface="Quattrocento Sans"/>
              <a:ea typeface="Quattrocento Sans"/>
              <a:cs typeface="Quattrocento Sans"/>
              <a:sym typeface="Quattrocento Sans"/>
            </a:endParaRPr>
          </a:p>
          <a:p>
            <a:pPr indent="0" lvl="0" marL="0" rtl="0" algn="l">
              <a:spcBef>
                <a:spcPts val="1000"/>
              </a:spcBef>
              <a:spcAft>
                <a:spcPts val="0"/>
              </a:spcAft>
              <a:buNone/>
            </a:pPr>
            <a:r>
              <a:t/>
            </a:r>
            <a:endParaRPr sz="2400">
              <a:latin typeface="Quattrocento Sans"/>
              <a:ea typeface="Quattrocento Sans"/>
              <a:cs typeface="Quattrocento Sans"/>
              <a:sym typeface="Quattrocento Sans"/>
            </a:endParaRPr>
          </a:p>
          <a:p>
            <a:pPr indent="0" lvl="0" marL="0" rtl="0" algn="l">
              <a:spcBef>
                <a:spcPts val="1000"/>
              </a:spcBef>
              <a:spcAft>
                <a:spcPts val="0"/>
              </a:spcAft>
              <a:buNone/>
            </a:pPr>
            <a:r>
              <a:t/>
            </a:r>
            <a:endParaRPr sz="2400">
              <a:latin typeface="Quattrocento Sans"/>
              <a:ea typeface="Quattrocento Sans"/>
              <a:cs typeface="Quattrocento Sans"/>
              <a:sym typeface="Quattrocento Sans"/>
            </a:endParaRPr>
          </a:p>
          <a:p>
            <a:pPr indent="0" lvl="0" marL="0" rtl="0" algn="l">
              <a:spcBef>
                <a:spcPts val="1000"/>
              </a:spcBef>
              <a:spcAft>
                <a:spcPts val="0"/>
              </a:spcAft>
              <a:buNone/>
            </a:pPr>
            <a:r>
              <a:t/>
            </a:r>
            <a:endParaRPr sz="2400">
              <a:latin typeface="Quattrocento Sans"/>
              <a:ea typeface="Quattrocento Sans"/>
              <a:cs typeface="Quattrocento Sans"/>
              <a:sym typeface="Quattrocento Sans"/>
            </a:endParaRPr>
          </a:p>
          <a:p>
            <a:pPr indent="0" lvl="0" marL="0" rtl="0" algn="l">
              <a:spcBef>
                <a:spcPts val="1000"/>
              </a:spcBef>
              <a:spcAft>
                <a:spcPts val="0"/>
              </a:spcAft>
              <a:buNone/>
            </a:pPr>
            <a:r>
              <a:t/>
            </a:r>
            <a:endParaRPr sz="2400">
              <a:latin typeface="Quattrocento Sans"/>
              <a:ea typeface="Quattrocento Sans"/>
              <a:cs typeface="Quattrocento Sans"/>
              <a:sym typeface="Quattrocento Sans"/>
            </a:endParaRPr>
          </a:p>
          <a:p>
            <a:pPr indent="0" lvl="0" marL="0" rtl="0" algn="l">
              <a:spcBef>
                <a:spcPts val="1000"/>
              </a:spcBef>
              <a:spcAft>
                <a:spcPts val="0"/>
              </a:spcAft>
              <a:buNone/>
            </a:pPr>
            <a:r>
              <a:rPr lang="en-US" sz="1500">
                <a:latin typeface="Quattrocento Sans"/>
                <a:ea typeface="Quattrocento Sans"/>
                <a:cs typeface="Quattrocento Sans"/>
                <a:sym typeface="Quattrocento Sans"/>
              </a:rPr>
              <a:t>		    ANN Arch. 1 (Label Encoded Data)                                                           ANN Arch. 2 (One Hot Encoded Data)</a:t>
            </a:r>
            <a:endParaRPr sz="1500">
              <a:latin typeface="Quattrocento Sans"/>
              <a:ea typeface="Quattrocento Sans"/>
              <a:cs typeface="Quattrocento Sans"/>
              <a:sym typeface="Quattrocento Sans"/>
            </a:endParaRPr>
          </a:p>
          <a:p>
            <a:pPr indent="0" lvl="0" marL="0" rtl="0" algn="l">
              <a:spcBef>
                <a:spcPts val="1000"/>
              </a:spcBef>
              <a:spcAft>
                <a:spcPts val="0"/>
              </a:spcAft>
              <a:buNone/>
            </a:pPr>
            <a:r>
              <a:t/>
            </a:r>
            <a:endParaRPr sz="2400">
              <a:latin typeface="Quattrocento Sans"/>
              <a:ea typeface="Quattrocento Sans"/>
              <a:cs typeface="Quattrocento Sans"/>
              <a:sym typeface="Quattrocento Sans"/>
            </a:endParaRPr>
          </a:p>
        </p:txBody>
      </p:sp>
      <p:pic>
        <p:nvPicPr>
          <p:cNvPr id="276" name="Google Shape;276;p34"/>
          <p:cNvPicPr preferRelativeResize="0"/>
          <p:nvPr/>
        </p:nvPicPr>
        <p:blipFill>
          <a:blip r:embed="rId3">
            <a:alphaModFix/>
          </a:blip>
          <a:stretch>
            <a:fillRect/>
          </a:stretch>
        </p:blipFill>
        <p:spPr>
          <a:xfrm>
            <a:off x="311925" y="1628901"/>
            <a:ext cx="5383226" cy="3157475"/>
          </a:xfrm>
          <a:prstGeom prst="rect">
            <a:avLst/>
          </a:prstGeom>
          <a:noFill/>
          <a:ln>
            <a:noFill/>
          </a:ln>
        </p:spPr>
      </p:pic>
      <p:pic>
        <p:nvPicPr>
          <p:cNvPr id="277" name="Google Shape;277;p34"/>
          <p:cNvPicPr preferRelativeResize="0"/>
          <p:nvPr/>
        </p:nvPicPr>
        <p:blipFill>
          <a:blip r:embed="rId4">
            <a:alphaModFix/>
          </a:blip>
          <a:stretch>
            <a:fillRect/>
          </a:stretch>
        </p:blipFill>
        <p:spPr>
          <a:xfrm>
            <a:off x="5818226" y="1543997"/>
            <a:ext cx="5922574" cy="332728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5"/>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Improvement Methods</a:t>
            </a:r>
            <a:endParaRPr/>
          </a:p>
        </p:txBody>
      </p:sp>
      <p:sp>
        <p:nvSpPr>
          <p:cNvPr id="283" name="Google Shape;283;p35"/>
          <p:cNvSpPr txBox="1"/>
          <p:nvPr>
            <p:ph idx="1" type="body"/>
          </p:nvPr>
        </p:nvSpPr>
        <p:spPr>
          <a:xfrm>
            <a:off x="845124" y="1381175"/>
            <a:ext cx="9445500" cy="4799100"/>
          </a:xfrm>
          <a:prstGeom prst="rect">
            <a:avLst/>
          </a:prstGeom>
        </p:spPr>
        <p:txBody>
          <a:bodyPr anchorCtr="0" anchor="t" bIns="45700" lIns="91425" spcFirstLastPara="1" rIns="91425" wrap="square" tIns="45700">
            <a:normAutofit/>
          </a:bodyPr>
          <a:lstStyle/>
          <a:p>
            <a:pPr indent="0" lvl="0" marL="457200" rtl="0" algn="l">
              <a:spcBef>
                <a:spcPts val="1000"/>
              </a:spcBef>
              <a:spcAft>
                <a:spcPts val="0"/>
              </a:spcAft>
              <a:buNone/>
            </a:pPr>
            <a:r>
              <a:t/>
            </a:r>
            <a:endParaRPr b="1" sz="1700">
              <a:latin typeface="Quattrocento Sans"/>
              <a:ea typeface="Quattrocento Sans"/>
              <a:cs typeface="Quattrocento Sans"/>
              <a:sym typeface="Quattrocento Sans"/>
            </a:endParaRPr>
          </a:p>
          <a:p>
            <a:pPr indent="-336550" lvl="0" marL="457200" rtl="0" algn="l">
              <a:spcBef>
                <a:spcPts val="1000"/>
              </a:spcBef>
              <a:spcAft>
                <a:spcPts val="0"/>
              </a:spcAft>
              <a:buSzPts val="1700"/>
              <a:buFont typeface="Quattrocento Sans"/>
              <a:buChar char="●"/>
            </a:pPr>
            <a:r>
              <a:rPr b="1" lang="en-US" sz="1700">
                <a:latin typeface="Quattrocento Sans"/>
                <a:ea typeface="Quattrocento Sans"/>
                <a:cs typeface="Quattrocento Sans"/>
                <a:sym typeface="Quattrocento Sans"/>
              </a:rPr>
              <a:t>Outlier Removal: </a:t>
            </a:r>
            <a:r>
              <a:rPr lang="en-US" sz="1700">
                <a:latin typeface="Quattrocento Sans"/>
                <a:ea typeface="Quattrocento Sans"/>
                <a:cs typeface="Quattrocento Sans"/>
                <a:sym typeface="Quattrocento Sans"/>
              </a:rPr>
              <a:t>Used Isolation Forest for outlier detection.</a:t>
            </a:r>
            <a:endParaRPr sz="1700">
              <a:latin typeface="Quattrocento Sans"/>
              <a:ea typeface="Quattrocento Sans"/>
              <a:cs typeface="Quattrocento Sans"/>
              <a:sym typeface="Quattrocento Sans"/>
            </a:endParaRPr>
          </a:p>
          <a:p>
            <a:pPr indent="0" lvl="0" marL="0" rtl="0" algn="l">
              <a:spcBef>
                <a:spcPts val="1000"/>
              </a:spcBef>
              <a:spcAft>
                <a:spcPts val="0"/>
              </a:spcAft>
              <a:buNone/>
            </a:pPr>
            <a:r>
              <a:t/>
            </a:r>
            <a:endParaRPr sz="1700">
              <a:latin typeface="Quattrocento Sans"/>
              <a:ea typeface="Quattrocento Sans"/>
              <a:cs typeface="Quattrocento Sans"/>
              <a:sym typeface="Quattrocento Sans"/>
            </a:endParaRPr>
          </a:p>
          <a:p>
            <a:pPr indent="-336550" lvl="0" marL="457200" rtl="0" algn="l">
              <a:spcBef>
                <a:spcPts val="1000"/>
              </a:spcBef>
              <a:spcAft>
                <a:spcPts val="0"/>
              </a:spcAft>
              <a:buSzPts val="1700"/>
              <a:buFont typeface="Quattrocento Sans"/>
              <a:buChar char="●"/>
            </a:pPr>
            <a:r>
              <a:rPr b="1" lang="en-US" sz="1700">
                <a:latin typeface="Quattrocento Sans"/>
                <a:ea typeface="Quattrocento Sans"/>
                <a:cs typeface="Quattrocento Sans"/>
                <a:sym typeface="Quattrocento Sans"/>
              </a:rPr>
              <a:t>Feature Engineering: </a:t>
            </a:r>
            <a:r>
              <a:rPr lang="en-US" sz="1700">
                <a:latin typeface="Quattrocento Sans"/>
                <a:ea typeface="Quattrocento Sans"/>
                <a:cs typeface="Quattrocento Sans"/>
                <a:sym typeface="Quattrocento Sans"/>
              </a:rPr>
              <a:t> The creation of new feature from the existing ones. The new feature added is the cluster-ID. For determining the cluster IDs. we used KMeans Clustering with K=3.</a:t>
            </a:r>
            <a:endParaRPr sz="1700">
              <a:latin typeface="Quattrocento Sans"/>
              <a:ea typeface="Quattrocento Sans"/>
              <a:cs typeface="Quattrocento Sans"/>
              <a:sym typeface="Quattrocento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6"/>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Result &amp; Analysis</a:t>
            </a:r>
            <a:endParaRPr/>
          </a:p>
        </p:txBody>
      </p:sp>
      <p:sp>
        <p:nvSpPr>
          <p:cNvPr id="289" name="Google Shape;289;p36"/>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0" lvl="0" marL="0" rtl="0" algn="l">
              <a:lnSpc>
                <a:spcPct val="115000"/>
              </a:lnSpc>
              <a:spcBef>
                <a:spcPts val="0"/>
              </a:spcBef>
              <a:spcAft>
                <a:spcPts val="0"/>
              </a:spcAft>
              <a:buNone/>
            </a:pPr>
            <a:r>
              <a:rPr lang="en-US" sz="1500">
                <a:latin typeface="Quattrocento Sans"/>
                <a:ea typeface="Quattrocento Sans"/>
                <a:cs typeface="Quattrocento Sans"/>
                <a:sym typeface="Quattrocento Sans"/>
              </a:rPr>
              <a:t>The results of various evaluation metrics for different models and preprocessing techniques (Label Encoding and One-Hot Encoding) are provided in Tables 1, 2, and 3. The evaluation metrics used include Mean Absolute Error (MAE), Root Mean Squared Error (RMSE), and R2 Score for both training and validation sets.</a:t>
            </a:r>
            <a:endParaRPr sz="1500">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t/>
            </a:r>
            <a:endParaRPr sz="1500">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rPr b="1" lang="en-US" sz="1500">
                <a:latin typeface="Quattrocento Sans"/>
                <a:ea typeface="Quattrocento Sans"/>
                <a:cs typeface="Quattrocento Sans"/>
                <a:sym typeface="Quattrocento Sans"/>
              </a:rPr>
              <a:t>Type of Data used to evaluate Model Performance:</a:t>
            </a:r>
            <a:endParaRPr b="1" sz="1500">
              <a:latin typeface="Quattrocento Sans"/>
              <a:ea typeface="Quattrocento Sans"/>
              <a:cs typeface="Quattrocento Sans"/>
              <a:sym typeface="Quattrocento Sans"/>
            </a:endParaRPr>
          </a:p>
          <a:p>
            <a:pPr indent="-323850" lvl="0" marL="457200" rtl="0" algn="l">
              <a:lnSpc>
                <a:spcPct val="115000"/>
              </a:lnSpc>
              <a:spcBef>
                <a:spcPts val="0"/>
              </a:spcBef>
              <a:spcAft>
                <a:spcPts val="0"/>
              </a:spcAft>
              <a:buSzPts val="1500"/>
              <a:buFont typeface="Quattrocento Sans"/>
              <a:buChar char="●"/>
            </a:pPr>
            <a:r>
              <a:rPr b="1" lang="en-US" sz="1500">
                <a:latin typeface="Quattrocento Sans"/>
                <a:ea typeface="Quattrocento Sans"/>
                <a:cs typeface="Quattrocento Sans"/>
                <a:sym typeface="Quattrocento Sans"/>
              </a:rPr>
              <a:t>Scenario 1:</a:t>
            </a:r>
            <a:r>
              <a:rPr lang="en-US" sz="1500">
                <a:latin typeface="Quattrocento Sans"/>
                <a:ea typeface="Quattrocento Sans"/>
                <a:cs typeface="Quattrocento Sans"/>
                <a:sym typeface="Quattrocento Sans"/>
              </a:rPr>
              <a:t> Label Encoded Data</a:t>
            </a:r>
            <a:endParaRPr sz="1500">
              <a:latin typeface="Quattrocento Sans"/>
              <a:ea typeface="Quattrocento Sans"/>
              <a:cs typeface="Quattrocento Sans"/>
              <a:sym typeface="Quattrocento Sans"/>
            </a:endParaRPr>
          </a:p>
          <a:p>
            <a:pPr indent="-323850" lvl="0" marL="457200" rtl="0" algn="l">
              <a:lnSpc>
                <a:spcPct val="115000"/>
              </a:lnSpc>
              <a:spcBef>
                <a:spcPts val="0"/>
              </a:spcBef>
              <a:spcAft>
                <a:spcPts val="0"/>
              </a:spcAft>
              <a:buSzPts val="1500"/>
              <a:buFont typeface="Quattrocento Sans"/>
              <a:buChar char="●"/>
            </a:pPr>
            <a:r>
              <a:rPr b="1" lang="en-US" sz="1500">
                <a:latin typeface="Quattrocento Sans"/>
                <a:ea typeface="Quattrocento Sans"/>
                <a:cs typeface="Quattrocento Sans"/>
                <a:sym typeface="Quattrocento Sans"/>
              </a:rPr>
              <a:t>Scenario 2: </a:t>
            </a:r>
            <a:r>
              <a:rPr lang="en-US" sz="1500">
                <a:latin typeface="Quattrocento Sans"/>
                <a:ea typeface="Quattrocento Sans"/>
                <a:cs typeface="Quattrocento Sans"/>
                <a:sym typeface="Quattrocento Sans"/>
              </a:rPr>
              <a:t>One-Hot Encoded Data</a:t>
            </a:r>
            <a:endParaRPr sz="1500">
              <a:latin typeface="Quattrocento Sans"/>
              <a:ea typeface="Quattrocento Sans"/>
              <a:cs typeface="Quattrocento Sans"/>
              <a:sym typeface="Quattrocento Sans"/>
            </a:endParaRPr>
          </a:p>
          <a:p>
            <a:pPr indent="-323850" lvl="0" marL="457200" rtl="0" algn="l">
              <a:lnSpc>
                <a:spcPct val="115000"/>
              </a:lnSpc>
              <a:spcBef>
                <a:spcPts val="0"/>
              </a:spcBef>
              <a:spcAft>
                <a:spcPts val="0"/>
              </a:spcAft>
              <a:buSzPts val="1500"/>
              <a:buFont typeface="Quattrocento Sans"/>
              <a:buChar char="●"/>
            </a:pPr>
            <a:r>
              <a:rPr b="1" lang="en-US" sz="1500">
                <a:latin typeface="Quattrocento Sans"/>
                <a:ea typeface="Quattrocento Sans"/>
                <a:cs typeface="Quattrocento Sans"/>
                <a:sym typeface="Quattrocento Sans"/>
              </a:rPr>
              <a:t>Scenario 3:</a:t>
            </a:r>
            <a:r>
              <a:rPr lang="en-US" sz="1500">
                <a:latin typeface="Quattrocento Sans"/>
                <a:ea typeface="Quattrocento Sans"/>
                <a:cs typeface="Quattrocento Sans"/>
                <a:sym typeface="Quattrocento Sans"/>
              </a:rPr>
              <a:t> One-Hot Encoded Data with PCA (Principal Component Analysis, a dimensionality reduction algorithm)</a:t>
            </a:r>
            <a:endParaRPr sz="1500">
              <a:latin typeface="Quattrocento Sans"/>
              <a:ea typeface="Quattrocento Sans"/>
              <a:cs typeface="Quattrocento Sans"/>
              <a:sym typeface="Quattrocento Sans"/>
            </a:endParaRPr>
          </a:p>
          <a:p>
            <a:pPr indent="0" lvl="0" marL="0" rtl="0" algn="l">
              <a:spcBef>
                <a:spcPts val="100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7"/>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Result &amp; Analysis - Scenario 1</a:t>
            </a:r>
            <a:endParaRPr/>
          </a:p>
        </p:txBody>
      </p:sp>
      <p:sp>
        <p:nvSpPr>
          <p:cNvPr id="295" name="Google Shape;295;p37"/>
          <p:cNvSpPr txBox="1"/>
          <p:nvPr>
            <p:ph idx="1" type="body"/>
          </p:nvPr>
        </p:nvSpPr>
        <p:spPr>
          <a:xfrm>
            <a:off x="838200" y="1191953"/>
            <a:ext cx="10515600" cy="2625300"/>
          </a:xfrm>
          <a:prstGeom prst="rect">
            <a:avLst/>
          </a:prstGeom>
        </p:spPr>
        <p:txBody>
          <a:bodyPr anchorCtr="0" anchor="t" bIns="45700" lIns="91425" spcFirstLastPara="1" rIns="91425" wrap="square" tIns="45700">
            <a:normAutofit lnSpcReduction="10000"/>
          </a:bodyPr>
          <a:lstStyle/>
          <a:p>
            <a:pPr indent="0" lvl="0" marL="0" rtl="0" algn="l">
              <a:lnSpc>
                <a:spcPct val="115000"/>
              </a:lnSpc>
              <a:spcBef>
                <a:spcPts val="0"/>
              </a:spcBef>
              <a:spcAft>
                <a:spcPts val="0"/>
              </a:spcAft>
              <a:buNone/>
            </a:pPr>
            <a:r>
              <a:t/>
            </a:r>
            <a:endParaRPr sz="1500">
              <a:latin typeface="Quattrocento Sans"/>
              <a:ea typeface="Quattrocento Sans"/>
              <a:cs typeface="Quattrocento Sans"/>
              <a:sym typeface="Quattrocento Sans"/>
            </a:endParaRPr>
          </a:p>
          <a:p>
            <a:pPr indent="0" lvl="0" marL="0" rtl="0" algn="l">
              <a:lnSpc>
                <a:spcPct val="100000"/>
              </a:lnSpc>
              <a:spcBef>
                <a:spcPts val="0"/>
              </a:spcBef>
              <a:spcAft>
                <a:spcPts val="0"/>
              </a:spcAft>
              <a:buNone/>
            </a:pPr>
            <a:r>
              <a:rPr b="1" lang="en-US" sz="1500">
                <a:latin typeface="Quattrocento Sans"/>
                <a:ea typeface="Quattrocento Sans"/>
                <a:cs typeface="Quattrocento Sans"/>
                <a:sym typeface="Quattrocento Sans"/>
              </a:rPr>
              <a:t>Random Forest Regressor</a:t>
            </a:r>
            <a:r>
              <a:rPr lang="en-US" sz="1500">
                <a:latin typeface="Quattrocento Sans"/>
                <a:ea typeface="Quattrocento Sans"/>
                <a:cs typeface="Quattrocento Sans"/>
                <a:sym typeface="Quattrocento Sans"/>
              </a:rPr>
              <a:t> and </a:t>
            </a:r>
            <a:r>
              <a:rPr b="1" lang="en-US" sz="1500">
                <a:latin typeface="Quattrocento Sans"/>
                <a:ea typeface="Quattrocento Sans"/>
                <a:cs typeface="Quattrocento Sans"/>
                <a:sym typeface="Quattrocento Sans"/>
              </a:rPr>
              <a:t>XGBRegressor</a:t>
            </a:r>
            <a:r>
              <a:rPr lang="en-US" sz="1500">
                <a:latin typeface="Quattrocento Sans"/>
                <a:ea typeface="Quattrocento Sans"/>
                <a:cs typeface="Quattrocento Sans"/>
                <a:sym typeface="Quattrocento Sans"/>
              </a:rPr>
              <a:t> performed the best, showing low errors on both training and validation sets.</a:t>
            </a:r>
            <a:endParaRPr sz="1500">
              <a:latin typeface="Quattrocento Sans"/>
              <a:ea typeface="Quattrocento Sans"/>
              <a:cs typeface="Quattrocento Sans"/>
              <a:sym typeface="Quattrocento Sans"/>
            </a:endParaRPr>
          </a:p>
          <a:p>
            <a:pPr indent="0" lvl="0" marL="0" rtl="0" algn="l">
              <a:lnSpc>
                <a:spcPct val="100000"/>
              </a:lnSpc>
              <a:spcBef>
                <a:spcPts val="0"/>
              </a:spcBef>
              <a:spcAft>
                <a:spcPts val="0"/>
              </a:spcAft>
              <a:buClr>
                <a:schemeClr val="dk1"/>
              </a:buClr>
              <a:buSzPts val="1100"/>
              <a:buFont typeface="Arial"/>
              <a:buNone/>
            </a:pPr>
            <a:r>
              <a:t/>
            </a:r>
            <a:endParaRPr sz="1500">
              <a:latin typeface="Quattrocento Sans"/>
              <a:ea typeface="Quattrocento Sans"/>
              <a:cs typeface="Quattrocento Sans"/>
              <a:sym typeface="Quattrocento Sans"/>
            </a:endParaRPr>
          </a:p>
          <a:p>
            <a:pPr indent="0" lvl="0" marL="0" rtl="0" algn="l">
              <a:lnSpc>
                <a:spcPct val="100000"/>
              </a:lnSpc>
              <a:spcBef>
                <a:spcPts val="0"/>
              </a:spcBef>
              <a:spcAft>
                <a:spcPts val="0"/>
              </a:spcAft>
              <a:buNone/>
            </a:pPr>
            <a:r>
              <a:rPr lang="en-US" sz="1500">
                <a:latin typeface="Quattrocento Sans"/>
                <a:ea typeface="Quattrocento Sans"/>
                <a:cs typeface="Quattrocento Sans"/>
                <a:sym typeface="Quattrocento Sans"/>
              </a:rPr>
              <a:t>Their high R2 score indicates they effectively captured the data patterns, highlighting their strong predictive ability. </a:t>
            </a:r>
            <a:endParaRPr sz="1500">
              <a:latin typeface="Quattrocento Sans"/>
              <a:ea typeface="Quattrocento Sans"/>
              <a:cs typeface="Quattrocento Sans"/>
              <a:sym typeface="Quattrocento Sans"/>
            </a:endParaRPr>
          </a:p>
          <a:p>
            <a:pPr indent="0" lvl="0" marL="0" rtl="0" algn="l">
              <a:lnSpc>
                <a:spcPct val="100000"/>
              </a:lnSpc>
              <a:spcBef>
                <a:spcPts val="0"/>
              </a:spcBef>
              <a:spcAft>
                <a:spcPts val="0"/>
              </a:spcAft>
              <a:buNone/>
            </a:pPr>
            <a:r>
              <a:t/>
            </a:r>
            <a:endParaRPr sz="1500">
              <a:latin typeface="Quattrocento Sans"/>
              <a:ea typeface="Quattrocento Sans"/>
              <a:cs typeface="Quattrocento Sans"/>
              <a:sym typeface="Quattrocento Sans"/>
            </a:endParaRPr>
          </a:p>
          <a:p>
            <a:pPr indent="0" lvl="0" marL="0" rtl="0" algn="l">
              <a:lnSpc>
                <a:spcPct val="100000"/>
              </a:lnSpc>
              <a:spcBef>
                <a:spcPts val="0"/>
              </a:spcBef>
              <a:spcAft>
                <a:spcPts val="0"/>
              </a:spcAft>
              <a:buNone/>
            </a:pPr>
            <a:r>
              <a:rPr lang="en-US" sz="1500">
                <a:latin typeface="Quattrocento Sans"/>
                <a:ea typeface="Quattrocento Sans"/>
                <a:cs typeface="Quattrocento Sans"/>
                <a:sym typeface="Quattrocento Sans"/>
              </a:rPr>
              <a:t>Support Vector Regression with Sigmoid Kernel is the worst performer, displaying extremely high training and validation errors and negative R2 scores on the training set (-17463.75), indicating an inappropriate fit. </a:t>
            </a:r>
            <a:endParaRPr sz="1500">
              <a:latin typeface="Quattrocento Sans"/>
              <a:ea typeface="Quattrocento Sans"/>
              <a:cs typeface="Quattrocento Sans"/>
              <a:sym typeface="Quattrocento Sans"/>
            </a:endParaRPr>
          </a:p>
          <a:p>
            <a:pPr indent="0" lvl="0" marL="0" rtl="0" algn="l">
              <a:lnSpc>
                <a:spcPct val="100000"/>
              </a:lnSpc>
              <a:spcBef>
                <a:spcPts val="0"/>
              </a:spcBef>
              <a:spcAft>
                <a:spcPts val="0"/>
              </a:spcAft>
              <a:buNone/>
            </a:pPr>
            <a:r>
              <a:t/>
            </a:r>
            <a:endParaRPr sz="1500">
              <a:latin typeface="Quattrocento Sans"/>
              <a:ea typeface="Quattrocento Sans"/>
              <a:cs typeface="Quattrocento Sans"/>
              <a:sym typeface="Quattrocento Sans"/>
            </a:endParaRPr>
          </a:p>
          <a:p>
            <a:pPr indent="0" lvl="0" marL="0" rtl="0" algn="l">
              <a:lnSpc>
                <a:spcPct val="100000"/>
              </a:lnSpc>
              <a:spcBef>
                <a:spcPts val="0"/>
              </a:spcBef>
              <a:spcAft>
                <a:spcPts val="0"/>
              </a:spcAft>
              <a:buClr>
                <a:schemeClr val="dk1"/>
              </a:buClr>
              <a:buSzPts val="1100"/>
              <a:buFont typeface="Arial"/>
              <a:buNone/>
            </a:pPr>
            <a:r>
              <a:rPr lang="en-US" sz="1500">
                <a:latin typeface="Quattrocento Sans"/>
                <a:ea typeface="Quattrocento Sans"/>
                <a:cs typeface="Quattrocento Sans"/>
                <a:sym typeface="Quattrocento Sans"/>
              </a:rPr>
              <a:t>Moreover, the negative R2 score on the validation set (-18086.22) emphasizes the model’s inability to learn from the data.</a:t>
            </a:r>
            <a:endParaRPr sz="1500">
              <a:latin typeface="Quattrocento Sans"/>
              <a:ea typeface="Quattrocento Sans"/>
              <a:cs typeface="Quattrocento Sans"/>
              <a:sym typeface="Quattrocento Sans"/>
            </a:endParaRPr>
          </a:p>
          <a:p>
            <a:pPr indent="0" lvl="0" marL="0" rtl="0" algn="l">
              <a:spcBef>
                <a:spcPts val="1000"/>
              </a:spcBef>
              <a:spcAft>
                <a:spcPts val="0"/>
              </a:spcAft>
              <a:buNone/>
            </a:pPr>
            <a:r>
              <a:t/>
            </a:r>
            <a:endParaRPr sz="2400">
              <a:latin typeface="Quattrocento Sans"/>
              <a:ea typeface="Quattrocento Sans"/>
              <a:cs typeface="Quattrocento Sans"/>
              <a:sym typeface="Quattrocento Sans"/>
            </a:endParaRPr>
          </a:p>
        </p:txBody>
      </p:sp>
      <p:sp>
        <p:nvSpPr>
          <p:cNvPr id="296" name="Google Shape;296;p37"/>
          <p:cNvSpPr txBox="1"/>
          <p:nvPr/>
        </p:nvSpPr>
        <p:spPr>
          <a:xfrm>
            <a:off x="2867700" y="6352125"/>
            <a:ext cx="6456600" cy="415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US" sz="1500">
                <a:solidFill>
                  <a:schemeClr val="dk1"/>
                </a:solidFill>
                <a:latin typeface="Quattrocento Sans"/>
                <a:ea typeface="Quattrocento Sans"/>
                <a:cs typeface="Quattrocento Sans"/>
                <a:sym typeface="Quattrocento Sans"/>
              </a:rPr>
              <a:t>TABLE I: Evaluation Metrics for Label-Encoded Data</a:t>
            </a:r>
            <a:endParaRPr sz="1500">
              <a:solidFill>
                <a:schemeClr val="dk1"/>
              </a:solidFill>
              <a:latin typeface="Quattrocento Sans"/>
              <a:ea typeface="Quattrocento Sans"/>
              <a:cs typeface="Quattrocento Sans"/>
              <a:sym typeface="Quattrocento Sans"/>
            </a:endParaRPr>
          </a:p>
        </p:txBody>
      </p:sp>
      <p:pic>
        <p:nvPicPr>
          <p:cNvPr id="297" name="Google Shape;297;p37"/>
          <p:cNvPicPr preferRelativeResize="0"/>
          <p:nvPr/>
        </p:nvPicPr>
        <p:blipFill>
          <a:blip r:embed="rId3">
            <a:alphaModFix/>
          </a:blip>
          <a:stretch>
            <a:fillRect/>
          </a:stretch>
        </p:blipFill>
        <p:spPr>
          <a:xfrm>
            <a:off x="3739625" y="3642175"/>
            <a:ext cx="4787201" cy="27986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0"/>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Motivation</a:t>
            </a:r>
            <a:endParaRPr/>
          </a:p>
        </p:txBody>
      </p:sp>
      <p:sp>
        <p:nvSpPr>
          <p:cNvPr id="175" name="Google Shape;175;p20"/>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lang="en-US" sz="1500">
                <a:latin typeface="Quattrocento Sans"/>
                <a:ea typeface="Quattrocento Sans"/>
                <a:cs typeface="Quattrocento Sans"/>
                <a:sym typeface="Quattrocento Sans"/>
              </a:rPr>
              <a:t>The increasing global population demands growth in the agri-food industry. Understanding and addressing the environmental impact of the agri-food industry is crucial for mitigating climate change and developing sustainable practices within this sector.</a:t>
            </a:r>
            <a:endParaRPr sz="1500">
              <a:latin typeface="Quattrocento Sans"/>
              <a:ea typeface="Quattrocento Sans"/>
              <a:cs typeface="Quattrocento Sans"/>
              <a:sym typeface="Quattrocento Sans"/>
            </a:endParaRPr>
          </a:p>
          <a:p>
            <a:pPr indent="0" lvl="0" marL="0" rtl="0" algn="l">
              <a:lnSpc>
                <a:spcPct val="115000"/>
              </a:lnSpc>
              <a:spcBef>
                <a:spcPts val="0"/>
              </a:spcBef>
              <a:spcAft>
                <a:spcPts val="0"/>
              </a:spcAft>
              <a:buClr>
                <a:schemeClr val="dk1"/>
              </a:buClr>
              <a:buSzPts val="1100"/>
              <a:buFont typeface="Arial"/>
              <a:buNone/>
            </a:pPr>
            <a:r>
              <a:t/>
            </a:r>
            <a:endParaRPr sz="1500">
              <a:latin typeface="Quattrocento Sans"/>
              <a:ea typeface="Quattrocento Sans"/>
              <a:cs typeface="Quattrocento Sans"/>
              <a:sym typeface="Quattrocento Sans"/>
            </a:endParaRPr>
          </a:p>
          <a:p>
            <a:pPr indent="0" lvl="0" marL="0" rtl="0" algn="l">
              <a:lnSpc>
                <a:spcPct val="115000"/>
              </a:lnSpc>
              <a:spcBef>
                <a:spcPts val="0"/>
              </a:spcBef>
              <a:spcAft>
                <a:spcPts val="0"/>
              </a:spcAft>
              <a:buClr>
                <a:schemeClr val="dk1"/>
              </a:buClr>
              <a:buSzPts val="1100"/>
              <a:buFont typeface="Arial"/>
              <a:buNone/>
            </a:pPr>
            <a:r>
              <a:rPr lang="en-US" sz="1500">
                <a:latin typeface="Quattrocento Sans"/>
                <a:ea typeface="Quattrocento Sans"/>
                <a:cs typeface="Quattrocento Sans"/>
                <a:sym typeface="Quattrocento Sans"/>
              </a:rPr>
              <a:t>The motivation for this project is the need to develop tools for predicting and managing the temperature change caused by CO2 emissions. By harnessing the power of ML, the project aims to create a predictive model that will enable stakeholders and anyone connected to the agri-food industry to make informed decisions and reduce carbon emissions.</a:t>
            </a:r>
            <a:endParaRPr sz="1500">
              <a:latin typeface="Quattrocento Sans"/>
              <a:ea typeface="Quattrocento Sans"/>
              <a:cs typeface="Quattrocento Sans"/>
              <a:sym typeface="Quattrocento Sans"/>
            </a:endParaRPr>
          </a:p>
          <a:p>
            <a:pPr indent="0" lvl="0" marL="0" rtl="0" algn="l">
              <a:lnSpc>
                <a:spcPct val="115000"/>
              </a:lnSpc>
              <a:spcBef>
                <a:spcPts val="0"/>
              </a:spcBef>
              <a:spcAft>
                <a:spcPts val="0"/>
              </a:spcAft>
              <a:buClr>
                <a:schemeClr val="dk1"/>
              </a:buClr>
              <a:buSzPts val="1100"/>
              <a:buFont typeface="Arial"/>
              <a:buNone/>
            </a:pPr>
            <a:r>
              <a:t/>
            </a:r>
            <a:endParaRPr sz="1500">
              <a:latin typeface="Quattrocento Sans"/>
              <a:ea typeface="Quattrocento Sans"/>
              <a:cs typeface="Quattrocento Sans"/>
              <a:sym typeface="Quattrocento Sans"/>
            </a:endParaRPr>
          </a:p>
          <a:p>
            <a:pPr indent="0" lvl="0" marL="0" rtl="0" algn="l">
              <a:lnSpc>
                <a:spcPct val="115000"/>
              </a:lnSpc>
              <a:spcBef>
                <a:spcPts val="0"/>
              </a:spcBef>
              <a:spcAft>
                <a:spcPts val="0"/>
              </a:spcAft>
              <a:buClr>
                <a:schemeClr val="dk1"/>
              </a:buClr>
              <a:buSzPts val="1100"/>
              <a:buFont typeface="Arial"/>
              <a:buNone/>
            </a:pPr>
            <a:r>
              <a:t/>
            </a:r>
            <a:endParaRPr sz="1500">
              <a:latin typeface="Quattrocento Sans"/>
              <a:ea typeface="Quattrocento Sans"/>
              <a:cs typeface="Quattrocento Sans"/>
              <a:sym typeface="Quattrocento Sans"/>
            </a:endParaRPr>
          </a:p>
          <a:p>
            <a:pPr indent="0" lvl="0" marL="0" rtl="0" algn="l">
              <a:lnSpc>
                <a:spcPct val="115000"/>
              </a:lnSpc>
              <a:spcBef>
                <a:spcPts val="0"/>
              </a:spcBef>
              <a:spcAft>
                <a:spcPts val="0"/>
              </a:spcAft>
              <a:buClr>
                <a:schemeClr val="dk1"/>
              </a:buClr>
              <a:buSzPts val="1100"/>
              <a:buFont typeface="Arial"/>
              <a:buNone/>
            </a:pPr>
            <a:r>
              <a:t/>
            </a:r>
            <a:endParaRPr sz="1500">
              <a:latin typeface="Quattrocento Sans"/>
              <a:ea typeface="Quattrocento Sans"/>
              <a:cs typeface="Quattrocento Sans"/>
              <a:sym typeface="Quattrocento Sans"/>
            </a:endParaRPr>
          </a:p>
          <a:p>
            <a:pPr indent="0" lvl="0" marL="0" rtl="0" algn="l">
              <a:lnSpc>
                <a:spcPct val="115000"/>
              </a:lnSpc>
              <a:spcBef>
                <a:spcPts val="0"/>
              </a:spcBef>
              <a:spcAft>
                <a:spcPts val="0"/>
              </a:spcAft>
              <a:buClr>
                <a:schemeClr val="dk1"/>
              </a:buClr>
              <a:buSzPts val="1100"/>
              <a:buFont typeface="Arial"/>
              <a:buNone/>
            </a:pPr>
            <a:r>
              <a:t/>
            </a:r>
            <a:endParaRPr sz="1500">
              <a:latin typeface="Quattrocento Sans"/>
              <a:ea typeface="Quattrocento Sans"/>
              <a:cs typeface="Quattrocento Sans"/>
              <a:sym typeface="Quattrocento Sans"/>
            </a:endParaRPr>
          </a:p>
        </p:txBody>
      </p:sp>
      <p:pic>
        <p:nvPicPr>
          <p:cNvPr id="176" name="Google Shape;176;p20"/>
          <p:cNvPicPr preferRelativeResize="0"/>
          <p:nvPr/>
        </p:nvPicPr>
        <p:blipFill>
          <a:blip r:embed="rId3">
            <a:alphaModFix/>
          </a:blip>
          <a:stretch>
            <a:fillRect/>
          </a:stretch>
        </p:blipFill>
        <p:spPr>
          <a:xfrm>
            <a:off x="2939125" y="3683126"/>
            <a:ext cx="6824325" cy="30089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8"/>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Result &amp; Analysis - </a:t>
            </a:r>
            <a:r>
              <a:rPr lang="en-US"/>
              <a:t>Scenario 2</a:t>
            </a:r>
            <a:endParaRPr/>
          </a:p>
        </p:txBody>
      </p:sp>
      <p:sp>
        <p:nvSpPr>
          <p:cNvPr id="303" name="Google Shape;303;p38"/>
          <p:cNvSpPr txBox="1"/>
          <p:nvPr>
            <p:ph idx="1" type="body"/>
          </p:nvPr>
        </p:nvSpPr>
        <p:spPr>
          <a:xfrm>
            <a:off x="838200" y="1126625"/>
            <a:ext cx="10515600" cy="3296700"/>
          </a:xfrm>
          <a:prstGeom prst="rect">
            <a:avLst/>
          </a:prstGeom>
        </p:spPr>
        <p:txBody>
          <a:bodyPr anchorCtr="0" anchor="t" bIns="45700" lIns="91425" spcFirstLastPara="1" rIns="91425" wrap="square" tIns="45700">
            <a:noAutofit/>
          </a:bodyPr>
          <a:lstStyle/>
          <a:p>
            <a:pPr indent="0" lvl="0" marL="0" rtl="0" algn="l">
              <a:lnSpc>
                <a:spcPct val="100000"/>
              </a:lnSpc>
              <a:spcBef>
                <a:spcPts val="1000"/>
              </a:spcBef>
              <a:spcAft>
                <a:spcPts val="0"/>
              </a:spcAft>
              <a:buNone/>
            </a:pPr>
            <a:r>
              <a:t/>
            </a:r>
            <a:endParaRPr sz="1500">
              <a:latin typeface="Quattrocento Sans"/>
              <a:ea typeface="Quattrocento Sans"/>
              <a:cs typeface="Quattrocento Sans"/>
              <a:sym typeface="Quattrocento Sans"/>
            </a:endParaRPr>
          </a:p>
          <a:p>
            <a:pPr indent="0" lvl="0" marL="0" rtl="0" algn="l">
              <a:lnSpc>
                <a:spcPct val="100000"/>
              </a:lnSpc>
              <a:spcBef>
                <a:spcPts val="0"/>
              </a:spcBef>
              <a:spcAft>
                <a:spcPts val="0"/>
              </a:spcAft>
              <a:buNone/>
            </a:pPr>
            <a:r>
              <a:rPr b="1" lang="en-US" sz="1500">
                <a:latin typeface="Quattrocento Sans"/>
                <a:ea typeface="Quattrocento Sans"/>
                <a:cs typeface="Quattrocento Sans"/>
                <a:sym typeface="Quattrocento Sans"/>
              </a:rPr>
              <a:t>Random Forest Regressor</a:t>
            </a:r>
            <a:r>
              <a:rPr lang="en-US" sz="1500">
                <a:latin typeface="Quattrocento Sans"/>
                <a:ea typeface="Quattrocento Sans"/>
                <a:cs typeface="Quattrocento Sans"/>
                <a:sym typeface="Quattrocento Sans"/>
              </a:rPr>
              <a:t> and </a:t>
            </a:r>
            <a:r>
              <a:rPr b="1" lang="en-US" sz="1500">
                <a:latin typeface="Quattrocento Sans"/>
                <a:ea typeface="Quattrocento Sans"/>
                <a:cs typeface="Quattrocento Sans"/>
                <a:sym typeface="Quattrocento Sans"/>
              </a:rPr>
              <a:t>XGBRegressor </a:t>
            </a:r>
            <a:r>
              <a:rPr lang="en-US" sz="1500">
                <a:latin typeface="Quattrocento Sans"/>
                <a:ea typeface="Quattrocento Sans"/>
                <a:cs typeface="Quattrocento Sans"/>
                <a:sym typeface="Quattrocento Sans"/>
              </a:rPr>
              <a:t>continue to perform as the best models in our analysis. </a:t>
            </a:r>
            <a:endParaRPr sz="1500">
              <a:latin typeface="Quattrocento Sans"/>
              <a:ea typeface="Quattrocento Sans"/>
              <a:cs typeface="Quattrocento Sans"/>
              <a:sym typeface="Quattrocento Sans"/>
            </a:endParaRPr>
          </a:p>
          <a:p>
            <a:pPr indent="0" lvl="0" marL="0" rtl="0" algn="l">
              <a:lnSpc>
                <a:spcPct val="100000"/>
              </a:lnSpc>
              <a:spcBef>
                <a:spcPts val="0"/>
              </a:spcBef>
              <a:spcAft>
                <a:spcPts val="0"/>
              </a:spcAft>
              <a:buNone/>
            </a:pPr>
            <a:r>
              <a:t/>
            </a:r>
            <a:endParaRPr sz="1500">
              <a:latin typeface="Quattrocento Sans"/>
              <a:ea typeface="Quattrocento Sans"/>
              <a:cs typeface="Quattrocento Sans"/>
              <a:sym typeface="Quattrocento Sans"/>
            </a:endParaRPr>
          </a:p>
          <a:p>
            <a:pPr indent="0" lvl="0" marL="0" rtl="0" algn="l">
              <a:lnSpc>
                <a:spcPct val="100000"/>
              </a:lnSpc>
              <a:spcBef>
                <a:spcPts val="0"/>
              </a:spcBef>
              <a:spcAft>
                <a:spcPts val="0"/>
              </a:spcAft>
              <a:buNone/>
            </a:pPr>
            <a:r>
              <a:rPr lang="en-US" sz="1500">
                <a:latin typeface="Quattrocento Sans"/>
                <a:ea typeface="Quattrocento Sans"/>
                <a:cs typeface="Quattrocento Sans"/>
                <a:sym typeface="Quattrocento Sans"/>
              </a:rPr>
              <a:t>There isn’t a significant difference observed between the results of models on label encoding and one-hot encoded data. </a:t>
            </a:r>
            <a:endParaRPr sz="1500">
              <a:latin typeface="Quattrocento Sans"/>
              <a:ea typeface="Quattrocento Sans"/>
              <a:cs typeface="Quattrocento Sans"/>
              <a:sym typeface="Quattrocento Sans"/>
            </a:endParaRPr>
          </a:p>
          <a:p>
            <a:pPr indent="0" lvl="0" marL="0" rtl="0" algn="l">
              <a:lnSpc>
                <a:spcPct val="100000"/>
              </a:lnSpc>
              <a:spcBef>
                <a:spcPts val="0"/>
              </a:spcBef>
              <a:spcAft>
                <a:spcPts val="0"/>
              </a:spcAft>
              <a:buNone/>
            </a:pPr>
            <a:r>
              <a:rPr lang="en-US" sz="1500">
                <a:latin typeface="Quattrocento Sans"/>
                <a:ea typeface="Quattrocento Sans"/>
                <a:cs typeface="Quattrocento Sans"/>
                <a:sym typeface="Quattrocento Sans"/>
              </a:rPr>
              <a:t>One-hot encoding typically leads to a larger feature space due to the creation of binary columns for categorical data. </a:t>
            </a:r>
            <a:endParaRPr sz="1500">
              <a:latin typeface="Quattrocento Sans"/>
              <a:ea typeface="Quattrocento Sans"/>
              <a:cs typeface="Quattrocento Sans"/>
              <a:sym typeface="Quattrocento Sans"/>
            </a:endParaRPr>
          </a:p>
          <a:p>
            <a:pPr indent="0" lvl="0" marL="0" rtl="0" algn="l">
              <a:lnSpc>
                <a:spcPct val="100000"/>
              </a:lnSpc>
              <a:spcBef>
                <a:spcPts val="0"/>
              </a:spcBef>
              <a:spcAft>
                <a:spcPts val="0"/>
              </a:spcAft>
              <a:buNone/>
            </a:pPr>
            <a:r>
              <a:t/>
            </a:r>
            <a:endParaRPr sz="1500">
              <a:latin typeface="Quattrocento Sans"/>
              <a:ea typeface="Quattrocento Sans"/>
              <a:cs typeface="Quattrocento Sans"/>
              <a:sym typeface="Quattrocento Sans"/>
            </a:endParaRPr>
          </a:p>
          <a:p>
            <a:pPr indent="0" lvl="0" marL="0" rtl="0" algn="l">
              <a:lnSpc>
                <a:spcPct val="100000"/>
              </a:lnSpc>
              <a:spcBef>
                <a:spcPts val="0"/>
              </a:spcBef>
              <a:spcAft>
                <a:spcPts val="0"/>
              </a:spcAft>
              <a:buNone/>
            </a:pPr>
            <a:r>
              <a:rPr lang="en-US" sz="1500">
                <a:latin typeface="Quattrocento Sans"/>
                <a:ea typeface="Quattrocento Sans"/>
                <a:cs typeface="Quattrocento Sans"/>
                <a:sym typeface="Quattrocento Sans"/>
              </a:rPr>
              <a:t>However, this increase in feature complexity has not yielded better results for our models; instead, it has added complexity without a corresponding improvement in performance. </a:t>
            </a:r>
            <a:endParaRPr sz="1500">
              <a:latin typeface="Quattrocento Sans"/>
              <a:ea typeface="Quattrocento Sans"/>
              <a:cs typeface="Quattrocento Sans"/>
              <a:sym typeface="Quattrocento Sans"/>
            </a:endParaRPr>
          </a:p>
          <a:p>
            <a:pPr indent="0" lvl="0" marL="0" rtl="0" algn="l">
              <a:lnSpc>
                <a:spcPct val="100000"/>
              </a:lnSpc>
              <a:spcBef>
                <a:spcPts val="0"/>
              </a:spcBef>
              <a:spcAft>
                <a:spcPts val="0"/>
              </a:spcAft>
              <a:buNone/>
            </a:pPr>
            <a:r>
              <a:t/>
            </a:r>
            <a:endParaRPr sz="1500">
              <a:latin typeface="Quattrocento Sans"/>
              <a:ea typeface="Quattrocento Sans"/>
              <a:cs typeface="Quattrocento Sans"/>
              <a:sym typeface="Quattrocento Sans"/>
            </a:endParaRPr>
          </a:p>
          <a:p>
            <a:pPr indent="0" lvl="0" marL="0" rtl="0" algn="l">
              <a:lnSpc>
                <a:spcPct val="100000"/>
              </a:lnSpc>
              <a:spcBef>
                <a:spcPts val="0"/>
              </a:spcBef>
              <a:spcAft>
                <a:spcPts val="0"/>
              </a:spcAft>
              <a:buNone/>
            </a:pPr>
            <a:r>
              <a:rPr lang="en-US" sz="1500">
                <a:latin typeface="Quattrocento Sans"/>
                <a:ea typeface="Quattrocento Sans"/>
                <a:cs typeface="Quattrocento Sans"/>
                <a:sym typeface="Quattrocento Sans"/>
              </a:rPr>
              <a:t>With the increased number of features, Linear regression becomes the worst performer.</a:t>
            </a:r>
            <a:endParaRPr sz="1500">
              <a:latin typeface="Quattrocento Sans"/>
              <a:ea typeface="Quattrocento Sans"/>
              <a:cs typeface="Quattrocento Sans"/>
              <a:sym typeface="Quattrocento Sans"/>
            </a:endParaRPr>
          </a:p>
          <a:p>
            <a:pPr indent="0" lvl="0" marL="0" rtl="0" algn="l">
              <a:lnSpc>
                <a:spcPct val="100000"/>
              </a:lnSpc>
              <a:spcBef>
                <a:spcPts val="0"/>
              </a:spcBef>
              <a:spcAft>
                <a:spcPts val="0"/>
              </a:spcAft>
              <a:buNone/>
            </a:pPr>
            <a:r>
              <a:rPr lang="en-US" sz="1500">
                <a:latin typeface="Quattrocento Sans"/>
                <a:ea typeface="Quattrocento Sans"/>
                <a:cs typeface="Quattrocento Sans"/>
                <a:sym typeface="Quattrocento Sans"/>
              </a:rPr>
              <a:t>The huge difference between the training and validation scores shows that it overfits the data.</a:t>
            </a:r>
            <a:endParaRPr sz="1500">
              <a:latin typeface="Quattrocento Sans"/>
              <a:ea typeface="Quattrocento Sans"/>
              <a:cs typeface="Quattrocento Sans"/>
              <a:sym typeface="Quattrocento Sans"/>
            </a:endParaRPr>
          </a:p>
        </p:txBody>
      </p:sp>
      <p:pic>
        <p:nvPicPr>
          <p:cNvPr id="304" name="Google Shape;304;p38"/>
          <p:cNvPicPr preferRelativeResize="0"/>
          <p:nvPr/>
        </p:nvPicPr>
        <p:blipFill>
          <a:blip r:embed="rId3">
            <a:alphaModFix/>
          </a:blip>
          <a:stretch>
            <a:fillRect/>
          </a:stretch>
        </p:blipFill>
        <p:spPr>
          <a:xfrm>
            <a:off x="3734775" y="3839300"/>
            <a:ext cx="4736337" cy="2512174"/>
          </a:xfrm>
          <a:prstGeom prst="rect">
            <a:avLst/>
          </a:prstGeom>
          <a:noFill/>
          <a:ln>
            <a:noFill/>
          </a:ln>
        </p:spPr>
      </p:pic>
      <p:sp>
        <p:nvSpPr>
          <p:cNvPr id="305" name="Google Shape;305;p38"/>
          <p:cNvSpPr txBox="1"/>
          <p:nvPr/>
        </p:nvSpPr>
        <p:spPr>
          <a:xfrm>
            <a:off x="3246150" y="6351475"/>
            <a:ext cx="5699700" cy="415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Clr>
                <a:schemeClr val="dk1"/>
              </a:buClr>
              <a:buSzPts val="1100"/>
              <a:buFont typeface="Arial"/>
              <a:buNone/>
            </a:pPr>
            <a:r>
              <a:rPr lang="en-US" sz="1500">
                <a:solidFill>
                  <a:schemeClr val="dk1"/>
                </a:solidFill>
                <a:latin typeface="Quattrocento Sans"/>
                <a:ea typeface="Quattrocento Sans"/>
                <a:cs typeface="Quattrocento Sans"/>
                <a:sym typeface="Quattrocento Sans"/>
              </a:rPr>
              <a:t>TABLE II: Evaluation Metrics for One-Hot Encoded Data</a:t>
            </a:r>
            <a:endParaRPr>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9"/>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Result &amp; Analysis - </a:t>
            </a:r>
            <a:r>
              <a:rPr lang="en-US"/>
              <a:t>Scenario 3</a:t>
            </a:r>
            <a:endParaRPr/>
          </a:p>
        </p:txBody>
      </p:sp>
      <p:sp>
        <p:nvSpPr>
          <p:cNvPr id="311" name="Google Shape;311;p39"/>
          <p:cNvSpPr txBox="1"/>
          <p:nvPr>
            <p:ph idx="1" type="body"/>
          </p:nvPr>
        </p:nvSpPr>
        <p:spPr>
          <a:xfrm>
            <a:off x="845125" y="1381179"/>
            <a:ext cx="10515600" cy="2293500"/>
          </a:xfrm>
          <a:prstGeom prst="rect">
            <a:avLst/>
          </a:prstGeom>
        </p:spPr>
        <p:txBody>
          <a:bodyPr anchorCtr="0" anchor="t" bIns="45700" lIns="91425" spcFirstLastPara="1" rIns="91425" wrap="square" tIns="45700">
            <a:normAutofit lnSpcReduction="20000"/>
          </a:bodyPr>
          <a:lstStyle/>
          <a:p>
            <a:pPr indent="0" lvl="0" marL="0" rtl="0" algn="l">
              <a:spcBef>
                <a:spcPts val="1000"/>
              </a:spcBef>
              <a:spcAft>
                <a:spcPts val="0"/>
              </a:spcAft>
              <a:buNone/>
            </a:pPr>
            <a:r>
              <a:t/>
            </a:r>
            <a:endParaRPr sz="1500">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rPr lang="en-US" sz="1500">
                <a:latin typeface="Quattrocento Sans"/>
                <a:ea typeface="Quattrocento Sans"/>
                <a:cs typeface="Quattrocento Sans"/>
                <a:sym typeface="Quattrocento Sans"/>
              </a:rPr>
              <a:t>On performing PCA on the one-hot encoded data, the performance of most of the models is reduced. </a:t>
            </a:r>
            <a:endParaRPr sz="1500">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t/>
            </a:r>
            <a:endParaRPr sz="1500">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rPr lang="en-US" sz="1500">
                <a:latin typeface="Quattrocento Sans"/>
                <a:ea typeface="Quattrocento Sans"/>
                <a:cs typeface="Quattrocento Sans"/>
                <a:sym typeface="Quattrocento Sans"/>
              </a:rPr>
              <a:t>There is a </a:t>
            </a:r>
            <a:r>
              <a:rPr b="1" lang="en-US" sz="1500">
                <a:latin typeface="Quattrocento Sans"/>
                <a:ea typeface="Quattrocento Sans"/>
                <a:cs typeface="Quattrocento Sans"/>
                <a:sym typeface="Quattrocento Sans"/>
              </a:rPr>
              <a:t>significant improvement in the results of Linear Regression</a:t>
            </a:r>
            <a:r>
              <a:rPr lang="en-US" sz="1500">
                <a:latin typeface="Quattrocento Sans"/>
                <a:ea typeface="Quattrocento Sans"/>
                <a:cs typeface="Quattrocento Sans"/>
                <a:sym typeface="Quattrocento Sans"/>
              </a:rPr>
              <a:t> by reducing some features because the model becomes less prone to overfitting, allowing it to generalize better to unseen data.</a:t>
            </a:r>
            <a:endParaRPr sz="1500">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t/>
            </a:r>
            <a:endParaRPr sz="1500">
              <a:latin typeface="Quattrocento Sans"/>
              <a:ea typeface="Quattrocento Sans"/>
              <a:cs typeface="Quattrocento Sans"/>
              <a:sym typeface="Quattrocento Sans"/>
            </a:endParaRPr>
          </a:p>
          <a:p>
            <a:pPr indent="0" lvl="0" marL="0" rtl="0" algn="l">
              <a:lnSpc>
                <a:spcPct val="115000"/>
              </a:lnSpc>
              <a:spcBef>
                <a:spcPts val="0"/>
              </a:spcBef>
              <a:spcAft>
                <a:spcPts val="0"/>
              </a:spcAft>
              <a:buClr>
                <a:schemeClr val="dk1"/>
              </a:buClr>
              <a:buSzPts val="1100"/>
              <a:buFont typeface="Arial"/>
              <a:buNone/>
            </a:pPr>
            <a:r>
              <a:rPr lang="en-US" sz="1500">
                <a:latin typeface="Quattrocento Sans"/>
                <a:ea typeface="Quattrocento Sans"/>
                <a:cs typeface="Quattrocento Sans"/>
                <a:sym typeface="Quattrocento Sans"/>
              </a:rPr>
              <a:t> However, with the reduced performance of our best models, it is not preferred to implement PCA in this particular case, as it negatively impacts the overall predictive power of our models.</a:t>
            </a:r>
            <a:endParaRPr sz="1500">
              <a:latin typeface="Quattrocento Sans"/>
              <a:ea typeface="Quattrocento Sans"/>
              <a:cs typeface="Quattrocento Sans"/>
              <a:sym typeface="Quattrocento Sans"/>
            </a:endParaRPr>
          </a:p>
          <a:p>
            <a:pPr indent="0" lvl="0" marL="0" rtl="0" algn="l">
              <a:spcBef>
                <a:spcPts val="1000"/>
              </a:spcBef>
              <a:spcAft>
                <a:spcPts val="0"/>
              </a:spcAft>
              <a:buNone/>
            </a:pPr>
            <a:r>
              <a:t/>
            </a:r>
            <a:endParaRPr sz="2400">
              <a:latin typeface="Quattrocento Sans"/>
              <a:ea typeface="Quattrocento Sans"/>
              <a:cs typeface="Quattrocento Sans"/>
              <a:sym typeface="Quattrocento Sans"/>
            </a:endParaRPr>
          </a:p>
        </p:txBody>
      </p:sp>
      <p:pic>
        <p:nvPicPr>
          <p:cNvPr id="312" name="Google Shape;312;p39"/>
          <p:cNvPicPr preferRelativeResize="0"/>
          <p:nvPr/>
        </p:nvPicPr>
        <p:blipFill>
          <a:blip r:embed="rId3">
            <a:alphaModFix/>
          </a:blip>
          <a:stretch>
            <a:fillRect/>
          </a:stretch>
        </p:blipFill>
        <p:spPr>
          <a:xfrm>
            <a:off x="3390013" y="3429000"/>
            <a:ext cx="5411975" cy="2933450"/>
          </a:xfrm>
          <a:prstGeom prst="rect">
            <a:avLst/>
          </a:prstGeom>
          <a:noFill/>
          <a:ln>
            <a:noFill/>
          </a:ln>
        </p:spPr>
      </p:pic>
      <p:sp>
        <p:nvSpPr>
          <p:cNvPr id="313" name="Google Shape;313;p39"/>
          <p:cNvSpPr txBox="1"/>
          <p:nvPr/>
        </p:nvSpPr>
        <p:spPr>
          <a:xfrm>
            <a:off x="2887075" y="6362450"/>
            <a:ext cx="6431700" cy="415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US" sz="1500">
                <a:solidFill>
                  <a:schemeClr val="dk1"/>
                </a:solidFill>
                <a:latin typeface="Quattrocento Sans"/>
                <a:ea typeface="Quattrocento Sans"/>
                <a:cs typeface="Quattrocento Sans"/>
                <a:sym typeface="Quattrocento Sans"/>
              </a:rPr>
              <a:t>TABLE III: Evaluation Metrics for One-Hot Encoded Data with PCA</a:t>
            </a:r>
            <a:endParaRPr sz="15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0"/>
          <p:cNvSpPr txBox="1"/>
          <p:nvPr>
            <p:ph type="title"/>
          </p:nvPr>
        </p:nvSpPr>
        <p:spPr>
          <a:xfrm>
            <a:off x="713075" y="398775"/>
            <a:ext cx="9861300" cy="826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SzPts val="990"/>
              <a:buNone/>
            </a:pPr>
            <a:r>
              <a:rPr lang="en-US"/>
              <a:t>Results and Analysis: Outlier Removal </a:t>
            </a:r>
            <a:endParaRPr/>
          </a:p>
        </p:txBody>
      </p:sp>
      <p:sp>
        <p:nvSpPr>
          <p:cNvPr id="319" name="Google Shape;319;p40"/>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sz="1500">
                <a:latin typeface="Quattrocento Sans"/>
                <a:ea typeface="Quattrocento Sans"/>
                <a:cs typeface="Quattrocento Sans"/>
                <a:sym typeface="Quattrocento Sans"/>
              </a:rPr>
              <a:t>The results of various evaluation metrics of the Random Forest and XGB regressors model  trained on the Label encoded and outlier removed dataset are shown below. </a:t>
            </a:r>
            <a:endParaRPr sz="1500">
              <a:latin typeface="Quattrocento Sans"/>
              <a:ea typeface="Quattrocento Sans"/>
              <a:cs typeface="Quattrocento Sans"/>
              <a:sym typeface="Quattrocento Sans"/>
            </a:endParaRPr>
          </a:p>
          <a:p>
            <a:pPr indent="0" lvl="0" marL="0" rtl="0" algn="l">
              <a:spcBef>
                <a:spcPts val="1000"/>
              </a:spcBef>
              <a:spcAft>
                <a:spcPts val="0"/>
              </a:spcAft>
              <a:buClr>
                <a:schemeClr val="dk1"/>
              </a:buClr>
              <a:buSzPts val="1100"/>
              <a:buFont typeface="Arial"/>
              <a:buNone/>
            </a:pPr>
            <a:r>
              <a:rPr lang="en-US" sz="1500">
                <a:latin typeface="Quattrocento Sans"/>
                <a:ea typeface="Quattrocento Sans"/>
                <a:cs typeface="Quattrocento Sans"/>
                <a:sym typeface="Quattrocento Sans"/>
              </a:rPr>
              <a:t>The results reveals that outlier removal actually reduces the performance of the models, </a:t>
            </a:r>
            <a:endParaRPr sz="1500">
              <a:latin typeface="Quattrocento Sans"/>
              <a:ea typeface="Quattrocento Sans"/>
              <a:cs typeface="Quattrocento Sans"/>
              <a:sym typeface="Quattrocento Sans"/>
            </a:endParaRPr>
          </a:p>
          <a:p>
            <a:pPr indent="0" lvl="0" marL="0" rtl="0" algn="l">
              <a:spcBef>
                <a:spcPts val="1000"/>
              </a:spcBef>
              <a:spcAft>
                <a:spcPts val="0"/>
              </a:spcAft>
              <a:buNone/>
            </a:pPr>
            <a:r>
              <a:t/>
            </a:r>
            <a:endParaRPr sz="1500">
              <a:latin typeface="Quattrocento Sans"/>
              <a:ea typeface="Quattrocento Sans"/>
              <a:cs typeface="Quattrocento Sans"/>
              <a:sym typeface="Quattrocento Sans"/>
            </a:endParaRPr>
          </a:p>
        </p:txBody>
      </p:sp>
      <p:pic>
        <p:nvPicPr>
          <p:cNvPr id="320" name="Google Shape;320;p40"/>
          <p:cNvPicPr preferRelativeResize="0"/>
          <p:nvPr/>
        </p:nvPicPr>
        <p:blipFill rotWithShape="1">
          <a:blip r:embed="rId3">
            <a:alphaModFix/>
          </a:blip>
          <a:srcRect b="0" l="0" r="0" t="34275"/>
          <a:stretch/>
        </p:blipFill>
        <p:spPr>
          <a:xfrm>
            <a:off x="2520888" y="2962600"/>
            <a:ext cx="7150225" cy="1636250"/>
          </a:xfrm>
          <a:prstGeom prst="rect">
            <a:avLst/>
          </a:prstGeom>
          <a:noFill/>
          <a:ln>
            <a:noFill/>
          </a:ln>
        </p:spPr>
      </p:pic>
      <p:sp>
        <p:nvSpPr>
          <p:cNvPr id="321" name="Google Shape;321;p40"/>
          <p:cNvSpPr txBox="1"/>
          <p:nvPr/>
        </p:nvSpPr>
        <p:spPr>
          <a:xfrm>
            <a:off x="3047675" y="4598850"/>
            <a:ext cx="67584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500">
                <a:solidFill>
                  <a:schemeClr val="dk1"/>
                </a:solidFill>
                <a:latin typeface="Calibri"/>
                <a:ea typeface="Calibri"/>
                <a:cs typeface="Calibri"/>
                <a:sym typeface="Calibri"/>
              </a:rPr>
              <a:t>Table 4. Evaluation Metrics for Label Encoded Data After Outlier Removal</a:t>
            </a:r>
            <a:endParaRPr sz="15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1"/>
          <p:cNvSpPr txBox="1"/>
          <p:nvPr>
            <p:ph type="title"/>
          </p:nvPr>
        </p:nvSpPr>
        <p:spPr>
          <a:xfrm>
            <a:off x="845127" y="365760"/>
            <a:ext cx="9445500" cy="826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990"/>
              <a:buFont typeface="Arial"/>
              <a:buNone/>
            </a:pPr>
            <a:r>
              <a:rPr lang="en-US" sz="4000"/>
              <a:t>Results and Analysis : Feature Engineering</a:t>
            </a:r>
            <a:endParaRPr sz="4000"/>
          </a:p>
        </p:txBody>
      </p:sp>
      <p:sp>
        <p:nvSpPr>
          <p:cNvPr id="327" name="Google Shape;327;p41"/>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323850" lvl="0" marL="457200" rtl="0" algn="l">
              <a:lnSpc>
                <a:spcPct val="90000"/>
              </a:lnSpc>
              <a:spcBef>
                <a:spcPts val="0"/>
              </a:spcBef>
              <a:spcAft>
                <a:spcPts val="0"/>
              </a:spcAft>
              <a:buSzPts val="1500"/>
              <a:buFont typeface="Quattrocento Sans"/>
              <a:buChar char="●"/>
            </a:pPr>
            <a:r>
              <a:rPr lang="en-US" sz="1500">
                <a:latin typeface="Quattrocento Sans"/>
                <a:ea typeface="Quattrocento Sans"/>
                <a:cs typeface="Quattrocento Sans"/>
                <a:sym typeface="Quattrocento Sans"/>
              </a:rPr>
              <a:t>Additional feature for training - Cluster ID</a:t>
            </a:r>
            <a:endParaRPr sz="1500">
              <a:latin typeface="Quattrocento Sans"/>
              <a:ea typeface="Quattrocento Sans"/>
              <a:cs typeface="Quattrocento Sans"/>
              <a:sym typeface="Quattrocento Sans"/>
            </a:endParaRPr>
          </a:p>
          <a:p>
            <a:pPr indent="0" lvl="0" marL="0" rtl="0" algn="l">
              <a:lnSpc>
                <a:spcPct val="90000"/>
              </a:lnSpc>
              <a:spcBef>
                <a:spcPts val="0"/>
              </a:spcBef>
              <a:spcAft>
                <a:spcPts val="0"/>
              </a:spcAft>
              <a:buNone/>
            </a:pPr>
            <a:r>
              <a:t/>
            </a:r>
            <a:endParaRPr sz="1500">
              <a:latin typeface="Quattrocento Sans"/>
              <a:ea typeface="Quattrocento Sans"/>
              <a:cs typeface="Quattrocento Sans"/>
              <a:sym typeface="Quattrocento Sans"/>
            </a:endParaRPr>
          </a:p>
          <a:p>
            <a:pPr indent="0" lvl="0" marL="0" rtl="0" algn="l">
              <a:lnSpc>
                <a:spcPct val="90000"/>
              </a:lnSpc>
              <a:spcBef>
                <a:spcPts val="0"/>
              </a:spcBef>
              <a:spcAft>
                <a:spcPts val="0"/>
              </a:spcAft>
              <a:buNone/>
            </a:pPr>
            <a:r>
              <a:rPr lang="en-US" sz="1500">
                <a:latin typeface="Quattrocento Sans"/>
                <a:ea typeface="Quattrocento Sans"/>
                <a:cs typeface="Quattrocento Sans"/>
                <a:sym typeface="Quattrocento Sans"/>
              </a:rPr>
              <a:t>The results are detailed in Table 5. However, the outcomes indicate that this method also falls short in improving their performance. There is not much difference in the performance.</a:t>
            </a:r>
            <a:endParaRPr sz="1500">
              <a:latin typeface="Quattrocento Sans"/>
              <a:ea typeface="Quattrocento Sans"/>
              <a:cs typeface="Quattrocento Sans"/>
              <a:sym typeface="Quattrocento Sans"/>
            </a:endParaRPr>
          </a:p>
          <a:p>
            <a:pPr indent="0" lvl="0" marL="0" rtl="0" algn="l">
              <a:lnSpc>
                <a:spcPct val="90000"/>
              </a:lnSpc>
              <a:spcBef>
                <a:spcPts val="0"/>
              </a:spcBef>
              <a:spcAft>
                <a:spcPts val="0"/>
              </a:spcAft>
              <a:buClr>
                <a:schemeClr val="dk1"/>
              </a:buClr>
              <a:buSzPts val="1100"/>
              <a:buFont typeface="Arial"/>
              <a:buNone/>
            </a:pPr>
            <a:r>
              <a:t/>
            </a:r>
            <a:endParaRPr sz="1500">
              <a:latin typeface="Quattrocento Sans"/>
              <a:ea typeface="Quattrocento Sans"/>
              <a:cs typeface="Quattrocento Sans"/>
              <a:sym typeface="Quattrocento Sans"/>
            </a:endParaRPr>
          </a:p>
        </p:txBody>
      </p:sp>
      <p:sp>
        <p:nvSpPr>
          <p:cNvPr id="328" name="Google Shape;328;p41"/>
          <p:cNvSpPr txBox="1"/>
          <p:nvPr/>
        </p:nvSpPr>
        <p:spPr>
          <a:xfrm>
            <a:off x="2912725" y="4598850"/>
            <a:ext cx="67584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500">
                <a:solidFill>
                  <a:schemeClr val="dk1"/>
                </a:solidFill>
                <a:latin typeface="Calibri"/>
                <a:ea typeface="Calibri"/>
                <a:cs typeface="Calibri"/>
                <a:sym typeface="Calibri"/>
              </a:rPr>
              <a:t>Table 5. Evaluation Metrics for Label Encoded Data with Feature Engineering</a:t>
            </a:r>
            <a:endParaRPr sz="1500">
              <a:solidFill>
                <a:schemeClr val="dk1"/>
              </a:solidFill>
              <a:latin typeface="Calibri"/>
              <a:ea typeface="Calibri"/>
              <a:cs typeface="Calibri"/>
              <a:sym typeface="Calibri"/>
            </a:endParaRPr>
          </a:p>
        </p:txBody>
      </p:sp>
      <p:pic>
        <p:nvPicPr>
          <p:cNvPr id="329" name="Google Shape;329;p41"/>
          <p:cNvPicPr preferRelativeResize="0"/>
          <p:nvPr/>
        </p:nvPicPr>
        <p:blipFill>
          <a:blip r:embed="rId3">
            <a:alphaModFix/>
          </a:blip>
          <a:stretch>
            <a:fillRect/>
          </a:stretch>
        </p:blipFill>
        <p:spPr>
          <a:xfrm>
            <a:off x="3317855" y="3134580"/>
            <a:ext cx="5208300" cy="12922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2"/>
          <p:cNvSpPr txBox="1"/>
          <p:nvPr>
            <p:ph type="title"/>
          </p:nvPr>
        </p:nvSpPr>
        <p:spPr>
          <a:xfrm>
            <a:off x="845127" y="365760"/>
            <a:ext cx="9445500" cy="826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3459"/>
              <a:t>R</a:t>
            </a:r>
            <a:r>
              <a:rPr lang="en-US" sz="3459"/>
              <a:t>esults and Analysis : Artificial Neural Networks</a:t>
            </a:r>
            <a:endParaRPr sz="4900"/>
          </a:p>
        </p:txBody>
      </p:sp>
      <p:sp>
        <p:nvSpPr>
          <p:cNvPr id="335" name="Google Shape;335;p42"/>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lang="en-US" sz="1500">
                <a:latin typeface="Quattrocento Sans"/>
                <a:ea typeface="Quattrocento Sans"/>
                <a:cs typeface="Quattrocento Sans"/>
                <a:sym typeface="Quattrocento Sans"/>
              </a:rPr>
              <a:t>We trained two ANN models on</a:t>
            </a:r>
            <a:endParaRPr sz="1500">
              <a:latin typeface="Quattrocento Sans"/>
              <a:ea typeface="Quattrocento Sans"/>
              <a:cs typeface="Quattrocento Sans"/>
              <a:sym typeface="Quattrocento Sans"/>
            </a:endParaRPr>
          </a:p>
          <a:p>
            <a:pPr indent="-323850" lvl="0" marL="457200" rtl="0" algn="l">
              <a:lnSpc>
                <a:spcPct val="115000"/>
              </a:lnSpc>
              <a:spcBef>
                <a:spcPts val="0"/>
              </a:spcBef>
              <a:spcAft>
                <a:spcPts val="0"/>
              </a:spcAft>
              <a:buSzPts val="1500"/>
              <a:buFont typeface="Quattrocento Sans"/>
              <a:buChar char="●"/>
            </a:pPr>
            <a:r>
              <a:rPr lang="en-US" sz="1500">
                <a:latin typeface="Quattrocento Sans"/>
                <a:ea typeface="Quattrocento Sans"/>
                <a:cs typeface="Quattrocento Sans"/>
                <a:sym typeface="Quattrocento Sans"/>
              </a:rPr>
              <a:t>Label-encoded data </a:t>
            </a:r>
            <a:endParaRPr sz="1500">
              <a:latin typeface="Quattrocento Sans"/>
              <a:ea typeface="Quattrocento Sans"/>
              <a:cs typeface="Quattrocento Sans"/>
              <a:sym typeface="Quattrocento Sans"/>
            </a:endParaRPr>
          </a:p>
          <a:p>
            <a:pPr indent="-323850" lvl="0" marL="457200" rtl="0" algn="l">
              <a:lnSpc>
                <a:spcPct val="115000"/>
              </a:lnSpc>
              <a:spcBef>
                <a:spcPts val="0"/>
              </a:spcBef>
              <a:spcAft>
                <a:spcPts val="0"/>
              </a:spcAft>
              <a:buSzPts val="1500"/>
              <a:buFont typeface="Quattrocento Sans"/>
              <a:buChar char="●"/>
            </a:pPr>
            <a:r>
              <a:rPr lang="en-US" sz="1500">
                <a:latin typeface="Quattrocento Sans"/>
                <a:ea typeface="Quattrocento Sans"/>
                <a:cs typeface="Quattrocento Sans"/>
                <a:sym typeface="Quattrocento Sans"/>
              </a:rPr>
              <a:t>One hot-encoded data. </a:t>
            </a:r>
            <a:endParaRPr sz="1500">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rPr lang="en-US" sz="1500">
                <a:latin typeface="Quattrocento Sans"/>
                <a:ea typeface="Quattrocento Sans"/>
                <a:cs typeface="Quattrocento Sans"/>
                <a:sym typeface="Quattrocento Sans"/>
              </a:rPr>
              <a:t>The results are shown in Table 6. </a:t>
            </a:r>
            <a:endParaRPr sz="1500">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rPr lang="en-US" sz="1500">
                <a:latin typeface="Quattrocento Sans"/>
                <a:ea typeface="Quattrocento Sans"/>
                <a:cs typeface="Quattrocento Sans"/>
                <a:sym typeface="Quattrocento Sans"/>
              </a:rPr>
              <a:t>The results show that the performance of both the models is not good enough compared to other models. This suggests that overly complex models did not perform well in this context.</a:t>
            </a:r>
            <a:endParaRPr sz="1500">
              <a:latin typeface="Quattrocento Sans"/>
              <a:ea typeface="Quattrocento Sans"/>
              <a:cs typeface="Quattrocento Sans"/>
              <a:sym typeface="Quattrocento Sans"/>
            </a:endParaRPr>
          </a:p>
        </p:txBody>
      </p:sp>
      <p:sp>
        <p:nvSpPr>
          <p:cNvPr id="336" name="Google Shape;336;p42"/>
          <p:cNvSpPr txBox="1"/>
          <p:nvPr/>
        </p:nvSpPr>
        <p:spPr>
          <a:xfrm>
            <a:off x="3712800" y="4893275"/>
            <a:ext cx="67584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500">
                <a:solidFill>
                  <a:schemeClr val="dk1"/>
                </a:solidFill>
                <a:latin typeface="Calibri"/>
                <a:ea typeface="Calibri"/>
                <a:cs typeface="Calibri"/>
                <a:sym typeface="Calibri"/>
              </a:rPr>
              <a:t>Table 6. Evaluation Metrics of ANNs</a:t>
            </a:r>
            <a:endParaRPr sz="1500">
              <a:solidFill>
                <a:schemeClr val="dk1"/>
              </a:solidFill>
              <a:latin typeface="Calibri"/>
              <a:ea typeface="Calibri"/>
              <a:cs typeface="Calibri"/>
              <a:sym typeface="Calibri"/>
            </a:endParaRPr>
          </a:p>
        </p:txBody>
      </p:sp>
      <p:pic>
        <p:nvPicPr>
          <p:cNvPr id="337" name="Google Shape;337;p42"/>
          <p:cNvPicPr preferRelativeResize="0"/>
          <p:nvPr/>
        </p:nvPicPr>
        <p:blipFill>
          <a:blip r:embed="rId3">
            <a:alphaModFix/>
          </a:blip>
          <a:stretch>
            <a:fillRect/>
          </a:stretch>
        </p:blipFill>
        <p:spPr>
          <a:xfrm>
            <a:off x="2377853" y="3707628"/>
            <a:ext cx="6089525" cy="11214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3"/>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sz="3459"/>
              <a:t>Results and Analysis : Artificial Neural Networks</a:t>
            </a:r>
            <a:endParaRPr sz="2960"/>
          </a:p>
        </p:txBody>
      </p:sp>
      <p:pic>
        <p:nvPicPr>
          <p:cNvPr id="343" name="Google Shape;343;p43"/>
          <p:cNvPicPr preferRelativeResize="0"/>
          <p:nvPr/>
        </p:nvPicPr>
        <p:blipFill>
          <a:blip r:embed="rId3">
            <a:alphaModFix/>
          </a:blip>
          <a:stretch>
            <a:fillRect/>
          </a:stretch>
        </p:blipFill>
        <p:spPr>
          <a:xfrm>
            <a:off x="845113" y="1371600"/>
            <a:ext cx="5324475" cy="4114800"/>
          </a:xfrm>
          <a:prstGeom prst="rect">
            <a:avLst/>
          </a:prstGeom>
          <a:noFill/>
          <a:ln>
            <a:noFill/>
          </a:ln>
        </p:spPr>
      </p:pic>
      <p:pic>
        <p:nvPicPr>
          <p:cNvPr id="344" name="Google Shape;344;p43"/>
          <p:cNvPicPr preferRelativeResize="0"/>
          <p:nvPr/>
        </p:nvPicPr>
        <p:blipFill>
          <a:blip r:embed="rId4">
            <a:alphaModFix/>
          </a:blip>
          <a:stretch>
            <a:fillRect/>
          </a:stretch>
        </p:blipFill>
        <p:spPr>
          <a:xfrm>
            <a:off x="6434613" y="1371600"/>
            <a:ext cx="5324475" cy="4114800"/>
          </a:xfrm>
          <a:prstGeom prst="rect">
            <a:avLst/>
          </a:prstGeom>
          <a:noFill/>
          <a:ln>
            <a:noFill/>
          </a:ln>
        </p:spPr>
      </p:pic>
      <p:sp>
        <p:nvSpPr>
          <p:cNvPr id="345" name="Google Shape;345;p43"/>
          <p:cNvSpPr txBox="1"/>
          <p:nvPr/>
        </p:nvSpPr>
        <p:spPr>
          <a:xfrm>
            <a:off x="1141100" y="5540475"/>
            <a:ext cx="10617900" cy="39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500">
                <a:solidFill>
                  <a:schemeClr val="dk1"/>
                </a:solidFill>
                <a:latin typeface="Calibri"/>
                <a:ea typeface="Calibri"/>
                <a:cs typeface="Calibri"/>
                <a:sym typeface="Calibri"/>
              </a:rPr>
              <a:t>                  Evaluation Metrics of Arch. 1 vs Iterations                                                               </a:t>
            </a:r>
            <a:r>
              <a:rPr lang="en-US" sz="1500">
                <a:solidFill>
                  <a:schemeClr val="dk1"/>
                </a:solidFill>
                <a:latin typeface="Calibri"/>
                <a:ea typeface="Calibri"/>
                <a:cs typeface="Calibri"/>
                <a:sym typeface="Calibri"/>
              </a:rPr>
              <a:t>Evaluation Metrics of Arch. 2 vs Iterations</a:t>
            </a:r>
            <a:endParaRPr sz="150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4"/>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Conclusion</a:t>
            </a:r>
            <a:endParaRPr/>
          </a:p>
        </p:txBody>
      </p:sp>
      <p:sp>
        <p:nvSpPr>
          <p:cNvPr id="351" name="Google Shape;351;p44"/>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fontScale="92500" lnSpcReduction="20000"/>
          </a:bodyPr>
          <a:lstStyle/>
          <a:p>
            <a:pPr indent="0" lvl="0" marL="457200" rtl="0" algn="l">
              <a:spcBef>
                <a:spcPts val="1000"/>
              </a:spcBef>
              <a:spcAft>
                <a:spcPts val="0"/>
              </a:spcAft>
              <a:buNone/>
            </a:pPr>
            <a:r>
              <a:t/>
            </a:r>
            <a:endParaRPr sz="1500">
              <a:latin typeface="Quattrocento Sans"/>
              <a:ea typeface="Quattrocento Sans"/>
              <a:cs typeface="Quattrocento Sans"/>
              <a:sym typeface="Quattrocento Sans"/>
            </a:endParaRPr>
          </a:p>
          <a:p>
            <a:pPr indent="-322580" lvl="0" marL="457200" rtl="0" algn="l">
              <a:spcBef>
                <a:spcPts val="1000"/>
              </a:spcBef>
              <a:spcAft>
                <a:spcPts val="0"/>
              </a:spcAft>
              <a:buSzPct val="100000"/>
              <a:buFont typeface="Quattrocento Sans"/>
              <a:buChar char="●"/>
            </a:pPr>
            <a:r>
              <a:rPr lang="en-US" sz="1600">
                <a:latin typeface="Quattrocento Sans"/>
                <a:ea typeface="Quattrocento Sans"/>
                <a:cs typeface="Quattrocento Sans"/>
                <a:sym typeface="Quattrocento Sans"/>
              </a:rPr>
              <a:t>Our analysis of the data, training of various linear models, ensemble models, ANNs, etc, and various encoding methods led to the conclusion that the Random Forest regressor and XGBoost Regressor model with label encoding preprocessing on the categorical features performed well for our Agrifood dataset.</a:t>
            </a:r>
            <a:endParaRPr sz="1600">
              <a:latin typeface="Quattrocento Sans"/>
              <a:ea typeface="Quattrocento Sans"/>
              <a:cs typeface="Quattrocento Sans"/>
              <a:sym typeface="Quattrocento Sans"/>
            </a:endParaRPr>
          </a:p>
          <a:p>
            <a:pPr indent="0" lvl="0" marL="457200" rtl="0" algn="l">
              <a:spcBef>
                <a:spcPts val="1000"/>
              </a:spcBef>
              <a:spcAft>
                <a:spcPts val="0"/>
              </a:spcAft>
              <a:buNone/>
            </a:pPr>
            <a:r>
              <a:t/>
            </a:r>
            <a:endParaRPr sz="1600">
              <a:latin typeface="Quattrocento Sans"/>
              <a:ea typeface="Quattrocento Sans"/>
              <a:cs typeface="Quattrocento Sans"/>
              <a:sym typeface="Quattrocento Sans"/>
            </a:endParaRPr>
          </a:p>
          <a:p>
            <a:pPr indent="-322580" lvl="0" marL="457200" rtl="0" algn="l">
              <a:spcBef>
                <a:spcPts val="1000"/>
              </a:spcBef>
              <a:spcAft>
                <a:spcPts val="0"/>
              </a:spcAft>
              <a:buSzPct val="100000"/>
              <a:buFont typeface="Quattrocento Sans"/>
              <a:buChar char="●"/>
            </a:pPr>
            <a:r>
              <a:rPr lang="en-US" sz="1600">
                <a:latin typeface="Quattrocento Sans"/>
                <a:ea typeface="Quattrocento Sans"/>
                <a:cs typeface="Quattrocento Sans"/>
                <a:sym typeface="Quattrocento Sans"/>
              </a:rPr>
              <a:t>Although these models depicted a case of overfitting by showing high variance and low bias (as observed by the R2 scores from the training and validation sets), their R2 score on the validation set was still substantially better than those observed from other models on the validation set. </a:t>
            </a:r>
            <a:endParaRPr sz="1600">
              <a:latin typeface="Quattrocento Sans"/>
              <a:ea typeface="Quattrocento Sans"/>
              <a:cs typeface="Quattrocento Sans"/>
              <a:sym typeface="Quattrocento Sans"/>
            </a:endParaRPr>
          </a:p>
          <a:p>
            <a:pPr indent="0" lvl="0" marL="457200" rtl="0" algn="l">
              <a:spcBef>
                <a:spcPts val="1000"/>
              </a:spcBef>
              <a:spcAft>
                <a:spcPts val="0"/>
              </a:spcAft>
              <a:buNone/>
            </a:pPr>
            <a:r>
              <a:t/>
            </a:r>
            <a:endParaRPr sz="1600">
              <a:latin typeface="Quattrocento Sans"/>
              <a:ea typeface="Quattrocento Sans"/>
              <a:cs typeface="Quattrocento Sans"/>
              <a:sym typeface="Quattrocento Sans"/>
            </a:endParaRPr>
          </a:p>
          <a:p>
            <a:pPr indent="-322580" lvl="0" marL="457200" rtl="0" algn="l">
              <a:spcBef>
                <a:spcPts val="1000"/>
              </a:spcBef>
              <a:spcAft>
                <a:spcPts val="0"/>
              </a:spcAft>
              <a:buSzPct val="100000"/>
              <a:buFont typeface="Quattrocento Sans"/>
              <a:buChar char="●"/>
            </a:pPr>
            <a:r>
              <a:rPr lang="en-US" sz="1600">
                <a:latin typeface="Quattrocento Sans"/>
                <a:ea typeface="Quattrocento Sans"/>
                <a:cs typeface="Quattrocento Sans"/>
                <a:sym typeface="Quattrocento Sans"/>
              </a:rPr>
              <a:t>Our analysis also showed that using either Label Encoding or One-Hot Encoding doesn’t make a big difference in the results on this context. </a:t>
            </a:r>
            <a:endParaRPr sz="1600">
              <a:latin typeface="Quattrocento Sans"/>
              <a:ea typeface="Quattrocento Sans"/>
              <a:cs typeface="Quattrocento Sans"/>
              <a:sym typeface="Quattrocento Sans"/>
            </a:endParaRPr>
          </a:p>
          <a:p>
            <a:pPr indent="0" lvl="0" marL="457200" rtl="0" algn="l">
              <a:spcBef>
                <a:spcPts val="1000"/>
              </a:spcBef>
              <a:spcAft>
                <a:spcPts val="0"/>
              </a:spcAft>
              <a:buNone/>
            </a:pPr>
            <a:r>
              <a:t/>
            </a:r>
            <a:endParaRPr sz="1600">
              <a:latin typeface="Quattrocento Sans"/>
              <a:ea typeface="Quattrocento Sans"/>
              <a:cs typeface="Quattrocento Sans"/>
              <a:sym typeface="Quattrocento Sans"/>
            </a:endParaRPr>
          </a:p>
          <a:p>
            <a:pPr indent="-322580" lvl="0" marL="457200" rtl="0" algn="l">
              <a:spcBef>
                <a:spcPts val="1000"/>
              </a:spcBef>
              <a:spcAft>
                <a:spcPts val="0"/>
              </a:spcAft>
              <a:buSzPct val="100000"/>
              <a:buFont typeface="Quattrocento Sans"/>
              <a:buChar char="●"/>
            </a:pPr>
            <a:r>
              <a:rPr lang="en-US" sz="1600">
                <a:latin typeface="Quattrocento Sans"/>
                <a:ea typeface="Quattrocento Sans"/>
                <a:cs typeface="Quattrocento Sans"/>
                <a:sym typeface="Quattrocento Sans"/>
              </a:rPr>
              <a:t>It also explains the ”Curse of dimensionality” by showing how a simple model like Linear regression performance reduces drastically with an increase in the dimensions. </a:t>
            </a:r>
            <a:endParaRPr sz="1600">
              <a:latin typeface="Quattrocento Sans"/>
              <a:ea typeface="Quattrocento Sans"/>
              <a:cs typeface="Quattrocento Sans"/>
              <a:sym typeface="Quattrocento Sans"/>
            </a:endParaRPr>
          </a:p>
          <a:p>
            <a:pPr indent="0" lvl="0" marL="457200" rtl="0" algn="l">
              <a:spcBef>
                <a:spcPts val="1000"/>
              </a:spcBef>
              <a:spcAft>
                <a:spcPts val="0"/>
              </a:spcAft>
              <a:buNone/>
            </a:pPr>
            <a:r>
              <a:t/>
            </a:r>
            <a:endParaRPr sz="1600">
              <a:latin typeface="Quattrocento Sans"/>
              <a:ea typeface="Quattrocento Sans"/>
              <a:cs typeface="Quattrocento Sans"/>
              <a:sym typeface="Quattrocento Sans"/>
            </a:endParaRPr>
          </a:p>
          <a:p>
            <a:pPr indent="-322580" lvl="0" marL="457200" rtl="0" algn="l">
              <a:spcBef>
                <a:spcPts val="1000"/>
              </a:spcBef>
              <a:spcAft>
                <a:spcPts val="0"/>
              </a:spcAft>
              <a:buSzPct val="100000"/>
              <a:buFont typeface="Quattrocento Sans"/>
              <a:buChar char="●"/>
            </a:pPr>
            <a:r>
              <a:rPr lang="en-US" sz="1600">
                <a:latin typeface="Quattrocento Sans"/>
                <a:ea typeface="Quattrocento Sans"/>
                <a:cs typeface="Quattrocento Sans"/>
                <a:sym typeface="Quattrocento Sans"/>
              </a:rPr>
              <a:t>We tried various Improvement methods although none of them really helped much. </a:t>
            </a:r>
            <a:endParaRPr sz="1600">
              <a:latin typeface="Quattrocento Sans"/>
              <a:ea typeface="Quattrocento Sans"/>
              <a:cs typeface="Quattrocento Sans"/>
              <a:sym typeface="Quattrocento Sans"/>
            </a:endParaRPr>
          </a:p>
          <a:p>
            <a:pPr indent="0" lvl="0" marL="457200" rtl="0" algn="l">
              <a:spcBef>
                <a:spcPts val="1000"/>
              </a:spcBef>
              <a:spcAft>
                <a:spcPts val="0"/>
              </a:spcAft>
              <a:buNone/>
            </a:pPr>
            <a:r>
              <a:t/>
            </a:r>
            <a:endParaRPr sz="1600">
              <a:latin typeface="Quattrocento Sans"/>
              <a:ea typeface="Quattrocento Sans"/>
              <a:cs typeface="Quattrocento Sans"/>
              <a:sym typeface="Quattrocento Sans"/>
            </a:endParaRPr>
          </a:p>
          <a:p>
            <a:pPr indent="-322580" lvl="0" marL="457200" rtl="0" algn="l">
              <a:spcBef>
                <a:spcPts val="1000"/>
              </a:spcBef>
              <a:spcAft>
                <a:spcPts val="0"/>
              </a:spcAft>
              <a:buSzPct val="100000"/>
              <a:buFont typeface="Quattrocento Sans"/>
              <a:buChar char="●"/>
            </a:pPr>
            <a:r>
              <a:rPr lang="en-US" sz="1600">
                <a:latin typeface="Quattrocento Sans"/>
                <a:ea typeface="Quattrocento Sans"/>
                <a:cs typeface="Quattrocento Sans"/>
                <a:sym typeface="Quattrocento Sans"/>
              </a:rPr>
              <a:t>In essence, choosing the right model is crucial in Machine Learning and our focus was on exploring sophisticated models and fine-tuning them.</a:t>
            </a:r>
            <a:endParaRPr sz="1600">
              <a:latin typeface="Quattrocento Sans"/>
              <a:ea typeface="Quattrocento Sans"/>
              <a:cs typeface="Quattrocento Sans"/>
              <a:sym typeface="Quattrocento Sans"/>
            </a:endParaRPr>
          </a:p>
          <a:p>
            <a:pPr indent="0" lvl="0" marL="0" rtl="0" algn="l">
              <a:spcBef>
                <a:spcPts val="1000"/>
              </a:spcBef>
              <a:spcAft>
                <a:spcPts val="0"/>
              </a:spcAft>
              <a:buNone/>
            </a:pPr>
            <a:r>
              <a:t/>
            </a:r>
            <a:endParaRPr sz="1500">
              <a:latin typeface="Quattrocento Sans"/>
              <a:ea typeface="Quattrocento Sans"/>
              <a:cs typeface="Quattrocento Sans"/>
              <a:sym typeface="Quattrocento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45"/>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Timeline</a:t>
            </a:r>
            <a:endParaRPr/>
          </a:p>
        </p:txBody>
      </p:sp>
      <p:sp>
        <p:nvSpPr>
          <p:cNvPr id="357" name="Google Shape;357;p45"/>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fontScale="85000" lnSpcReduction="20000"/>
          </a:bodyPr>
          <a:lstStyle/>
          <a:p>
            <a:pPr indent="0" lvl="0" marL="0" rtl="0" algn="l">
              <a:lnSpc>
                <a:spcPct val="115000"/>
              </a:lnSpc>
              <a:spcBef>
                <a:spcPts val="0"/>
              </a:spcBef>
              <a:spcAft>
                <a:spcPts val="0"/>
              </a:spcAft>
              <a:buClr>
                <a:schemeClr val="dk1"/>
              </a:buClr>
              <a:buSzPct val="100000"/>
              <a:buFont typeface="Arial"/>
              <a:buNone/>
            </a:pPr>
            <a:r>
              <a:t/>
            </a:r>
            <a:endParaRPr sz="1100" u="sng">
              <a:latin typeface="Arial"/>
              <a:ea typeface="Arial"/>
              <a:cs typeface="Arial"/>
              <a:sym typeface="Arial"/>
            </a:endParaRPr>
          </a:p>
          <a:p>
            <a:pPr indent="-314960" lvl="0" marL="457200" rtl="0" algn="l">
              <a:lnSpc>
                <a:spcPct val="115000"/>
              </a:lnSpc>
              <a:spcBef>
                <a:spcPts val="0"/>
              </a:spcBef>
              <a:spcAft>
                <a:spcPts val="0"/>
              </a:spcAft>
              <a:buSzPct val="100000"/>
              <a:buFont typeface="Quattrocento Sans"/>
              <a:buAutoNum type="arabicPeriod"/>
            </a:pPr>
            <a:r>
              <a:rPr b="1" lang="en-US" sz="1600">
                <a:latin typeface="Quattrocento Sans"/>
                <a:ea typeface="Quattrocento Sans"/>
                <a:cs typeface="Quattrocento Sans"/>
                <a:sym typeface="Quattrocento Sans"/>
              </a:rPr>
              <a:t>Data Exploration and Analysis (1-2 week)</a:t>
            </a:r>
            <a:endParaRPr b="1" sz="1600">
              <a:latin typeface="Quattrocento Sans"/>
              <a:ea typeface="Quattrocento Sans"/>
              <a:cs typeface="Quattrocento Sans"/>
              <a:sym typeface="Quattrocento Sans"/>
            </a:endParaRPr>
          </a:p>
          <a:p>
            <a:pPr indent="-314960" lvl="0" marL="914400" rtl="0" algn="l">
              <a:lnSpc>
                <a:spcPct val="115000"/>
              </a:lnSpc>
              <a:spcBef>
                <a:spcPts val="0"/>
              </a:spcBef>
              <a:spcAft>
                <a:spcPts val="0"/>
              </a:spcAft>
              <a:buSzPct val="100000"/>
              <a:buFont typeface="Quattrocento Sans"/>
              <a:buChar char="●"/>
            </a:pPr>
            <a:r>
              <a:rPr lang="en-US" sz="1600">
                <a:latin typeface="Quattrocento Sans"/>
                <a:ea typeface="Quattrocento Sans"/>
                <a:cs typeface="Quattrocento Sans"/>
                <a:sym typeface="Quattrocento Sans"/>
              </a:rPr>
              <a:t>Conducted exploratory data analysis to understand the data's structure and characteristics.</a:t>
            </a:r>
            <a:endParaRPr sz="1600">
              <a:latin typeface="Quattrocento Sans"/>
              <a:ea typeface="Quattrocento Sans"/>
              <a:cs typeface="Quattrocento Sans"/>
              <a:sym typeface="Quattrocento Sans"/>
            </a:endParaRPr>
          </a:p>
          <a:p>
            <a:pPr indent="-314960" lvl="0" marL="914400" rtl="0" algn="l">
              <a:lnSpc>
                <a:spcPct val="115000"/>
              </a:lnSpc>
              <a:spcBef>
                <a:spcPts val="0"/>
              </a:spcBef>
              <a:spcAft>
                <a:spcPts val="0"/>
              </a:spcAft>
              <a:buSzPct val="100000"/>
              <a:buFont typeface="Quattrocento Sans"/>
              <a:buChar char="●"/>
            </a:pPr>
            <a:r>
              <a:rPr lang="en-US" sz="1600">
                <a:latin typeface="Quattrocento Sans"/>
                <a:ea typeface="Quattrocento Sans"/>
                <a:cs typeface="Quattrocento Sans"/>
                <a:sym typeface="Quattrocento Sans"/>
              </a:rPr>
              <a:t>Conducted Correlation Analysis.</a:t>
            </a:r>
            <a:endParaRPr sz="1600">
              <a:latin typeface="Quattrocento Sans"/>
              <a:ea typeface="Quattrocento Sans"/>
              <a:cs typeface="Quattrocento Sans"/>
              <a:sym typeface="Quattrocento Sans"/>
            </a:endParaRPr>
          </a:p>
          <a:p>
            <a:pPr indent="-314960" lvl="0" marL="457200" rtl="0" algn="l">
              <a:lnSpc>
                <a:spcPct val="115000"/>
              </a:lnSpc>
              <a:spcBef>
                <a:spcPts val="0"/>
              </a:spcBef>
              <a:spcAft>
                <a:spcPts val="0"/>
              </a:spcAft>
              <a:buSzPct val="100000"/>
              <a:buFont typeface="Quattrocento Sans"/>
              <a:buAutoNum type="arabicPeriod"/>
            </a:pPr>
            <a:r>
              <a:rPr b="1" lang="en-US" sz="1600">
                <a:solidFill>
                  <a:srgbClr val="0E101A"/>
                </a:solidFill>
                <a:latin typeface="Quattrocento Sans"/>
                <a:ea typeface="Quattrocento Sans"/>
                <a:cs typeface="Quattrocento Sans"/>
                <a:sym typeface="Quattrocento Sans"/>
              </a:rPr>
              <a:t>Data Preprocessing (1-2 week)</a:t>
            </a:r>
            <a:endParaRPr b="1" sz="1600">
              <a:solidFill>
                <a:srgbClr val="0E101A"/>
              </a:solidFill>
              <a:latin typeface="Quattrocento Sans"/>
              <a:ea typeface="Quattrocento Sans"/>
              <a:cs typeface="Quattrocento Sans"/>
              <a:sym typeface="Quattrocento Sans"/>
            </a:endParaRPr>
          </a:p>
          <a:p>
            <a:pPr indent="-314960" lvl="0" marL="914400" rtl="0" algn="l">
              <a:lnSpc>
                <a:spcPct val="115000"/>
              </a:lnSpc>
              <a:spcBef>
                <a:spcPts val="0"/>
              </a:spcBef>
              <a:spcAft>
                <a:spcPts val="0"/>
              </a:spcAft>
              <a:buClr>
                <a:srgbClr val="0E101A"/>
              </a:buClr>
              <a:buSzPct val="100000"/>
              <a:buFont typeface="Quattrocento Sans"/>
              <a:buChar char="●"/>
            </a:pPr>
            <a:r>
              <a:rPr lang="en-US" sz="1600">
                <a:solidFill>
                  <a:srgbClr val="0E101A"/>
                </a:solidFill>
                <a:latin typeface="Quattrocento Sans"/>
                <a:ea typeface="Quattrocento Sans"/>
                <a:cs typeface="Quattrocento Sans"/>
                <a:sym typeface="Quattrocento Sans"/>
              </a:rPr>
              <a:t>Encoded categorical values using appropriate techniques.</a:t>
            </a:r>
            <a:endParaRPr sz="1600">
              <a:solidFill>
                <a:srgbClr val="0E101A"/>
              </a:solidFill>
              <a:latin typeface="Quattrocento Sans"/>
              <a:ea typeface="Quattrocento Sans"/>
              <a:cs typeface="Quattrocento Sans"/>
              <a:sym typeface="Quattrocento Sans"/>
            </a:endParaRPr>
          </a:p>
          <a:p>
            <a:pPr indent="-314960" lvl="0" marL="914400" rtl="0" algn="l">
              <a:lnSpc>
                <a:spcPct val="115000"/>
              </a:lnSpc>
              <a:spcBef>
                <a:spcPts val="0"/>
              </a:spcBef>
              <a:spcAft>
                <a:spcPts val="0"/>
              </a:spcAft>
              <a:buClr>
                <a:srgbClr val="0E101A"/>
              </a:buClr>
              <a:buSzPct val="100000"/>
              <a:buFont typeface="Quattrocento Sans"/>
              <a:buChar char="●"/>
            </a:pPr>
            <a:r>
              <a:rPr lang="en-US" sz="1600">
                <a:solidFill>
                  <a:srgbClr val="0E101A"/>
                </a:solidFill>
                <a:latin typeface="Quattrocento Sans"/>
                <a:ea typeface="Quattrocento Sans"/>
                <a:cs typeface="Quattrocento Sans"/>
                <a:sym typeface="Quattrocento Sans"/>
              </a:rPr>
              <a:t>Handled duplicate rows and missing values.</a:t>
            </a:r>
            <a:endParaRPr sz="1600">
              <a:solidFill>
                <a:srgbClr val="0E101A"/>
              </a:solidFill>
              <a:latin typeface="Quattrocento Sans"/>
              <a:ea typeface="Quattrocento Sans"/>
              <a:cs typeface="Quattrocento Sans"/>
              <a:sym typeface="Quattrocento Sans"/>
            </a:endParaRPr>
          </a:p>
          <a:p>
            <a:pPr indent="-314960" lvl="0" marL="914400" rtl="0" algn="l">
              <a:lnSpc>
                <a:spcPct val="115000"/>
              </a:lnSpc>
              <a:spcBef>
                <a:spcPts val="0"/>
              </a:spcBef>
              <a:spcAft>
                <a:spcPts val="0"/>
              </a:spcAft>
              <a:buClr>
                <a:srgbClr val="0E101A"/>
              </a:buClr>
              <a:buSzPct val="100000"/>
              <a:buFont typeface="Quattrocento Sans"/>
              <a:buChar char="●"/>
            </a:pPr>
            <a:r>
              <a:rPr lang="en-US" sz="1600">
                <a:solidFill>
                  <a:srgbClr val="0E101A"/>
                </a:solidFill>
                <a:latin typeface="Quattrocento Sans"/>
                <a:ea typeface="Quattrocento Sans"/>
                <a:cs typeface="Quattrocento Sans"/>
                <a:sym typeface="Quattrocento Sans"/>
              </a:rPr>
              <a:t>Removed Outliers.</a:t>
            </a:r>
            <a:endParaRPr sz="1600">
              <a:solidFill>
                <a:srgbClr val="0E101A"/>
              </a:solidFill>
              <a:latin typeface="Quattrocento Sans"/>
              <a:ea typeface="Quattrocento Sans"/>
              <a:cs typeface="Quattrocento Sans"/>
              <a:sym typeface="Quattrocento Sans"/>
            </a:endParaRPr>
          </a:p>
          <a:p>
            <a:pPr indent="-314960" lvl="0" marL="914400" rtl="0" algn="l">
              <a:lnSpc>
                <a:spcPct val="115000"/>
              </a:lnSpc>
              <a:spcBef>
                <a:spcPts val="0"/>
              </a:spcBef>
              <a:spcAft>
                <a:spcPts val="0"/>
              </a:spcAft>
              <a:buClr>
                <a:srgbClr val="0E101A"/>
              </a:buClr>
              <a:buSzPct val="100000"/>
              <a:buFont typeface="Quattrocento Sans"/>
              <a:buChar char="●"/>
            </a:pPr>
            <a:r>
              <a:rPr lang="en-US" sz="1600">
                <a:solidFill>
                  <a:srgbClr val="0E101A"/>
                </a:solidFill>
                <a:latin typeface="Quattrocento Sans"/>
                <a:ea typeface="Quattrocento Sans"/>
                <a:cs typeface="Quattrocento Sans"/>
                <a:sym typeface="Quattrocento Sans"/>
              </a:rPr>
              <a:t>Standardised numerical features.</a:t>
            </a:r>
            <a:endParaRPr sz="1600">
              <a:solidFill>
                <a:srgbClr val="0E101A"/>
              </a:solidFill>
              <a:latin typeface="Quattrocento Sans"/>
              <a:ea typeface="Quattrocento Sans"/>
              <a:cs typeface="Quattrocento Sans"/>
              <a:sym typeface="Quattrocento Sans"/>
            </a:endParaRPr>
          </a:p>
          <a:p>
            <a:pPr indent="-314960" lvl="0" marL="457200" rtl="0" algn="l">
              <a:lnSpc>
                <a:spcPct val="115000"/>
              </a:lnSpc>
              <a:spcBef>
                <a:spcPts val="0"/>
              </a:spcBef>
              <a:spcAft>
                <a:spcPts val="0"/>
              </a:spcAft>
              <a:buSzPct val="100000"/>
              <a:buFont typeface="Quattrocento Sans"/>
              <a:buAutoNum type="arabicPeriod"/>
            </a:pPr>
            <a:r>
              <a:rPr b="1" lang="en-US" sz="1600">
                <a:latin typeface="Quattrocento Sans"/>
                <a:ea typeface="Quattrocento Sans"/>
                <a:cs typeface="Quattrocento Sans"/>
                <a:sym typeface="Quattrocento Sans"/>
              </a:rPr>
              <a:t>Feature Engineering (1-2 week)</a:t>
            </a:r>
            <a:endParaRPr b="1" sz="1600">
              <a:latin typeface="Quattrocento Sans"/>
              <a:ea typeface="Quattrocento Sans"/>
              <a:cs typeface="Quattrocento Sans"/>
              <a:sym typeface="Quattrocento Sans"/>
            </a:endParaRPr>
          </a:p>
          <a:p>
            <a:pPr indent="-314960" lvl="0" marL="914400" rtl="0" algn="l">
              <a:lnSpc>
                <a:spcPct val="115000"/>
              </a:lnSpc>
              <a:spcBef>
                <a:spcPts val="0"/>
              </a:spcBef>
              <a:spcAft>
                <a:spcPts val="0"/>
              </a:spcAft>
              <a:buClr>
                <a:srgbClr val="0E101A"/>
              </a:buClr>
              <a:buSzPct val="100000"/>
              <a:buFont typeface="Quattrocento Sans"/>
              <a:buChar char="●"/>
            </a:pPr>
            <a:r>
              <a:rPr lang="en-US" sz="1600">
                <a:solidFill>
                  <a:srgbClr val="0E101A"/>
                </a:solidFill>
                <a:latin typeface="Quattrocento Sans"/>
                <a:ea typeface="Quattrocento Sans"/>
                <a:cs typeface="Quattrocento Sans"/>
                <a:sym typeface="Quattrocento Sans"/>
              </a:rPr>
              <a:t>Performed Dimensionality reduction (using PCA).</a:t>
            </a:r>
            <a:endParaRPr sz="1600">
              <a:solidFill>
                <a:srgbClr val="0E101A"/>
              </a:solidFill>
              <a:latin typeface="Quattrocento Sans"/>
              <a:ea typeface="Quattrocento Sans"/>
              <a:cs typeface="Quattrocento Sans"/>
              <a:sym typeface="Quattrocento Sans"/>
            </a:endParaRPr>
          </a:p>
          <a:p>
            <a:pPr indent="-314960" lvl="0" marL="914400" rtl="0" algn="l">
              <a:lnSpc>
                <a:spcPct val="115000"/>
              </a:lnSpc>
              <a:spcBef>
                <a:spcPts val="0"/>
              </a:spcBef>
              <a:spcAft>
                <a:spcPts val="0"/>
              </a:spcAft>
              <a:buClr>
                <a:srgbClr val="0E101A"/>
              </a:buClr>
              <a:buSzPct val="100000"/>
              <a:buFont typeface="Quattrocento Sans"/>
              <a:buChar char="●"/>
            </a:pPr>
            <a:r>
              <a:rPr lang="en-US" sz="1600">
                <a:solidFill>
                  <a:srgbClr val="0E101A"/>
                </a:solidFill>
                <a:latin typeface="Quattrocento Sans"/>
                <a:ea typeface="Quattrocento Sans"/>
                <a:cs typeface="Quattrocento Sans"/>
                <a:sym typeface="Quattrocento Sans"/>
              </a:rPr>
              <a:t>Applied K-Means Clustering.</a:t>
            </a:r>
            <a:endParaRPr sz="1600">
              <a:solidFill>
                <a:srgbClr val="0E101A"/>
              </a:solidFill>
              <a:latin typeface="Quattrocento Sans"/>
              <a:ea typeface="Quattrocento Sans"/>
              <a:cs typeface="Quattrocento Sans"/>
              <a:sym typeface="Quattrocento Sans"/>
            </a:endParaRPr>
          </a:p>
          <a:p>
            <a:pPr indent="-314960" lvl="0" marL="457200" rtl="0" algn="l">
              <a:lnSpc>
                <a:spcPct val="115000"/>
              </a:lnSpc>
              <a:spcBef>
                <a:spcPts val="0"/>
              </a:spcBef>
              <a:spcAft>
                <a:spcPts val="0"/>
              </a:spcAft>
              <a:buClr>
                <a:srgbClr val="0E101A"/>
              </a:buClr>
              <a:buSzPct val="100000"/>
              <a:buFont typeface="Quattrocento Sans"/>
              <a:buAutoNum type="arabicPeriod"/>
            </a:pPr>
            <a:r>
              <a:rPr b="1" lang="en-US" sz="1600">
                <a:solidFill>
                  <a:srgbClr val="0E101A"/>
                </a:solidFill>
                <a:latin typeface="Quattrocento Sans"/>
                <a:ea typeface="Quattrocento Sans"/>
                <a:cs typeface="Quattrocento Sans"/>
                <a:sym typeface="Quattrocento Sans"/>
              </a:rPr>
              <a:t>Model Selection, Training and Evaluation (2-3 weeks)</a:t>
            </a:r>
            <a:endParaRPr b="1" sz="1600">
              <a:solidFill>
                <a:srgbClr val="0E101A"/>
              </a:solidFill>
              <a:latin typeface="Quattrocento Sans"/>
              <a:ea typeface="Quattrocento Sans"/>
              <a:cs typeface="Quattrocento Sans"/>
              <a:sym typeface="Quattrocento Sans"/>
            </a:endParaRPr>
          </a:p>
          <a:p>
            <a:pPr indent="-314960" lvl="0" marL="914400" rtl="0" algn="l">
              <a:lnSpc>
                <a:spcPct val="115000"/>
              </a:lnSpc>
              <a:spcBef>
                <a:spcPts val="0"/>
              </a:spcBef>
              <a:spcAft>
                <a:spcPts val="0"/>
              </a:spcAft>
              <a:buClr>
                <a:srgbClr val="0E101A"/>
              </a:buClr>
              <a:buSzPct val="100000"/>
              <a:buFont typeface="Quattrocento Sans"/>
              <a:buChar char="●"/>
            </a:pPr>
            <a:r>
              <a:rPr lang="en-US" sz="1600">
                <a:solidFill>
                  <a:srgbClr val="0E101A"/>
                </a:solidFill>
                <a:latin typeface="Quattrocento Sans"/>
                <a:ea typeface="Quattrocento Sans"/>
                <a:cs typeface="Quattrocento Sans"/>
                <a:sym typeface="Quattrocento Sans"/>
              </a:rPr>
              <a:t>Used different types of complex machine learning models including ANN, Random Forest </a:t>
            </a:r>
            <a:r>
              <a:rPr lang="en-US" sz="1600">
                <a:solidFill>
                  <a:srgbClr val="0E101A"/>
                </a:solidFill>
                <a:latin typeface="Quattrocento Sans"/>
                <a:ea typeface="Quattrocento Sans"/>
                <a:cs typeface="Quattrocento Sans"/>
                <a:sym typeface="Quattrocento Sans"/>
              </a:rPr>
              <a:t>Regressor</a:t>
            </a:r>
            <a:r>
              <a:rPr lang="en-US" sz="1600">
                <a:solidFill>
                  <a:srgbClr val="0E101A"/>
                </a:solidFill>
                <a:latin typeface="Quattrocento Sans"/>
                <a:ea typeface="Quattrocento Sans"/>
                <a:cs typeface="Quattrocento Sans"/>
                <a:sym typeface="Quattrocento Sans"/>
              </a:rPr>
              <a:t>, etc suitable for regression tasks.</a:t>
            </a:r>
            <a:endParaRPr sz="1600">
              <a:solidFill>
                <a:srgbClr val="0E101A"/>
              </a:solidFill>
              <a:latin typeface="Quattrocento Sans"/>
              <a:ea typeface="Quattrocento Sans"/>
              <a:cs typeface="Quattrocento Sans"/>
              <a:sym typeface="Quattrocento Sans"/>
            </a:endParaRPr>
          </a:p>
          <a:p>
            <a:pPr indent="-314960" lvl="0" marL="914400" rtl="0" algn="l">
              <a:lnSpc>
                <a:spcPct val="115000"/>
              </a:lnSpc>
              <a:spcBef>
                <a:spcPts val="0"/>
              </a:spcBef>
              <a:spcAft>
                <a:spcPts val="0"/>
              </a:spcAft>
              <a:buClr>
                <a:srgbClr val="0E101A"/>
              </a:buClr>
              <a:buSzPct val="100000"/>
              <a:buFont typeface="Quattrocento Sans"/>
              <a:buChar char="●"/>
            </a:pPr>
            <a:r>
              <a:rPr lang="en-US" sz="1600">
                <a:solidFill>
                  <a:srgbClr val="0E101A"/>
                </a:solidFill>
                <a:latin typeface="Quattrocento Sans"/>
                <a:ea typeface="Quattrocento Sans"/>
                <a:cs typeface="Quattrocento Sans"/>
                <a:sym typeface="Quattrocento Sans"/>
              </a:rPr>
              <a:t>Trained the selected models using the training dataset.</a:t>
            </a:r>
            <a:endParaRPr sz="1600">
              <a:solidFill>
                <a:srgbClr val="0E101A"/>
              </a:solidFill>
              <a:latin typeface="Quattrocento Sans"/>
              <a:ea typeface="Quattrocento Sans"/>
              <a:cs typeface="Quattrocento Sans"/>
              <a:sym typeface="Quattrocento Sans"/>
            </a:endParaRPr>
          </a:p>
          <a:p>
            <a:pPr indent="-314960" lvl="0" marL="914400" rtl="0" algn="l">
              <a:lnSpc>
                <a:spcPct val="115000"/>
              </a:lnSpc>
              <a:spcBef>
                <a:spcPts val="0"/>
              </a:spcBef>
              <a:spcAft>
                <a:spcPts val="0"/>
              </a:spcAft>
              <a:buClr>
                <a:srgbClr val="0E101A"/>
              </a:buClr>
              <a:buSzPct val="100000"/>
              <a:buFont typeface="Quattrocento Sans"/>
              <a:buChar char="●"/>
            </a:pPr>
            <a:r>
              <a:rPr lang="en-US" sz="1600">
                <a:solidFill>
                  <a:srgbClr val="0E101A"/>
                </a:solidFill>
                <a:latin typeface="Quattrocento Sans"/>
                <a:ea typeface="Quattrocento Sans"/>
                <a:cs typeface="Quattrocento Sans"/>
                <a:sym typeface="Quattrocento Sans"/>
              </a:rPr>
              <a:t>Evaluated the models using appropriate metrics (RMSE, MAE, etc).</a:t>
            </a:r>
            <a:endParaRPr sz="1600">
              <a:solidFill>
                <a:srgbClr val="0E101A"/>
              </a:solidFill>
              <a:latin typeface="Quattrocento Sans"/>
              <a:ea typeface="Quattrocento Sans"/>
              <a:cs typeface="Quattrocento Sans"/>
              <a:sym typeface="Quattrocento Sans"/>
            </a:endParaRPr>
          </a:p>
          <a:p>
            <a:pPr indent="-314960" lvl="0" marL="457200" rtl="0" algn="l">
              <a:lnSpc>
                <a:spcPct val="115000"/>
              </a:lnSpc>
              <a:spcBef>
                <a:spcPts val="0"/>
              </a:spcBef>
              <a:spcAft>
                <a:spcPts val="0"/>
              </a:spcAft>
              <a:buClr>
                <a:srgbClr val="0E101A"/>
              </a:buClr>
              <a:buSzPct val="100000"/>
              <a:buFont typeface="Quattrocento Sans"/>
              <a:buAutoNum type="arabicPeriod"/>
            </a:pPr>
            <a:r>
              <a:rPr b="1" lang="en-US" sz="1600">
                <a:solidFill>
                  <a:srgbClr val="0E101A"/>
                </a:solidFill>
                <a:latin typeface="Quattrocento Sans"/>
                <a:ea typeface="Quattrocento Sans"/>
                <a:cs typeface="Quattrocento Sans"/>
                <a:sym typeface="Quattrocento Sans"/>
              </a:rPr>
              <a:t>Model Optimisation (1-2 week)</a:t>
            </a:r>
            <a:endParaRPr b="1" sz="1600">
              <a:solidFill>
                <a:srgbClr val="0E101A"/>
              </a:solidFill>
              <a:latin typeface="Quattrocento Sans"/>
              <a:ea typeface="Quattrocento Sans"/>
              <a:cs typeface="Quattrocento Sans"/>
              <a:sym typeface="Quattrocento Sans"/>
            </a:endParaRPr>
          </a:p>
          <a:p>
            <a:pPr indent="-314960" lvl="0" marL="914400" rtl="0" algn="l">
              <a:lnSpc>
                <a:spcPct val="115000"/>
              </a:lnSpc>
              <a:spcBef>
                <a:spcPts val="0"/>
              </a:spcBef>
              <a:spcAft>
                <a:spcPts val="0"/>
              </a:spcAft>
              <a:buClr>
                <a:srgbClr val="0E101A"/>
              </a:buClr>
              <a:buSzPct val="100000"/>
              <a:buFont typeface="Quattrocento Sans"/>
              <a:buChar char="●"/>
            </a:pPr>
            <a:r>
              <a:rPr lang="en-US" sz="1600">
                <a:solidFill>
                  <a:srgbClr val="0E101A"/>
                </a:solidFill>
                <a:latin typeface="Quattrocento Sans"/>
                <a:ea typeface="Quattrocento Sans"/>
                <a:cs typeface="Quattrocento Sans"/>
                <a:sym typeface="Quattrocento Sans"/>
              </a:rPr>
              <a:t>Optimised hyperparameters using the validation dataset.</a:t>
            </a:r>
            <a:endParaRPr sz="1500">
              <a:solidFill>
                <a:srgbClr val="0E101A"/>
              </a:solidFill>
              <a:latin typeface="Quattrocento Sans"/>
              <a:ea typeface="Quattrocento Sans"/>
              <a:cs typeface="Quattrocento Sans"/>
              <a:sym typeface="Quattrocento Sans"/>
            </a:endParaRPr>
          </a:p>
          <a:p>
            <a:pPr indent="-314960" lvl="0" marL="457200" rtl="0" algn="l">
              <a:lnSpc>
                <a:spcPct val="115000"/>
              </a:lnSpc>
              <a:spcBef>
                <a:spcPts val="0"/>
              </a:spcBef>
              <a:spcAft>
                <a:spcPts val="0"/>
              </a:spcAft>
              <a:buClr>
                <a:srgbClr val="0E101A"/>
              </a:buClr>
              <a:buSzPct val="100000"/>
              <a:buFont typeface="Quattrocento Sans"/>
              <a:buAutoNum type="arabicPeriod"/>
            </a:pPr>
            <a:r>
              <a:rPr b="1" lang="en-US" sz="1600">
                <a:solidFill>
                  <a:srgbClr val="0E101A"/>
                </a:solidFill>
                <a:latin typeface="Quattrocento Sans"/>
                <a:ea typeface="Quattrocento Sans"/>
                <a:cs typeface="Quattrocento Sans"/>
                <a:sym typeface="Quattrocento Sans"/>
              </a:rPr>
              <a:t>Reporting and Presentation (1 week)</a:t>
            </a:r>
            <a:endParaRPr b="1" sz="1600">
              <a:solidFill>
                <a:srgbClr val="0E101A"/>
              </a:solidFill>
              <a:latin typeface="Quattrocento Sans"/>
              <a:ea typeface="Quattrocento Sans"/>
              <a:cs typeface="Quattrocento Sans"/>
              <a:sym typeface="Quattrocento Sans"/>
            </a:endParaRPr>
          </a:p>
          <a:p>
            <a:pPr indent="-314960" lvl="0" marL="914400" rtl="0" algn="l">
              <a:lnSpc>
                <a:spcPct val="115000"/>
              </a:lnSpc>
              <a:spcBef>
                <a:spcPts val="0"/>
              </a:spcBef>
              <a:spcAft>
                <a:spcPts val="0"/>
              </a:spcAft>
              <a:buClr>
                <a:srgbClr val="0E101A"/>
              </a:buClr>
              <a:buSzPct val="100000"/>
              <a:buFont typeface="Quattrocento Sans"/>
              <a:buChar char="●"/>
            </a:pPr>
            <a:r>
              <a:rPr lang="en-US" sz="1600">
                <a:solidFill>
                  <a:srgbClr val="0E101A"/>
                </a:solidFill>
                <a:latin typeface="Quattrocento Sans"/>
                <a:ea typeface="Quattrocento Sans"/>
                <a:cs typeface="Quattrocento Sans"/>
                <a:sym typeface="Quattrocento Sans"/>
              </a:rPr>
              <a:t>Created a comprehensive report and presentation summarising the project's objectives and methods.</a:t>
            </a:r>
            <a:endParaRPr sz="1600">
              <a:solidFill>
                <a:srgbClr val="0E101A"/>
              </a:solidFill>
              <a:latin typeface="Quattrocento Sans"/>
              <a:ea typeface="Quattrocento Sans"/>
              <a:cs typeface="Quattrocento Sans"/>
              <a:sym typeface="Quattrocento Sans"/>
            </a:endParaRPr>
          </a:p>
          <a:p>
            <a:pPr indent="0" lvl="0" marL="0" rtl="0" algn="l">
              <a:spcBef>
                <a:spcPts val="100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6"/>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Contributions</a:t>
            </a:r>
            <a:endParaRPr/>
          </a:p>
        </p:txBody>
      </p:sp>
      <p:sp>
        <p:nvSpPr>
          <p:cNvPr id="363" name="Google Shape;363;p46"/>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t/>
            </a:r>
            <a:endParaRPr b="1" sz="1500" u="sng">
              <a:solidFill>
                <a:srgbClr val="0E101A"/>
              </a:solidFill>
              <a:latin typeface="Quattrocento Sans"/>
              <a:ea typeface="Quattrocento Sans"/>
              <a:cs typeface="Quattrocento Sans"/>
              <a:sym typeface="Quattrocento Sans"/>
            </a:endParaRPr>
          </a:p>
          <a:p>
            <a:pPr indent="0" lvl="0" marL="0" rtl="0" algn="l">
              <a:lnSpc>
                <a:spcPct val="115000"/>
              </a:lnSpc>
              <a:spcBef>
                <a:spcPts val="0"/>
              </a:spcBef>
              <a:spcAft>
                <a:spcPts val="0"/>
              </a:spcAft>
              <a:buClr>
                <a:schemeClr val="dk1"/>
              </a:buClr>
              <a:buSzPts val="1100"/>
              <a:buFont typeface="Arial"/>
              <a:buNone/>
            </a:pPr>
            <a:r>
              <a:t/>
            </a:r>
            <a:endParaRPr sz="1500">
              <a:solidFill>
                <a:srgbClr val="0E101A"/>
              </a:solidFill>
              <a:latin typeface="Quattrocento Sans"/>
              <a:ea typeface="Quattrocento Sans"/>
              <a:cs typeface="Quattrocento Sans"/>
              <a:sym typeface="Quattrocento Sans"/>
            </a:endParaRPr>
          </a:p>
          <a:p>
            <a:pPr indent="0" lvl="0" marL="0" rtl="0" algn="l">
              <a:lnSpc>
                <a:spcPct val="115000"/>
              </a:lnSpc>
              <a:spcBef>
                <a:spcPts val="0"/>
              </a:spcBef>
              <a:spcAft>
                <a:spcPts val="0"/>
              </a:spcAft>
              <a:buClr>
                <a:schemeClr val="dk1"/>
              </a:buClr>
              <a:buSzPts val="1100"/>
              <a:buFont typeface="Arial"/>
              <a:buNone/>
            </a:pPr>
            <a:r>
              <a:rPr b="1" lang="en-US" sz="1500">
                <a:solidFill>
                  <a:srgbClr val="0E101A"/>
                </a:solidFill>
                <a:latin typeface="Quattrocento Sans"/>
                <a:ea typeface="Quattrocento Sans"/>
                <a:cs typeface="Quattrocento Sans"/>
                <a:sym typeface="Quattrocento Sans"/>
              </a:rPr>
              <a:t>Tanmay:</a:t>
            </a:r>
            <a:r>
              <a:rPr lang="en-US" sz="1500">
                <a:solidFill>
                  <a:srgbClr val="0E101A"/>
                </a:solidFill>
                <a:latin typeface="Quattrocento Sans"/>
                <a:ea typeface="Quattrocento Sans"/>
                <a:cs typeface="Quattrocento Sans"/>
                <a:sym typeface="Quattrocento Sans"/>
              </a:rPr>
              <a:t> Data Exploration and Analysis, Benchmark model creation and Model Development.</a:t>
            </a:r>
            <a:endParaRPr sz="1500">
              <a:solidFill>
                <a:srgbClr val="0E101A"/>
              </a:solidFill>
              <a:latin typeface="Quattrocento Sans"/>
              <a:ea typeface="Quattrocento Sans"/>
              <a:cs typeface="Quattrocento Sans"/>
              <a:sym typeface="Quattrocento Sans"/>
            </a:endParaRPr>
          </a:p>
          <a:p>
            <a:pPr indent="0" lvl="0" marL="0" rtl="0" algn="l">
              <a:lnSpc>
                <a:spcPct val="115000"/>
              </a:lnSpc>
              <a:spcBef>
                <a:spcPts val="0"/>
              </a:spcBef>
              <a:spcAft>
                <a:spcPts val="0"/>
              </a:spcAft>
              <a:buClr>
                <a:schemeClr val="dk1"/>
              </a:buClr>
              <a:buSzPts val="1100"/>
              <a:buFont typeface="Arial"/>
              <a:buNone/>
            </a:pPr>
            <a:r>
              <a:rPr b="1" lang="en-US" sz="1500">
                <a:solidFill>
                  <a:srgbClr val="0E101A"/>
                </a:solidFill>
                <a:latin typeface="Quattrocento Sans"/>
                <a:ea typeface="Quattrocento Sans"/>
                <a:cs typeface="Quattrocento Sans"/>
                <a:sym typeface="Quattrocento Sans"/>
              </a:rPr>
              <a:t>Shreyas: </a:t>
            </a:r>
            <a:r>
              <a:rPr lang="en-US" sz="1500">
                <a:solidFill>
                  <a:srgbClr val="0E101A"/>
                </a:solidFill>
                <a:latin typeface="Quattrocento Sans"/>
                <a:ea typeface="Quattrocento Sans"/>
                <a:cs typeface="Quattrocento Sans"/>
                <a:sym typeface="Quattrocento Sans"/>
              </a:rPr>
              <a:t>Data Preprocessing and Analysis, Feature Engineering and Model Development.</a:t>
            </a:r>
            <a:endParaRPr sz="1500">
              <a:solidFill>
                <a:srgbClr val="0E101A"/>
              </a:solidFill>
              <a:latin typeface="Quattrocento Sans"/>
              <a:ea typeface="Quattrocento Sans"/>
              <a:cs typeface="Quattrocento Sans"/>
              <a:sym typeface="Quattrocento Sans"/>
            </a:endParaRPr>
          </a:p>
          <a:p>
            <a:pPr indent="0" lvl="0" marL="0" rtl="0" algn="l">
              <a:lnSpc>
                <a:spcPct val="115000"/>
              </a:lnSpc>
              <a:spcBef>
                <a:spcPts val="0"/>
              </a:spcBef>
              <a:spcAft>
                <a:spcPts val="0"/>
              </a:spcAft>
              <a:buClr>
                <a:schemeClr val="dk1"/>
              </a:buClr>
              <a:buSzPts val="1100"/>
              <a:buFont typeface="Arial"/>
              <a:buNone/>
            </a:pPr>
            <a:r>
              <a:rPr b="1" lang="en-US" sz="1500">
                <a:solidFill>
                  <a:srgbClr val="0E101A"/>
                </a:solidFill>
                <a:latin typeface="Quattrocento Sans"/>
                <a:ea typeface="Quattrocento Sans"/>
                <a:cs typeface="Quattrocento Sans"/>
                <a:sym typeface="Quattrocento Sans"/>
              </a:rPr>
              <a:t>Ritwik: </a:t>
            </a:r>
            <a:r>
              <a:rPr lang="en-US" sz="1500">
                <a:solidFill>
                  <a:srgbClr val="0E101A"/>
                </a:solidFill>
                <a:latin typeface="Quattrocento Sans"/>
                <a:ea typeface="Quattrocento Sans"/>
                <a:cs typeface="Quattrocento Sans"/>
                <a:sym typeface="Quattrocento Sans"/>
              </a:rPr>
              <a:t> </a:t>
            </a:r>
            <a:r>
              <a:rPr lang="en-US" sz="1500">
                <a:solidFill>
                  <a:srgbClr val="0E101A"/>
                </a:solidFill>
                <a:latin typeface="Quattrocento Sans"/>
                <a:ea typeface="Quattrocento Sans"/>
                <a:cs typeface="Quattrocento Sans"/>
                <a:sym typeface="Quattrocento Sans"/>
              </a:rPr>
              <a:t>Data Preprocessing, </a:t>
            </a:r>
            <a:r>
              <a:rPr lang="en-US" sz="1500">
                <a:solidFill>
                  <a:srgbClr val="0E101A"/>
                </a:solidFill>
                <a:latin typeface="Quattrocento Sans"/>
                <a:ea typeface="Quattrocento Sans"/>
                <a:cs typeface="Quattrocento Sans"/>
                <a:sym typeface="Quattrocento Sans"/>
              </a:rPr>
              <a:t>Model Development, Training and Evaluation.</a:t>
            </a:r>
            <a:endParaRPr sz="1500">
              <a:solidFill>
                <a:srgbClr val="0E101A"/>
              </a:solidFill>
              <a:latin typeface="Quattrocento Sans"/>
              <a:ea typeface="Quattrocento Sans"/>
              <a:cs typeface="Quattrocento Sans"/>
              <a:sym typeface="Quattrocento Sans"/>
            </a:endParaRPr>
          </a:p>
          <a:p>
            <a:pPr indent="0" lvl="0" marL="0" rtl="0" algn="l">
              <a:lnSpc>
                <a:spcPct val="115000"/>
              </a:lnSpc>
              <a:spcBef>
                <a:spcPts val="0"/>
              </a:spcBef>
              <a:spcAft>
                <a:spcPts val="0"/>
              </a:spcAft>
              <a:buClr>
                <a:schemeClr val="dk1"/>
              </a:buClr>
              <a:buSzPts val="1100"/>
              <a:buFont typeface="Arial"/>
              <a:buNone/>
            </a:pPr>
            <a:r>
              <a:rPr b="1" lang="en-US" sz="1500">
                <a:solidFill>
                  <a:srgbClr val="0E101A"/>
                </a:solidFill>
                <a:latin typeface="Quattrocento Sans"/>
                <a:ea typeface="Quattrocento Sans"/>
                <a:cs typeface="Quattrocento Sans"/>
                <a:sym typeface="Quattrocento Sans"/>
              </a:rPr>
              <a:t>Vasan: </a:t>
            </a:r>
            <a:r>
              <a:rPr lang="en-US" sz="1500">
                <a:solidFill>
                  <a:srgbClr val="0E101A"/>
                </a:solidFill>
                <a:latin typeface="Quattrocento Sans"/>
                <a:ea typeface="Quattrocento Sans"/>
                <a:cs typeface="Quattrocento Sans"/>
                <a:sym typeface="Quattrocento Sans"/>
              </a:rPr>
              <a:t>Data Preprocessing, </a:t>
            </a:r>
            <a:r>
              <a:rPr lang="en-US" sz="1500">
                <a:solidFill>
                  <a:srgbClr val="0E101A"/>
                </a:solidFill>
                <a:latin typeface="Quattrocento Sans"/>
                <a:ea typeface="Quattrocento Sans"/>
                <a:cs typeface="Quattrocento Sans"/>
                <a:sym typeface="Quattrocento Sans"/>
              </a:rPr>
              <a:t>Model Development with Model Optimisation</a:t>
            </a:r>
            <a:r>
              <a:rPr lang="en-US" sz="1500">
                <a:solidFill>
                  <a:srgbClr val="0E101A"/>
                </a:solidFill>
                <a:latin typeface="Quattrocento Sans"/>
                <a:ea typeface="Quattrocento Sans"/>
                <a:cs typeface="Quattrocento Sans"/>
                <a:sym typeface="Quattrocento Sans"/>
              </a:rPr>
              <a:t> and Refinement.</a:t>
            </a:r>
            <a:endParaRPr sz="1500">
              <a:solidFill>
                <a:srgbClr val="0E101A"/>
              </a:solidFill>
              <a:latin typeface="Quattrocento Sans"/>
              <a:ea typeface="Quattrocento Sans"/>
              <a:cs typeface="Quattrocento Sans"/>
              <a:sym typeface="Quattrocento Sans"/>
            </a:endParaRPr>
          </a:p>
          <a:p>
            <a:pPr indent="0" lvl="0" marL="0" rtl="0" algn="l">
              <a:lnSpc>
                <a:spcPct val="115000"/>
              </a:lnSpc>
              <a:spcBef>
                <a:spcPts val="0"/>
              </a:spcBef>
              <a:spcAft>
                <a:spcPts val="0"/>
              </a:spcAft>
              <a:buClr>
                <a:schemeClr val="dk1"/>
              </a:buClr>
              <a:buSzPts val="1100"/>
              <a:buFont typeface="Arial"/>
              <a:buNone/>
            </a:pPr>
            <a:r>
              <a:t/>
            </a:r>
            <a:endParaRPr sz="1500">
              <a:solidFill>
                <a:srgbClr val="0E101A"/>
              </a:solidFill>
              <a:latin typeface="Quattrocento Sans"/>
              <a:ea typeface="Quattrocento Sans"/>
              <a:cs typeface="Quattrocento Sans"/>
              <a:sym typeface="Quattrocento Sans"/>
            </a:endParaRPr>
          </a:p>
          <a:p>
            <a:pPr indent="0" lvl="0" marL="0" rtl="0" algn="ctr">
              <a:lnSpc>
                <a:spcPct val="115000"/>
              </a:lnSpc>
              <a:spcBef>
                <a:spcPts val="0"/>
              </a:spcBef>
              <a:spcAft>
                <a:spcPts val="0"/>
              </a:spcAft>
              <a:buClr>
                <a:schemeClr val="dk1"/>
              </a:buClr>
              <a:buSzPts val="1100"/>
              <a:buFont typeface="Arial"/>
              <a:buNone/>
            </a:pPr>
            <a:r>
              <a:rPr b="1" i="1" lang="en-US" sz="1700" u="sng">
                <a:solidFill>
                  <a:srgbClr val="0E101A"/>
                </a:solidFill>
                <a:latin typeface="Quattrocento Sans"/>
                <a:ea typeface="Quattrocento Sans"/>
                <a:cs typeface="Quattrocento Sans"/>
                <a:sym typeface="Quattrocento Sans"/>
              </a:rPr>
              <a:t>A</a:t>
            </a:r>
            <a:r>
              <a:rPr b="1" i="1" lang="en-US" sz="1700" u="sng">
                <a:solidFill>
                  <a:srgbClr val="0E101A"/>
                </a:solidFill>
                <a:latin typeface="Quattrocento Sans"/>
                <a:ea typeface="Quattrocento Sans"/>
                <a:cs typeface="Quattrocento Sans"/>
                <a:sym typeface="Quattrocento Sans"/>
              </a:rPr>
              <a:t>lthough the tasks have been divided, all four team members have contributed equally towards each task.</a:t>
            </a:r>
            <a:endParaRPr b="1" i="1" sz="1700" u="sng">
              <a:solidFill>
                <a:srgbClr val="0E101A"/>
              </a:solidFill>
              <a:latin typeface="Quattrocento Sans"/>
              <a:ea typeface="Quattrocento Sans"/>
              <a:cs typeface="Quattrocento Sans"/>
              <a:sym typeface="Quattrocento Sans"/>
            </a:endParaRPr>
          </a:p>
          <a:p>
            <a:pPr indent="0" lvl="0" marL="0" rtl="0" algn="l">
              <a:spcBef>
                <a:spcPts val="100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47"/>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References</a:t>
            </a:r>
            <a:endParaRPr/>
          </a:p>
        </p:txBody>
      </p:sp>
      <p:sp>
        <p:nvSpPr>
          <p:cNvPr id="369" name="Google Shape;369;p47"/>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323850" lvl="0" marL="457200" rtl="0" algn="l">
              <a:lnSpc>
                <a:spcPct val="115000"/>
              </a:lnSpc>
              <a:spcBef>
                <a:spcPts val="1000"/>
              </a:spcBef>
              <a:spcAft>
                <a:spcPts val="0"/>
              </a:spcAft>
              <a:buSzPts val="1500"/>
              <a:buFont typeface="Quattrocento Sans"/>
              <a:buChar char="●"/>
            </a:pPr>
            <a:r>
              <a:rPr lang="en-US" sz="1500" u="sng">
                <a:solidFill>
                  <a:schemeClr val="hlink"/>
                </a:solidFill>
                <a:latin typeface="Quattrocento Sans"/>
                <a:ea typeface="Quattrocento Sans"/>
                <a:cs typeface="Quattrocento Sans"/>
                <a:sym typeface="Quattrocento Sans"/>
                <a:hlinkClick r:id="rId3"/>
              </a:rPr>
              <a:t>Agri-food CO2 emission dataset - Forecasting ML</a:t>
            </a:r>
            <a:endParaRPr sz="1500">
              <a:latin typeface="Quattrocento Sans"/>
              <a:ea typeface="Quattrocento Sans"/>
              <a:cs typeface="Quattrocento Sans"/>
              <a:sym typeface="Quattrocento Sans"/>
            </a:endParaRPr>
          </a:p>
          <a:p>
            <a:pPr indent="-323850" lvl="0" marL="457200" rtl="0" algn="l">
              <a:lnSpc>
                <a:spcPct val="115000"/>
              </a:lnSpc>
              <a:spcBef>
                <a:spcPts val="0"/>
              </a:spcBef>
              <a:spcAft>
                <a:spcPts val="0"/>
              </a:spcAft>
              <a:buSzPts val="1500"/>
              <a:buFont typeface="Quattrocento Sans"/>
              <a:buChar char="●"/>
            </a:pPr>
            <a:r>
              <a:rPr lang="en-US" sz="1500" u="sng">
                <a:solidFill>
                  <a:schemeClr val="hlink"/>
                </a:solidFill>
                <a:latin typeface="Quattrocento Sans"/>
                <a:ea typeface="Quattrocento Sans"/>
                <a:cs typeface="Quattrocento Sans"/>
                <a:sym typeface="Quattrocento Sans"/>
                <a:hlinkClick r:id="rId4"/>
              </a:rPr>
              <a:t>Mahmoud Y. Shams et al. ”A Machine Learning-Based Model for Predicting Temperature Under the Effects of Climate Change”. DOI: 10.1007/978-3-031-22456-0 4 </a:t>
            </a:r>
            <a:endParaRPr sz="1500">
              <a:latin typeface="Quattrocento Sans"/>
              <a:ea typeface="Quattrocento Sans"/>
              <a:cs typeface="Quattrocento Sans"/>
              <a:sym typeface="Quattrocento Sans"/>
            </a:endParaRPr>
          </a:p>
          <a:p>
            <a:pPr indent="-323850" lvl="0" marL="457200" rtl="0" algn="l">
              <a:lnSpc>
                <a:spcPct val="115000"/>
              </a:lnSpc>
              <a:spcBef>
                <a:spcPts val="0"/>
              </a:spcBef>
              <a:spcAft>
                <a:spcPts val="0"/>
              </a:spcAft>
              <a:buSzPts val="1500"/>
              <a:buFont typeface="Quattrocento Sans"/>
              <a:buChar char="●"/>
            </a:pPr>
            <a:r>
              <a:rPr lang="en-US" sz="1500" u="sng">
                <a:solidFill>
                  <a:schemeClr val="hlink"/>
                </a:solidFill>
                <a:latin typeface="Quattrocento Sans"/>
                <a:ea typeface="Quattrocento Sans"/>
                <a:cs typeface="Quattrocento Sans"/>
                <a:sym typeface="Quattrocento Sans"/>
                <a:hlinkClick r:id="rId5"/>
              </a:rPr>
              <a:t>S. Salcedo-Sanz et al. “Monthly prediction of air temperature in Australia and New Zealand with machine learning algorithms”. DOI: 10.1007/s00704-015-1480-4</a:t>
            </a:r>
            <a:endParaRPr sz="1500">
              <a:latin typeface="Quattrocento Sans"/>
              <a:ea typeface="Quattrocento Sans"/>
              <a:cs typeface="Quattrocento Sans"/>
              <a:sym typeface="Quattrocento Sans"/>
            </a:endParaRPr>
          </a:p>
          <a:p>
            <a:pPr indent="-323850" lvl="0" marL="457200" rtl="0" algn="l">
              <a:lnSpc>
                <a:spcPct val="115000"/>
              </a:lnSpc>
              <a:spcBef>
                <a:spcPts val="0"/>
              </a:spcBef>
              <a:spcAft>
                <a:spcPts val="0"/>
              </a:spcAft>
              <a:buSzPts val="1500"/>
              <a:buFont typeface="Quattrocento Sans"/>
              <a:buChar char="●"/>
            </a:pPr>
            <a:r>
              <a:rPr lang="en-US" sz="1500" u="sng">
                <a:solidFill>
                  <a:schemeClr val="hlink"/>
                </a:solidFill>
                <a:latin typeface="Quattrocento Sans"/>
                <a:ea typeface="Quattrocento Sans"/>
                <a:cs typeface="Quattrocento Sans"/>
                <a:sym typeface="Quattrocento Sans"/>
                <a:hlinkClick r:id="rId6"/>
              </a:rPr>
              <a:t>Himanshu Vishwakarma. ”Climate Change Analysis Using Machine Learning”. DOI: 10.21275/SR20722101621</a:t>
            </a:r>
            <a:endParaRPr sz="1500">
              <a:latin typeface="Quattrocento Sans"/>
              <a:ea typeface="Quattrocento Sans"/>
              <a:cs typeface="Quattrocento Sans"/>
              <a:sym typeface="Quattrocento Sans"/>
            </a:endParaRPr>
          </a:p>
          <a:p>
            <a:pPr indent="-323850" lvl="0" marL="457200" rtl="0" algn="l">
              <a:lnSpc>
                <a:spcPct val="115000"/>
              </a:lnSpc>
              <a:spcBef>
                <a:spcPts val="0"/>
              </a:spcBef>
              <a:spcAft>
                <a:spcPts val="0"/>
              </a:spcAft>
              <a:buSzPts val="1500"/>
              <a:buFont typeface="Quattrocento Sans"/>
              <a:buChar char="●"/>
            </a:pPr>
            <a:r>
              <a:rPr lang="en-US" sz="1500" u="sng">
                <a:solidFill>
                  <a:schemeClr val="hlink"/>
                </a:solidFill>
                <a:latin typeface="Quattrocento Sans"/>
                <a:ea typeface="Quattrocento Sans"/>
                <a:cs typeface="Quattrocento Sans"/>
                <a:sym typeface="Quattrocento Sans"/>
                <a:hlinkClick r:id="rId7"/>
              </a:rPr>
              <a:t>Code</a:t>
            </a:r>
            <a:endParaRPr sz="1500">
              <a:latin typeface="Quattrocento Sans"/>
              <a:ea typeface="Quattrocento Sans"/>
              <a:cs typeface="Quattrocento Sans"/>
              <a:sym typeface="Quattrocento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1"/>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Literature Review</a:t>
            </a:r>
            <a:endParaRPr/>
          </a:p>
        </p:txBody>
      </p:sp>
      <p:sp>
        <p:nvSpPr>
          <p:cNvPr id="182" name="Google Shape;182;p21"/>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0" lvl="0" marL="0" rtl="0" algn="l">
              <a:lnSpc>
                <a:spcPct val="115000"/>
              </a:lnSpc>
              <a:spcBef>
                <a:spcPts val="0"/>
              </a:spcBef>
              <a:spcAft>
                <a:spcPts val="0"/>
              </a:spcAft>
              <a:buNone/>
            </a:pPr>
            <a:r>
              <a:rPr lang="en-US" sz="1500">
                <a:latin typeface="Quattrocento Sans"/>
                <a:ea typeface="Quattrocento Sans"/>
                <a:cs typeface="Quattrocento Sans"/>
                <a:sym typeface="Quattrocento Sans"/>
              </a:rPr>
              <a:t>Machine learning and deep learning have gained immense attention for their ability to unveil insights from data in diverse fields like image recognition, natural language processing, healthcare, agriculture, and more. Notably, they’ve played a pivotal role in climate science, especially in predicting global temperature changes.</a:t>
            </a:r>
            <a:endParaRPr sz="1500">
              <a:latin typeface="Quattrocento Sans"/>
              <a:ea typeface="Quattrocento Sans"/>
              <a:cs typeface="Quattrocento Sans"/>
              <a:sym typeface="Quattrocento Sans"/>
            </a:endParaRPr>
          </a:p>
          <a:p>
            <a:pPr indent="0" lvl="0" marL="0" rtl="0" algn="l">
              <a:lnSpc>
                <a:spcPct val="115000"/>
              </a:lnSpc>
              <a:spcBef>
                <a:spcPts val="200"/>
              </a:spcBef>
              <a:spcAft>
                <a:spcPts val="0"/>
              </a:spcAft>
              <a:buClr>
                <a:schemeClr val="dk1"/>
              </a:buClr>
              <a:buSzPts val="1100"/>
              <a:buFont typeface="Arial"/>
              <a:buNone/>
            </a:pPr>
            <a:r>
              <a:t/>
            </a:r>
            <a:endParaRPr sz="1500">
              <a:latin typeface="Quattrocento Sans"/>
              <a:ea typeface="Quattrocento Sans"/>
              <a:cs typeface="Quattrocento Sans"/>
              <a:sym typeface="Quattrocento Sans"/>
            </a:endParaRPr>
          </a:p>
          <a:p>
            <a:pPr indent="0" lvl="0" marL="0" rtl="0" algn="l">
              <a:lnSpc>
                <a:spcPct val="115000"/>
              </a:lnSpc>
              <a:spcBef>
                <a:spcPts val="200"/>
              </a:spcBef>
              <a:spcAft>
                <a:spcPts val="0"/>
              </a:spcAft>
              <a:buNone/>
            </a:pPr>
            <a:r>
              <a:rPr lang="en-US" sz="1500">
                <a:latin typeface="Quattrocento Sans"/>
                <a:ea typeface="Quattrocento Sans"/>
                <a:cs typeface="Quattrocento Sans"/>
                <a:sym typeface="Quattrocento Sans"/>
              </a:rPr>
              <a:t>In the paper titled “A Machine Learning-Based Model for Predicting Temperature Under the Effects of Climate Change” by Mahmoud Y Shams et al. (2023), the authors explored global climatic patterns. Using the “Climate Change” dataset, they employed various models such as Linear Regression, Random Forest, Decision Tree, K-Nearest Neighbor, Support Vector Machine, and Cat Boost Regressor. Their results indicated that the Cat Boost Regressor (CBR) Model outperformed others, achieving a 0.003 Mean Squared Error, 0.054 Root Mean Squared Error, 0.0036 Mean Absolute Error, and an R2 score of 0.92.</a:t>
            </a:r>
            <a:endParaRPr sz="1500">
              <a:latin typeface="Quattrocento Sans"/>
              <a:ea typeface="Quattrocento Sans"/>
              <a:cs typeface="Quattrocento Sans"/>
              <a:sym typeface="Quattrocento Sans"/>
            </a:endParaRPr>
          </a:p>
          <a:p>
            <a:pPr indent="0" lvl="0" marL="0" rtl="0" algn="l">
              <a:lnSpc>
                <a:spcPct val="115000"/>
              </a:lnSpc>
              <a:spcBef>
                <a:spcPts val="200"/>
              </a:spcBef>
              <a:spcAft>
                <a:spcPts val="0"/>
              </a:spcAft>
              <a:buNone/>
            </a:pPr>
            <a:r>
              <a:t/>
            </a:r>
            <a:endParaRPr sz="1500">
              <a:latin typeface="Quattrocento Sans"/>
              <a:ea typeface="Quattrocento Sans"/>
              <a:cs typeface="Quattrocento Sans"/>
              <a:sym typeface="Quattrocento Sans"/>
            </a:endParaRPr>
          </a:p>
          <a:p>
            <a:pPr indent="0" lvl="0" marL="0" rtl="0" algn="l">
              <a:lnSpc>
                <a:spcPct val="115000"/>
              </a:lnSpc>
              <a:spcBef>
                <a:spcPts val="200"/>
              </a:spcBef>
              <a:spcAft>
                <a:spcPts val="0"/>
              </a:spcAft>
              <a:buNone/>
            </a:pPr>
            <a:r>
              <a:rPr lang="en-US" sz="1500">
                <a:latin typeface="Quattrocento Sans"/>
                <a:ea typeface="Quattrocento Sans"/>
                <a:cs typeface="Quattrocento Sans"/>
                <a:sym typeface="Quattrocento Sans"/>
              </a:rPr>
              <a:t>Other significant studies include “Monthly prediction of air temperature in Australia and New Zealand with machine learning models” by S. Salcedo-Sanz et al. (2016) and “Climate Change Analysis Using Machine Learning” by Himanshu Vishwakarma (2018) . These studies explored temperature prediction using Support Vector Regressor (SVR), Multi-layer Perceptron (MLP), Linear Regression, SVR, Lasso Regression, and Elastic Net based on historical climate and greenhouse gases data.</a:t>
            </a:r>
            <a:endParaRPr sz="1500">
              <a:latin typeface="Quattrocento Sans"/>
              <a:ea typeface="Quattrocento Sans"/>
              <a:cs typeface="Quattrocento Sans"/>
              <a:sym typeface="Quattrocento Sans"/>
            </a:endParaRPr>
          </a:p>
          <a:p>
            <a:pPr indent="0" lvl="0" marL="0" rtl="0" algn="l">
              <a:lnSpc>
                <a:spcPct val="115000"/>
              </a:lnSpc>
              <a:spcBef>
                <a:spcPts val="200"/>
              </a:spcBef>
              <a:spcAft>
                <a:spcPts val="200"/>
              </a:spcAft>
              <a:buNone/>
            </a:pPr>
            <a:r>
              <a:t/>
            </a:r>
            <a:endParaRPr sz="15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2"/>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Dataset Details</a:t>
            </a:r>
            <a:endParaRPr/>
          </a:p>
        </p:txBody>
      </p:sp>
      <p:sp>
        <p:nvSpPr>
          <p:cNvPr id="188" name="Google Shape;188;p22"/>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lang="en-US" sz="1500">
                <a:latin typeface="Quattrocento Sans"/>
                <a:ea typeface="Quattrocento Sans"/>
                <a:cs typeface="Quattrocento Sans"/>
                <a:sym typeface="Quattrocento Sans"/>
              </a:rPr>
              <a:t>The Agri-food CO2 emission dataset  available on Kaggle has been curated by combining and meticulously processing multiple distinct datasets sourced from the Food and Agriculture Organization (FAO) and data provided by the Inter governmental Panel on Climate Change (IPCC). </a:t>
            </a:r>
            <a:endParaRPr sz="1500">
              <a:latin typeface="Quattrocento Sans"/>
              <a:ea typeface="Quattrocento Sans"/>
              <a:cs typeface="Quattrocento Sans"/>
              <a:sym typeface="Quattrocento Sans"/>
            </a:endParaRPr>
          </a:p>
          <a:p>
            <a:pPr indent="0" lvl="0" marL="0" rtl="0" algn="l">
              <a:lnSpc>
                <a:spcPct val="115000"/>
              </a:lnSpc>
              <a:spcBef>
                <a:spcPts val="200"/>
              </a:spcBef>
              <a:spcAft>
                <a:spcPts val="0"/>
              </a:spcAft>
              <a:buClr>
                <a:schemeClr val="dk1"/>
              </a:buClr>
              <a:buSzPts val="1100"/>
              <a:buFont typeface="Arial"/>
              <a:buNone/>
            </a:pPr>
            <a:r>
              <a:t/>
            </a:r>
            <a:endParaRPr sz="1500">
              <a:latin typeface="Quattrocento Sans"/>
              <a:ea typeface="Quattrocento Sans"/>
              <a:cs typeface="Quattrocento Sans"/>
              <a:sym typeface="Quattrocento Sans"/>
            </a:endParaRPr>
          </a:p>
          <a:p>
            <a:pPr indent="0" lvl="0" marL="0" rtl="0" algn="l">
              <a:lnSpc>
                <a:spcPct val="115000"/>
              </a:lnSpc>
              <a:spcBef>
                <a:spcPts val="200"/>
              </a:spcBef>
              <a:spcAft>
                <a:spcPts val="0"/>
              </a:spcAft>
              <a:buClr>
                <a:schemeClr val="dk1"/>
              </a:buClr>
              <a:buSzPts val="1100"/>
              <a:buFont typeface="Arial"/>
              <a:buNone/>
            </a:pPr>
            <a:r>
              <a:rPr lang="en-US" sz="1500">
                <a:latin typeface="Quattrocento Sans"/>
                <a:ea typeface="Quattrocento Sans"/>
                <a:cs typeface="Quattrocento Sans"/>
                <a:sym typeface="Quattrocento Sans"/>
              </a:rPr>
              <a:t>As shown by the dataset, these emissions make a significant and noteworthy contribution to the annual global emissions.</a:t>
            </a:r>
            <a:endParaRPr sz="1500">
              <a:latin typeface="Quattrocento Sans"/>
              <a:ea typeface="Quattrocento Sans"/>
              <a:cs typeface="Quattrocento Sans"/>
              <a:sym typeface="Quattrocento Sans"/>
            </a:endParaRPr>
          </a:p>
          <a:p>
            <a:pPr indent="0" lvl="0" marL="0" rtl="0" algn="l">
              <a:lnSpc>
                <a:spcPct val="115000"/>
              </a:lnSpc>
              <a:spcBef>
                <a:spcPts val="200"/>
              </a:spcBef>
              <a:spcAft>
                <a:spcPts val="0"/>
              </a:spcAft>
              <a:buClr>
                <a:schemeClr val="dk1"/>
              </a:buClr>
              <a:buSzPts val="1100"/>
              <a:buFont typeface="Arial"/>
              <a:buNone/>
            </a:pPr>
            <a:r>
              <a:t/>
            </a:r>
            <a:endParaRPr sz="1500">
              <a:latin typeface="Quattrocento Sans"/>
              <a:ea typeface="Quattrocento Sans"/>
              <a:cs typeface="Quattrocento Sans"/>
              <a:sym typeface="Quattrocento Sans"/>
            </a:endParaRPr>
          </a:p>
          <a:p>
            <a:pPr indent="0" lvl="0" marL="0" rtl="0" algn="l">
              <a:lnSpc>
                <a:spcPct val="115000"/>
              </a:lnSpc>
              <a:spcBef>
                <a:spcPts val="200"/>
              </a:spcBef>
              <a:spcAft>
                <a:spcPts val="0"/>
              </a:spcAft>
              <a:buClr>
                <a:schemeClr val="dk1"/>
              </a:buClr>
              <a:buSzPts val="1100"/>
              <a:buFont typeface="Arial"/>
              <a:buNone/>
            </a:pPr>
            <a:r>
              <a:rPr lang="en-US" sz="1500">
                <a:latin typeface="Quattrocento Sans"/>
                <a:ea typeface="Quattrocento Sans"/>
                <a:cs typeface="Quattrocento Sans"/>
                <a:sym typeface="Quattrocento Sans"/>
              </a:rPr>
              <a:t>The dataset contains 6965 rows and 31 columns, including 30 distinct features and 1 target column. </a:t>
            </a:r>
            <a:endParaRPr sz="1500">
              <a:latin typeface="Quattrocento Sans"/>
              <a:ea typeface="Quattrocento Sans"/>
              <a:cs typeface="Quattrocento Sans"/>
              <a:sym typeface="Quattrocento Sans"/>
            </a:endParaRPr>
          </a:p>
          <a:p>
            <a:pPr indent="0" lvl="0" marL="0" rtl="0" algn="l">
              <a:lnSpc>
                <a:spcPct val="115000"/>
              </a:lnSpc>
              <a:spcBef>
                <a:spcPts val="200"/>
              </a:spcBef>
              <a:spcAft>
                <a:spcPts val="0"/>
              </a:spcAft>
              <a:buClr>
                <a:schemeClr val="dk1"/>
              </a:buClr>
              <a:buSzPts val="1100"/>
              <a:buFont typeface="Arial"/>
              <a:buNone/>
            </a:pPr>
            <a:r>
              <a:t/>
            </a:r>
            <a:endParaRPr sz="1500">
              <a:latin typeface="Quattrocento Sans"/>
              <a:ea typeface="Quattrocento Sans"/>
              <a:cs typeface="Quattrocento Sans"/>
              <a:sym typeface="Quattrocento Sans"/>
            </a:endParaRPr>
          </a:p>
          <a:p>
            <a:pPr indent="0" lvl="0" marL="0" rtl="0" algn="l">
              <a:lnSpc>
                <a:spcPct val="115000"/>
              </a:lnSpc>
              <a:spcBef>
                <a:spcPts val="200"/>
              </a:spcBef>
              <a:spcAft>
                <a:spcPts val="0"/>
              </a:spcAft>
              <a:buClr>
                <a:schemeClr val="dk1"/>
              </a:buClr>
              <a:buSzPts val="1100"/>
              <a:buFont typeface="Arial"/>
              <a:buNone/>
            </a:pPr>
            <a:r>
              <a:rPr lang="en-US" sz="1500">
                <a:latin typeface="Quattrocento Sans"/>
                <a:ea typeface="Quattrocento Sans"/>
                <a:cs typeface="Quattrocento Sans"/>
                <a:sym typeface="Quattrocento Sans"/>
              </a:rPr>
              <a:t>The target column, labelled “Average Temperature °C“, indicates the yearly average temperature rise.</a:t>
            </a:r>
            <a:endParaRPr sz="1500">
              <a:latin typeface="Quattrocento Sans"/>
              <a:ea typeface="Quattrocento Sans"/>
              <a:cs typeface="Quattrocento Sans"/>
              <a:sym typeface="Quattrocento Sans"/>
            </a:endParaRPr>
          </a:p>
          <a:p>
            <a:pPr indent="0" lvl="0" marL="0" rtl="0" algn="l">
              <a:spcBef>
                <a:spcPts val="1000"/>
              </a:spcBef>
              <a:spcAft>
                <a:spcPts val="0"/>
              </a:spcAft>
              <a:buNone/>
            </a:pPr>
            <a:r>
              <a:t/>
            </a:r>
            <a:endParaRPr sz="1500">
              <a:latin typeface="Quattrocento Sans"/>
              <a:ea typeface="Quattrocento Sans"/>
              <a:cs typeface="Quattrocento Sans"/>
              <a:sym typeface="Quattrocento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3"/>
          <p:cNvSpPr txBox="1"/>
          <p:nvPr/>
        </p:nvSpPr>
        <p:spPr>
          <a:xfrm>
            <a:off x="773400" y="1501775"/>
            <a:ext cx="11418600" cy="46638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chemeClr val="dk1"/>
              </a:buClr>
              <a:buSzPts val="1500"/>
              <a:buFont typeface="Quattrocento Sans"/>
              <a:buAutoNum type="arabicPeriod"/>
            </a:pPr>
            <a:r>
              <a:rPr b="1" lang="en-US" sz="1500">
                <a:solidFill>
                  <a:schemeClr val="dk1"/>
                </a:solidFill>
                <a:latin typeface="Quattrocento Sans"/>
                <a:ea typeface="Quattrocento Sans"/>
                <a:cs typeface="Quattrocento Sans"/>
                <a:sym typeface="Quattrocento Sans"/>
              </a:rPr>
              <a:t>Area:</a:t>
            </a:r>
            <a:r>
              <a:rPr lang="en-US" sz="1500">
                <a:solidFill>
                  <a:schemeClr val="dk1"/>
                </a:solidFill>
                <a:latin typeface="Quattrocento Sans"/>
                <a:ea typeface="Quattrocento Sans"/>
                <a:cs typeface="Quattrocento Sans"/>
                <a:sym typeface="Quattrocento Sans"/>
              </a:rPr>
              <a:t> Denotes the respective country.</a:t>
            </a:r>
            <a:endParaRPr sz="1500">
              <a:solidFill>
                <a:schemeClr val="dk1"/>
              </a:solidFill>
              <a:latin typeface="Quattrocento Sans"/>
              <a:ea typeface="Quattrocento Sans"/>
              <a:cs typeface="Quattrocento Sans"/>
              <a:sym typeface="Quattrocento Sans"/>
            </a:endParaRPr>
          </a:p>
          <a:p>
            <a:pPr indent="-323850" lvl="0" marL="457200" rtl="0" algn="l">
              <a:lnSpc>
                <a:spcPct val="115000"/>
              </a:lnSpc>
              <a:spcBef>
                <a:spcPts val="0"/>
              </a:spcBef>
              <a:spcAft>
                <a:spcPts val="0"/>
              </a:spcAft>
              <a:buClr>
                <a:schemeClr val="dk1"/>
              </a:buClr>
              <a:buSzPts val="1500"/>
              <a:buFont typeface="Quattrocento Sans"/>
              <a:buAutoNum type="arabicPeriod"/>
            </a:pPr>
            <a:r>
              <a:rPr b="1" lang="en-US" sz="1500">
                <a:solidFill>
                  <a:schemeClr val="dk1"/>
                </a:solidFill>
                <a:latin typeface="Quattrocento Sans"/>
                <a:ea typeface="Quattrocento Sans"/>
                <a:cs typeface="Quattrocento Sans"/>
                <a:sym typeface="Quattrocento Sans"/>
              </a:rPr>
              <a:t>Year:</a:t>
            </a:r>
            <a:r>
              <a:rPr lang="en-US" sz="1500">
                <a:solidFill>
                  <a:schemeClr val="dk1"/>
                </a:solidFill>
                <a:latin typeface="Quattrocento Sans"/>
                <a:ea typeface="Quattrocento Sans"/>
                <a:cs typeface="Quattrocento Sans"/>
                <a:sym typeface="Quattrocento Sans"/>
              </a:rPr>
              <a:t> Represents the specific year of data.</a:t>
            </a:r>
            <a:endParaRPr sz="1500">
              <a:solidFill>
                <a:schemeClr val="dk1"/>
              </a:solidFill>
              <a:latin typeface="Quattrocento Sans"/>
              <a:ea typeface="Quattrocento Sans"/>
              <a:cs typeface="Quattrocento Sans"/>
              <a:sym typeface="Quattrocento Sans"/>
            </a:endParaRPr>
          </a:p>
          <a:p>
            <a:pPr indent="-323850" lvl="0" marL="457200" rtl="0" algn="l">
              <a:lnSpc>
                <a:spcPct val="115000"/>
              </a:lnSpc>
              <a:spcBef>
                <a:spcPts val="0"/>
              </a:spcBef>
              <a:spcAft>
                <a:spcPts val="0"/>
              </a:spcAft>
              <a:buClr>
                <a:schemeClr val="dk1"/>
              </a:buClr>
              <a:buSzPts val="1500"/>
              <a:buFont typeface="Quattrocento Sans"/>
              <a:buAutoNum type="arabicPeriod"/>
            </a:pPr>
            <a:r>
              <a:rPr b="1" lang="en-US" sz="1500">
                <a:solidFill>
                  <a:schemeClr val="dk1"/>
                </a:solidFill>
                <a:latin typeface="Quattrocento Sans"/>
                <a:ea typeface="Quattrocento Sans"/>
                <a:cs typeface="Quattrocento Sans"/>
                <a:sym typeface="Quattrocento Sans"/>
              </a:rPr>
              <a:t>Savanna Fires:</a:t>
            </a:r>
            <a:r>
              <a:rPr lang="en-US" sz="1500">
                <a:solidFill>
                  <a:schemeClr val="dk1"/>
                </a:solidFill>
                <a:latin typeface="Quattrocento Sans"/>
                <a:ea typeface="Quattrocento Sans"/>
                <a:cs typeface="Quattrocento Sans"/>
                <a:sym typeface="Quattrocento Sans"/>
              </a:rPr>
              <a:t> Reflects emissions resulting from fires occurring in savanna ecosystems.</a:t>
            </a:r>
            <a:endParaRPr sz="1500">
              <a:solidFill>
                <a:schemeClr val="dk1"/>
              </a:solidFill>
              <a:latin typeface="Quattrocento Sans"/>
              <a:ea typeface="Quattrocento Sans"/>
              <a:cs typeface="Quattrocento Sans"/>
              <a:sym typeface="Quattrocento Sans"/>
            </a:endParaRPr>
          </a:p>
          <a:p>
            <a:pPr indent="-323850" lvl="0" marL="457200" rtl="0" algn="l">
              <a:lnSpc>
                <a:spcPct val="115000"/>
              </a:lnSpc>
              <a:spcBef>
                <a:spcPts val="0"/>
              </a:spcBef>
              <a:spcAft>
                <a:spcPts val="0"/>
              </a:spcAft>
              <a:buClr>
                <a:schemeClr val="dk1"/>
              </a:buClr>
              <a:buSzPts val="1500"/>
              <a:buFont typeface="Quattrocento Sans"/>
              <a:buAutoNum type="arabicPeriod"/>
            </a:pPr>
            <a:r>
              <a:rPr b="1" lang="en-US" sz="1500">
                <a:solidFill>
                  <a:schemeClr val="dk1"/>
                </a:solidFill>
                <a:latin typeface="Quattrocento Sans"/>
                <a:ea typeface="Quattrocento Sans"/>
                <a:cs typeface="Quattrocento Sans"/>
                <a:sym typeface="Quattrocento Sans"/>
              </a:rPr>
              <a:t>Forest Fires:</a:t>
            </a:r>
            <a:r>
              <a:rPr lang="en-US" sz="1500">
                <a:solidFill>
                  <a:schemeClr val="dk1"/>
                </a:solidFill>
                <a:latin typeface="Quattrocento Sans"/>
                <a:ea typeface="Quattrocento Sans"/>
                <a:cs typeface="Quattrocento Sans"/>
                <a:sym typeface="Quattrocento Sans"/>
              </a:rPr>
              <a:t> Represents emissions originating from fires within forested regions.</a:t>
            </a:r>
            <a:endParaRPr sz="1500">
              <a:solidFill>
                <a:schemeClr val="dk1"/>
              </a:solidFill>
              <a:latin typeface="Quattrocento Sans"/>
              <a:ea typeface="Quattrocento Sans"/>
              <a:cs typeface="Quattrocento Sans"/>
              <a:sym typeface="Quattrocento Sans"/>
            </a:endParaRPr>
          </a:p>
          <a:p>
            <a:pPr indent="-323850" lvl="0" marL="457200" rtl="0" algn="l">
              <a:lnSpc>
                <a:spcPct val="115000"/>
              </a:lnSpc>
              <a:spcBef>
                <a:spcPts val="0"/>
              </a:spcBef>
              <a:spcAft>
                <a:spcPts val="0"/>
              </a:spcAft>
              <a:buClr>
                <a:schemeClr val="dk1"/>
              </a:buClr>
              <a:buSzPts val="1500"/>
              <a:buFont typeface="Quattrocento Sans"/>
              <a:buAutoNum type="arabicPeriod"/>
            </a:pPr>
            <a:r>
              <a:rPr b="1" lang="en-US" sz="1500">
                <a:solidFill>
                  <a:schemeClr val="dk1"/>
                </a:solidFill>
                <a:latin typeface="Quattrocento Sans"/>
                <a:ea typeface="Quattrocento Sans"/>
                <a:cs typeface="Quattrocento Sans"/>
                <a:sym typeface="Quattrocento Sans"/>
              </a:rPr>
              <a:t>Crop Residues:</a:t>
            </a:r>
            <a:r>
              <a:rPr lang="en-US" sz="1500">
                <a:solidFill>
                  <a:schemeClr val="dk1"/>
                </a:solidFill>
                <a:latin typeface="Quattrocento Sans"/>
                <a:ea typeface="Quattrocento Sans"/>
                <a:cs typeface="Quattrocento Sans"/>
                <a:sym typeface="Quattrocento Sans"/>
              </a:rPr>
              <a:t> Signifies emissions from the combustion or decomposition of residual plant material post harvesting.</a:t>
            </a:r>
            <a:endParaRPr sz="1500">
              <a:solidFill>
                <a:schemeClr val="dk1"/>
              </a:solidFill>
              <a:latin typeface="Quattrocento Sans"/>
              <a:ea typeface="Quattrocento Sans"/>
              <a:cs typeface="Quattrocento Sans"/>
              <a:sym typeface="Quattrocento Sans"/>
            </a:endParaRPr>
          </a:p>
          <a:p>
            <a:pPr indent="-323850" lvl="0" marL="457200" rtl="0" algn="l">
              <a:lnSpc>
                <a:spcPct val="115000"/>
              </a:lnSpc>
              <a:spcBef>
                <a:spcPts val="0"/>
              </a:spcBef>
              <a:spcAft>
                <a:spcPts val="0"/>
              </a:spcAft>
              <a:buClr>
                <a:schemeClr val="dk1"/>
              </a:buClr>
              <a:buSzPts val="1500"/>
              <a:buFont typeface="Quattrocento Sans"/>
              <a:buAutoNum type="arabicPeriod"/>
            </a:pPr>
            <a:r>
              <a:rPr b="1" lang="en-US" sz="1500">
                <a:solidFill>
                  <a:schemeClr val="dk1"/>
                </a:solidFill>
                <a:latin typeface="Quattrocento Sans"/>
                <a:ea typeface="Quattrocento Sans"/>
                <a:cs typeface="Quattrocento Sans"/>
                <a:sym typeface="Quattrocento Sans"/>
              </a:rPr>
              <a:t>Rice Cultivation:</a:t>
            </a:r>
            <a:r>
              <a:rPr lang="en-US" sz="1500">
                <a:solidFill>
                  <a:schemeClr val="dk1"/>
                </a:solidFill>
                <a:latin typeface="Quattrocento Sans"/>
                <a:ea typeface="Quattrocento Sans"/>
                <a:cs typeface="Quattrocento Sans"/>
                <a:sym typeface="Quattrocento Sans"/>
              </a:rPr>
              <a:t> Indicates emissions stemming from methane release during rice cultivation.</a:t>
            </a:r>
            <a:endParaRPr sz="1500">
              <a:solidFill>
                <a:schemeClr val="dk1"/>
              </a:solidFill>
              <a:latin typeface="Quattrocento Sans"/>
              <a:ea typeface="Quattrocento Sans"/>
              <a:cs typeface="Quattrocento Sans"/>
              <a:sym typeface="Quattrocento Sans"/>
            </a:endParaRPr>
          </a:p>
          <a:p>
            <a:pPr indent="-323850" lvl="0" marL="457200" rtl="0" algn="l">
              <a:lnSpc>
                <a:spcPct val="115000"/>
              </a:lnSpc>
              <a:spcBef>
                <a:spcPts val="0"/>
              </a:spcBef>
              <a:spcAft>
                <a:spcPts val="0"/>
              </a:spcAft>
              <a:buClr>
                <a:schemeClr val="dk1"/>
              </a:buClr>
              <a:buSzPts val="1500"/>
              <a:buFont typeface="Quattrocento Sans"/>
              <a:buAutoNum type="arabicPeriod"/>
            </a:pPr>
            <a:r>
              <a:rPr b="1" lang="en-US" sz="1500">
                <a:solidFill>
                  <a:schemeClr val="dk1"/>
                </a:solidFill>
                <a:latin typeface="Quattrocento Sans"/>
                <a:ea typeface="Quattrocento Sans"/>
                <a:cs typeface="Quattrocento Sans"/>
                <a:sym typeface="Quattrocento Sans"/>
              </a:rPr>
              <a:t>Drained Organic Soils (CO2):</a:t>
            </a:r>
            <a:r>
              <a:rPr lang="en-US" sz="1500">
                <a:solidFill>
                  <a:schemeClr val="dk1"/>
                </a:solidFill>
                <a:latin typeface="Quattrocento Sans"/>
                <a:ea typeface="Quattrocento Sans"/>
                <a:cs typeface="Quattrocento Sans"/>
                <a:sym typeface="Quattrocento Sans"/>
              </a:rPr>
              <a:t> Quantifies emissions linked to carbon dioxide release during organic soil drainage.</a:t>
            </a:r>
            <a:endParaRPr sz="1500">
              <a:solidFill>
                <a:schemeClr val="dk1"/>
              </a:solidFill>
              <a:latin typeface="Quattrocento Sans"/>
              <a:ea typeface="Quattrocento Sans"/>
              <a:cs typeface="Quattrocento Sans"/>
              <a:sym typeface="Quattrocento Sans"/>
            </a:endParaRPr>
          </a:p>
          <a:p>
            <a:pPr indent="-323850" lvl="0" marL="457200" rtl="0" algn="l">
              <a:lnSpc>
                <a:spcPct val="115000"/>
              </a:lnSpc>
              <a:spcBef>
                <a:spcPts val="0"/>
              </a:spcBef>
              <a:spcAft>
                <a:spcPts val="0"/>
              </a:spcAft>
              <a:buClr>
                <a:schemeClr val="dk1"/>
              </a:buClr>
              <a:buSzPts val="1500"/>
              <a:buFont typeface="Quattrocento Sans"/>
              <a:buAutoNum type="arabicPeriod"/>
            </a:pPr>
            <a:r>
              <a:rPr b="1" lang="en-US" sz="1500">
                <a:solidFill>
                  <a:schemeClr val="dk1"/>
                </a:solidFill>
                <a:latin typeface="Quattrocento Sans"/>
                <a:ea typeface="Quattrocento Sans"/>
                <a:cs typeface="Quattrocento Sans"/>
                <a:sym typeface="Quattrocento Sans"/>
              </a:rPr>
              <a:t>Pesticides Manufacturing:</a:t>
            </a:r>
            <a:r>
              <a:rPr lang="en-US" sz="1500">
                <a:solidFill>
                  <a:schemeClr val="dk1"/>
                </a:solidFill>
                <a:latin typeface="Quattrocento Sans"/>
                <a:ea typeface="Quattrocento Sans"/>
                <a:cs typeface="Quattrocento Sans"/>
                <a:sym typeface="Quattrocento Sans"/>
              </a:rPr>
              <a:t> Quantifies emissions associated with pesticide production.</a:t>
            </a:r>
            <a:endParaRPr sz="1500">
              <a:solidFill>
                <a:schemeClr val="dk1"/>
              </a:solidFill>
              <a:latin typeface="Quattrocento Sans"/>
              <a:ea typeface="Quattrocento Sans"/>
              <a:cs typeface="Quattrocento Sans"/>
              <a:sym typeface="Quattrocento Sans"/>
            </a:endParaRPr>
          </a:p>
          <a:p>
            <a:pPr indent="-323850" lvl="0" marL="457200" rtl="0" algn="l">
              <a:lnSpc>
                <a:spcPct val="115000"/>
              </a:lnSpc>
              <a:spcBef>
                <a:spcPts val="0"/>
              </a:spcBef>
              <a:spcAft>
                <a:spcPts val="0"/>
              </a:spcAft>
              <a:buClr>
                <a:schemeClr val="dk1"/>
              </a:buClr>
              <a:buSzPts val="1500"/>
              <a:buFont typeface="Quattrocento Sans"/>
              <a:buAutoNum type="arabicPeriod"/>
            </a:pPr>
            <a:r>
              <a:rPr b="1" lang="en-US" sz="1500">
                <a:solidFill>
                  <a:schemeClr val="dk1"/>
                </a:solidFill>
                <a:latin typeface="Quattrocento Sans"/>
                <a:ea typeface="Quattrocento Sans"/>
                <a:cs typeface="Quattrocento Sans"/>
                <a:sym typeface="Quattrocento Sans"/>
              </a:rPr>
              <a:t>Food Transport:</a:t>
            </a:r>
            <a:r>
              <a:rPr lang="en-US" sz="1500">
                <a:solidFill>
                  <a:schemeClr val="dk1"/>
                </a:solidFill>
                <a:latin typeface="Quattrocento Sans"/>
                <a:ea typeface="Quattrocento Sans"/>
                <a:cs typeface="Quattrocento Sans"/>
                <a:sym typeface="Quattrocento Sans"/>
              </a:rPr>
              <a:t> Measures emissions resulting from the transportation of food products.</a:t>
            </a:r>
            <a:endParaRPr sz="1500">
              <a:solidFill>
                <a:schemeClr val="dk1"/>
              </a:solidFill>
              <a:latin typeface="Quattrocento Sans"/>
              <a:ea typeface="Quattrocento Sans"/>
              <a:cs typeface="Quattrocento Sans"/>
              <a:sym typeface="Quattrocento Sans"/>
            </a:endParaRPr>
          </a:p>
          <a:p>
            <a:pPr indent="-323850" lvl="0" marL="457200" rtl="0" algn="l">
              <a:lnSpc>
                <a:spcPct val="115000"/>
              </a:lnSpc>
              <a:spcBef>
                <a:spcPts val="0"/>
              </a:spcBef>
              <a:spcAft>
                <a:spcPts val="0"/>
              </a:spcAft>
              <a:buClr>
                <a:schemeClr val="dk1"/>
              </a:buClr>
              <a:buSzPts val="1500"/>
              <a:buFont typeface="Quattrocento Sans"/>
              <a:buAutoNum type="arabicPeriod"/>
            </a:pPr>
            <a:r>
              <a:rPr b="1" lang="en-US" sz="1500">
                <a:solidFill>
                  <a:schemeClr val="dk1"/>
                </a:solidFill>
                <a:latin typeface="Quattrocento Sans"/>
                <a:ea typeface="Quattrocento Sans"/>
                <a:cs typeface="Quattrocento Sans"/>
                <a:sym typeface="Quattrocento Sans"/>
              </a:rPr>
              <a:t>Forestland: </a:t>
            </a:r>
            <a:r>
              <a:rPr lang="en-US" sz="1500">
                <a:solidFill>
                  <a:schemeClr val="dk1"/>
                </a:solidFill>
                <a:latin typeface="Quattrocento Sans"/>
                <a:ea typeface="Quattrocento Sans"/>
                <a:cs typeface="Quattrocento Sans"/>
                <a:sym typeface="Quattrocento Sans"/>
              </a:rPr>
              <a:t>Specifies the land area covered by forests.</a:t>
            </a:r>
            <a:endParaRPr sz="1500">
              <a:solidFill>
                <a:schemeClr val="dk1"/>
              </a:solidFill>
              <a:latin typeface="Quattrocento Sans"/>
              <a:ea typeface="Quattrocento Sans"/>
              <a:cs typeface="Quattrocento Sans"/>
              <a:sym typeface="Quattrocento Sans"/>
            </a:endParaRPr>
          </a:p>
          <a:p>
            <a:pPr indent="-323850" lvl="0" marL="457200" rtl="0" algn="l">
              <a:lnSpc>
                <a:spcPct val="115000"/>
              </a:lnSpc>
              <a:spcBef>
                <a:spcPts val="0"/>
              </a:spcBef>
              <a:spcAft>
                <a:spcPts val="0"/>
              </a:spcAft>
              <a:buClr>
                <a:schemeClr val="dk1"/>
              </a:buClr>
              <a:buSzPts val="1500"/>
              <a:buFont typeface="Quattrocento Sans"/>
              <a:buAutoNum type="arabicPeriod"/>
            </a:pPr>
            <a:r>
              <a:rPr b="1" lang="en-US" sz="1500">
                <a:solidFill>
                  <a:schemeClr val="dk1"/>
                </a:solidFill>
                <a:latin typeface="Quattrocento Sans"/>
                <a:ea typeface="Quattrocento Sans"/>
                <a:cs typeface="Quattrocento Sans"/>
                <a:sym typeface="Quattrocento Sans"/>
              </a:rPr>
              <a:t>Net Forest Conversion:</a:t>
            </a:r>
            <a:r>
              <a:rPr lang="en-US" sz="1500">
                <a:solidFill>
                  <a:schemeClr val="dk1"/>
                </a:solidFill>
                <a:latin typeface="Quattrocento Sans"/>
                <a:ea typeface="Quattrocento Sans"/>
                <a:cs typeface="Quattrocento Sans"/>
                <a:sym typeface="Quattrocento Sans"/>
              </a:rPr>
              <a:t> Depicts changes in forest areas resulting from deforestation and afforestation.</a:t>
            </a:r>
            <a:endParaRPr sz="1500">
              <a:solidFill>
                <a:schemeClr val="dk1"/>
              </a:solidFill>
              <a:latin typeface="Quattrocento Sans"/>
              <a:ea typeface="Quattrocento Sans"/>
              <a:cs typeface="Quattrocento Sans"/>
              <a:sym typeface="Quattrocento Sans"/>
            </a:endParaRPr>
          </a:p>
          <a:p>
            <a:pPr indent="-323850" lvl="0" marL="457200" rtl="0" algn="l">
              <a:lnSpc>
                <a:spcPct val="115000"/>
              </a:lnSpc>
              <a:spcBef>
                <a:spcPts val="0"/>
              </a:spcBef>
              <a:spcAft>
                <a:spcPts val="0"/>
              </a:spcAft>
              <a:buClr>
                <a:schemeClr val="dk1"/>
              </a:buClr>
              <a:buSzPts val="1500"/>
              <a:buFont typeface="Quattrocento Sans"/>
              <a:buAutoNum type="arabicPeriod"/>
            </a:pPr>
            <a:r>
              <a:rPr b="1" lang="en-US" sz="1500">
                <a:solidFill>
                  <a:schemeClr val="dk1"/>
                </a:solidFill>
                <a:latin typeface="Quattrocento Sans"/>
                <a:ea typeface="Quattrocento Sans"/>
                <a:cs typeface="Quattrocento Sans"/>
                <a:sym typeface="Quattrocento Sans"/>
              </a:rPr>
              <a:t>Food Household Consumption:</a:t>
            </a:r>
            <a:r>
              <a:rPr lang="en-US" sz="1500">
                <a:solidFill>
                  <a:schemeClr val="dk1"/>
                </a:solidFill>
                <a:latin typeface="Quattrocento Sans"/>
                <a:ea typeface="Quattrocento Sans"/>
                <a:cs typeface="Quattrocento Sans"/>
                <a:sym typeface="Quattrocento Sans"/>
              </a:rPr>
              <a:t> Records emissions attributable to food consumption at the household level.</a:t>
            </a:r>
            <a:endParaRPr sz="1500">
              <a:solidFill>
                <a:schemeClr val="dk1"/>
              </a:solidFill>
              <a:latin typeface="Quattrocento Sans"/>
              <a:ea typeface="Quattrocento Sans"/>
              <a:cs typeface="Quattrocento Sans"/>
              <a:sym typeface="Quattrocento Sans"/>
            </a:endParaRPr>
          </a:p>
          <a:p>
            <a:pPr indent="-323850" lvl="0" marL="457200" rtl="0" algn="l">
              <a:lnSpc>
                <a:spcPct val="115000"/>
              </a:lnSpc>
              <a:spcBef>
                <a:spcPts val="0"/>
              </a:spcBef>
              <a:spcAft>
                <a:spcPts val="0"/>
              </a:spcAft>
              <a:buClr>
                <a:schemeClr val="dk1"/>
              </a:buClr>
              <a:buSzPts val="1500"/>
              <a:buFont typeface="Quattrocento Sans"/>
              <a:buAutoNum type="arabicPeriod"/>
            </a:pPr>
            <a:r>
              <a:rPr b="1" lang="en-US" sz="1500">
                <a:solidFill>
                  <a:schemeClr val="dk1"/>
                </a:solidFill>
                <a:latin typeface="Quattrocento Sans"/>
                <a:ea typeface="Quattrocento Sans"/>
                <a:cs typeface="Quattrocento Sans"/>
                <a:sym typeface="Quattrocento Sans"/>
              </a:rPr>
              <a:t>Food Retail:</a:t>
            </a:r>
            <a:r>
              <a:rPr lang="en-US" sz="1500">
                <a:solidFill>
                  <a:schemeClr val="dk1"/>
                </a:solidFill>
                <a:latin typeface="Quattrocento Sans"/>
                <a:ea typeface="Quattrocento Sans"/>
                <a:cs typeface="Quattrocento Sans"/>
                <a:sym typeface="Quattrocento Sans"/>
              </a:rPr>
              <a:t> Encompasses emissions generated by the operation of food retail establishments.</a:t>
            </a:r>
            <a:endParaRPr sz="1500">
              <a:solidFill>
                <a:schemeClr val="dk1"/>
              </a:solidFill>
              <a:latin typeface="Quattrocento Sans"/>
              <a:ea typeface="Quattrocento Sans"/>
              <a:cs typeface="Quattrocento Sans"/>
              <a:sym typeface="Quattrocento Sans"/>
            </a:endParaRPr>
          </a:p>
          <a:p>
            <a:pPr indent="-323850" lvl="0" marL="457200" rtl="0" algn="l">
              <a:lnSpc>
                <a:spcPct val="115000"/>
              </a:lnSpc>
              <a:spcBef>
                <a:spcPts val="0"/>
              </a:spcBef>
              <a:spcAft>
                <a:spcPts val="0"/>
              </a:spcAft>
              <a:buClr>
                <a:schemeClr val="dk1"/>
              </a:buClr>
              <a:buSzPts val="1500"/>
              <a:buFont typeface="Quattrocento Sans"/>
              <a:buAutoNum type="arabicPeriod"/>
            </a:pPr>
            <a:r>
              <a:rPr b="1" lang="en-US" sz="1500">
                <a:solidFill>
                  <a:schemeClr val="dk1"/>
                </a:solidFill>
                <a:latin typeface="Quattrocento Sans"/>
                <a:ea typeface="Quattrocento Sans"/>
                <a:cs typeface="Quattrocento Sans"/>
                <a:sym typeface="Quattrocento Sans"/>
              </a:rPr>
              <a:t>On-farm Electricity Use:</a:t>
            </a:r>
            <a:r>
              <a:rPr lang="en-US" sz="1500">
                <a:solidFill>
                  <a:schemeClr val="dk1"/>
                </a:solidFill>
                <a:latin typeface="Quattrocento Sans"/>
                <a:ea typeface="Quattrocento Sans"/>
                <a:cs typeface="Quattrocento Sans"/>
                <a:sym typeface="Quattrocento Sans"/>
              </a:rPr>
              <a:t> Represents electricity consumption on agricultural farms</a:t>
            </a:r>
            <a:endParaRPr sz="1500">
              <a:solidFill>
                <a:schemeClr val="dk1"/>
              </a:solidFill>
              <a:latin typeface="Quattrocento Sans"/>
              <a:ea typeface="Quattrocento Sans"/>
              <a:cs typeface="Quattrocento Sans"/>
              <a:sym typeface="Quattrocento Sans"/>
            </a:endParaRPr>
          </a:p>
          <a:p>
            <a:pPr indent="-323850" lvl="0" marL="457200" rtl="0" algn="l">
              <a:lnSpc>
                <a:spcPct val="115000"/>
              </a:lnSpc>
              <a:spcBef>
                <a:spcPts val="0"/>
              </a:spcBef>
              <a:spcAft>
                <a:spcPts val="0"/>
              </a:spcAft>
              <a:buClr>
                <a:schemeClr val="dk1"/>
              </a:buClr>
              <a:buSzPts val="1500"/>
              <a:buFont typeface="Quattrocento Sans"/>
              <a:buAutoNum type="arabicPeriod"/>
            </a:pPr>
            <a:r>
              <a:rPr b="1" lang="en-US" sz="1500">
                <a:solidFill>
                  <a:schemeClr val="dk1"/>
                </a:solidFill>
                <a:latin typeface="Quattrocento Sans"/>
                <a:ea typeface="Quattrocento Sans"/>
                <a:cs typeface="Quattrocento Sans"/>
                <a:sym typeface="Quattrocento Sans"/>
              </a:rPr>
              <a:t>Food Packaging:</a:t>
            </a:r>
            <a:r>
              <a:rPr lang="en-US" sz="1500">
                <a:solidFill>
                  <a:schemeClr val="dk1"/>
                </a:solidFill>
                <a:latin typeface="Quattrocento Sans"/>
                <a:ea typeface="Quattrocento Sans"/>
                <a:cs typeface="Quattrocento Sans"/>
                <a:sym typeface="Quattrocento Sans"/>
              </a:rPr>
              <a:t> Quantifies emissions arising from producing and disposing of food packaging materials.</a:t>
            </a:r>
            <a:endParaRPr sz="1500">
              <a:solidFill>
                <a:schemeClr val="dk1"/>
              </a:solidFill>
              <a:latin typeface="Quattrocento Sans"/>
              <a:ea typeface="Quattrocento Sans"/>
              <a:cs typeface="Quattrocento Sans"/>
              <a:sym typeface="Quattrocento Sans"/>
            </a:endParaRPr>
          </a:p>
          <a:p>
            <a:pPr indent="-323850" lvl="0" marL="457200" rtl="0" algn="l">
              <a:lnSpc>
                <a:spcPct val="115000"/>
              </a:lnSpc>
              <a:spcBef>
                <a:spcPts val="0"/>
              </a:spcBef>
              <a:spcAft>
                <a:spcPts val="0"/>
              </a:spcAft>
              <a:buClr>
                <a:schemeClr val="dk1"/>
              </a:buClr>
              <a:buSzPts val="1500"/>
              <a:buFont typeface="Quattrocento Sans"/>
              <a:buAutoNum type="arabicPeriod"/>
            </a:pPr>
            <a:r>
              <a:rPr b="1" lang="en-US" sz="1500">
                <a:solidFill>
                  <a:schemeClr val="dk1"/>
                </a:solidFill>
                <a:latin typeface="Quattrocento Sans"/>
                <a:ea typeface="Quattrocento Sans"/>
                <a:cs typeface="Quattrocento Sans"/>
                <a:sym typeface="Quattrocento Sans"/>
              </a:rPr>
              <a:t>Agri-food Systems Waste Disposal:</a:t>
            </a:r>
            <a:r>
              <a:rPr lang="en-US" sz="1500">
                <a:solidFill>
                  <a:schemeClr val="dk1"/>
                </a:solidFill>
                <a:latin typeface="Quattrocento Sans"/>
                <a:ea typeface="Quattrocento Sans"/>
                <a:cs typeface="Quattrocento Sans"/>
                <a:sym typeface="Quattrocento Sans"/>
              </a:rPr>
              <a:t> Represents emissions emanating from waste disposal within the agri-food system.</a:t>
            </a:r>
            <a:endParaRPr sz="1500">
              <a:solidFill>
                <a:schemeClr val="dk1"/>
              </a:solidFill>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t/>
            </a:r>
            <a:endParaRPr b="1" sz="1500">
              <a:solidFill>
                <a:schemeClr val="dk1"/>
              </a:solidFill>
              <a:latin typeface="Quattrocento Sans"/>
              <a:ea typeface="Quattrocento Sans"/>
              <a:cs typeface="Quattrocento Sans"/>
              <a:sym typeface="Quattrocento Sans"/>
            </a:endParaRPr>
          </a:p>
        </p:txBody>
      </p:sp>
      <p:sp>
        <p:nvSpPr>
          <p:cNvPr id="194" name="Google Shape;194;p23"/>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Dataset Details - Key Features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4"/>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Dataset Details - Key Features</a:t>
            </a:r>
            <a:endParaRPr/>
          </a:p>
        </p:txBody>
      </p:sp>
      <p:sp>
        <p:nvSpPr>
          <p:cNvPr id="200" name="Google Shape;200;p24"/>
          <p:cNvSpPr txBox="1"/>
          <p:nvPr>
            <p:ph idx="1" type="body"/>
          </p:nvPr>
        </p:nvSpPr>
        <p:spPr>
          <a:xfrm>
            <a:off x="845127" y="1381182"/>
            <a:ext cx="10515600" cy="47991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t/>
            </a:r>
            <a:endParaRPr sz="1500">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rPr lang="en-US" sz="1500">
                <a:latin typeface="Quattrocento Sans"/>
                <a:ea typeface="Quattrocento Sans"/>
                <a:cs typeface="Quattrocento Sans"/>
                <a:sym typeface="Quattrocento Sans"/>
              </a:rPr>
              <a:t>17.</a:t>
            </a:r>
            <a:r>
              <a:rPr b="1" lang="en-US" sz="1500">
                <a:latin typeface="Quattrocento Sans"/>
                <a:ea typeface="Quattrocento Sans"/>
                <a:cs typeface="Quattrocento Sans"/>
                <a:sym typeface="Quattrocento Sans"/>
              </a:rPr>
              <a:t>	Food Processing:</a:t>
            </a:r>
            <a:r>
              <a:rPr lang="en-US" sz="1500">
                <a:latin typeface="Quattrocento Sans"/>
                <a:ea typeface="Quattrocento Sans"/>
                <a:cs typeface="Quattrocento Sans"/>
                <a:sym typeface="Quattrocento Sans"/>
              </a:rPr>
              <a:t> Represents emissions associated with the processing of food products.</a:t>
            </a:r>
            <a:endParaRPr sz="1500">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rPr lang="en-US" sz="1500">
                <a:latin typeface="Quattrocento Sans"/>
                <a:ea typeface="Quattrocento Sans"/>
                <a:cs typeface="Quattrocento Sans"/>
                <a:sym typeface="Quattrocento Sans"/>
              </a:rPr>
              <a:t>18.</a:t>
            </a:r>
            <a:r>
              <a:rPr b="1" lang="en-US" sz="1500">
                <a:latin typeface="Quattrocento Sans"/>
                <a:ea typeface="Quattrocento Sans"/>
                <a:cs typeface="Quattrocento Sans"/>
                <a:sym typeface="Quattrocento Sans"/>
              </a:rPr>
              <a:t>	Fertilizers Manufacturing:</a:t>
            </a:r>
            <a:r>
              <a:rPr lang="en-US" sz="1500">
                <a:latin typeface="Quattrocento Sans"/>
                <a:ea typeface="Quattrocento Sans"/>
                <a:cs typeface="Quattrocento Sans"/>
                <a:sym typeface="Quattrocento Sans"/>
              </a:rPr>
              <a:t> Quantifies emissions linked to the production of fertilisers.</a:t>
            </a:r>
            <a:endParaRPr sz="1500">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rPr lang="en-US" sz="1500">
                <a:latin typeface="Quattrocento Sans"/>
                <a:ea typeface="Quattrocento Sans"/>
                <a:cs typeface="Quattrocento Sans"/>
                <a:sym typeface="Quattrocento Sans"/>
              </a:rPr>
              <a:t>19.	</a:t>
            </a:r>
            <a:r>
              <a:rPr b="1" lang="en-US" sz="1500">
                <a:latin typeface="Quattrocento Sans"/>
                <a:ea typeface="Quattrocento Sans"/>
                <a:cs typeface="Quattrocento Sans"/>
                <a:sym typeface="Quattrocento Sans"/>
              </a:rPr>
              <a:t>IPPU (Industrial Processes &amp; Product Use):</a:t>
            </a:r>
            <a:r>
              <a:rPr lang="en-US" sz="1500">
                <a:latin typeface="Quattrocento Sans"/>
                <a:ea typeface="Quattrocento Sans"/>
                <a:cs typeface="Quattrocento Sans"/>
                <a:sym typeface="Quattrocento Sans"/>
              </a:rPr>
              <a:t> Encompasses emissions originating from industrial processes &amp; product use.</a:t>
            </a:r>
            <a:endParaRPr sz="1500">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rPr lang="en-US" sz="1500">
                <a:latin typeface="Quattrocento Sans"/>
                <a:ea typeface="Quattrocento Sans"/>
                <a:cs typeface="Quattrocento Sans"/>
                <a:sym typeface="Quattrocento Sans"/>
              </a:rPr>
              <a:t>20.</a:t>
            </a:r>
            <a:r>
              <a:rPr b="1" lang="en-US" sz="1500">
                <a:latin typeface="Quattrocento Sans"/>
                <a:ea typeface="Quattrocento Sans"/>
                <a:cs typeface="Quattrocento Sans"/>
                <a:sym typeface="Quattrocento Sans"/>
              </a:rPr>
              <a:t>	Manure Applied to Soils:</a:t>
            </a:r>
            <a:r>
              <a:rPr lang="en-US" sz="1500">
                <a:latin typeface="Quattrocento Sans"/>
                <a:ea typeface="Quattrocento Sans"/>
                <a:cs typeface="Quattrocento Sans"/>
                <a:sym typeface="Quattrocento Sans"/>
              </a:rPr>
              <a:t> Reflects emissions from animal manure’s application to agricultural soils.</a:t>
            </a:r>
            <a:endParaRPr sz="1500">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rPr lang="en-US" sz="1500">
                <a:latin typeface="Quattrocento Sans"/>
                <a:ea typeface="Quattrocento Sans"/>
                <a:cs typeface="Quattrocento Sans"/>
                <a:sym typeface="Quattrocento Sans"/>
              </a:rPr>
              <a:t>21.</a:t>
            </a:r>
            <a:r>
              <a:rPr b="1" lang="en-US" sz="1500">
                <a:latin typeface="Quattrocento Sans"/>
                <a:ea typeface="Quattrocento Sans"/>
                <a:cs typeface="Quattrocento Sans"/>
                <a:sym typeface="Quattrocento Sans"/>
              </a:rPr>
              <a:t>	Manure Left on Pasture:</a:t>
            </a:r>
            <a:r>
              <a:rPr lang="en-US" sz="1500">
                <a:latin typeface="Quattrocento Sans"/>
                <a:ea typeface="Quattrocento Sans"/>
                <a:cs typeface="Quattrocento Sans"/>
                <a:sym typeface="Quattrocento Sans"/>
              </a:rPr>
              <a:t> Quantifies emissions arising from the presence of animal manure on pasture or grazing land.</a:t>
            </a:r>
            <a:endParaRPr sz="1500">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rPr lang="en-US" sz="1500">
                <a:latin typeface="Quattrocento Sans"/>
                <a:ea typeface="Quattrocento Sans"/>
                <a:cs typeface="Quattrocento Sans"/>
                <a:sym typeface="Quattrocento Sans"/>
              </a:rPr>
              <a:t>22.</a:t>
            </a:r>
            <a:r>
              <a:rPr b="1" lang="en-US" sz="1500">
                <a:latin typeface="Quattrocento Sans"/>
                <a:ea typeface="Quattrocento Sans"/>
                <a:cs typeface="Quattrocento Sans"/>
                <a:sym typeface="Quattrocento Sans"/>
              </a:rPr>
              <a:t>	Manure Management:</a:t>
            </a:r>
            <a:r>
              <a:rPr lang="en-US" sz="1500">
                <a:latin typeface="Quattrocento Sans"/>
                <a:ea typeface="Quattrocento Sans"/>
                <a:cs typeface="Quattrocento Sans"/>
                <a:sym typeface="Quattrocento Sans"/>
              </a:rPr>
              <a:t> Indicates emissions related to the management and treatment of animal manure.</a:t>
            </a:r>
            <a:endParaRPr sz="1500">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rPr lang="en-US" sz="1500">
                <a:latin typeface="Quattrocento Sans"/>
                <a:ea typeface="Quattrocento Sans"/>
                <a:cs typeface="Quattrocento Sans"/>
                <a:sym typeface="Quattrocento Sans"/>
              </a:rPr>
              <a:t>23.</a:t>
            </a:r>
            <a:r>
              <a:rPr b="1" lang="en-US" sz="1500">
                <a:latin typeface="Quattrocento Sans"/>
                <a:ea typeface="Quattrocento Sans"/>
                <a:cs typeface="Quattrocento Sans"/>
                <a:sym typeface="Quattrocento Sans"/>
              </a:rPr>
              <a:t>	Fires in Organic Soils:</a:t>
            </a:r>
            <a:r>
              <a:rPr lang="en-US" sz="1500">
                <a:latin typeface="Quattrocento Sans"/>
                <a:ea typeface="Quattrocento Sans"/>
                <a:cs typeface="Quattrocento Sans"/>
                <a:sym typeface="Quattrocento Sans"/>
              </a:rPr>
              <a:t> Captures emissions generated by fires occurring in organic soils.</a:t>
            </a:r>
            <a:endParaRPr sz="1500">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rPr lang="en-US" sz="1500">
                <a:latin typeface="Quattrocento Sans"/>
                <a:ea typeface="Quattrocento Sans"/>
                <a:cs typeface="Quattrocento Sans"/>
                <a:sym typeface="Quattrocento Sans"/>
              </a:rPr>
              <a:t>24.</a:t>
            </a:r>
            <a:r>
              <a:rPr b="1" lang="en-US" sz="1500">
                <a:latin typeface="Quattrocento Sans"/>
                <a:ea typeface="Quattrocento Sans"/>
                <a:cs typeface="Quattrocento Sans"/>
                <a:sym typeface="Quattrocento Sans"/>
              </a:rPr>
              <a:t>	Fires in Humid Tropical Forests:</a:t>
            </a:r>
            <a:r>
              <a:rPr lang="en-US" sz="1500">
                <a:latin typeface="Quattrocento Sans"/>
                <a:ea typeface="Quattrocento Sans"/>
                <a:cs typeface="Quattrocento Sans"/>
                <a:sym typeface="Quattrocento Sans"/>
              </a:rPr>
              <a:t> Measures emissions resulting from fires in humid tropical forests.</a:t>
            </a:r>
            <a:endParaRPr sz="1500">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rPr lang="en-US" sz="1500">
                <a:latin typeface="Quattrocento Sans"/>
                <a:ea typeface="Quattrocento Sans"/>
                <a:cs typeface="Quattrocento Sans"/>
                <a:sym typeface="Quattrocento Sans"/>
              </a:rPr>
              <a:t>25.</a:t>
            </a:r>
            <a:r>
              <a:rPr b="1" lang="en-US" sz="1500">
                <a:latin typeface="Quattrocento Sans"/>
                <a:ea typeface="Quattrocento Sans"/>
                <a:cs typeface="Quattrocento Sans"/>
                <a:sym typeface="Quattrocento Sans"/>
              </a:rPr>
              <a:t>	On-farm Energy Use:</a:t>
            </a:r>
            <a:r>
              <a:rPr lang="en-US" sz="1500">
                <a:latin typeface="Quattrocento Sans"/>
                <a:ea typeface="Quattrocento Sans"/>
                <a:cs typeface="Quattrocento Sans"/>
                <a:sym typeface="Quattrocento Sans"/>
              </a:rPr>
              <a:t> Represents energy consumption on agricultural farms.</a:t>
            </a:r>
            <a:endParaRPr sz="1500">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rPr lang="en-US" sz="1500">
                <a:latin typeface="Quattrocento Sans"/>
                <a:ea typeface="Quattrocento Sans"/>
                <a:cs typeface="Quattrocento Sans"/>
                <a:sym typeface="Quattrocento Sans"/>
              </a:rPr>
              <a:t>26.</a:t>
            </a:r>
            <a:r>
              <a:rPr b="1" lang="en-US" sz="1500">
                <a:latin typeface="Quattrocento Sans"/>
                <a:ea typeface="Quattrocento Sans"/>
                <a:cs typeface="Quattrocento Sans"/>
                <a:sym typeface="Quattrocento Sans"/>
              </a:rPr>
              <a:t>	Rural Population:</a:t>
            </a:r>
            <a:r>
              <a:rPr lang="en-US" sz="1500">
                <a:latin typeface="Quattrocento Sans"/>
                <a:ea typeface="Quattrocento Sans"/>
                <a:cs typeface="Quattrocento Sans"/>
                <a:sym typeface="Quattrocento Sans"/>
              </a:rPr>
              <a:t> Signifies the number of individuals residing in rural areas.</a:t>
            </a:r>
            <a:endParaRPr sz="1500">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rPr lang="en-US" sz="1500">
                <a:latin typeface="Quattrocento Sans"/>
                <a:ea typeface="Quattrocento Sans"/>
                <a:cs typeface="Quattrocento Sans"/>
                <a:sym typeface="Quattrocento Sans"/>
              </a:rPr>
              <a:t>27.</a:t>
            </a:r>
            <a:r>
              <a:rPr b="1" lang="en-US" sz="1500">
                <a:latin typeface="Quattrocento Sans"/>
                <a:ea typeface="Quattrocento Sans"/>
                <a:cs typeface="Quattrocento Sans"/>
                <a:sym typeface="Quattrocento Sans"/>
              </a:rPr>
              <a:t>	Urban Population:</a:t>
            </a:r>
            <a:r>
              <a:rPr lang="en-US" sz="1500">
                <a:latin typeface="Quattrocento Sans"/>
                <a:ea typeface="Quattrocento Sans"/>
                <a:cs typeface="Quattrocento Sans"/>
                <a:sym typeface="Quattrocento Sans"/>
              </a:rPr>
              <a:t> Represents the number of individuals residing in urban areas.</a:t>
            </a:r>
            <a:endParaRPr sz="1500">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rPr lang="en-US" sz="1500">
                <a:latin typeface="Quattrocento Sans"/>
                <a:ea typeface="Quattrocento Sans"/>
                <a:cs typeface="Quattrocento Sans"/>
                <a:sym typeface="Quattrocento Sans"/>
              </a:rPr>
              <a:t>28.	</a:t>
            </a:r>
            <a:r>
              <a:rPr b="1" lang="en-US" sz="1500">
                <a:latin typeface="Quattrocento Sans"/>
                <a:ea typeface="Quattrocento Sans"/>
                <a:cs typeface="Quattrocento Sans"/>
                <a:sym typeface="Quattrocento Sans"/>
              </a:rPr>
              <a:t>Total Population - Male:</a:t>
            </a:r>
            <a:r>
              <a:rPr lang="en-US" sz="1500">
                <a:latin typeface="Quattrocento Sans"/>
                <a:ea typeface="Quattrocento Sans"/>
                <a:cs typeface="Quattrocento Sans"/>
                <a:sym typeface="Quattrocento Sans"/>
              </a:rPr>
              <a:t> Quantifies the total male population.</a:t>
            </a:r>
            <a:endParaRPr sz="1500">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rPr lang="en-US" sz="1500">
                <a:latin typeface="Quattrocento Sans"/>
                <a:ea typeface="Quattrocento Sans"/>
                <a:cs typeface="Quattrocento Sans"/>
                <a:sym typeface="Quattrocento Sans"/>
              </a:rPr>
              <a:t>29.</a:t>
            </a:r>
            <a:r>
              <a:rPr b="1" lang="en-US" sz="1500">
                <a:latin typeface="Quattrocento Sans"/>
                <a:ea typeface="Quattrocento Sans"/>
                <a:cs typeface="Quattrocento Sans"/>
                <a:sym typeface="Quattrocento Sans"/>
              </a:rPr>
              <a:t>	Total Population - Female:</a:t>
            </a:r>
            <a:r>
              <a:rPr lang="en-US" sz="1500">
                <a:latin typeface="Quattrocento Sans"/>
                <a:ea typeface="Quattrocento Sans"/>
                <a:cs typeface="Quattrocento Sans"/>
                <a:sym typeface="Quattrocento Sans"/>
              </a:rPr>
              <a:t> Quantifies the total female population.</a:t>
            </a:r>
            <a:endParaRPr sz="1500">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rPr lang="en-US" sz="1500">
                <a:latin typeface="Quattrocento Sans"/>
                <a:ea typeface="Quattrocento Sans"/>
                <a:cs typeface="Quattrocento Sans"/>
                <a:sym typeface="Quattrocento Sans"/>
              </a:rPr>
              <a:t>30.</a:t>
            </a:r>
            <a:r>
              <a:rPr b="1" lang="en-US" sz="1500">
                <a:latin typeface="Quattrocento Sans"/>
                <a:ea typeface="Quattrocento Sans"/>
                <a:cs typeface="Quattrocento Sans"/>
                <a:sym typeface="Quattrocento Sans"/>
              </a:rPr>
              <a:t>	Total Emission:</a:t>
            </a:r>
            <a:r>
              <a:rPr lang="en-US" sz="1500">
                <a:latin typeface="Quattrocento Sans"/>
                <a:ea typeface="Quattrocento Sans"/>
                <a:cs typeface="Quattrocento Sans"/>
                <a:sym typeface="Quattrocento Sans"/>
              </a:rPr>
              <a:t> Aggregates total greenhouse gas emissions from diverse sources.</a:t>
            </a:r>
            <a:endParaRPr b="1" sz="1500">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t/>
            </a:r>
            <a:endParaRPr sz="1500">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t/>
            </a:r>
            <a:endParaRPr sz="1500">
              <a:latin typeface="Quattrocento Sans"/>
              <a:ea typeface="Quattrocento Sans"/>
              <a:cs typeface="Quattrocento Sans"/>
              <a:sym typeface="Quattrocento Sans"/>
            </a:endParaRPr>
          </a:p>
          <a:p>
            <a:pPr indent="0" lvl="0" marL="0" rtl="0" algn="l">
              <a:spcBef>
                <a:spcPts val="100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5"/>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Dataset Details - Target Column</a:t>
            </a:r>
            <a:endParaRPr/>
          </a:p>
        </p:txBody>
      </p:sp>
      <p:sp>
        <p:nvSpPr>
          <p:cNvPr id="206" name="Google Shape;206;p25"/>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sz="2400">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rPr b="1" lang="en-US" sz="1500">
                <a:latin typeface="Quattrocento Sans"/>
                <a:ea typeface="Quattrocento Sans"/>
                <a:cs typeface="Quattrocento Sans"/>
                <a:sym typeface="Quattrocento Sans"/>
              </a:rPr>
              <a:t>Average Temperature °C:</a:t>
            </a:r>
            <a:r>
              <a:rPr lang="en-US" sz="1500">
                <a:latin typeface="Quattrocento Sans"/>
                <a:ea typeface="Quattrocento Sans"/>
                <a:cs typeface="Quattrocento Sans"/>
                <a:sym typeface="Quattrocento Sans"/>
              </a:rPr>
              <a:t> This column records the average annual temperature increase in degrees Celsius, serving as the dataset’s primary target variable for analysis and prediction.</a:t>
            </a:r>
            <a:endParaRPr sz="1500">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t/>
            </a:r>
            <a:endParaRPr sz="1500">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t/>
            </a:r>
            <a:endParaRPr sz="1500">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t/>
            </a:r>
            <a:endParaRPr sz="1500">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t/>
            </a:r>
            <a:endParaRPr sz="1500">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t/>
            </a:r>
            <a:endParaRPr sz="1500">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t/>
            </a:r>
            <a:endParaRPr sz="1500">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t/>
            </a:r>
            <a:endParaRPr sz="1500">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t/>
            </a:r>
            <a:endParaRPr sz="1500">
              <a:latin typeface="Quattrocento Sans"/>
              <a:ea typeface="Quattrocento Sans"/>
              <a:cs typeface="Quattrocento Sans"/>
              <a:sym typeface="Quattrocento Sans"/>
            </a:endParaRPr>
          </a:p>
          <a:p>
            <a:pPr indent="0" lvl="0" marL="0" rtl="0" algn="l">
              <a:lnSpc>
                <a:spcPct val="115000"/>
              </a:lnSpc>
              <a:spcBef>
                <a:spcPts val="0"/>
              </a:spcBef>
              <a:spcAft>
                <a:spcPts val="0"/>
              </a:spcAft>
              <a:buClr>
                <a:schemeClr val="dk1"/>
              </a:buClr>
              <a:buSzPts val="1100"/>
              <a:buFont typeface="Arial"/>
              <a:buNone/>
            </a:pPr>
            <a:r>
              <a:t/>
            </a:r>
            <a:endParaRPr sz="1500">
              <a:latin typeface="Quattrocento Sans"/>
              <a:ea typeface="Quattrocento Sans"/>
              <a:cs typeface="Quattrocento Sans"/>
              <a:sym typeface="Quattrocento Sans"/>
            </a:endParaRPr>
          </a:p>
          <a:p>
            <a:pPr indent="0" lvl="0" marL="0" rtl="0" algn="l">
              <a:spcBef>
                <a:spcPts val="1000"/>
              </a:spcBef>
              <a:spcAft>
                <a:spcPts val="0"/>
              </a:spcAft>
              <a:buNone/>
            </a:pPr>
            <a:r>
              <a:t/>
            </a:r>
            <a:endParaRPr/>
          </a:p>
        </p:txBody>
      </p:sp>
      <p:pic>
        <p:nvPicPr>
          <p:cNvPr id="207" name="Google Shape;207;p25"/>
          <p:cNvPicPr preferRelativeResize="0"/>
          <p:nvPr/>
        </p:nvPicPr>
        <p:blipFill>
          <a:blip r:embed="rId3">
            <a:alphaModFix/>
          </a:blip>
          <a:stretch>
            <a:fillRect/>
          </a:stretch>
        </p:blipFill>
        <p:spPr>
          <a:xfrm>
            <a:off x="3742114" y="2768325"/>
            <a:ext cx="4721624" cy="3771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6"/>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Correlation Heatmap</a:t>
            </a:r>
            <a:endParaRPr/>
          </a:p>
        </p:txBody>
      </p:sp>
      <p:pic>
        <p:nvPicPr>
          <p:cNvPr id="213" name="Google Shape;213;p26"/>
          <p:cNvPicPr preferRelativeResize="0"/>
          <p:nvPr/>
        </p:nvPicPr>
        <p:blipFill>
          <a:blip r:embed="rId3">
            <a:alphaModFix/>
          </a:blip>
          <a:stretch>
            <a:fillRect/>
          </a:stretch>
        </p:blipFill>
        <p:spPr>
          <a:xfrm>
            <a:off x="845125" y="1283725"/>
            <a:ext cx="9804251" cy="547682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7"/>
          <p:cNvSpPr txBox="1"/>
          <p:nvPr>
            <p:ph type="title"/>
          </p:nvPr>
        </p:nvSpPr>
        <p:spPr>
          <a:xfrm>
            <a:off x="845127" y="365760"/>
            <a:ext cx="9445500" cy="8262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US"/>
              <a:t>Dataset Details- Preprocessing Techniques</a:t>
            </a:r>
            <a:endParaRPr/>
          </a:p>
        </p:txBody>
      </p:sp>
      <p:sp>
        <p:nvSpPr>
          <p:cNvPr id="219" name="Google Shape;219;p27"/>
          <p:cNvSpPr txBox="1"/>
          <p:nvPr>
            <p:ph idx="1" type="body"/>
          </p:nvPr>
        </p:nvSpPr>
        <p:spPr>
          <a:xfrm>
            <a:off x="845125" y="1381175"/>
            <a:ext cx="10801200" cy="47640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sz="1500">
              <a:latin typeface="Quattrocento Sans"/>
              <a:ea typeface="Quattrocento Sans"/>
              <a:cs typeface="Quattrocento Sans"/>
              <a:sym typeface="Quattrocento Sans"/>
            </a:endParaRPr>
          </a:p>
          <a:p>
            <a:pPr indent="-323850" lvl="0" marL="457200" rtl="0" algn="l">
              <a:lnSpc>
                <a:spcPct val="115000"/>
              </a:lnSpc>
              <a:spcBef>
                <a:spcPts val="0"/>
              </a:spcBef>
              <a:spcAft>
                <a:spcPts val="0"/>
              </a:spcAft>
              <a:buSzPts val="1500"/>
              <a:buFont typeface="Quattrocento Sans"/>
              <a:buChar char="●"/>
            </a:pPr>
            <a:r>
              <a:rPr b="1" lang="en-US" sz="1500">
                <a:latin typeface="Quattrocento Sans"/>
                <a:ea typeface="Quattrocento Sans"/>
                <a:cs typeface="Quattrocento Sans"/>
                <a:sym typeface="Quattrocento Sans"/>
              </a:rPr>
              <a:t>Handling Null Values: </a:t>
            </a:r>
            <a:r>
              <a:rPr lang="en-US" sz="1500">
                <a:latin typeface="Quattrocento Sans"/>
                <a:ea typeface="Quattrocento Sans"/>
                <a:cs typeface="Quattrocento Sans"/>
                <a:sym typeface="Quattrocento Sans"/>
              </a:rPr>
              <a:t>Rows containing Null values were removed from the dataset to ensure data integrity and prevent potential bias in the analysis.</a:t>
            </a:r>
            <a:endParaRPr sz="1500">
              <a:latin typeface="Quattrocento Sans"/>
              <a:ea typeface="Quattrocento Sans"/>
              <a:cs typeface="Quattrocento Sans"/>
              <a:sym typeface="Quattrocento Sans"/>
            </a:endParaRPr>
          </a:p>
          <a:p>
            <a:pPr indent="-323850" lvl="0" marL="457200" rtl="0" algn="l">
              <a:lnSpc>
                <a:spcPct val="115000"/>
              </a:lnSpc>
              <a:spcBef>
                <a:spcPts val="0"/>
              </a:spcBef>
              <a:spcAft>
                <a:spcPts val="0"/>
              </a:spcAft>
              <a:buSzPts val="1500"/>
              <a:buFont typeface="Quattrocento Sans"/>
              <a:buChar char="●"/>
            </a:pPr>
            <a:r>
              <a:rPr b="1" lang="en-US" sz="1500">
                <a:latin typeface="Quattrocento Sans"/>
                <a:ea typeface="Quattrocento Sans"/>
                <a:cs typeface="Quattrocento Sans"/>
                <a:sym typeface="Quattrocento Sans"/>
              </a:rPr>
              <a:t>Eliminating Duplicate Rows:</a:t>
            </a:r>
            <a:r>
              <a:rPr lang="en-US" sz="1500">
                <a:latin typeface="Quattrocento Sans"/>
                <a:ea typeface="Quattrocento Sans"/>
                <a:cs typeface="Quattrocento Sans"/>
                <a:sym typeface="Quattrocento Sans"/>
              </a:rPr>
              <a:t> Duplicate rows were identified and removed from the dataset to avoid redundancy and ensure the accuracy of the analysis.</a:t>
            </a:r>
            <a:endParaRPr sz="1500">
              <a:latin typeface="Quattrocento Sans"/>
              <a:ea typeface="Quattrocento Sans"/>
              <a:cs typeface="Quattrocento Sans"/>
              <a:sym typeface="Quattrocento Sans"/>
            </a:endParaRPr>
          </a:p>
          <a:p>
            <a:pPr indent="-323850" lvl="0" marL="457200" rtl="0" algn="l">
              <a:lnSpc>
                <a:spcPct val="115000"/>
              </a:lnSpc>
              <a:spcBef>
                <a:spcPts val="0"/>
              </a:spcBef>
              <a:spcAft>
                <a:spcPts val="0"/>
              </a:spcAft>
              <a:buSzPts val="1500"/>
              <a:buFont typeface="Quattrocento Sans"/>
              <a:buChar char="●"/>
            </a:pPr>
            <a:r>
              <a:rPr b="1" lang="en-US" sz="1500">
                <a:latin typeface="Quattrocento Sans"/>
                <a:ea typeface="Quattrocento Sans"/>
                <a:cs typeface="Quattrocento Sans"/>
                <a:sym typeface="Quattrocento Sans"/>
              </a:rPr>
              <a:t>Outlier Removal</a:t>
            </a:r>
            <a:r>
              <a:rPr lang="en-US" sz="1500">
                <a:latin typeface="Quattrocento Sans"/>
                <a:ea typeface="Quattrocento Sans"/>
                <a:cs typeface="Quattrocento Sans"/>
                <a:sym typeface="Quattrocento Sans"/>
              </a:rPr>
              <a:t>:  Outliers were removed from the dataset because have the potential to significantly impact the dataset by introducing variations and deviations from its typical distribution.</a:t>
            </a:r>
            <a:endParaRPr sz="1500">
              <a:latin typeface="Quattrocento Sans"/>
              <a:ea typeface="Quattrocento Sans"/>
              <a:cs typeface="Quattrocento Sans"/>
              <a:sym typeface="Quattrocento Sans"/>
            </a:endParaRPr>
          </a:p>
          <a:p>
            <a:pPr indent="-323850" lvl="0" marL="457200" rtl="0" algn="l">
              <a:lnSpc>
                <a:spcPct val="115000"/>
              </a:lnSpc>
              <a:spcBef>
                <a:spcPts val="0"/>
              </a:spcBef>
              <a:spcAft>
                <a:spcPts val="0"/>
              </a:spcAft>
              <a:buSzPts val="1500"/>
              <a:buFont typeface="Quattrocento Sans"/>
              <a:buChar char="●"/>
            </a:pPr>
            <a:r>
              <a:rPr b="1" lang="en-US" sz="1500">
                <a:latin typeface="Quattrocento Sans"/>
                <a:ea typeface="Quattrocento Sans"/>
                <a:cs typeface="Quattrocento Sans"/>
                <a:sym typeface="Quattrocento Sans"/>
              </a:rPr>
              <a:t>Feature Removal:</a:t>
            </a:r>
            <a:r>
              <a:rPr lang="en-US" sz="1500">
                <a:latin typeface="Quattrocento Sans"/>
                <a:ea typeface="Quattrocento Sans"/>
                <a:cs typeface="Quattrocento Sans"/>
                <a:sym typeface="Quattrocento Sans"/>
              </a:rPr>
              <a:t> Features exhibiting a high correlation, represented by a correlation coefficient greater than or equal to 0.99, were identified and removed. This step helps in improving the model’s interpretability and generalization.</a:t>
            </a:r>
            <a:endParaRPr sz="1500">
              <a:latin typeface="Quattrocento Sans"/>
              <a:ea typeface="Quattrocento Sans"/>
              <a:cs typeface="Quattrocento Sans"/>
              <a:sym typeface="Quattrocento Sans"/>
            </a:endParaRPr>
          </a:p>
          <a:p>
            <a:pPr indent="-323850" lvl="0" marL="457200" rtl="0" algn="l">
              <a:lnSpc>
                <a:spcPct val="115000"/>
              </a:lnSpc>
              <a:spcBef>
                <a:spcPts val="0"/>
              </a:spcBef>
              <a:spcAft>
                <a:spcPts val="0"/>
              </a:spcAft>
              <a:buClr>
                <a:srgbClr val="0E101A"/>
              </a:buClr>
              <a:buSzPts val="1500"/>
              <a:buFont typeface="Quattrocento Sans"/>
              <a:buChar char="●"/>
            </a:pPr>
            <a:r>
              <a:rPr b="1" lang="en-US" sz="1500">
                <a:solidFill>
                  <a:srgbClr val="0E101A"/>
                </a:solidFill>
                <a:latin typeface="Quattrocento Sans"/>
                <a:ea typeface="Quattrocento Sans"/>
                <a:cs typeface="Quattrocento Sans"/>
                <a:sym typeface="Quattrocento Sans"/>
              </a:rPr>
              <a:t>Encoding for Categorical Features: </a:t>
            </a:r>
            <a:r>
              <a:rPr lang="en-US" sz="1500">
                <a:solidFill>
                  <a:srgbClr val="0E101A"/>
                </a:solidFill>
                <a:latin typeface="Quattrocento Sans"/>
                <a:ea typeface="Quattrocento Sans"/>
                <a:cs typeface="Quattrocento Sans"/>
                <a:sym typeface="Quattrocento Sans"/>
              </a:rPr>
              <a:t>We used 2 techniques for encoding the categorical features:</a:t>
            </a:r>
            <a:endParaRPr sz="1500">
              <a:solidFill>
                <a:srgbClr val="0E101A"/>
              </a:solidFill>
              <a:latin typeface="Quattrocento Sans"/>
              <a:ea typeface="Quattrocento Sans"/>
              <a:cs typeface="Quattrocento Sans"/>
              <a:sym typeface="Quattrocento Sans"/>
            </a:endParaRPr>
          </a:p>
          <a:p>
            <a:pPr indent="-228600" lvl="0" marL="914400" rtl="0" algn="l">
              <a:lnSpc>
                <a:spcPct val="115000"/>
              </a:lnSpc>
              <a:spcBef>
                <a:spcPts val="1200"/>
              </a:spcBef>
              <a:spcAft>
                <a:spcPts val="0"/>
              </a:spcAft>
              <a:buNone/>
            </a:pPr>
            <a:r>
              <a:rPr lang="en-US" sz="1500">
                <a:solidFill>
                  <a:srgbClr val="0E101A"/>
                </a:solidFill>
                <a:latin typeface="Quattrocento Sans"/>
                <a:ea typeface="Quattrocento Sans"/>
                <a:cs typeface="Quattrocento Sans"/>
                <a:sym typeface="Quattrocento Sans"/>
              </a:rPr>
              <a:t>●   </a:t>
            </a:r>
            <a:r>
              <a:rPr b="1" lang="en-US" sz="1500">
                <a:solidFill>
                  <a:srgbClr val="0E101A"/>
                </a:solidFill>
                <a:latin typeface="Quattrocento Sans"/>
                <a:ea typeface="Quattrocento Sans"/>
                <a:cs typeface="Quattrocento Sans"/>
                <a:sym typeface="Quattrocento Sans"/>
              </a:rPr>
              <a:t>Label Encoding:</a:t>
            </a:r>
            <a:r>
              <a:rPr lang="en-US" sz="1500">
                <a:solidFill>
                  <a:srgbClr val="0E101A"/>
                </a:solidFill>
                <a:latin typeface="Quattrocento Sans"/>
                <a:ea typeface="Quattrocento Sans"/>
                <a:cs typeface="Quattrocento Sans"/>
                <a:sym typeface="Quattrocento Sans"/>
              </a:rPr>
              <a:t> Used Label Encoding to transform the categorical feature "Area" into a numerical format for modelling and analysis.</a:t>
            </a:r>
            <a:endParaRPr sz="1500">
              <a:solidFill>
                <a:srgbClr val="0E101A"/>
              </a:solidFill>
              <a:latin typeface="Quattrocento Sans"/>
              <a:ea typeface="Quattrocento Sans"/>
              <a:cs typeface="Quattrocento Sans"/>
              <a:sym typeface="Quattrocento Sans"/>
            </a:endParaRPr>
          </a:p>
          <a:p>
            <a:pPr indent="-228600" lvl="0" marL="914400" rtl="0" algn="l">
              <a:lnSpc>
                <a:spcPct val="115000"/>
              </a:lnSpc>
              <a:spcBef>
                <a:spcPts val="1200"/>
              </a:spcBef>
              <a:spcAft>
                <a:spcPts val="0"/>
              </a:spcAft>
              <a:buNone/>
            </a:pPr>
            <a:r>
              <a:rPr lang="en-US" sz="1500">
                <a:solidFill>
                  <a:srgbClr val="0E101A"/>
                </a:solidFill>
                <a:latin typeface="Quattrocento Sans"/>
                <a:ea typeface="Quattrocento Sans"/>
                <a:cs typeface="Quattrocento Sans"/>
                <a:sym typeface="Quattrocento Sans"/>
              </a:rPr>
              <a:t>●   </a:t>
            </a:r>
            <a:r>
              <a:rPr b="1" lang="en-US" sz="1500">
                <a:solidFill>
                  <a:srgbClr val="0E101A"/>
                </a:solidFill>
                <a:latin typeface="Quattrocento Sans"/>
                <a:ea typeface="Quattrocento Sans"/>
                <a:cs typeface="Quattrocento Sans"/>
                <a:sym typeface="Quattrocento Sans"/>
              </a:rPr>
              <a:t>One-Hot Encoding:</a:t>
            </a:r>
            <a:r>
              <a:rPr lang="en-US" sz="1500">
                <a:solidFill>
                  <a:srgbClr val="0E101A"/>
                </a:solidFill>
                <a:latin typeface="Quattrocento Sans"/>
                <a:ea typeface="Quattrocento Sans"/>
                <a:cs typeface="Quattrocento Sans"/>
                <a:sym typeface="Quattrocento Sans"/>
              </a:rPr>
              <a:t> The categorical feature "Area" was transformed using One-Hot encoding. This technique creates binary columns for each category, allowing machine learning algorithms to work effectively with categorical data.</a:t>
            </a:r>
            <a:endParaRPr b="1" sz="1500">
              <a:latin typeface="Quattrocento Sans"/>
              <a:ea typeface="Quattrocento Sans"/>
              <a:cs typeface="Quattrocento Sans"/>
              <a:sym typeface="Quattrocento Sans"/>
            </a:endParaRPr>
          </a:p>
          <a:p>
            <a:pPr indent="-323850" lvl="0" marL="457200" rtl="0" algn="l">
              <a:lnSpc>
                <a:spcPct val="115000"/>
              </a:lnSpc>
              <a:spcBef>
                <a:spcPts val="1200"/>
              </a:spcBef>
              <a:spcAft>
                <a:spcPts val="0"/>
              </a:spcAft>
              <a:buSzPts val="1500"/>
              <a:buFont typeface="Quattrocento Sans"/>
              <a:buChar char="●"/>
            </a:pPr>
            <a:r>
              <a:rPr b="1" lang="en-US" sz="1500">
                <a:latin typeface="Quattrocento Sans"/>
                <a:ea typeface="Quattrocento Sans"/>
                <a:cs typeface="Quattrocento Sans"/>
                <a:sym typeface="Quattrocento Sans"/>
              </a:rPr>
              <a:t>Standard Scaling:</a:t>
            </a:r>
            <a:r>
              <a:rPr lang="en-US" sz="1500">
                <a:latin typeface="Quattrocento Sans"/>
                <a:ea typeface="Quattrocento Sans"/>
                <a:cs typeface="Quattrocento Sans"/>
                <a:sym typeface="Quattrocento Sans"/>
              </a:rPr>
              <a:t> Standard scaling was used to standardize the data. Standardization helps ensure that features with different units and scales do not disproportionately influence the modeling process and helps machine learning algorithms converge faster.</a:t>
            </a:r>
            <a:endParaRPr sz="1500">
              <a:latin typeface="Quattrocento Sans"/>
              <a:ea typeface="Quattrocento Sans"/>
              <a:cs typeface="Quattrocento Sans"/>
              <a:sym typeface="Quattrocento Sans"/>
            </a:endParaRPr>
          </a:p>
          <a:p>
            <a:pPr indent="0" lvl="0" marL="0" rtl="0" algn="l">
              <a:spcBef>
                <a:spcPts val="1000"/>
              </a:spcBef>
              <a:spcAft>
                <a:spcPts val="0"/>
              </a:spcAft>
              <a:buNone/>
            </a:pPr>
            <a:r>
              <a:t/>
            </a:r>
            <a:endParaRPr sz="1500">
              <a:latin typeface="Quattrocento Sans"/>
              <a:ea typeface="Quattrocento Sans"/>
              <a:cs typeface="Quattrocento Sans"/>
              <a:sym typeface="Quattrocento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