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1452" r:id="rId2"/>
    <p:sldId id="1423" r:id="rId3"/>
    <p:sldId id="1424" r:id="rId4"/>
    <p:sldId id="1425" r:id="rId5"/>
    <p:sldId id="1479" r:id="rId6"/>
    <p:sldId id="1547" r:id="rId7"/>
    <p:sldId id="1454" r:id="rId8"/>
    <p:sldId id="1480" r:id="rId9"/>
    <p:sldId id="1577" r:id="rId10"/>
    <p:sldId id="1578" r:id="rId11"/>
    <p:sldId id="1483" r:id="rId12"/>
    <p:sldId id="1579" r:id="rId13"/>
    <p:sldId id="1560" r:id="rId14"/>
    <p:sldId id="1580" r:id="rId15"/>
    <p:sldId id="1569" r:id="rId16"/>
    <p:sldId id="1548" r:id="rId17"/>
    <p:sldId id="1581" r:id="rId18"/>
    <p:sldId id="1561" r:id="rId19"/>
    <p:sldId id="1542" r:id="rId20"/>
    <p:sldId id="1562" r:id="rId21"/>
    <p:sldId id="1485" r:id="rId22"/>
    <p:sldId id="1553" r:id="rId23"/>
    <p:sldId id="1526" r:id="rId24"/>
    <p:sldId id="1554" r:id="rId25"/>
    <p:sldId id="1563" r:id="rId26"/>
    <p:sldId id="1571" r:id="rId27"/>
    <p:sldId id="1550" r:id="rId28"/>
    <p:sldId id="1557" r:id="rId29"/>
    <p:sldId id="1564" r:id="rId30"/>
    <p:sldId id="1558" r:id="rId31"/>
    <p:sldId id="1576" r:id="rId32"/>
    <p:sldId id="1572" r:id="rId33"/>
    <p:sldId id="1575" r:id="rId34"/>
    <p:sldId id="157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iruté Awasthi"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CF8DE"/>
    <a:srgbClr val="872E07"/>
    <a:srgbClr val="B9420D"/>
    <a:srgbClr val="A19574"/>
    <a:srgbClr val="8F6E4E"/>
    <a:srgbClr val="C3986D"/>
    <a:srgbClr val="C8C800"/>
    <a:srgbClr val="DC0000"/>
    <a:srgbClr val="C0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79" autoAdjust="0"/>
    <p:restoredTop sz="67347" autoAdjust="0"/>
  </p:normalViewPr>
  <p:slideViewPr>
    <p:cSldViewPr>
      <p:cViewPr>
        <p:scale>
          <a:sx n="103" d="100"/>
          <a:sy n="103" d="100"/>
        </p:scale>
        <p:origin x="-1352" y="-88"/>
      </p:cViewPr>
      <p:guideLst>
        <p:guide orient="horz" pos="192"/>
        <p:guide pos="5759"/>
      </p:guideLst>
    </p:cSldViewPr>
  </p:slideViewPr>
  <p:outlineViewPr>
    <p:cViewPr>
      <p:scale>
        <a:sx n="33" d="100"/>
        <a:sy n="33" d="100"/>
      </p:scale>
      <p:origin x="0" y="1392"/>
    </p:cViewPr>
  </p:outlineViewPr>
  <p:notesTextViewPr>
    <p:cViewPr>
      <p:scale>
        <a:sx n="100" d="100"/>
        <a:sy n="100" d="100"/>
      </p:scale>
      <p:origin x="0" y="0"/>
    </p:cViewPr>
  </p:notesTextViewPr>
  <p:sorterViewPr>
    <p:cViewPr>
      <p:scale>
        <a:sx n="145" d="100"/>
        <a:sy n="145" d="100"/>
      </p:scale>
      <p:origin x="0" y="0"/>
    </p:cViewPr>
  </p:sorterViewPr>
  <p:notesViewPr>
    <p:cSldViewPr>
      <p:cViewPr>
        <p:scale>
          <a:sx n="100" d="100"/>
          <a:sy n="100" d="100"/>
        </p:scale>
        <p:origin x="-656" y="1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52EC88-8211-9A40-A817-BD4EFBAABE65}" type="doc">
      <dgm:prSet loTypeId="urn:microsoft.com/office/officeart/2005/8/layout/hProcess11" loCatId="" qsTypeId="urn:microsoft.com/office/officeart/2005/8/quickstyle/simple4" qsCatId="simple" csTypeId="urn:microsoft.com/office/officeart/2005/8/colors/accent0_3" csCatId="mainScheme" phldr="1"/>
      <dgm:spPr/>
      <dgm:t>
        <a:bodyPr/>
        <a:lstStyle/>
        <a:p>
          <a:endParaRPr lang="en-US"/>
        </a:p>
      </dgm:t>
    </dgm:pt>
    <dgm:pt modelId="{F1569079-646E-0E4B-9A9E-97D30825C6E3}">
      <dgm:prSet phldrT="[Text]"/>
      <dgm:spPr/>
      <dgm:t>
        <a:bodyPr/>
        <a:lstStyle/>
        <a:p>
          <a:r>
            <a:rPr lang="en-US" dirty="0" smtClean="0"/>
            <a:t>Rate limit</a:t>
          </a:r>
          <a:endParaRPr lang="en-US" dirty="0"/>
        </a:p>
      </dgm:t>
    </dgm:pt>
    <dgm:pt modelId="{95EB1D46-6563-7743-95F2-5B16FA32C3A0}" type="parTrans" cxnId="{8E07261D-D929-E349-9467-9442938B1F5D}">
      <dgm:prSet/>
      <dgm:spPr/>
      <dgm:t>
        <a:bodyPr/>
        <a:lstStyle/>
        <a:p>
          <a:endParaRPr lang="en-US"/>
        </a:p>
      </dgm:t>
    </dgm:pt>
    <dgm:pt modelId="{7FAC4AC0-A537-0A46-9BDC-F4962AB43C71}" type="sibTrans" cxnId="{8E07261D-D929-E349-9467-9442938B1F5D}">
      <dgm:prSet/>
      <dgm:spPr/>
      <dgm:t>
        <a:bodyPr/>
        <a:lstStyle/>
        <a:p>
          <a:endParaRPr lang="en-US"/>
        </a:p>
      </dgm:t>
    </dgm:pt>
    <dgm:pt modelId="{CC1CDE8A-E868-BC4D-83C4-E2A5B27FCBA4}">
      <dgm:prSet phldrT="[Text]"/>
      <dgm:spPr/>
      <dgm:t>
        <a:bodyPr/>
        <a:lstStyle/>
        <a:p>
          <a:r>
            <a:rPr lang="en-US" dirty="0" smtClean="0"/>
            <a:t>OAuth</a:t>
          </a:r>
          <a:endParaRPr lang="en-US" dirty="0"/>
        </a:p>
      </dgm:t>
    </dgm:pt>
    <dgm:pt modelId="{457BAA8A-4AC8-814C-8A04-D8C6040564EA}" type="parTrans" cxnId="{5E97BF55-2AE6-0C43-8D05-B040306F8929}">
      <dgm:prSet/>
      <dgm:spPr/>
      <dgm:t>
        <a:bodyPr/>
        <a:lstStyle/>
        <a:p>
          <a:endParaRPr lang="en-US"/>
        </a:p>
      </dgm:t>
    </dgm:pt>
    <dgm:pt modelId="{4A690176-B8CE-764F-B504-063570C014A6}" type="sibTrans" cxnId="{5E97BF55-2AE6-0C43-8D05-B040306F8929}">
      <dgm:prSet/>
      <dgm:spPr/>
      <dgm:t>
        <a:bodyPr/>
        <a:lstStyle/>
        <a:p>
          <a:endParaRPr lang="en-US"/>
        </a:p>
      </dgm:t>
    </dgm:pt>
    <dgm:pt modelId="{3199AB80-56D1-8043-82F8-491531BE9C81}">
      <dgm:prSet phldrT="[Text]"/>
      <dgm:spPr/>
      <dgm:t>
        <a:bodyPr/>
        <a:lstStyle/>
        <a:p>
          <a:r>
            <a:rPr lang="en-US" dirty="0" smtClean="0"/>
            <a:t>JS/Java callout</a:t>
          </a:r>
          <a:endParaRPr lang="en-US" dirty="0"/>
        </a:p>
      </dgm:t>
    </dgm:pt>
    <dgm:pt modelId="{4BCD769B-0426-BF4D-B989-8E37DE5E6305}" type="parTrans" cxnId="{B02489BE-2EA6-D640-84A8-258C3505117A}">
      <dgm:prSet/>
      <dgm:spPr/>
      <dgm:t>
        <a:bodyPr/>
        <a:lstStyle/>
        <a:p>
          <a:endParaRPr lang="en-US"/>
        </a:p>
      </dgm:t>
    </dgm:pt>
    <dgm:pt modelId="{DD3BCD6E-2D72-D443-B8A1-59C202FC00AD}" type="sibTrans" cxnId="{B02489BE-2EA6-D640-84A8-258C3505117A}">
      <dgm:prSet/>
      <dgm:spPr/>
      <dgm:t>
        <a:bodyPr/>
        <a:lstStyle/>
        <a:p>
          <a:endParaRPr lang="en-US"/>
        </a:p>
      </dgm:t>
    </dgm:pt>
    <dgm:pt modelId="{9F378660-E734-444B-BC3A-6E9A673B5949}">
      <dgm:prSet phldrT="[Text]"/>
      <dgm:spPr/>
      <dgm:t>
        <a:bodyPr/>
        <a:lstStyle/>
        <a:p>
          <a:r>
            <a:rPr lang="en-US" dirty="0" smtClean="0"/>
            <a:t>Threat protection</a:t>
          </a:r>
          <a:endParaRPr lang="en-US" dirty="0"/>
        </a:p>
      </dgm:t>
    </dgm:pt>
    <dgm:pt modelId="{B12033D3-8311-9947-A520-FC62119BE5C7}" type="parTrans" cxnId="{421B77C0-7B30-D246-9FB5-A22AEBDF0061}">
      <dgm:prSet/>
      <dgm:spPr/>
      <dgm:t>
        <a:bodyPr/>
        <a:lstStyle/>
        <a:p>
          <a:endParaRPr lang="en-US"/>
        </a:p>
      </dgm:t>
    </dgm:pt>
    <dgm:pt modelId="{9572C32A-88A7-394B-8271-5E2F9CEEED15}" type="sibTrans" cxnId="{421B77C0-7B30-D246-9FB5-A22AEBDF0061}">
      <dgm:prSet/>
      <dgm:spPr/>
      <dgm:t>
        <a:bodyPr/>
        <a:lstStyle/>
        <a:p>
          <a:endParaRPr lang="en-US"/>
        </a:p>
      </dgm:t>
    </dgm:pt>
    <dgm:pt modelId="{EA507633-D9E6-F14A-B6A1-F1C4C4D8D427}" type="pres">
      <dgm:prSet presAssocID="{6652EC88-8211-9A40-A817-BD4EFBAABE65}" presName="Name0" presStyleCnt="0">
        <dgm:presLayoutVars>
          <dgm:dir/>
          <dgm:resizeHandles val="exact"/>
        </dgm:presLayoutVars>
      </dgm:prSet>
      <dgm:spPr/>
      <dgm:t>
        <a:bodyPr/>
        <a:lstStyle/>
        <a:p>
          <a:endParaRPr lang="en-US"/>
        </a:p>
      </dgm:t>
    </dgm:pt>
    <dgm:pt modelId="{E20C5B5A-37C0-504C-B0ED-2D6DB25E30D6}" type="pres">
      <dgm:prSet presAssocID="{6652EC88-8211-9A40-A817-BD4EFBAABE65}" presName="arrow" presStyleLbl="bgShp" presStyleIdx="0" presStyleCnt="1"/>
      <dgm:spPr/>
    </dgm:pt>
    <dgm:pt modelId="{2CE36C4A-BA60-EC43-81CA-3A41D99CA207}" type="pres">
      <dgm:prSet presAssocID="{6652EC88-8211-9A40-A817-BD4EFBAABE65}" presName="points" presStyleCnt="0"/>
      <dgm:spPr/>
    </dgm:pt>
    <dgm:pt modelId="{64E8A87F-994C-0547-8981-0875E59D4C30}" type="pres">
      <dgm:prSet presAssocID="{F1569079-646E-0E4B-9A9E-97D30825C6E3}" presName="compositeA" presStyleCnt="0"/>
      <dgm:spPr/>
    </dgm:pt>
    <dgm:pt modelId="{C3D2DA9F-0BC8-4D46-B8BA-656FB5CAB7B4}" type="pres">
      <dgm:prSet presAssocID="{F1569079-646E-0E4B-9A9E-97D30825C6E3}" presName="textA" presStyleLbl="revTx" presStyleIdx="0" presStyleCnt="4">
        <dgm:presLayoutVars>
          <dgm:bulletEnabled val="1"/>
        </dgm:presLayoutVars>
      </dgm:prSet>
      <dgm:spPr/>
      <dgm:t>
        <a:bodyPr/>
        <a:lstStyle/>
        <a:p>
          <a:endParaRPr lang="en-US"/>
        </a:p>
      </dgm:t>
    </dgm:pt>
    <dgm:pt modelId="{55654813-3FDA-5640-9F6B-86E323B777AB}" type="pres">
      <dgm:prSet presAssocID="{F1569079-646E-0E4B-9A9E-97D30825C6E3}" presName="circleA" presStyleLbl="node1" presStyleIdx="0" presStyleCnt="4"/>
      <dgm:spPr/>
    </dgm:pt>
    <dgm:pt modelId="{F23ED92C-2DE3-644A-8DBC-71331C18C058}" type="pres">
      <dgm:prSet presAssocID="{F1569079-646E-0E4B-9A9E-97D30825C6E3}" presName="spaceA" presStyleCnt="0"/>
      <dgm:spPr/>
    </dgm:pt>
    <dgm:pt modelId="{D287175B-B09C-924B-B5F1-8B712D9221F4}" type="pres">
      <dgm:prSet presAssocID="{7FAC4AC0-A537-0A46-9BDC-F4962AB43C71}" presName="space" presStyleCnt="0"/>
      <dgm:spPr/>
    </dgm:pt>
    <dgm:pt modelId="{8433EE52-928D-1040-A2E6-50DD9849940B}" type="pres">
      <dgm:prSet presAssocID="{9F378660-E734-444B-BC3A-6E9A673B5949}" presName="compositeB" presStyleCnt="0"/>
      <dgm:spPr/>
    </dgm:pt>
    <dgm:pt modelId="{DBBA5C0B-A9C3-8640-B9CB-1BBB7755B208}" type="pres">
      <dgm:prSet presAssocID="{9F378660-E734-444B-BC3A-6E9A673B5949}" presName="textB" presStyleLbl="revTx" presStyleIdx="1" presStyleCnt="4">
        <dgm:presLayoutVars>
          <dgm:bulletEnabled val="1"/>
        </dgm:presLayoutVars>
      </dgm:prSet>
      <dgm:spPr/>
      <dgm:t>
        <a:bodyPr/>
        <a:lstStyle/>
        <a:p>
          <a:endParaRPr lang="en-US"/>
        </a:p>
      </dgm:t>
    </dgm:pt>
    <dgm:pt modelId="{3DA721D6-E4F6-134B-B874-E159AD684E0A}" type="pres">
      <dgm:prSet presAssocID="{9F378660-E734-444B-BC3A-6E9A673B5949}" presName="circleB" presStyleLbl="node1" presStyleIdx="1" presStyleCnt="4"/>
      <dgm:spPr/>
    </dgm:pt>
    <dgm:pt modelId="{50297E3B-8047-FA43-8B03-90FB8B64104A}" type="pres">
      <dgm:prSet presAssocID="{9F378660-E734-444B-BC3A-6E9A673B5949}" presName="spaceB" presStyleCnt="0"/>
      <dgm:spPr/>
    </dgm:pt>
    <dgm:pt modelId="{A7004197-F326-C047-8CBA-AC048BCDC7D2}" type="pres">
      <dgm:prSet presAssocID="{9572C32A-88A7-394B-8271-5E2F9CEEED15}" presName="space" presStyleCnt="0"/>
      <dgm:spPr/>
    </dgm:pt>
    <dgm:pt modelId="{D91AC69D-D005-1D4A-9CC0-4B51A6DB0704}" type="pres">
      <dgm:prSet presAssocID="{CC1CDE8A-E868-BC4D-83C4-E2A5B27FCBA4}" presName="compositeA" presStyleCnt="0"/>
      <dgm:spPr/>
    </dgm:pt>
    <dgm:pt modelId="{8AAF11AA-2A2C-FF47-BA79-7AFFC23E1C91}" type="pres">
      <dgm:prSet presAssocID="{CC1CDE8A-E868-BC4D-83C4-E2A5B27FCBA4}" presName="textA" presStyleLbl="revTx" presStyleIdx="2" presStyleCnt="4">
        <dgm:presLayoutVars>
          <dgm:bulletEnabled val="1"/>
        </dgm:presLayoutVars>
      </dgm:prSet>
      <dgm:spPr/>
      <dgm:t>
        <a:bodyPr/>
        <a:lstStyle/>
        <a:p>
          <a:endParaRPr lang="en-US"/>
        </a:p>
      </dgm:t>
    </dgm:pt>
    <dgm:pt modelId="{5C02544E-FEBD-214F-98CE-6BE12A203946}" type="pres">
      <dgm:prSet presAssocID="{CC1CDE8A-E868-BC4D-83C4-E2A5B27FCBA4}" presName="circleA" presStyleLbl="node1" presStyleIdx="2" presStyleCnt="4"/>
      <dgm:spPr/>
    </dgm:pt>
    <dgm:pt modelId="{6F9D3F5A-A2FD-B349-94C6-5C9578AFAC9D}" type="pres">
      <dgm:prSet presAssocID="{CC1CDE8A-E868-BC4D-83C4-E2A5B27FCBA4}" presName="spaceA" presStyleCnt="0"/>
      <dgm:spPr/>
    </dgm:pt>
    <dgm:pt modelId="{962F08BE-5FB3-B042-8FA2-AEAFE4325651}" type="pres">
      <dgm:prSet presAssocID="{4A690176-B8CE-764F-B504-063570C014A6}" presName="space" presStyleCnt="0"/>
      <dgm:spPr/>
    </dgm:pt>
    <dgm:pt modelId="{32A4DCB2-92CD-3E44-B4CF-853ADEC078B4}" type="pres">
      <dgm:prSet presAssocID="{3199AB80-56D1-8043-82F8-491531BE9C81}" presName="compositeB" presStyleCnt="0"/>
      <dgm:spPr/>
    </dgm:pt>
    <dgm:pt modelId="{DF49D4C2-646F-F34D-BF41-94F19CCE8D9D}" type="pres">
      <dgm:prSet presAssocID="{3199AB80-56D1-8043-82F8-491531BE9C81}" presName="textB" presStyleLbl="revTx" presStyleIdx="3" presStyleCnt="4">
        <dgm:presLayoutVars>
          <dgm:bulletEnabled val="1"/>
        </dgm:presLayoutVars>
      </dgm:prSet>
      <dgm:spPr/>
      <dgm:t>
        <a:bodyPr/>
        <a:lstStyle/>
        <a:p>
          <a:endParaRPr lang="en-US"/>
        </a:p>
      </dgm:t>
    </dgm:pt>
    <dgm:pt modelId="{42AFCE3B-5882-3A43-9667-A88020616B46}" type="pres">
      <dgm:prSet presAssocID="{3199AB80-56D1-8043-82F8-491531BE9C81}" presName="circleB" presStyleLbl="node1" presStyleIdx="3" presStyleCnt="4"/>
      <dgm:spPr/>
    </dgm:pt>
    <dgm:pt modelId="{42452745-E2BC-384E-AAEC-7F4B9E2EECC1}" type="pres">
      <dgm:prSet presAssocID="{3199AB80-56D1-8043-82F8-491531BE9C81}" presName="spaceB" presStyleCnt="0"/>
      <dgm:spPr/>
    </dgm:pt>
  </dgm:ptLst>
  <dgm:cxnLst>
    <dgm:cxn modelId="{5E97BF55-2AE6-0C43-8D05-B040306F8929}" srcId="{6652EC88-8211-9A40-A817-BD4EFBAABE65}" destId="{CC1CDE8A-E868-BC4D-83C4-E2A5B27FCBA4}" srcOrd="2" destOrd="0" parTransId="{457BAA8A-4AC8-814C-8A04-D8C6040564EA}" sibTransId="{4A690176-B8CE-764F-B504-063570C014A6}"/>
    <dgm:cxn modelId="{DD16E643-908C-F54E-ACFB-DD81CC231A71}" type="presOf" srcId="{6652EC88-8211-9A40-A817-BD4EFBAABE65}" destId="{EA507633-D9E6-F14A-B6A1-F1C4C4D8D427}" srcOrd="0" destOrd="0" presId="urn:microsoft.com/office/officeart/2005/8/layout/hProcess11"/>
    <dgm:cxn modelId="{F559B16E-2CCD-534B-8BBB-41410A2EBF7B}" type="presOf" srcId="{CC1CDE8A-E868-BC4D-83C4-E2A5B27FCBA4}" destId="{8AAF11AA-2A2C-FF47-BA79-7AFFC23E1C91}" srcOrd="0" destOrd="0" presId="urn:microsoft.com/office/officeart/2005/8/layout/hProcess11"/>
    <dgm:cxn modelId="{F3E2311D-D4A5-624D-ADE0-CA560B10FD44}" type="presOf" srcId="{3199AB80-56D1-8043-82F8-491531BE9C81}" destId="{DF49D4C2-646F-F34D-BF41-94F19CCE8D9D}" srcOrd="0" destOrd="0" presId="urn:microsoft.com/office/officeart/2005/8/layout/hProcess11"/>
    <dgm:cxn modelId="{ACABD0E3-F29B-634A-A462-0838F2A94045}" type="presOf" srcId="{9F378660-E734-444B-BC3A-6E9A673B5949}" destId="{DBBA5C0B-A9C3-8640-B9CB-1BBB7755B208}" srcOrd="0" destOrd="0" presId="urn:microsoft.com/office/officeart/2005/8/layout/hProcess11"/>
    <dgm:cxn modelId="{B02489BE-2EA6-D640-84A8-258C3505117A}" srcId="{6652EC88-8211-9A40-A817-BD4EFBAABE65}" destId="{3199AB80-56D1-8043-82F8-491531BE9C81}" srcOrd="3" destOrd="0" parTransId="{4BCD769B-0426-BF4D-B989-8E37DE5E6305}" sibTransId="{DD3BCD6E-2D72-D443-B8A1-59C202FC00AD}"/>
    <dgm:cxn modelId="{6D8923EB-5DFB-4C49-9A4E-63F4A64791B4}" type="presOf" srcId="{F1569079-646E-0E4B-9A9E-97D30825C6E3}" destId="{C3D2DA9F-0BC8-4D46-B8BA-656FB5CAB7B4}" srcOrd="0" destOrd="0" presId="urn:microsoft.com/office/officeart/2005/8/layout/hProcess11"/>
    <dgm:cxn modelId="{8E07261D-D929-E349-9467-9442938B1F5D}" srcId="{6652EC88-8211-9A40-A817-BD4EFBAABE65}" destId="{F1569079-646E-0E4B-9A9E-97D30825C6E3}" srcOrd="0" destOrd="0" parTransId="{95EB1D46-6563-7743-95F2-5B16FA32C3A0}" sibTransId="{7FAC4AC0-A537-0A46-9BDC-F4962AB43C71}"/>
    <dgm:cxn modelId="{421B77C0-7B30-D246-9FB5-A22AEBDF0061}" srcId="{6652EC88-8211-9A40-A817-BD4EFBAABE65}" destId="{9F378660-E734-444B-BC3A-6E9A673B5949}" srcOrd="1" destOrd="0" parTransId="{B12033D3-8311-9947-A520-FC62119BE5C7}" sibTransId="{9572C32A-88A7-394B-8271-5E2F9CEEED15}"/>
    <dgm:cxn modelId="{3F3AE3CB-0BFA-954F-834B-7F773DF5F91D}" type="presParOf" srcId="{EA507633-D9E6-F14A-B6A1-F1C4C4D8D427}" destId="{E20C5B5A-37C0-504C-B0ED-2D6DB25E30D6}" srcOrd="0" destOrd="0" presId="urn:microsoft.com/office/officeart/2005/8/layout/hProcess11"/>
    <dgm:cxn modelId="{EB875E54-1FBF-1841-B3AF-7A021C4B6D11}" type="presParOf" srcId="{EA507633-D9E6-F14A-B6A1-F1C4C4D8D427}" destId="{2CE36C4A-BA60-EC43-81CA-3A41D99CA207}" srcOrd="1" destOrd="0" presId="urn:microsoft.com/office/officeart/2005/8/layout/hProcess11"/>
    <dgm:cxn modelId="{C8E66FC6-F668-9A4D-AEFD-4B361ED0FDB3}" type="presParOf" srcId="{2CE36C4A-BA60-EC43-81CA-3A41D99CA207}" destId="{64E8A87F-994C-0547-8981-0875E59D4C30}" srcOrd="0" destOrd="0" presId="urn:microsoft.com/office/officeart/2005/8/layout/hProcess11"/>
    <dgm:cxn modelId="{05F13398-9D18-BA43-94F9-5C935B72E9E5}" type="presParOf" srcId="{64E8A87F-994C-0547-8981-0875E59D4C30}" destId="{C3D2DA9F-0BC8-4D46-B8BA-656FB5CAB7B4}" srcOrd="0" destOrd="0" presId="urn:microsoft.com/office/officeart/2005/8/layout/hProcess11"/>
    <dgm:cxn modelId="{F9E0CDAC-FEC9-FD49-B207-95C9BA4B37E4}" type="presParOf" srcId="{64E8A87F-994C-0547-8981-0875E59D4C30}" destId="{55654813-3FDA-5640-9F6B-86E323B777AB}" srcOrd="1" destOrd="0" presId="urn:microsoft.com/office/officeart/2005/8/layout/hProcess11"/>
    <dgm:cxn modelId="{83EFDB28-8A56-C847-AE53-FE1198552004}" type="presParOf" srcId="{64E8A87F-994C-0547-8981-0875E59D4C30}" destId="{F23ED92C-2DE3-644A-8DBC-71331C18C058}" srcOrd="2" destOrd="0" presId="urn:microsoft.com/office/officeart/2005/8/layout/hProcess11"/>
    <dgm:cxn modelId="{82DE3611-92D2-944A-BC80-E136444A5E98}" type="presParOf" srcId="{2CE36C4A-BA60-EC43-81CA-3A41D99CA207}" destId="{D287175B-B09C-924B-B5F1-8B712D9221F4}" srcOrd="1" destOrd="0" presId="urn:microsoft.com/office/officeart/2005/8/layout/hProcess11"/>
    <dgm:cxn modelId="{BA4B9DA8-4F54-0A4F-9D8E-D232B32AB7C7}" type="presParOf" srcId="{2CE36C4A-BA60-EC43-81CA-3A41D99CA207}" destId="{8433EE52-928D-1040-A2E6-50DD9849940B}" srcOrd="2" destOrd="0" presId="urn:microsoft.com/office/officeart/2005/8/layout/hProcess11"/>
    <dgm:cxn modelId="{2DDB0ED1-6DB2-FC4A-B2CC-12574A4BB73B}" type="presParOf" srcId="{8433EE52-928D-1040-A2E6-50DD9849940B}" destId="{DBBA5C0B-A9C3-8640-B9CB-1BBB7755B208}" srcOrd="0" destOrd="0" presId="urn:microsoft.com/office/officeart/2005/8/layout/hProcess11"/>
    <dgm:cxn modelId="{52234D94-1AD7-1242-9219-7897459F2C31}" type="presParOf" srcId="{8433EE52-928D-1040-A2E6-50DD9849940B}" destId="{3DA721D6-E4F6-134B-B874-E159AD684E0A}" srcOrd="1" destOrd="0" presId="urn:microsoft.com/office/officeart/2005/8/layout/hProcess11"/>
    <dgm:cxn modelId="{EDAF5FEF-07A2-DC47-BA55-30D97B153E60}" type="presParOf" srcId="{8433EE52-928D-1040-A2E6-50DD9849940B}" destId="{50297E3B-8047-FA43-8B03-90FB8B64104A}" srcOrd="2" destOrd="0" presId="urn:microsoft.com/office/officeart/2005/8/layout/hProcess11"/>
    <dgm:cxn modelId="{2672942B-F767-F149-97DD-83A6981B3186}" type="presParOf" srcId="{2CE36C4A-BA60-EC43-81CA-3A41D99CA207}" destId="{A7004197-F326-C047-8CBA-AC048BCDC7D2}" srcOrd="3" destOrd="0" presId="urn:microsoft.com/office/officeart/2005/8/layout/hProcess11"/>
    <dgm:cxn modelId="{20877EF7-8280-9848-818A-37DC23905BE8}" type="presParOf" srcId="{2CE36C4A-BA60-EC43-81CA-3A41D99CA207}" destId="{D91AC69D-D005-1D4A-9CC0-4B51A6DB0704}" srcOrd="4" destOrd="0" presId="urn:microsoft.com/office/officeart/2005/8/layout/hProcess11"/>
    <dgm:cxn modelId="{6F9EFFE3-4FA5-2941-8629-515D312D8519}" type="presParOf" srcId="{D91AC69D-D005-1D4A-9CC0-4B51A6DB0704}" destId="{8AAF11AA-2A2C-FF47-BA79-7AFFC23E1C91}" srcOrd="0" destOrd="0" presId="urn:microsoft.com/office/officeart/2005/8/layout/hProcess11"/>
    <dgm:cxn modelId="{395CCB55-8706-0E46-B42C-E1D7CFF285C4}" type="presParOf" srcId="{D91AC69D-D005-1D4A-9CC0-4B51A6DB0704}" destId="{5C02544E-FEBD-214F-98CE-6BE12A203946}" srcOrd="1" destOrd="0" presId="urn:microsoft.com/office/officeart/2005/8/layout/hProcess11"/>
    <dgm:cxn modelId="{A6688987-732C-E641-89E2-544DEFECF767}" type="presParOf" srcId="{D91AC69D-D005-1D4A-9CC0-4B51A6DB0704}" destId="{6F9D3F5A-A2FD-B349-94C6-5C9578AFAC9D}" srcOrd="2" destOrd="0" presId="urn:microsoft.com/office/officeart/2005/8/layout/hProcess11"/>
    <dgm:cxn modelId="{AC291DC2-6267-F848-9A4A-30772A0DFC81}" type="presParOf" srcId="{2CE36C4A-BA60-EC43-81CA-3A41D99CA207}" destId="{962F08BE-5FB3-B042-8FA2-AEAFE4325651}" srcOrd="5" destOrd="0" presId="urn:microsoft.com/office/officeart/2005/8/layout/hProcess11"/>
    <dgm:cxn modelId="{0CE6EB24-E73A-EA4D-BC7C-509AE348DAC5}" type="presParOf" srcId="{2CE36C4A-BA60-EC43-81CA-3A41D99CA207}" destId="{32A4DCB2-92CD-3E44-B4CF-853ADEC078B4}" srcOrd="6" destOrd="0" presId="urn:microsoft.com/office/officeart/2005/8/layout/hProcess11"/>
    <dgm:cxn modelId="{7DE07C18-4041-EA4E-8D76-DD9F8C58892A}" type="presParOf" srcId="{32A4DCB2-92CD-3E44-B4CF-853ADEC078B4}" destId="{DF49D4C2-646F-F34D-BF41-94F19CCE8D9D}" srcOrd="0" destOrd="0" presId="urn:microsoft.com/office/officeart/2005/8/layout/hProcess11"/>
    <dgm:cxn modelId="{9E1DA58E-3546-EA40-908C-A7A58A14B62D}" type="presParOf" srcId="{32A4DCB2-92CD-3E44-B4CF-853ADEC078B4}" destId="{42AFCE3B-5882-3A43-9667-A88020616B46}" srcOrd="1" destOrd="0" presId="urn:microsoft.com/office/officeart/2005/8/layout/hProcess11"/>
    <dgm:cxn modelId="{4FD53431-8874-AC43-B982-C4C01C0EB878}" type="presParOf" srcId="{32A4DCB2-92CD-3E44-B4CF-853ADEC078B4}" destId="{42452745-E2BC-384E-AAEC-7F4B9E2EECC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52EC88-8211-9A40-A817-BD4EFBAABE65}" type="doc">
      <dgm:prSet loTypeId="urn:microsoft.com/office/officeart/2005/8/layout/hProcess11" loCatId="" qsTypeId="urn:microsoft.com/office/officeart/2005/8/quickstyle/simple4" qsCatId="simple" csTypeId="urn:microsoft.com/office/officeart/2005/8/colors/accent0_3" csCatId="mainScheme" phldr="1"/>
      <dgm:spPr/>
      <dgm:t>
        <a:bodyPr/>
        <a:lstStyle/>
        <a:p>
          <a:endParaRPr lang="en-US"/>
        </a:p>
      </dgm:t>
    </dgm:pt>
    <dgm:pt modelId="{F1569079-646E-0E4B-9A9E-97D30825C6E3}">
      <dgm:prSet phldrT="[Text]" custT="1"/>
      <dgm:spPr/>
      <dgm:t>
        <a:bodyPr/>
        <a:lstStyle/>
        <a:p>
          <a:r>
            <a:rPr lang="en-US" sz="1050" dirty="0" smtClean="0"/>
            <a:t>Fault handling</a:t>
          </a:r>
          <a:endParaRPr lang="en-US" sz="1050" dirty="0"/>
        </a:p>
      </dgm:t>
    </dgm:pt>
    <dgm:pt modelId="{95EB1D46-6563-7743-95F2-5B16FA32C3A0}" type="parTrans" cxnId="{8E07261D-D929-E349-9467-9442938B1F5D}">
      <dgm:prSet/>
      <dgm:spPr/>
      <dgm:t>
        <a:bodyPr/>
        <a:lstStyle/>
        <a:p>
          <a:endParaRPr lang="en-US"/>
        </a:p>
      </dgm:t>
    </dgm:pt>
    <dgm:pt modelId="{7FAC4AC0-A537-0A46-9BDC-F4962AB43C71}" type="sibTrans" cxnId="{8E07261D-D929-E349-9467-9442938B1F5D}">
      <dgm:prSet/>
      <dgm:spPr/>
      <dgm:t>
        <a:bodyPr/>
        <a:lstStyle/>
        <a:p>
          <a:endParaRPr lang="en-US"/>
        </a:p>
      </dgm:t>
    </dgm:pt>
    <dgm:pt modelId="{CC1CDE8A-E868-BC4D-83C4-E2A5B27FCBA4}">
      <dgm:prSet phldrT="[Text]" custT="1"/>
      <dgm:spPr/>
      <dgm:t>
        <a:bodyPr/>
        <a:lstStyle/>
        <a:p>
          <a:r>
            <a:rPr lang="en-US" sz="1050" dirty="0" smtClean="0"/>
            <a:t>XSL</a:t>
          </a:r>
          <a:endParaRPr lang="en-US" sz="1050" dirty="0"/>
        </a:p>
      </dgm:t>
    </dgm:pt>
    <dgm:pt modelId="{457BAA8A-4AC8-814C-8A04-D8C6040564EA}" type="parTrans" cxnId="{5E97BF55-2AE6-0C43-8D05-B040306F8929}">
      <dgm:prSet/>
      <dgm:spPr/>
      <dgm:t>
        <a:bodyPr/>
        <a:lstStyle/>
        <a:p>
          <a:endParaRPr lang="en-US"/>
        </a:p>
      </dgm:t>
    </dgm:pt>
    <dgm:pt modelId="{4A690176-B8CE-764F-B504-063570C014A6}" type="sibTrans" cxnId="{5E97BF55-2AE6-0C43-8D05-B040306F8929}">
      <dgm:prSet/>
      <dgm:spPr/>
      <dgm:t>
        <a:bodyPr/>
        <a:lstStyle/>
        <a:p>
          <a:endParaRPr lang="en-US"/>
        </a:p>
      </dgm:t>
    </dgm:pt>
    <dgm:pt modelId="{4538A273-F477-2748-9A7C-62FC6904ABFD}">
      <dgm:prSet phldrT="[Text]" custT="1"/>
      <dgm:spPr/>
      <dgm:t>
        <a:bodyPr/>
        <a:lstStyle/>
        <a:p>
          <a:r>
            <a:rPr lang="en-US" sz="1050" dirty="0" smtClean="0"/>
            <a:t>Service callout</a:t>
          </a:r>
          <a:endParaRPr lang="en-US" sz="1050" dirty="0"/>
        </a:p>
      </dgm:t>
    </dgm:pt>
    <dgm:pt modelId="{8BBA4589-21DB-A744-9173-73931075AC46}" type="parTrans" cxnId="{288F56B0-30DE-5642-9D4F-B47B2ACEB277}">
      <dgm:prSet/>
      <dgm:spPr/>
      <dgm:t>
        <a:bodyPr/>
        <a:lstStyle/>
        <a:p>
          <a:endParaRPr lang="en-US"/>
        </a:p>
      </dgm:t>
    </dgm:pt>
    <dgm:pt modelId="{949A20DD-1335-1F42-B577-8C3E2A8D5239}" type="sibTrans" cxnId="{288F56B0-30DE-5642-9D4F-B47B2ACEB277}">
      <dgm:prSet/>
      <dgm:spPr/>
      <dgm:t>
        <a:bodyPr/>
        <a:lstStyle/>
        <a:p>
          <a:endParaRPr lang="en-US"/>
        </a:p>
      </dgm:t>
    </dgm:pt>
    <dgm:pt modelId="{3199AB80-56D1-8043-82F8-491531BE9C81}">
      <dgm:prSet phldrT="[Text]" custT="1"/>
      <dgm:spPr/>
      <dgm:t>
        <a:bodyPr/>
        <a:lstStyle/>
        <a:p>
          <a:r>
            <a:rPr lang="en-US" sz="1050" dirty="0" smtClean="0"/>
            <a:t>Cache</a:t>
          </a:r>
          <a:endParaRPr lang="en-US" sz="1050" dirty="0"/>
        </a:p>
      </dgm:t>
    </dgm:pt>
    <dgm:pt modelId="{4BCD769B-0426-BF4D-B989-8E37DE5E6305}" type="parTrans" cxnId="{B02489BE-2EA6-D640-84A8-258C3505117A}">
      <dgm:prSet/>
      <dgm:spPr/>
      <dgm:t>
        <a:bodyPr/>
        <a:lstStyle/>
        <a:p>
          <a:endParaRPr lang="en-US"/>
        </a:p>
      </dgm:t>
    </dgm:pt>
    <dgm:pt modelId="{DD3BCD6E-2D72-D443-B8A1-59C202FC00AD}" type="sibTrans" cxnId="{B02489BE-2EA6-D640-84A8-258C3505117A}">
      <dgm:prSet/>
      <dgm:spPr/>
      <dgm:t>
        <a:bodyPr/>
        <a:lstStyle/>
        <a:p>
          <a:endParaRPr lang="en-US"/>
        </a:p>
      </dgm:t>
    </dgm:pt>
    <dgm:pt modelId="{EA507633-D9E6-F14A-B6A1-F1C4C4D8D427}" type="pres">
      <dgm:prSet presAssocID="{6652EC88-8211-9A40-A817-BD4EFBAABE65}" presName="Name0" presStyleCnt="0">
        <dgm:presLayoutVars>
          <dgm:dir/>
          <dgm:resizeHandles val="exact"/>
        </dgm:presLayoutVars>
      </dgm:prSet>
      <dgm:spPr/>
      <dgm:t>
        <a:bodyPr/>
        <a:lstStyle/>
        <a:p>
          <a:endParaRPr lang="en-US"/>
        </a:p>
      </dgm:t>
    </dgm:pt>
    <dgm:pt modelId="{E20C5B5A-37C0-504C-B0ED-2D6DB25E30D6}" type="pres">
      <dgm:prSet presAssocID="{6652EC88-8211-9A40-A817-BD4EFBAABE65}" presName="arrow" presStyleLbl="bgShp" presStyleIdx="0" presStyleCnt="1" custAng="10800000"/>
      <dgm:spPr/>
    </dgm:pt>
    <dgm:pt modelId="{2CE36C4A-BA60-EC43-81CA-3A41D99CA207}" type="pres">
      <dgm:prSet presAssocID="{6652EC88-8211-9A40-A817-BD4EFBAABE65}" presName="points" presStyleCnt="0"/>
      <dgm:spPr/>
    </dgm:pt>
    <dgm:pt modelId="{64E8A87F-994C-0547-8981-0875E59D4C30}" type="pres">
      <dgm:prSet presAssocID="{F1569079-646E-0E4B-9A9E-97D30825C6E3}" presName="compositeA" presStyleCnt="0"/>
      <dgm:spPr/>
    </dgm:pt>
    <dgm:pt modelId="{C3D2DA9F-0BC8-4D46-B8BA-656FB5CAB7B4}" type="pres">
      <dgm:prSet presAssocID="{F1569079-646E-0E4B-9A9E-97D30825C6E3}" presName="textA" presStyleLbl="revTx" presStyleIdx="0" presStyleCnt="4">
        <dgm:presLayoutVars>
          <dgm:bulletEnabled val="1"/>
        </dgm:presLayoutVars>
      </dgm:prSet>
      <dgm:spPr/>
      <dgm:t>
        <a:bodyPr/>
        <a:lstStyle/>
        <a:p>
          <a:endParaRPr lang="en-US"/>
        </a:p>
      </dgm:t>
    </dgm:pt>
    <dgm:pt modelId="{55654813-3FDA-5640-9F6B-86E323B777AB}" type="pres">
      <dgm:prSet presAssocID="{F1569079-646E-0E4B-9A9E-97D30825C6E3}" presName="circleA" presStyleLbl="node1" presStyleIdx="0" presStyleCnt="4"/>
      <dgm:spPr/>
    </dgm:pt>
    <dgm:pt modelId="{F23ED92C-2DE3-644A-8DBC-71331C18C058}" type="pres">
      <dgm:prSet presAssocID="{F1569079-646E-0E4B-9A9E-97D30825C6E3}" presName="spaceA" presStyleCnt="0"/>
      <dgm:spPr/>
    </dgm:pt>
    <dgm:pt modelId="{D287175B-B09C-924B-B5F1-8B712D9221F4}" type="pres">
      <dgm:prSet presAssocID="{7FAC4AC0-A537-0A46-9BDC-F4962AB43C71}" presName="space" presStyleCnt="0"/>
      <dgm:spPr/>
    </dgm:pt>
    <dgm:pt modelId="{2B29FF4A-9351-F04E-A32F-421CF75AA9A7}" type="pres">
      <dgm:prSet presAssocID="{CC1CDE8A-E868-BC4D-83C4-E2A5B27FCBA4}" presName="compositeB" presStyleCnt="0"/>
      <dgm:spPr/>
    </dgm:pt>
    <dgm:pt modelId="{9D08B063-E6EB-8D4D-BDFE-CFCF5F61C757}" type="pres">
      <dgm:prSet presAssocID="{CC1CDE8A-E868-BC4D-83C4-E2A5B27FCBA4}" presName="textB" presStyleLbl="revTx" presStyleIdx="1" presStyleCnt="4">
        <dgm:presLayoutVars>
          <dgm:bulletEnabled val="1"/>
        </dgm:presLayoutVars>
      </dgm:prSet>
      <dgm:spPr/>
      <dgm:t>
        <a:bodyPr/>
        <a:lstStyle/>
        <a:p>
          <a:endParaRPr lang="en-US"/>
        </a:p>
      </dgm:t>
    </dgm:pt>
    <dgm:pt modelId="{9A414997-D3B1-5448-98F2-BCB63D00DD55}" type="pres">
      <dgm:prSet presAssocID="{CC1CDE8A-E868-BC4D-83C4-E2A5B27FCBA4}" presName="circleB" presStyleLbl="node1" presStyleIdx="1" presStyleCnt="4"/>
      <dgm:spPr/>
    </dgm:pt>
    <dgm:pt modelId="{CEB6D371-E2C0-964F-B057-9AB5AF16305D}" type="pres">
      <dgm:prSet presAssocID="{CC1CDE8A-E868-BC4D-83C4-E2A5B27FCBA4}" presName="spaceB" presStyleCnt="0"/>
      <dgm:spPr/>
    </dgm:pt>
    <dgm:pt modelId="{962F08BE-5FB3-B042-8FA2-AEAFE4325651}" type="pres">
      <dgm:prSet presAssocID="{4A690176-B8CE-764F-B504-063570C014A6}" presName="space" presStyleCnt="0"/>
      <dgm:spPr/>
    </dgm:pt>
    <dgm:pt modelId="{FB822393-A588-B94F-A32A-A136572810C9}" type="pres">
      <dgm:prSet presAssocID="{4538A273-F477-2748-9A7C-62FC6904ABFD}" presName="compositeA" presStyleCnt="0"/>
      <dgm:spPr/>
    </dgm:pt>
    <dgm:pt modelId="{E6669E82-CED1-D84E-83D2-87B70962A9C4}" type="pres">
      <dgm:prSet presAssocID="{4538A273-F477-2748-9A7C-62FC6904ABFD}" presName="textA" presStyleLbl="revTx" presStyleIdx="2" presStyleCnt="4">
        <dgm:presLayoutVars>
          <dgm:bulletEnabled val="1"/>
        </dgm:presLayoutVars>
      </dgm:prSet>
      <dgm:spPr/>
      <dgm:t>
        <a:bodyPr/>
        <a:lstStyle/>
        <a:p>
          <a:endParaRPr lang="en-US"/>
        </a:p>
      </dgm:t>
    </dgm:pt>
    <dgm:pt modelId="{15AC8159-ACF7-3749-87EB-CAAF16784873}" type="pres">
      <dgm:prSet presAssocID="{4538A273-F477-2748-9A7C-62FC6904ABFD}" presName="circleA" presStyleLbl="node1" presStyleIdx="2" presStyleCnt="4"/>
      <dgm:spPr/>
    </dgm:pt>
    <dgm:pt modelId="{6D7592CC-25C7-DB47-81A4-152A58BE2879}" type="pres">
      <dgm:prSet presAssocID="{4538A273-F477-2748-9A7C-62FC6904ABFD}" presName="spaceA" presStyleCnt="0"/>
      <dgm:spPr/>
    </dgm:pt>
    <dgm:pt modelId="{D6D3B949-D0DC-3E46-8B77-7498A46A4B56}" type="pres">
      <dgm:prSet presAssocID="{949A20DD-1335-1F42-B577-8C3E2A8D5239}" presName="space" presStyleCnt="0"/>
      <dgm:spPr/>
    </dgm:pt>
    <dgm:pt modelId="{32A4DCB2-92CD-3E44-B4CF-853ADEC078B4}" type="pres">
      <dgm:prSet presAssocID="{3199AB80-56D1-8043-82F8-491531BE9C81}" presName="compositeB" presStyleCnt="0"/>
      <dgm:spPr/>
    </dgm:pt>
    <dgm:pt modelId="{DF49D4C2-646F-F34D-BF41-94F19CCE8D9D}" type="pres">
      <dgm:prSet presAssocID="{3199AB80-56D1-8043-82F8-491531BE9C81}" presName="textB" presStyleLbl="revTx" presStyleIdx="3" presStyleCnt="4">
        <dgm:presLayoutVars>
          <dgm:bulletEnabled val="1"/>
        </dgm:presLayoutVars>
      </dgm:prSet>
      <dgm:spPr/>
      <dgm:t>
        <a:bodyPr/>
        <a:lstStyle/>
        <a:p>
          <a:endParaRPr lang="en-US"/>
        </a:p>
      </dgm:t>
    </dgm:pt>
    <dgm:pt modelId="{42AFCE3B-5882-3A43-9667-A88020616B46}" type="pres">
      <dgm:prSet presAssocID="{3199AB80-56D1-8043-82F8-491531BE9C81}" presName="circleB" presStyleLbl="node1" presStyleIdx="3" presStyleCnt="4"/>
      <dgm:spPr/>
    </dgm:pt>
    <dgm:pt modelId="{42452745-E2BC-384E-AAEC-7F4B9E2EECC1}" type="pres">
      <dgm:prSet presAssocID="{3199AB80-56D1-8043-82F8-491531BE9C81}" presName="spaceB" presStyleCnt="0"/>
      <dgm:spPr/>
    </dgm:pt>
  </dgm:ptLst>
  <dgm:cxnLst>
    <dgm:cxn modelId="{BB26DDEE-F8A0-5F48-A735-6A4F9724051A}" type="presOf" srcId="{6652EC88-8211-9A40-A817-BD4EFBAABE65}" destId="{EA507633-D9E6-F14A-B6A1-F1C4C4D8D427}" srcOrd="0" destOrd="0" presId="urn:microsoft.com/office/officeart/2005/8/layout/hProcess11"/>
    <dgm:cxn modelId="{6392065C-3A61-1C43-A1DD-BF5814D86FC0}" type="presOf" srcId="{F1569079-646E-0E4B-9A9E-97D30825C6E3}" destId="{C3D2DA9F-0BC8-4D46-B8BA-656FB5CAB7B4}" srcOrd="0" destOrd="0" presId="urn:microsoft.com/office/officeart/2005/8/layout/hProcess11"/>
    <dgm:cxn modelId="{E4AA23B8-8B53-164C-A353-B7E60ACABA3E}" type="presOf" srcId="{4538A273-F477-2748-9A7C-62FC6904ABFD}" destId="{E6669E82-CED1-D84E-83D2-87B70962A9C4}" srcOrd="0" destOrd="0" presId="urn:microsoft.com/office/officeart/2005/8/layout/hProcess11"/>
    <dgm:cxn modelId="{2FB37B52-1A61-064F-9D9F-AD074953D17E}" type="presOf" srcId="{3199AB80-56D1-8043-82F8-491531BE9C81}" destId="{DF49D4C2-646F-F34D-BF41-94F19CCE8D9D}" srcOrd="0" destOrd="0" presId="urn:microsoft.com/office/officeart/2005/8/layout/hProcess11"/>
    <dgm:cxn modelId="{8E07261D-D929-E349-9467-9442938B1F5D}" srcId="{6652EC88-8211-9A40-A817-BD4EFBAABE65}" destId="{F1569079-646E-0E4B-9A9E-97D30825C6E3}" srcOrd="0" destOrd="0" parTransId="{95EB1D46-6563-7743-95F2-5B16FA32C3A0}" sibTransId="{7FAC4AC0-A537-0A46-9BDC-F4962AB43C71}"/>
    <dgm:cxn modelId="{6AA83C11-EF57-4641-945A-C89195B5B91E}" type="presOf" srcId="{CC1CDE8A-E868-BC4D-83C4-E2A5B27FCBA4}" destId="{9D08B063-E6EB-8D4D-BDFE-CFCF5F61C757}" srcOrd="0" destOrd="0" presId="urn:microsoft.com/office/officeart/2005/8/layout/hProcess11"/>
    <dgm:cxn modelId="{5E97BF55-2AE6-0C43-8D05-B040306F8929}" srcId="{6652EC88-8211-9A40-A817-BD4EFBAABE65}" destId="{CC1CDE8A-E868-BC4D-83C4-E2A5B27FCBA4}" srcOrd="1" destOrd="0" parTransId="{457BAA8A-4AC8-814C-8A04-D8C6040564EA}" sibTransId="{4A690176-B8CE-764F-B504-063570C014A6}"/>
    <dgm:cxn modelId="{B02489BE-2EA6-D640-84A8-258C3505117A}" srcId="{6652EC88-8211-9A40-A817-BD4EFBAABE65}" destId="{3199AB80-56D1-8043-82F8-491531BE9C81}" srcOrd="3" destOrd="0" parTransId="{4BCD769B-0426-BF4D-B989-8E37DE5E6305}" sibTransId="{DD3BCD6E-2D72-D443-B8A1-59C202FC00AD}"/>
    <dgm:cxn modelId="{288F56B0-30DE-5642-9D4F-B47B2ACEB277}" srcId="{6652EC88-8211-9A40-A817-BD4EFBAABE65}" destId="{4538A273-F477-2748-9A7C-62FC6904ABFD}" srcOrd="2" destOrd="0" parTransId="{8BBA4589-21DB-A744-9173-73931075AC46}" sibTransId="{949A20DD-1335-1F42-B577-8C3E2A8D5239}"/>
    <dgm:cxn modelId="{56A0574C-9372-EB41-8D17-9C91E36AA919}" type="presParOf" srcId="{EA507633-D9E6-F14A-B6A1-F1C4C4D8D427}" destId="{E20C5B5A-37C0-504C-B0ED-2D6DB25E30D6}" srcOrd="0" destOrd="0" presId="urn:microsoft.com/office/officeart/2005/8/layout/hProcess11"/>
    <dgm:cxn modelId="{6DFF4F73-C722-5846-A46F-DE188720D976}" type="presParOf" srcId="{EA507633-D9E6-F14A-B6A1-F1C4C4D8D427}" destId="{2CE36C4A-BA60-EC43-81CA-3A41D99CA207}" srcOrd="1" destOrd="0" presId="urn:microsoft.com/office/officeart/2005/8/layout/hProcess11"/>
    <dgm:cxn modelId="{3BD3D84A-16D7-D548-BCAC-9698E6D1A21A}" type="presParOf" srcId="{2CE36C4A-BA60-EC43-81CA-3A41D99CA207}" destId="{64E8A87F-994C-0547-8981-0875E59D4C30}" srcOrd="0" destOrd="0" presId="urn:microsoft.com/office/officeart/2005/8/layout/hProcess11"/>
    <dgm:cxn modelId="{D449F587-891D-9847-87F4-11C5865E13F5}" type="presParOf" srcId="{64E8A87F-994C-0547-8981-0875E59D4C30}" destId="{C3D2DA9F-0BC8-4D46-B8BA-656FB5CAB7B4}" srcOrd="0" destOrd="0" presId="urn:microsoft.com/office/officeart/2005/8/layout/hProcess11"/>
    <dgm:cxn modelId="{11A29118-5CFB-1045-BCD6-12A301D6551D}" type="presParOf" srcId="{64E8A87F-994C-0547-8981-0875E59D4C30}" destId="{55654813-3FDA-5640-9F6B-86E323B777AB}" srcOrd="1" destOrd="0" presId="urn:microsoft.com/office/officeart/2005/8/layout/hProcess11"/>
    <dgm:cxn modelId="{40633E07-258D-4142-ABFA-AC00DB6C33A5}" type="presParOf" srcId="{64E8A87F-994C-0547-8981-0875E59D4C30}" destId="{F23ED92C-2DE3-644A-8DBC-71331C18C058}" srcOrd="2" destOrd="0" presId="urn:microsoft.com/office/officeart/2005/8/layout/hProcess11"/>
    <dgm:cxn modelId="{935AA878-FD3F-F84C-9E80-4569CABB26DD}" type="presParOf" srcId="{2CE36C4A-BA60-EC43-81CA-3A41D99CA207}" destId="{D287175B-B09C-924B-B5F1-8B712D9221F4}" srcOrd="1" destOrd="0" presId="urn:microsoft.com/office/officeart/2005/8/layout/hProcess11"/>
    <dgm:cxn modelId="{FDB9E82F-6018-154D-A0E7-C114B84312C9}" type="presParOf" srcId="{2CE36C4A-BA60-EC43-81CA-3A41D99CA207}" destId="{2B29FF4A-9351-F04E-A32F-421CF75AA9A7}" srcOrd="2" destOrd="0" presId="urn:microsoft.com/office/officeart/2005/8/layout/hProcess11"/>
    <dgm:cxn modelId="{A041C1C4-E9C8-334D-B491-E3CBB2FB7EFA}" type="presParOf" srcId="{2B29FF4A-9351-F04E-A32F-421CF75AA9A7}" destId="{9D08B063-E6EB-8D4D-BDFE-CFCF5F61C757}" srcOrd="0" destOrd="0" presId="urn:microsoft.com/office/officeart/2005/8/layout/hProcess11"/>
    <dgm:cxn modelId="{1CE293CB-6534-E44F-99D6-5CF84088AEE9}" type="presParOf" srcId="{2B29FF4A-9351-F04E-A32F-421CF75AA9A7}" destId="{9A414997-D3B1-5448-98F2-BCB63D00DD55}" srcOrd="1" destOrd="0" presId="urn:microsoft.com/office/officeart/2005/8/layout/hProcess11"/>
    <dgm:cxn modelId="{EBAD2779-008A-A34A-814B-23FF006E190F}" type="presParOf" srcId="{2B29FF4A-9351-F04E-A32F-421CF75AA9A7}" destId="{CEB6D371-E2C0-964F-B057-9AB5AF16305D}" srcOrd="2" destOrd="0" presId="urn:microsoft.com/office/officeart/2005/8/layout/hProcess11"/>
    <dgm:cxn modelId="{A3551EC0-B2D8-A442-AECF-8EB9943FF2B0}" type="presParOf" srcId="{2CE36C4A-BA60-EC43-81CA-3A41D99CA207}" destId="{962F08BE-5FB3-B042-8FA2-AEAFE4325651}" srcOrd="3" destOrd="0" presId="urn:microsoft.com/office/officeart/2005/8/layout/hProcess11"/>
    <dgm:cxn modelId="{3AA74E11-9F6C-0D42-954F-8A5C83A3842D}" type="presParOf" srcId="{2CE36C4A-BA60-EC43-81CA-3A41D99CA207}" destId="{FB822393-A588-B94F-A32A-A136572810C9}" srcOrd="4" destOrd="0" presId="urn:microsoft.com/office/officeart/2005/8/layout/hProcess11"/>
    <dgm:cxn modelId="{5F67DE44-354A-8D4F-BBA9-8E14D38897BA}" type="presParOf" srcId="{FB822393-A588-B94F-A32A-A136572810C9}" destId="{E6669E82-CED1-D84E-83D2-87B70962A9C4}" srcOrd="0" destOrd="0" presId="urn:microsoft.com/office/officeart/2005/8/layout/hProcess11"/>
    <dgm:cxn modelId="{D4293A89-0BEE-F946-A539-D8A2C0DC1777}" type="presParOf" srcId="{FB822393-A588-B94F-A32A-A136572810C9}" destId="{15AC8159-ACF7-3749-87EB-CAAF16784873}" srcOrd="1" destOrd="0" presId="urn:microsoft.com/office/officeart/2005/8/layout/hProcess11"/>
    <dgm:cxn modelId="{FADF2DE7-C70C-1942-974F-F46D4334B62D}" type="presParOf" srcId="{FB822393-A588-B94F-A32A-A136572810C9}" destId="{6D7592CC-25C7-DB47-81A4-152A58BE2879}" srcOrd="2" destOrd="0" presId="urn:microsoft.com/office/officeart/2005/8/layout/hProcess11"/>
    <dgm:cxn modelId="{E3F400B1-22F1-4C4B-82C8-020FA017A4E7}" type="presParOf" srcId="{2CE36C4A-BA60-EC43-81CA-3A41D99CA207}" destId="{D6D3B949-D0DC-3E46-8B77-7498A46A4B56}" srcOrd="5" destOrd="0" presId="urn:microsoft.com/office/officeart/2005/8/layout/hProcess11"/>
    <dgm:cxn modelId="{C5DE3B44-DABB-8F4E-AE8B-37C2A0CC7279}" type="presParOf" srcId="{2CE36C4A-BA60-EC43-81CA-3A41D99CA207}" destId="{32A4DCB2-92CD-3E44-B4CF-853ADEC078B4}" srcOrd="6" destOrd="0" presId="urn:microsoft.com/office/officeart/2005/8/layout/hProcess11"/>
    <dgm:cxn modelId="{EE54BB2B-89C3-8E4A-8B3C-DD37E7A80868}" type="presParOf" srcId="{32A4DCB2-92CD-3E44-B4CF-853ADEC078B4}" destId="{DF49D4C2-646F-F34D-BF41-94F19CCE8D9D}" srcOrd="0" destOrd="0" presId="urn:microsoft.com/office/officeart/2005/8/layout/hProcess11"/>
    <dgm:cxn modelId="{CF503C06-2643-B94F-ADF7-A3D6A8BAB214}" type="presParOf" srcId="{32A4DCB2-92CD-3E44-B4CF-853ADEC078B4}" destId="{42AFCE3B-5882-3A43-9667-A88020616B46}" srcOrd="1" destOrd="0" presId="urn:microsoft.com/office/officeart/2005/8/layout/hProcess11"/>
    <dgm:cxn modelId="{15BD2214-B54F-8C44-9427-74FEF5C23D53}" type="presParOf" srcId="{32A4DCB2-92CD-3E44-B4CF-853ADEC078B4}" destId="{42452745-E2BC-384E-AAEC-7F4B9E2EECC1}"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C5B5A-37C0-504C-B0ED-2D6DB25E30D6}">
      <dsp:nvSpPr>
        <dsp:cNvPr id="0" name=""/>
        <dsp:cNvSpPr/>
      </dsp:nvSpPr>
      <dsp:spPr>
        <a:xfrm>
          <a:off x="0" y="632459"/>
          <a:ext cx="3276600" cy="843280"/>
        </a:xfrm>
        <a:prstGeom prst="notchedRightArrow">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3D2DA9F-0BC8-4D46-B8BA-656FB5CAB7B4}">
      <dsp:nvSpPr>
        <dsp:cNvPr id="0" name=""/>
        <dsp:cNvSpPr/>
      </dsp:nvSpPr>
      <dsp:spPr>
        <a:xfrm>
          <a:off x="1475" y="0"/>
          <a:ext cx="709876"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Rate limit</a:t>
          </a:r>
          <a:endParaRPr lang="en-US" sz="1000" kern="1200" dirty="0"/>
        </a:p>
      </dsp:txBody>
      <dsp:txXfrm>
        <a:off x="1475" y="0"/>
        <a:ext cx="709876" cy="843280"/>
      </dsp:txXfrm>
    </dsp:sp>
    <dsp:sp modelId="{55654813-3FDA-5640-9F6B-86E323B777AB}">
      <dsp:nvSpPr>
        <dsp:cNvPr id="0" name=""/>
        <dsp:cNvSpPr/>
      </dsp:nvSpPr>
      <dsp:spPr>
        <a:xfrm>
          <a:off x="251004"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BBA5C0B-A9C3-8640-B9CB-1BBB7755B208}">
      <dsp:nvSpPr>
        <dsp:cNvPr id="0" name=""/>
        <dsp:cNvSpPr/>
      </dsp:nvSpPr>
      <dsp:spPr>
        <a:xfrm>
          <a:off x="746846" y="1264919"/>
          <a:ext cx="709876"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Threat protection</a:t>
          </a:r>
          <a:endParaRPr lang="en-US" sz="1000" kern="1200" dirty="0"/>
        </a:p>
      </dsp:txBody>
      <dsp:txXfrm>
        <a:off x="746846" y="1264919"/>
        <a:ext cx="709876" cy="843280"/>
      </dsp:txXfrm>
    </dsp:sp>
    <dsp:sp modelId="{3DA721D6-E4F6-134B-B874-E159AD684E0A}">
      <dsp:nvSpPr>
        <dsp:cNvPr id="0" name=""/>
        <dsp:cNvSpPr/>
      </dsp:nvSpPr>
      <dsp:spPr>
        <a:xfrm>
          <a:off x="996374"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AF11AA-2A2C-FF47-BA79-7AFFC23E1C91}">
      <dsp:nvSpPr>
        <dsp:cNvPr id="0" name=""/>
        <dsp:cNvSpPr/>
      </dsp:nvSpPr>
      <dsp:spPr>
        <a:xfrm>
          <a:off x="1492216" y="0"/>
          <a:ext cx="709876"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t>OAuth</a:t>
          </a:r>
          <a:endParaRPr lang="en-US" sz="1000" kern="1200" dirty="0"/>
        </a:p>
      </dsp:txBody>
      <dsp:txXfrm>
        <a:off x="1492216" y="0"/>
        <a:ext cx="709876" cy="843280"/>
      </dsp:txXfrm>
    </dsp:sp>
    <dsp:sp modelId="{5C02544E-FEBD-214F-98CE-6BE12A203946}">
      <dsp:nvSpPr>
        <dsp:cNvPr id="0" name=""/>
        <dsp:cNvSpPr/>
      </dsp:nvSpPr>
      <dsp:spPr>
        <a:xfrm>
          <a:off x="1741745"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49D4C2-646F-F34D-BF41-94F19CCE8D9D}">
      <dsp:nvSpPr>
        <dsp:cNvPr id="0" name=""/>
        <dsp:cNvSpPr/>
      </dsp:nvSpPr>
      <dsp:spPr>
        <a:xfrm>
          <a:off x="2237587" y="1264919"/>
          <a:ext cx="709876"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t>JS/Java callout</a:t>
          </a:r>
          <a:endParaRPr lang="en-US" sz="1000" kern="1200" dirty="0"/>
        </a:p>
      </dsp:txBody>
      <dsp:txXfrm>
        <a:off x="2237587" y="1264919"/>
        <a:ext cx="709876" cy="843280"/>
      </dsp:txXfrm>
    </dsp:sp>
    <dsp:sp modelId="{42AFCE3B-5882-3A43-9667-A88020616B46}">
      <dsp:nvSpPr>
        <dsp:cNvPr id="0" name=""/>
        <dsp:cNvSpPr/>
      </dsp:nvSpPr>
      <dsp:spPr>
        <a:xfrm>
          <a:off x="2487115"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C5B5A-37C0-504C-B0ED-2D6DB25E30D6}">
      <dsp:nvSpPr>
        <dsp:cNvPr id="0" name=""/>
        <dsp:cNvSpPr/>
      </dsp:nvSpPr>
      <dsp:spPr>
        <a:xfrm rot="10800000">
          <a:off x="0" y="632459"/>
          <a:ext cx="3352800" cy="843280"/>
        </a:xfrm>
        <a:prstGeom prst="notchedRightArrow">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3D2DA9F-0BC8-4D46-B8BA-656FB5CAB7B4}">
      <dsp:nvSpPr>
        <dsp:cNvPr id="0" name=""/>
        <dsp:cNvSpPr/>
      </dsp:nvSpPr>
      <dsp:spPr>
        <a:xfrm>
          <a:off x="1510" y="0"/>
          <a:ext cx="726385"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r>
            <a:rPr lang="en-US" sz="1050" kern="1200" dirty="0" smtClean="0"/>
            <a:t>Fault handling</a:t>
          </a:r>
          <a:endParaRPr lang="en-US" sz="1050" kern="1200" dirty="0"/>
        </a:p>
      </dsp:txBody>
      <dsp:txXfrm>
        <a:off x="1510" y="0"/>
        <a:ext cx="726385" cy="843280"/>
      </dsp:txXfrm>
    </dsp:sp>
    <dsp:sp modelId="{55654813-3FDA-5640-9F6B-86E323B777AB}">
      <dsp:nvSpPr>
        <dsp:cNvPr id="0" name=""/>
        <dsp:cNvSpPr/>
      </dsp:nvSpPr>
      <dsp:spPr>
        <a:xfrm>
          <a:off x="259292"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D08B063-E6EB-8D4D-BDFE-CFCF5F61C757}">
      <dsp:nvSpPr>
        <dsp:cNvPr id="0" name=""/>
        <dsp:cNvSpPr/>
      </dsp:nvSpPr>
      <dsp:spPr>
        <a:xfrm>
          <a:off x="764214" y="1264919"/>
          <a:ext cx="726385"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en-US" sz="1050" kern="1200" dirty="0" smtClean="0"/>
            <a:t>XSL</a:t>
          </a:r>
          <a:endParaRPr lang="en-US" sz="1050" kern="1200" dirty="0"/>
        </a:p>
      </dsp:txBody>
      <dsp:txXfrm>
        <a:off x="764214" y="1264919"/>
        <a:ext cx="726385" cy="843280"/>
      </dsp:txXfrm>
    </dsp:sp>
    <dsp:sp modelId="{9A414997-D3B1-5448-98F2-BCB63D00DD55}">
      <dsp:nvSpPr>
        <dsp:cNvPr id="0" name=""/>
        <dsp:cNvSpPr/>
      </dsp:nvSpPr>
      <dsp:spPr>
        <a:xfrm>
          <a:off x="1021997"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6669E82-CED1-D84E-83D2-87B70962A9C4}">
      <dsp:nvSpPr>
        <dsp:cNvPr id="0" name=""/>
        <dsp:cNvSpPr/>
      </dsp:nvSpPr>
      <dsp:spPr>
        <a:xfrm>
          <a:off x="1526919" y="0"/>
          <a:ext cx="726385"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66725">
            <a:lnSpc>
              <a:spcPct val="90000"/>
            </a:lnSpc>
            <a:spcBef>
              <a:spcPct val="0"/>
            </a:spcBef>
            <a:spcAft>
              <a:spcPct val="35000"/>
            </a:spcAft>
          </a:pPr>
          <a:r>
            <a:rPr lang="en-US" sz="1050" kern="1200" dirty="0" smtClean="0"/>
            <a:t>Service callout</a:t>
          </a:r>
          <a:endParaRPr lang="en-US" sz="1050" kern="1200" dirty="0"/>
        </a:p>
      </dsp:txBody>
      <dsp:txXfrm>
        <a:off x="1526919" y="0"/>
        <a:ext cx="726385" cy="843280"/>
      </dsp:txXfrm>
    </dsp:sp>
    <dsp:sp modelId="{15AC8159-ACF7-3749-87EB-CAAF16784873}">
      <dsp:nvSpPr>
        <dsp:cNvPr id="0" name=""/>
        <dsp:cNvSpPr/>
      </dsp:nvSpPr>
      <dsp:spPr>
        <a:xfrm>
          <a:off x="1784702"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49D4C2-646F-F34D-BF41-94F19CCE8D9D}">
      <dsp:nvSpPr>
        <dsp:cNvPr id="0" name=""/>
        <dsp:cNvSpPr/>
      </dsp:nvSpPr>
      <dsp:spPr>
        <a:xfrm>
          <a:off x="2289624" y="1264919"/>
          <a:ext cx="726385" cy="8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66725">
            <a:lnSpc>
              <a:spcPct val="90000"/>
            </a:lnSpc>
            <a:spcBef>
              <a:spcPct val="0"/>
            </a:spcBef>
            <a:spcAft>
              <a:spcPct val="35000"/>
            </a:spcAft>
          </a:pPr>
          <a:r>
            <a:rPr lang="en-US" sz="1050" kern="1200" dirty="0" smtClean="0"/>
            <a:t>Cache</a:t>
          </a:r>
          <a:endParaRPr lang="en-US" sz="1050" kern="1200" dirty="0"/>
        </a:p>
      </dsp:txBody>
      <dsp:txXfrm>
        <a:off x="2289624" y="1264919"/>
        <a:ext cx="726385" cy="843280"/>
      </dsp:txXfrm>
    </dsp:sp>
    <dsp:sp modelId="{42AFCE3B-5882-3A43-9667-A88020616B46}">
      <dsp:nvSpPr>
        <dsp:cNvPr id="0" name=""/>
        <dsp:cNvSpPr/>
      </dsp:nvSpPr>
      <dsp:spPr>
        <a:xfrm>
          <a:off x="2547407" y="948690"/>
          <a:ext cx="210820" cy="210820"/>
        </a:xfrm>
        <a:prstGeom prst="ellipse">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dirty="0"/>
          </a:p>
        </p:txBody>
      </p:sp>
      <p:sp>
        <p:nvSpPr>
          <p:cNvPr id="2314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60117620-5600-40F7-93FF-829E2656C65F}" type="datetimeFigureOut">
              <a:rPr lang="en-US"/>
              <a:pPr>
                <a:defRPr/>
              </a:pPr>
              <a:t>2/21/14</a:t>
            </a:fld>
            <a:endParaRPr lang="en-US" dirty="0"/>
          </a:p>
        </p:txBody>
      </p:sp>
      <p:sp>
        <p:nvSpPr>
          <p:cNvPr id="2314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dirty="0"/>
          </a:p>
        </p:txBody>
      </p:sp>
      <p:sp>
        <p:nvSpPr>
          <p:cNvPr id="2314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A9D320B-8260-4209-BC0F-4C8F3C59FD07}" type="slidenum">
              <a:rPr lang="en-US"/>
              <a:pPr>
                <a:defRPr/>
              </a:pPr>
              <a:t>‹#›</a:t>
            </a:fld>
            <a:endParaRPr lang="en-US" dirty="0"/>
          </a:p>
        </p:txBody>
      </p:sp>
    </p:spTree>
    <p:extLst>
      <p:ext uri="{BB962C8B-B14F-4D97-AF65-F5344CB8AC3E}">
        <p14:creationId xmlns:p14="http://schemas.microsoft.com/office/powerpoint/2010/main" val="3753481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9AD9562-902C-4267-8890-2EA86B1D1AA6}" type="datetimeFigureOut">
              <a:rPr lang="en-US"/>
              <a:pPr>
                <a:defRPr/>
              </a:pPr>
              <a:t>2/21/14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2E84A27-352A-4507-865F-96A08A6E1E77}" type="slidenum">
              <a:rPr lang="en-US"/>
              <a:pPr>
                <a:defRPr/>
              </a:pPr>
              <a:t>‹#›</a:t>
            </a:fld>
            <a:endParaRPr lang="en-US" dirty="0"/>
          </a:p>
        </p:txBody>
      </p:sp>
    </p:spTree>
    <p:extLst>
      <p:ext uri="{BB962C8B-B14F-4D97-AF65-F5344CB8AC3E}">
        <p14:creationId xmlns:p14="http://schemas.microsoft.com/office/powerpoint/2010/main" val="11109839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10</a:t>
            </a:fld>
            <a:endParaRPr lang="en-US" dirty="0"/>
          </a:p>
        </p:txBody>
      </p:sp>
    </p:spTree>
    <p:extLst>
      <p:ext uri="{BB962C8B-B14F-4D97-AF65-F5344CB8AC3E}">
        <p14:creationId xmlns:p14="http://schemas.microsoft.com/office/powerpoint/2010/main" val="19026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11</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12</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13</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14</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t>15</a:t>
            </a:fld>
            <a:endParaRPr lang="en-US" dirty="0"/>
          </a:p>
        </p:txBody>
      </p:sp>
    </p:spTree>
    <p:extLst>
      <p:ext uri="{BB962C8B-B14F-4D97-AF65-F5344CB8AC3E}">
        <p14:creationId xmlns:p14="http://schemas.microsoft.com/office/powerpoint/2010/main" val="298299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16</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312738"/>
            <a:ext cx="2743200" cy="2057400"/>
          </a:xfrm>
        </p:spPr>
      </p:sp>
      <p:sp>
        <p:nvSpPr>
          <p:cNvPr id="3" name="Notes Placeholder 2"/>
          <p:cNvSpPr>
            <a:spLocks noGrp="1"/>
          </p:cNvSpPr>
          <p:nvPr>
            <p:ph type="body" idx="1"/>
          </p:nvPr>
        </p:nvSpPr>
        <p:spPr>
          <a:xfrm>
            <a:off x="685800" y="2641600"/>
            <a:ext cx="5486400" cy="5816600"/>
          </a:xfrm>
        </p:spPr>
        <p:txBody>
          <a:bodyPr>
            <a:normAutofit fontScale="92500" lnSpcReduction="10000"/>
          </a:bodyPr>
          <a:lstStyle/>
          <a:p>
            <a:r>
              <a:rPr lang="en-US" sz="800" baseline="0" dirty="0" err="1" smtClean="0"/>
              <a:t>Apigee’s</a:t>
            </a:r>
            <a:r>
              <a:rPr lang="en-US" sz="800" baseline="0" dirty="0" smtClean="0"/>
              <a:t> API Services addresses your security scenarios surrounding identity tracking, authentication and authorization</a:t>
            </a:r>
          </a:p>
          <a:p>
            <a:endParaRPr lang="en-US" sz="800" baseline="0" dirty="0" smtClean="0"/>
          </a:p>
          <a:p>
            <a:r>
              <a:rPr lang="en-US" sz="800" baseline="0" dirty="0" smtClean="0"/>
              <a:t>A lot of you are probably already familiar with OAuth, which is the most widely accepted way of authenticating and authorizing users and data.</a:t>
            </a:r>
          </a:p>
          <a:p>
            <a:endParaRPr lang="en-US" sz="800" baseline="0" dirty="0" smtClean="0"/>
          </a:p>
          <a:p>
            <a:r>
              <a:rPr lang="en-US" sz="800" baseline="0" dirty="0" smtClean="0"/>
              <a:t>OAuth defines a concept of a “grant type”, which represents the resource owner’s authorization to use a specific type of resource.  Grant flows generate an access token which is used to represent that authorization for API requests.</a:t>
            </a:r>
          </a:p>
          <a:p>
            <a:pPr marL="171450" indent="-171450">
              <a:buFont typeface="Arial"/>
              <a:buChar char="•"/>
            </a:pPr>
            <a:r>
              <a:rPr lang="en-US" sz="800" baseline="0" dirty="0" smtClean="0"/>
              <a:t>B2B – validate using application identifier (API key and shared secret)</a:t>
            </a:r>
          </a:p>
          <a:p>
            <a:pPr marL="171450" indent="-171450">
              <a:buFont typeface="Arial"/>
              <a:buChar char="•"/>
            </a:pPr>
            <a:r>
              <a:rPr lang="en-US" sz="800" baseline="0" dirty="0" smtClean="0"/>
              <a:t>Trusted developer app – validate using a combination of application identifier (verify that it’s a trusted app) and user credentials.</a:t>
            </a:r>
          </a:p>
          <a:p>
            <a:pPr marL="171450" indent="-171450">
              <a:buFont typeface="Arial"/>
              <a:buChar char="•"/>
            </a:pPr>
            <a:r>
              <a:rPr lang="en-US" sz="800" baseline="0" dirty="0" smtClean="0"/>
              <a:t>Untrusted developer app – no access to credentials.  Requires some sort of server to validate user credentials and obtain user’s consent for app to access data.  Customers can provide this authentication server, or Apigee can act in that role.</a:t>
            </a:r>
          </a:p>
          <a:p>
            <a:pPr marL="171450" indent="-171450">
              <a:buFont typeface="Arial"/>
              <a:buChar char="•"/>
            </a:pPr>
            <a:r>
              <a:rPr lang="en-US" sz="800" baseline="0" dirty="0" smtClean="0"/>
              <a:t>HTML5 – because app is inherently insecure, implicit grant doesn’t generally require app credentials at all, just user credentials.</a:t>
            </a:r>
          </a:p>
          <a:p>
            <a:pPr marL="171450" indent="-171450">
              <a:buFont typeface="Arial"/>
              <a:buChar char="•"/>
            </a:pPr>
            <a:endParaRPr lang="en-US" sz="800" baseline="0" dirty="0" smtClean="0"/>
          </a:p>
          <a:p>
            <a:r>
              <a:rPr lang="en-US" sz="800" dirty="0" smtClean="0"/>
              <a:t>Apigee supports</a:t>
            </a:r>
            <a:r>
              <a:rPr lang="en-US" sz="800" baseline="0" dirty="0" smtClean="0"/>
              <a:t> all of these OAuth grant types through built-in policies for both OAuth v1.0a and OAuth v2.0.    OAuth 1.0 policy is an older version that uses signatures to authenticate a request, and OAuth 2.0 is the more recent version.  </a:t>
            </a:r>
          </a:p>
          <a:p>
            <a:endParaRPr lang="en-US" sz="800" baseline="0" dirty="0" smtClean="0"/>
          </a:p>
          <a:p>
            <a:r>
              <a:rPr lang="en-US" sz="800" baseline="0" dirty="0" smtClean="0"/>
              <a:t>Apigee also supports authentication and authorization using SAML 2.0</a:t>
            </a:r>
          </a:p>
          <a:p>
            <a:endParaRPr lang="en-US" sz="800" baseline="0" dirty="0" smtClean="0"/>
          </a:p>
          <a:p>
            <a:r>
              <a:rPr lang="en-US" sz="800" b="1" baseline="0" dirty="0" smtClean="0"/>
              <a:t>More details:</a:t>
            </a:r>
          </a:p>
          <a:p>
            <a:r>
              <a:rPr lang="en-US" sz="800" baseline="0" dirty="0" smtClean="0"/>
              <a:t>OAuth 2.0</a:t>
            </a:r>
          </a:p>
          <a:p>
            <a:pPr marL="171450" indent="-171450">
              <a:buFont typeface="Arial"/>
              <a:buChar char="•"/>
            </a:pPr>
            <a:r>
              <a:rPr lang="en-US" sz="800" baseline="0" dirty="0" smtClean="0"/>
              <a:t>Single policy, configurable to perform each of the different grant types.  </a:t>
            </a:r>
          </a:p>
          <a:p>
            <a:pPr marL="171450" indent="-171450">
              <a:buFont typeface="Arial"/>
              <a:buChar char="•"/>
            </a:pPr>
            <a:r>
              <a:rPr lang="en-US" sz="800" baseline="0" dirty="0" smtClean="0"/>
              <a:t>Highly configurable, so data to perform the grant can be taken from headers, path variables, query prams or payload.</a:t>
            </a:r>
          </a:p>
          <a:p>
            <a:endParaRPr lang="en-US" sz="800" baseline="0" dirty="0" smtClean="0"/>
          </a:p>
          <a:p>
            <a:pPr marL="0" indent="0">
              <a:buFont typeface="Arial"/>
              <a:buNone/>
            </a:pPr>
            <a:r>
              <a:rPr lang="en-US" sz="800" baseline="0" dirty="0" smtClean="0"/>
              <a:t>SAML 2.0 </a:t>
            </a:r>
          </a:p>
          <a:p>
            <a:pPr marL="0" indent="0">
              <a:buFont typeface="Arial"/>
              <a:buNone/>
            </a:pPr>
            <a:r>
              <a:rPr lang="en-US" sz="800" baseline="0" dirty="0" smtClean="0"/>
              <a:t>The Security Assertion Markup Language (SAML) specification defines formats and protocols that enable applications to exchange XML-formatted information for authentication and authorization. A "security assertion" is a trusted token that describes an attribute of an app, an app user, or some other participant in a transaction. Security assertions are managed and consumed by two types of entities:</a:t>
            </a:r>
          </a:p>
          <a:p>
            <a:pPr marL="171450" indent="-171450">
              <a:buFont typeface="Arial"/>
              <a:buChar char="•"/>
            </a:pPr>
            <a:r>
              <a:rPr lang="en-US" sz="800" baseline="0" dirty="0" smtClean="0"/>
              <a:t>Identity providers: Generate security assertions on behalf of participants</a:t>
            </a:r>
          </a:p>
          <a:p>
            <a:pPr marL="171450" indent="-171450">
              <a:buFont typeface="Arial"/>
              <a:buChar char="•"/>
            </a:pPr>
            <a:r>
              <a:rPr lang="en-US" sz="800" baseline="0" dirty="0" smtClean="0"/>
              <a:t>Service providers: Validate security assertions through trusted relationships with identity providers</a:t>
            </a:r>
          </a:p>
          <a:p>
            <a:pPr marL="0" indent="0">
              <a:buFont typeface="Arial"/>
              <a:buNone/>
            </a:pPr>
            <a:endParaRPr lang="en-US" sz="800" baseline="0" dirty="0" smtClean="0"/>
          </a:p>
          <a:p>
            <a:pPr marL="0" indent="0">
              <a:buFont typeface="Arial"/>
              <a:buNone/>
            </a:pPr>
            <a:r>
              <a:rPr lang="en-US" sz="800" baseline="0" dirty="0" smtClean="0"/>
              <a:t>Apigee Edge can act as an identity provider and as a service provider. It acts as an identity provider by generating assertions and attaching them to request messages, making those assertions available for processing by backend services. It acts as a service provider by validating assertions on inbound request messages. Two new policies available via the user interface allow you to generate and validate SAML assertions:</a:t>
            </a:r>
          </a:p>
          <a:p>
            <a:pPr marL="171450" indent="-171450">
              <a:buFont typeface="Arial"/>
              <a:buChar char="•"/>
            </a:pPr>
            <a:r>
              <a:rPr lang="en-US" sz="800" baseline="0" dirty="0" smtClean="0"/>
              <a:t>The GenerateSAMLAssertion policy</a:t>
            </a:r>
          </a:p>
          <a:p>
            <a:pPr marL="171450" indent="-171450">
              <a:buFont typeface="Arial"/>
              <a:buChar char="•"/>
            </a:pPr>
            <a:r>
              <a:rPr lang="en-US" sz="800" baseline="0" dirty="0" smtClean="0"/>
              <a:t>The ValidateSAMLAssertion policy</a:t>
            </a:r>
          </a:p>
          <a:p>
            <a:pPr marL="0" indent="0">
              <a:buFont typeface="Arial"/>
              <a:buNone/>
            </a:pPr>
            <a:endParaRPr lang="en-US" sz="800" baseline="0" dirty="0" smtClean="0"/>
          </a:p>
          <a:p>
            <a:endParaRPr lang="en-US" sz="800" baseline="0" dirty="0" smtClean="0"/>
          </a:p>
          <a:p>
            <a:r>
              <a:rPr lang="en-US" sz="800" dirty="0" smtClean="0"/>
              <a:t>Identity Tracking</a:t>
            </a:r>
          </a:p>
          <a:p>
            <a:pPr marL="171450" indent="-171450">
              <a:buFont typeface="Arial"/>
              <a:buChar char="•"/>
            </a:pPr>
            <a:r>
              <a:rPr lang="en-US" sz="800" dirty="0" smtClean="0"/>
              <a:t>While not strictly an</a:t>
            </a:r>
            <a:r>
              <a:rPr lang="en-US" sz="800" baseline="0" dirty="0" smtClean="0"/>
              <a:t> authentication mechanism, identity tracking using API keys allows you to track who’s using your API and to enforce certain restrictions, such as rate limits.</a:t>
            </a:r>
          </a:p>
          <a:p>
            <a:pPr marL="171450" indent="-171450">
              <a:buFont typeface="Arial"/>
              <a:buChar char="•"/>
            </a:pPr>
            <a:r>
              <a:rPr lang="en-US" sz="800" baseline="0" dirty="0" smtClean="0"/>
              <a:t>Identity tracking is most appropriate when there’s no user data involved and there are no other restrictions on the data.  Suitable for apps such as HTML5 widgets which developers would like to get widely adopted.</a:t>
            </a:r>
          </a:p>
          <a:p>
            <a:pPr marL="171450" indent="-171450">
              <a:buFont typeface="Arial"/>
              <a:buChar char="•"/>
            </a:pPr>
            <a:endParaRPr lang="en-US" sz="700" baseline="0" dirty="0" smtClean="0"/>
          </a:p>
          <a:p>
            <a:pPr marL="171450" indent="-171450">
              <a:buFont typeface="Arial"/>
              <a:buChar char="•"/>
            </a:pPr>
            <a:endParaRPr lang="en-US" sz="700" baseline="0" dirty="0" smtClean="0"/>
          </a:p>
          <a:p>
            <a:pPr marL="171450" indent="-171450">
              <a:buFont typeface="Arial"/>
              <a:buChar char="•"/>
            </a:pPr>
            <a:endParaRPr lang="en-US" sz="700"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17</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18</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19</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a:t>
            </a:fld>
            <a:endParaRPr lang="en-US" dirty="0"/>
          </a:p>
        </p:txBody>
      </p:sp>
    </p:spTree>
    <p:extLst>
      <p:ext uri="{BB962C8B-B14F-4D97-AF65-F5344CB8AC3E}">
        <p14:creationId xmlns:p14="http://schemas.microsoft.com/office/powerpoint/2010/main" val="2826117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20</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21</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1"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22</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23</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24</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25</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26</a:t>
            </a:fld>
            <a:endParaRPr lang="en-US" dirty="0"/>
          </a:p>
        </p:txBody>
      </p:sp>
    </p:spTree>
    <p:extLst>
      <p:ext uri="{BB962C8B-B14F-4D97-AF65-F5344CB8AC3E}">
        <p14:creationId xmlns:p14="http://schemas.microsoft.com/office/powerpoint/2010/main" val="1640202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900" dirty="0" smtClean="0"/>
              <a:t>In addition to identity</a:t>
            </a:r>
            <a:r>
              <a:rPr lang="en-US" sz="900" baseline="0" dirty="0" smtClean="0"/>
              <a:t> management, authentication and authorization y</a:t>
            </a:r>
            <a:r>
              <a:rPr lang="en-US" sz="900" dirty="0" smtClean="0"/>
              <a:t>ou also need to</a:t>
            </a:r>
            <a:r>
              <a:rPr lang="en-US" sz="900" baseline="0" dirty="0" smtClean="0"/>
              <a:t> be concerned about threat protection. Apigee’s API Services has you covered for the threats you may face.</a:t>
            </a:r>
          </a:p>
          <a:p>
            <a:endParaRPr lang="en-US" sz="900" baseline="0" dirty="0" smtClean="0"/>
          </a:p>
          <a:p>
            <a:r>
              <a:rPr lang="en-US" sz="900" baseline="0" dirty="0" smtClean="0"/>
              <a:t>Spike arrest – common concept - protects you against instantaneous bursts in traffic.  Here’s something to give you a sense of why this is needed even in non-attack scenarios:  One of our customers once had an application that checked the weather at the top and bottom of the hour, which doesn’t sound all that bad until you consider that there were hundreds of thousands of copies of this app in the field…so  that simple weather check turned into a twice-hourly denial-of-service attack.  The attack caused their back-end systems a pretty large amount of trouble until they implemented spike arrest to allow them to manage these huge influxes of inadvertent traffic.</a:t>
            </a:r>
          </a:p>
          <a:p>
            <a:endParaRPr lang="en-US" sz="9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Injection and scripting attacks – common concept - can cause security breaches and all sorts of other mayhem. I think we’ve probably all heard the story of the school student whose name was “DROP TABLE STUDENTS” and how that caused a school to delete its student database, but it’s also possible for APIs to post scripts that makes their way into Web forms and open up the possibility of compromised user security.</a:t>
            </a:r>
          </a:p>
          <a:p>
            <a:endParaRPr lang="en-US" sz="900" baseline="0" dirty="0" smtClean="0"/>
          </a:p>
          <a:p>
            <a:r>
              <a:rPr lang="en-US" sz="900" baseline="0" dirty="0" smtClean="0"/>
              <a:t>XML and JSON attacks may not be quite as obvious, but they can be just as damaging.  XML and JSON documents can be nested to ten thousand levels, or contain element, attribute or object names that are megabytes in length, and so on.  </a:t>
            </a:r>
          </a:p>
          <a:p>
            <a:endParaRPr lang="en-US" sz="900" baseline="0" dirty="0" smtClean="0"/>
          </a:p>
          <a:p>
            <a:r>
              <a:rPr lang="en-US" sz="900" baseline="0" dirty="0" smtClean="0"/>
              <a:t>Apigee provides a spike arrest policy that allows for per-minute and per-second traffic burst handling.</a:t>
            </a:r>
          </a:p>
          <a:p>
            <a:endParaRPr lang="en-US" sz="9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900" baseline="0" dirty="0" smtClean="0"/>
              <a:t>The configurable XML and JSON attack policies to tell Apigee what’s allowable and what’s not, so that a payload that doesn’t match your parameters can be rejected.</a:t>
            </a:r>
          </a:p>
          <a:p>
            <a:endParaRPr lang="en-US" sz="900" baseline="0" dirty="0" smtClean="0"/>
          </a:p>
          <a:p>
            <a:r>
              <a:rPr lang="en-US" sz="900" baseline="0" dirty="0" smtClean="0"/>
              <a:t>Regular expression protection allows you to inspect any part of an inbound request for the marks of a number of different types of attacks, such as SQL or JavaScript injection attacks</a:t>
            </a:r>
          </a:p>
          <a:p>
            <a:endParaRPr lang="en-US" sz="900" baseline="0" dirty="0" smtClean="0"/>
          </a:p>
          <a:p>
            <a:r>
              <a:rPr lang="en-US" sz="900" baseline="0" dirty="0" smtClean="0"/>
              <a:t>In some cases it’s appropriate to restrict specific APIs to only certain IP addresses at the API level – when certain requests are internal-only, for example.  And of course, you can use Apigee’s scripting capabilities to restrict APIs based on just about any other criteria you can name.</a:t>
            </a:r>
          </a:p>
          <a:p>
            <a:endParaRPr lang="en-US" baseline="0" dirty="0" smtClean="0"/>
          </a:p>
        </p:txBody>
      </p:sp>
      <p:sp>
        <p:nvSpPr>
          <p:cNvPr id="4" name="Slide Number Placeholder 3"/>
          <p:cNvSpPr>
            <a:spLocks noGrp="1"/>
          </p:cNvSpPr>
          <p:nvPr>
            <p:ph type="sldNum" sz="quarter" idx="10"/>
          </p:nvPr>
        </p:nvSpPr>
        <p:spPr/>
        <p:txBody>
          <a:bodyPr/>
          <a:lstStyle/>
          <a:p>
            <a:fld id="{3528E766-D65B-A946-AB93-E463F7094F33}" type="slidenum">
              <a:rPr lang="en-US" smtClean="0"/>
              <a:pPr/>
              <a:t>27</a:t>
            </a:fld>
            <a:endParaRPr lang="en-US" dirty="0"/>
          </a:p>
        </p:txBody>
      </p:sp>
    </p:spTree>
    <p:extLst>
      <p:ext uri="{BB962C8B-B14F-4D97-AF65-F5344CB8AC3E}">
        <p14:creationId xmlns:p14="http://schemas.microsoft.com/office/powerpoint/2010/main" val="3561156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28</a:t>
            </a:fld>
            <a:endParaRPr lang="en-US" dirty="0"/>
          </a:p>
        </p:txBody>
      </p:sp>
    </p:spTree>
    <p:extLst>
      <p:ext uri="{BB962C8B-B14F-4D97-AF65-F5344CB8AC3E}">
        <p14:creationId xmlns:p14="http://schemas.microsoft.com/office/powerpoint/2010/main" val="22766512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29</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a:t>
            </a:fld>
            <a:endParaRPr lang="en-US" dirty="0"/>
          </a:p>
        </p:txBody>
      </p:sp>
    </p:spTree>
    <p:extLst>
      <p:ext uri="{BB962C8B-B14F-4D97-AF65-F5344CB8AC3E}">
        <p14:creationId xmlns:p14="http://schemas.microsoft.com/office/powerpoint/2010/main" val="3571174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30</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31</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Presenter:</a:t>
            </a:r>
            <a:r>
              <a:rPr lang="en-US" baseline="0" dirty="0" smtClean="0"/>
              <a:t> Tim</a:t>
            </a:r>
          </a:p>
          <a:p>
            <a:r>
              <a:rPr lang="en-US" dirty="0"/>
              <a:t>1) consumption versus exposure</a:t>
            </a:r>
          </a:p>
          <a:p>
            <a:r>
              <a:rPr lang="en-US" dirty="0"/>
              <a:t>2) devops (speed, flexibility) and </a:t>
            </a:r>
            <a:r>
              <a:rPr lang="en-US" dirty="0" smtClean="0"/>
              <a:t>InfoSec </a:t>
            </a:r>
            <a:r>
              <a:rPr lang="en-US" dirty="0"/>
              <a:t>(consistent protection)</a:t>
            </a:r>
          </a:p>
          <a:p>
            <a:r>
              <a:rPr lang="en-US" dirty="0"/>
              <a:t>3) configuration (policies) not coding</a:t>
            </a:r>
          </a:p>
          <a:p>
            <a:endParaRPr lang="en-US" baseline="0" dirty="0" smtClean="0"/>
          </a:p>
          <a:p>
            <a:r>
              <a:rPr lang="en-US" baseline="0" dirty="0" smtClean="0"/>
              <a:t>Greater depth:</a:t>
            </a:r>
          </a:p>
          <a:p>
            <a:pPr marL="342900" lvl="1" indent="-342900">
              <a:buFont typeface="Arial" charset="0"/>
              <a:buChar char="•"/>
            </a:pPr>
            <a:r>
              <a:rPr lang="en-US" dirty="0" smtClean="0"/>
              <a:t>DevOps in the context of API security</a:t>
            </a:r>
          </a:p>
          <a:p>
            <a:pPr marL="342900" lvl="1" indent="-342900">
              <a:buFont typeface="Arial" charset="0"/>
              <a:buChar char="•"/>
            </a:pPr>
            <a:r>
              <a:rPr lang="en-US" dirty="0" smtClean="0"/>
              <a:t>InfoSec in the context of API security</a:t>
            </a:r>
          </a:p>
          <a:p>
            <a:pPr marL="342900" lvl="1" indent="-342900">
              <a:buFont typeface="Arial" charset="0"/>
              <a:buChar char="•"/>
            </a:pPr>
            <a:r>
              <a:rPr lang="en-US" dirty="0" smtClean="0"/>
              <a:t>API threat protection</a:t>
            </a:r>
          </a:p>
          <a:p>
            <a:pPr marL="342900" lvl="1" indent="-342900">
              <a:buFont typeface="Arial" charset="0"/>
              <a:buChar char="•"/>
            </a:pPr>
            <a:r>
              <a:rPr lang="en-US" dirty="0" smtClean="0"/>
              <a:t>Security analytics: what to expect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32</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33</a:t>
            </a:fld>
            <a:endParaRPr lang="en-US" dirty="0"/>
          </a:p>
        </p:txBody>
      </p:sp>
    </p:spTree>
    <p:extLst>
      <p:ext uri="{BB962C8B-B14F-4D97-AF65-F5344CB8AC3E}">
        <p14:creationId xmlns:p14="http://schemas.microsoft.com/office/powerpoint/2010/main" val="994855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34</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4</a:t>
            </a:fld>
            <a:endParaRPr lang="en-US" dirty="0"/>
          </a:p>
        </p:txBody>
      </p:sp>
    </p:spTree>
    <p:extLst>
      <p:ext uri="{BB962C8B-B14F-4D97-AF65-F5344CB8AC3E}">
        <p14:creationId xmlns:p14="http://schemas.microsoft.com/office/powerpoint/2010/main" val="99485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5</a:t>
            </a:fld>
            <a:endParaRPr lang="en-US" dirty="0"/>
          </a:p>
        </p:txBody>
      </p:sp>
    </p:spTree>
    <p:extLst>
      <p:ext uri="{BB962C8B-B14F-4D97-AF65-F5344CB8AC3E}">
        <p14:creationId xmlns:p14="http://schemas.microsoft.com/office/powerpoint/2010/main" val="157499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a:endParaRPr lang="en-US" dirty="0" smtClean="0"/>
          </a:p>
          <a:p>
            <a:pPr marL="731520" indent="-457200">
              <a:buFont typeface="+mj-lt"/>
              <a:buAutoNum type="arabicPeriod"/>
            </a:pPr>
            <a:r>
              <a:rPr lang="en-US" dirty="0" smtClean="0"/>
              <a:t>End-to-end security enabled by configuration</a:t>
            </a:r>
          </a:p>
          <a:p>
            <a:pPr lvl="1">
              <a:buFont typeface="Wingdings" charset="2"/>
              <a:buChar char="ü"/>
            </a:pPr>
            <a:r>
              <a:rPr lang="en-US" dirty="0" smtClean="0"/>
              <a:t> E.g. TLS, OAuth, Role</a:t>
            </a:r>
            <a:r>
              <a:rPr lang="en-US" dirty="0"/>
              <a:t>-</a:t>
            </a:r>
            <a:r>
              <a:rPr lang="en-US" dirty="0" smtClean="0"/>
              <a:t>based access control, rate limiting</a:t>
            </a:r>
          </a:p>
          <a:p>
            <a:pPr marL="731520" indent="-457200">
              <a:buFont typeface="+mj-lt"/>
              <a:buAutoNum type="arabicPeriod"/>
            </a:pPr>
            <a:r>
              <a:rPr lang="en-US" dirty="0" smtClean="0"/>
              <a:t>Security (prevention &amp; detection) integrated into the product to limit attack surface</a:t>
            </a:r>
          </a:p>
          <a:p>
            <a:pPr lvl="1">
              <a:buFont typeface="Wingdings" charset="2"/>
              <a:buChar char="ü"/>
            </a:pPr>
            <a:r>
              <a:rPr lang="en-US" dirty="0" smtClean="0"/>
              <a:t>E.g. Access control, separation of duties (RBAC), logging, auditing, </a:t>
            </a:r>
          </a:p>
          <a:p>
            <a:pPr marL="731520" indent="-457200">
              <a:buFont typeface="+mj-lt"/>
              <a:buAutoNum type="arabicPeriod"/>
            </a:pPr>
            <a:r>
              <a:rPr lang="en-US" dirty="0" smtClean="0"/>
              <a:t>Flexibility to integrate with external security services</a:t>
            </a:r>
          </a:p>
          <a:p>
            <a:pPr lvl="1">
              <a:buFont typeface="Wingdings" charset="2"/>
              <a:buChar char="ü"/>
            </a:pPr>
            <a:r>
              <a:rPr lang="en-US" dirty="0" smtClean="0"/>
              <a:t>Developers have choice to enforce ‘appropriate security’ based on API sensitivity and use case (e.g., </a:t>
            </a:r>
            <a:r>
              <a:rPr lang="en-US" dirty="0"/>
              <a:t>p</a:t>
            </a:r>
            <a:r>
              <a:rPr lang="en-US" dirty="0" smtClean="0"/>
              <a:t>rotect API abuse with quota enforcement)</a:t>
            </a:r>
          </a:p>
          <a:p>
            <a:pPr lvl="1">
              <a:buFont typeface="Wingdings" charset="2"/>
              <a:buChar char="ü"/>
            </a:pPr>
            <a:r>
              <a:rPr lang="en-US" dirty="0" smtClean="0"/>
              <a:t>Use external token store option where our OAuth verification can use external token store</a:t>
            </a:r>
          </a:p>
          <a:p>
            <a:pPr marL="731520" indent="-457200">
              <a:buFont typeface="+mj-lt"/>
              <a:buAutoNum type="arabicPeriod"/>
            </a:pPr>
            <a:r>
              <a:rPr lang="en-US" dirty="0" smtClean="0"/>
              <a:t>App-centric </a:t>
            </a:r>
            <a:r>
              <a:rPr lang="en-US" dirty="0"/>
              <a:t>s</a:t>
            </a:r>
            <a:r>
              <a:rPr lang="en-US" dirty="0" smtClean="0"/>
              <a:t>ecurity for app protection</a:t>
            </a:r>
          </a:p>
          <a:p>
            <a:pPr lvl="1">
              <a:buFont typeface="Wingdings" charset="2"/>
              <a:buChar char="ü"/>
            </a:pPr>
            <a:r>
              <a:rPr lang="en-US" dirty="0" smtClean="0"/>
              <a:t>Developers can configure security via API for automation and agility</a:t>
            </a:r>
          </a:p>
          <a:p>
            <a:pPr lvl="1">
              <a:buFont typeface="Wingdings" charset="2"/>
              <a:buChar char="ü"/>
            </a:pPr>
            <a:r>
              <a:rPr lang="en-US" dirty="0" smtClean="0"/>
              <a:t>Developers can extend the authentication and authorization model to users using built-in identity services (e.g., OpenLDAP integration)</a:t>
            </a:r>
          </a:p>
          <a:p>
            <a:pPr marL="731520" indent="-457200">
              <a:buFont typeface="+mj-lt"/>
              <a:buAutoNum type="arabicPeriod"/>
            </a:pPr>
            <a:r>
              <a:rPr lang="en-US" dirty="0" smtClean="0"/>
              <a:t>Do all of the above regardless of deployment – cloud or on-premise</a:t>
            </a:r>
          </a:p>
          <a:p>
            <a:endParaRPr lang="en-US" dirty="0"/>
          </a:p>
        </p:txBody>
      </p:sp>
      <p:sp>
        <p:nvSpPr>
          <p:cNvPr id="4" name="Slide Number Placeholder 3"/>
          <p:cNvSpPr>
            <a:spLocks noGrp="1"/>
          </p:cNvSpPr>
          <p:nvPr>
            <p:ph type="sldNum" sz="quarter" idx="10"/>
          </p:nvPr>
        </p:nvSpPr>
        <p:spPr/>
        <p:txBody>
          <a:bodyPr/>
          <a:lstStyle/>
          <a:p>
            <a:fld id="{3528E766-D65B-A946-AB93-E463F7094F33}" type="slidenum">
              <a:rPr lang="en-US" smtClean="0"/>
              <a:pPr/>
              <a:t>6</a:t>
            </a:fld>
            <a:endParaRPr lang="en-US" dirty="0"/>
          </a:p>
        </p:txBody>
      </p:sp>
    </p:spTree>
    <p:extLst>
      <p:ext uri="{BB962C8B-B14F-4D97-AF65-F5344CB8AC3E}">
        <p14:creationId xmlns:p14="http://schemas.microsoft.com/office/powerpoint/2010/main" val="299447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7</a:t>
            </a:fld>
            <a:endParaRPr lang="en-US" dirty="0"/>
          </a:p>
        </p:txBody>
      </p:sp>
    </p:spTree>
    <p:extLst>
      <p:ext uri="{BB962C8B-B14F-4D97-AF65-F5344CB8AC3E}">
        <p14:creationId xmlns:p14="http://schemas.microsoft.com/office/powerpoint/2010/main" val="289024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8</a:t>
            </a:fld>
            <a:endParaRPr lang="en-US" dirty="0"/>
          </a:p>
        </p:txBody>
      </p:sp>
    </p:spTree>
    <p:extLst>
      <p:ext uri="{BB962C8B-B14F-4D97-AF65-F5344CB8AC3E}">
        <p14:creationId xmlns:p14="http://schemas.microsoft.com/office/powerpoint/2010/main" val="94346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aseline="0" dirty="0" smtClean="0"/>
              <a:t>API tier allows decoupling of security models and creates loose coupling between applications consuming API and backend services </a:t>
            </a:r>
          </a:p>
          <a:p>
            <a:pPr>
              <a:defRPr/>
            </a:pPr>
            <a:r>
              <a:rPr lang="en-US" baseline="0" dirty="0" smtClean="0"/>
              <a:t>Consumption tier demands support for agile security functions for app  developers as well as flexible security mechanism for various API consumer types.</a:t>
            </a:r>
            <a:br>
              <a:rPr lang="en-US" baseline="0" dirty="0" smtClean="0"/>
            </a:br>
            <a:r>
              <a:rPr lang="en-US" baseline="0" dirty="0" smtClean="0"/>
              <a:t> For e.g. Your mobile app accessing your employee data will have different security requirements from your application that is developed by a 3</a:t>
            </a:r>
            <a:r>
              <a:rPr lang="en-US" baseline="30000" dirty="0" smtClean="0"/>
              <a:t>rd</a:t>
            </a:r>
            <a:r>
              <a:rPr lang="en-US" baseline="0" dirty="0" smtClean="0"/>
              <a:t> party developed apps available </a:t>
            </a:r>
            <a:br>
              <a:rPr lang="en-US" baseline="0" dirty="0" smtClean="0"/>
            </a:br>
            <a:r>
              <a:rPr lang="en-US" baseline="0" dirty="0" smtClean="0"/>
              <a:t>and distributed via android marketplace or Apple store. </a:t>
            </a:r>
          </a:p>
          <a:p>
            <a:pPr>
              <a:defRPr/>
            </a:pPr>
            <a:r>
              <a:rPr lang="en-US" baseline="0" dirty="0" smtClean="0"/>
              <a:t>Exposure tier on the other hand focus consistently enforcing security irrespective of what apps are connecting to the backend.</a:t>
            </a:r>
          </a:p>
          <a:p>
            <a:pPr>
              <a:defRPr/>
            </a:pPr>
            <a:r>
              <a:rPr lang="en-US" baseline="0" dirty="0" smtClean="0"/>
              <a:t>Exposure tier needs to be concerned about fine granular authorization to the API functions by the apps</a:t>
            </a:r>
          </a:p>
          <a:p>
            <a:pPr>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2E84A27-352A-4507-865F-96A08A6E1E77}" type="slidenum">
              <a:rPr lang="en-US" smtClean="0"/>
              <a:pPr>
                <a:defRPr/>
              </a:pPr>
              <a:t>9</a:t>
            </a:fld>
            <a:endParaRPr lang="en-US" dirty="0"/>
          </a:p>
        </p:txBody>
      </p:sp>
    </p:spTree>
    <p:extLst>
      <p:ext uri="{BB962C8B-B14F-4D97-AF65-F5344CB8AC3E}">
        <p14:creationId xmlns:p14="http://schemas.microsoft.com/office/powerpoint/2010/main" val="272445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08674C9-CE5C-4F85-AE9F-722FDB784097}" type="datetimeFigureOut">
              <a:rPr lang="en-US"/>
              <a:pPr>
                <a:defRPr/>
              </a:pPr>
              <a:t>2/21/14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8814872-5E8A-4DC3-9C7F-AA8FCAD9879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8829143-0A31-459D-86DB-B4B6869A0589}" type="datetimeFigureOut">
              <a:rPr lang="en-US"/>
              <a:pPr>
                <a:defRPr/>
              </a:pPr>
              <a:t>2/21/14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4D15639-D13B-4F48-B4E3-2F93AE4B863D}"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809FFC3-98AF-4523-8801-4BC3E0E10359}" type="datetimeFigureOut">
              <a:rPr lang="en-US"/>
              <a:pPr>
                <a:defRPr/>
              </a:pPr>
              <a:t>2/21/14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FB759CD-CC3E-4075-A861-31C5119C82B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87BECFA-B99F-494C-A8C7-0EDFEED37AAC}" type="datetimeFigureOut">
              <a:rPr lang="en-US"/>
              <a:pPr>
                <a:defRPr/>
              </a:pPr>
              <a:t>2/21/14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84BA530-05E5-4E80-ABA4-B8D3AFF9D06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4368C8A-1817-4B02-A6E9-9966221900F9}" type="datetimeFigureOut">
              <a:rPr lang="en-US"/>
              <a:pPr>
                <a:defRPr/>
              </a:pPr>
              <a:t>2/21/14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98DCE63-49C4-414F-8812-C330221CDEA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13C6E47-2670-4AEA-8F43-7EFD5C7A9E03}" type="datetimeFigureOut">
              <a:rPr lang="en-US"/>
              <a:pPr>
                <a:defRPr/>
              </a:pPr>
              <a:t>2/21/14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C32BF77-85F6-4AD4-8CC0-B808D54B8A1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8FDB91D-AD25-4ACD-8EC3-0315BD8A1792}" type="datetimeFigureOut">
              <a:rPr lang="en-US"/>
              <a:pPr>
                <a:defRPr/>
              </a:pPr>
              <a:t>2/21/14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9920D1E-8ED4-4DE5-BFBE-817E7A547FE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FE395EE-9B55-4B1D-A816-BC51E25E6D7C}" type="datetimeFigureOut">
              <a:rPr lang="en-US"/>
              <a:pPr>
                <a:defRPr/>
              </a:pPr>
              <a:t>2/21/14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A126BD5-3515-4524-9D68-9498C4507DA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D96296-61DE-498A-A031-D0A90D64D610}" type="datetimeFigureOut">
              <a:rPr lang="en-US"/>
              <a:pPr>
                <a:defRPr/>
              </a:pPr>
              <a:t>2/21/14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A56948E-7DDD-4179-BDA7-DE5E3790C8E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DCDDD6-75F8-40C6-95FA-3E3721BA36E5}" type="datetimeFigureOut">
              <a:rPr lang="en-US"/>
              <a:pPr>
                <a:defRPr/>
              </a:pPr>
              <a:t>2/21/14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0B6B495-8802-4993-B63B-295AF848A9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72EA50B-8930-42DA-B62F-B3708D2D039E}" type="datetimeFigureOut">
              <a:rPr lang="en-US"/>
              <a:pPr>
                <a:defRPr/>
              </a:pPr>
              <a:t>2/21/14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AF66E9-C9F1-4B86-94BA-772E5417DAF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0"/>
            <a:ext cx="9144000" cy="6858000"/>
          </a:xfrm>
          <a:prstGeom prst="rect">
            <a:avLst/>
          </a:prstGeom>
          <a:solidFill>
            <a:srgbClr val="FCF8DE"/>
          </a:solidFill>
          <a:ln w="9525">
            <a:solidFill>
              <a:schemeClr val="tx1"/>
            </a:solidFill>
            <a:miter lim="800000"/>
            <a:headEnd/>
            <a:tailEnd/>
          </a:ln>
          <a:effectLst/>
        </p:spPr>
        <p:txBody>
          <a:bodyPr wrap="none" anchor="ctr"/>
          <a:lstStyle/>
          <a:p>
            <a:pPr>
              <a:defRPr/>
            </a:pPr>
            <a:endParaRPr lang="en-US" dirty="0"/>
          </a:p>
        </p:txBody>
      </p:sp>
      <p:sp>
        <p:nvSpPr>
          <p:cNvPr id="1027" name="Title Placeholder 1"/>
          <p:cNvSpPr>
            <a:spLocks noGrp="1"/>
          </p:cNvSpPr>
          <p:nvPr>
            <p:ph type="title"/>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C5CD030-535F-4DF9-8453-51A83C6060B9}" type="datetimeFigureOut">
              <a:rPr lang="en-US"/>
              <a:pPr>
                <a:defRPr/>
              </a:pPr>
              <a:t>2/21/14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1C1E441C-A9D1-48C0-A879-262B443C5E1E}" type="slidenum">
              <a:rPr lang="en-US"/>
              <a:pPr>
                <a:defRPr/>
              </a:pPr>
              <a:t>‹#›</a:t>
            </a:fld>
            <a:endParaRPr lang="en-US" dirty="0"/>
          </a:p>
        </p:txBody>
      </p:sp>
      <p:sp>
        <p:nvSpPr>
          <p:cNvPr id="1033" name="Rectangle 9"/>
          <p:cNvSpPr>
            <a:spLocks noChangeArrowheads="1"/>
          </p:cNvSpPr>
          <p:nvPr userDrawn="1"/>
        </p:nvSpPr>
        <p:spPr bwMode="auto">
          <a:xfrm>
            <a:off x="152400" y="152400"/>
            <a:ext cx="8839200" cy="6553200"/>
          </a:xfrm>
          <a:prstGeom prst="rect">
            <a:avLst/>
          </a:prstGeom>
          <a:noFill/>
          <a:ln w="6350">
            <a:solidFill>
              <a:srgbClr val="848484"/>
            </a:solid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2C2C2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2C2C2C"/>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2C2C2C"/>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microsoft.com/office/2007/relationships/hdphoto" Target="../media/hdphoto1.wdp"/><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emf"/><Relationship Id="rId8" Type="http://schemas.openxmlformats.org/officeDocument/2006/relationships/image" Target="../media/image12.emf"/><Relationship Id="rId9" Type="http://schemas.openxmlformats.org/officeDocument/2006/relationships/image" Target="../media/image13.emf"/><Relationship Id="rId10"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image" Target="../media/image19.png"/><Relationship Id="rId14" Type="http://schemas.openxmlformats.org/officeDocument/2006/relationships/image" Target="../media/image8.png"/><Relationship Id="rId15" Type="http://schemas.openxmlformats.org/officeDocument/2006/relationships/image" Target="../media/image20.png"/><Relationship Id="rId16" Type="http://schemas.openxmlformats.org/officeDocument/2006/relationships/image" Target="../media/image12.emf"/><Relationship Id="rId17" Type="http://schemas.openxmlformats.org/officeDocument/2006/relationships/image" Target="../media/image13.emf"/><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24.emf"/><Relationship Id="rId8" Type="http://schemas.openxmlformats.org/officeDocument/2006/relationships/image" Target="../media/image25.emf"/><Relationship Id="rId9" Type="http://schemas.openxmlformats.org/officeDocument/2006/relationships/image" Target="../media/image26.png"/><Relationship Id="rId10"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hyperlink" Target="http://bit.ly/1hxcavY" TargetMode="External"/><Relationship Id="rId4" Type="http://schemas.openxmlformats.org/officeDocument/2006/relationships/image" Target="../media/image28.png"/><Relationship Id="rId5" Type="http://schemas.openxmlformats.org/officeDocument/2006/relationships/hyperlink" Target="http://apigee.com/docs" TargetMode="External"/><Relationship Id="rId6" Type="http://schemas.openxmlformats.org/officeDocument/2006/relationships/image" Target="../media/image29.png"/><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2054" name="Rectangle 6"/>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924800" y="381000"/>
            <a:ext cx="838200" cy="295275"/>
          </a:xfrm>
          <a:prstGeom prst="rect">
            <a:avLst/>
          </a:prstGeom>
          <a:noFill/>
          <a:ln w="9525">
            <a:noFill/>
            <a:miter lim="800000"/>
            <a:headEnd/>
            <a:tailEnd/>
          </a:ln>
        </p:spPr>
      </p:pic>
      <p:sp>
        <p:nvSpPr>
          <p:cNvPr id="12" name="Rectangle 5"/>
          <p:cNvSpPr txBox="1">
            <a:spLocks noChangeArrowheads="1"/>
          </p:cNvSpPr>
          <p:nvPr/>
        </p:nvSpPr>
        <p:spPr bwMode="auto">
          <a:xfrm>
            <a:off x="609600" y="914400"/>
            <a:ext cx="8229600" cy="20701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a:lstStyle>
          <a:p>
            <a:pPr algn="l" eaLnBrk="1" hangingPunct="1">
              <a:defRPr/>
            </a:pPr>
            <a:r>
              <a:rPr lang="en-US" sz="5400" b="1" dirty="0" smtClean="0">
                <a:solidFill>
                  <a:srgbClr val="FFFFFF"/>
                </a:solidFill>
              </a:rPr>
              <a:t>API Security for DevOps and InfoSec</a:t>
            </a:r>
            <a:endParaRPr lang="en-US" dirty="0" smtClean="0">
              <a:solidFill>
                <a:srgbClr val="FFFFFF"/>
              </a:solidFill>
            </a:endParaRPr>
          </a:p>
        </p:txBody>
      </p:sp>
      <p:sp>
        <p:nvSpPr>
          <p:cNvPr id="5" name="Rectangle 4"/>
          <p:cNvSpPr/>
          <p:nvPr/>
        </p:nvSpPr>
        <p:spPr>
          <a:xfrm>
            <a:off x="6477000" y="5731514"/>
            <a:ext cx="2362200" cy="669286"/>
          </a:xfrm>
          <a:prstGeom prst="rect">
            <a:avLst/>
          </a:prstGeom>
        </p:spPr>
        <p:txBody>
          <a:bodyPr wrap="square">
            <a:spAutoFit/>
          </a:bodyPr>
          <a:lstStyle/>
          <a:p>
            <a:pPr algn="r">
              <a:lnSpc>
                <a:spcPct val="90000"/>
              </a:lnSpc>
              <a:spcBef>
                <a:spcPts val="575"/>
              </a:spcBef>
            </a:pPr>
            <a:r>
              <a:rPr lang="en-US" b="1" dirty="0">
                <a:solidFill>
                  <a:schemeClr val="bg1"/>
                </a:solidFill>
                <a:latin typeface="Lucida Grande" charset="0"/>
                <a:ea typeface="ＭＳ Ｐゴシック" charset="0"/>
                <a:sym typeface="Lucida Grande" charset="0"/>
              </a:rPr>
              <a:t>Apigee</a:t>
            </a:r>
          </a:p>
          <a:p>
            <a:pPr algn="r">
              <a:lnSpc>
                <a:spcPct val="90000"/>
              </a:lnSpc>
              <a:spcBef>
                <a:spcPts val="575"/>
              </a:spcBef>
            </a:pPr>
            <a:r>
              <a:rPr lang="en-US" dirty="0">
                <a:solidFill>
                  <a:schemeClr val="bg1"/>
                </a:solidFill>
                <a:latin typeface="Courier New" charset="0"/>
                <a:ea typeface="ＭＳ Ｐゴシック" charset="0"/>
                <a:sym typeface="Courier New" charset="0"/>
              </a:rPr>
              <a:t>@apigee</a:t>
            </a:r>
          </a:p>
        </p:txBody>
      </p:sp>
      <p:sp>
        <p:nvSpPr>
          <p:cNvPr id="9" name="Rectangle 6"/>
          <p:cNvSpPr>
            <a:spLocks/>
          </p:cNvSpPr>
          <p:nvPr/>
        </p:nvSpPr>
        <p:spPr bwMode="auto">
          <a:xfrm>
            <a:off x="685800" y="3124200"/>
            <a:ext cx="6019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p>
            <a:pPr>
              <a:lnSpc>
                <a:spcPct val="90000"/>
              </a:lnSpc>
              <a:spcBef>
                <a:spcPts val="575"/>
              </a:spcBef>
            </a:pPr>
            <a:endParaRPr lang="en-US" sz="2800" dirty="0">
              <a:solidFill>
                <a:schemeClr val="bg1"/>
              </a:solidFill>
              <a:latin typeface="Courier New" charset="0"/>
              <a:ea typeface="ＭＳ Ｐゴシック" charset="0"/>
              <a:sym typeface="Courier New" charset="0"/>
            </a:endParaRPr>
          </a:p>
        </p:txBody>
      </p:sp>
      <p:sp>
        <p:nvSpPr>
          <p:cNvPr id="10" name="Rectangle 6"/>
          <p:cNvSpPr>
            <a:spLocks/>
          </p:cNvSpPr>
          <p:nvPr/>
        </p:nvSpPr>
        <p:spPr bwMode="auto">
          <a:xfrm>
            <a:off x="685800" y="3810000"/>
            <a:ext cx="66294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p>
            <a:pPr>
              <a:lnSpc>
                <a:spcPct val="90000"/>
              </a:lnSpc>
              <a:spcBef>
                <a:spcPts val="575"/>
              </a:spcBef>
            </a:pPr>
            <a:endParaRPr lang="en-US" sz="2600" dirty="0">
              <a:solidFill>
                <a:schemeClr val="bg1"/>
              </a:solidFill>
              <a:latin typeface="Courier New" charset="0"/>
              <a:ea typeface="ＭＳ Ｐゴシック" charset="0"/>
              <a:sym typeface="Courier New" charset="0"/>
            </a:endParaRPr>
          </a:p>
          <a:p>
            <a:pPr>
              <a:lnSpc>
                <a:spcPct val="90000"/>
              </a:lnSpc>
              <a:spcBef>
                <a:spcPts val="575"/>
              </a:spcBef>
            </a:pPr>
            <a:r>
              <a:rPr lang="en-US" sz="2600" b="1" dirty="0" smtClean="0">
                <a:solidFill>
                  <a:schemeClr val="bg1"/>
                </a:solidFill>
                <a:latin typeface="Lucida Grande" charset="0"/>
                <a:ea typeface="ＭＳ Ｐゴシック" charset="0"/>
                <a:sym typeface="Lucida Grande" charset="0"/>
              </a:rPr>
              <a:t>Subra Kumaraswamy</a:t>
            </a:r>
            <a:endParaRPr lang="en-US" sz="2600" b="1" dirty="0">
              <a:solidFill>
                <a:srgbClr val="FFFFFF"/>
              </a:solidFill>
              <a:latin typeface="Lucida Grande" charset="0"/>
              <a:ea typeface="ＭＳ Ｐゴシック" charset="0"/>
              <a:sym typeface="Lucida Grande" charset="0"/>
            </a:endParaRPr>
          </a:p>
          <a:p>
            <a:pPr>
              <a:lnSpc>
                <a:spcPct val="90000"/>
              </a:lnSpc>
              <a:spcBef>
                <a:spcPts val="575"/>
              </a:spcBef>
            </a:pPr>
            <a:r>
              <a:rPr lang="en-US" sz="2600" dirty="0" smtClean="0">
                <a:solidFill>
                  <a:schemeClr val="bg1"/>
                </a:solidFill>
                <a:latin typeface="Courier New" charset="0"/>
                <a:ea typeface="ＭＳ Ｐゴシック" charset="0"/>
                <a:sym typeface="Courier New" charset="0"/>
              </a:rPr>
              <a:t>@subrak</a:t>
            </a:r>
          </a:p>
          <a:p>
            <a:pPr>
              <a:lnSpc>
                <a:spcPct val="90000"/>
              </a:lnSpc>
              <a:spcBef>
                <a:spcPts val="575"/>
              </a:spcBef>
            </a:pPr>
            <a:endParaRPr lang="en-US" sz="2600" dirty="0" smtClean="0">
              <a:solidFill>
                <a:schemeClr val="bg1"/>
              </a:solidFill>
              <a:latin typeface="Courier New" charset="0"/>
              <a:ea typeface="ＭＳ Ｐゴシック" charset="0"/>
              <a:sym typeface="Courier New" charset="0"/>
            </a:endParaRPr>
          </a:p>
          <a:p>
            <a:pPr>
              <a:lnSpc>
                <a:spcPct val="90000"/>
              </a:lnSpc>
              <a:spcBef>
                <a:spcPts val="575"/>
              </a:spcBef>
            </a:pPr>
            <a:r>
              <a:rPr lang="en-US" sz="2600" b="1" dirty="0" smtClean="0">
                <a:solidFill>
                  <a:schemeClr val="bg1"/>
                </a:solidFill>
                <a:latin typeface="Lucida Grande" charset="0"/>
                <a:ea typeface="ＭＳ Ｐゴシック" charset="0"/>
                <a:sym typeface="Lucida Grande" charset="0"/>
              </a:rPr>
              <a:t>Tim Mather</a:t>
            </a:r>
          </a:p>
          <a:p>
            <a:pPr>
              <a:lnSpc>
                <a:spcPct val="90000"/>
              </a:lnSpc>
              <a:spcBef>
                <a:spcPts val="575"/>
              </a:spcBef>
            </a:pPr>
            <a:r>
              <a:rPr lang="en-US" sz="2600" dirty="0" smtClean="0">
                <a:solidFill>
                  <a:schemeClr val="bg1"/>
                </a:solidFill>
                <a:latin typeface="Courier New" charset="0"/>
                <a:ea typeface="ＭＳ Ｐゴシック" charset="0"/>
                <a:sym typeface="Courier New" charset="0"/>
              </a:rPr>
              <a:t>@mather_tim</a:t>
            </a:r>
            <a:endParaRPr lang="en-US" sz="2600" b="1" dirty="0">
              <a:solidFill>
                <a:schemeClr val="bg1"/>
              </a:solidFill>
              <a:latin typeface="Lucida Grande" charset="0"/>
              <a:ea typeface="ＭＳ Ｐゴシック" charset="0"/>
              <a:sym typeface="Lucida Grande" charset="0"/>
            </a:endParaRPr>
          </a:p>
          <a:p>
            <a:pPr>
              <a:lnSpc>
                <a:spcPct val="90000"/>
              </a:lnSpc>
              <a:spcBef>
                <a:spcPts val="575"/>
              </a:spcBef>
            </a:pPr>
            <a:endParaRPr lang="en-US" sz="2600" dirty="0" smtClean="0">
              <a:solidFill>
                <a:schemeClr val="bg1"/>
              </a:solidFill>
              <a:latin typeface="Courier New" charset="0"/>
              <a:ea typeface="ＭＳ Ｐゴシック" charset="0"/>
              <a:sym typeface="Courier New" charset="0"/>
            </a:endParaRPr>
          </a:p>
          <a:p>
            <a:pPr>
              <a:lnSpc>
                <a:spcPct val="90000"/>
              </a:lnSpc>
              <a:spcBef>
                <a:spcPts val="575"/>
              </a:spcBef>
            </a:pPr>
            <a:endParaRPr lang="en-US" sz="2800" dirty="0">
              <a:solidFill>
                <a:schemeClr val="bg1"/>
              </a:solidFill>
              <a:latin typeface="Courier New" charset="0"/>
              <a:ea typeface="ＭＳ Ｐゴシック" charset="0"/>
              <a:sym typeface="Courier New" charset="0"/>
            </a:endParaRPr>
          </a:p>
        </p:txBody>
      </p:sp>
    </p:spTree>
    <p:extLst>
      <p:ext uri="{BB962C8B-B14F-4D97-AF65-F5344CB8AC3E}">
        <p14:creationId xmlns:p14="http://schemas.microsoft.com/office/powerpoint/2010/main" val="39638177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descr="pers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224314"/>
            <a:ext cx="838627" cy="838627"/>
          </a:xfrm>
          <a:prstGeom prst="rect">
            <a:avLst/>
          </a:prstGeom>
        </p:spPr>
      </p:pic>
      <p:sp>
        <p:nvSpPr>
          <p:cNvPr id="3" name="Title 2"/>
          <p:cNvSpPr>
            <a:spLocks noGrp="1"/>
          </p:cNvSpPr>
          <p:nvPr>
            <p:ph type="title"/>
          </p:nvPr>
        </p:nvSpPr>
        <p:spPr>
          <a:xfrm>
            <a:off x="304800" y="-5644"/>
            <a:ext cx="8229600" cy="1143000"/>
          </a:xfrm>
        </p:spPr>
        <p:txBody>
          <a:bodyPr/>
          <a:lstStyle/>
          <a:p>
            <a:r>
              <a:rPr lang="en-US" sz="2800" b="1" dirty="0" smtClean="0"/>
              <a:t>Security Architecture</a:t>
            </a:r>
            <a:endParaRPr lang="en-US" sz="2800" b="1" dirty="0"/>
          </a:p>
        </p:txBody>
      </p:sp>
      <p:sp>
        <p:nvSpPr>
          <p:cNvPr id="5" name="Rounded Rectangle 4"/>
          <p:cNvSpPr/>
          <p:nvPr/>
        </p:nvSpPr>
        <p:spPr>
          <a:xfrm>
            <a:off x="3891280" y="4308194"/>
            <a:ext cx="1409280" cy="483443"/>
          </a:xfrm>
          <a:prstGeom prst="roundRect">
            <a:avLst>
              <a:gd name="adj" fmla="val 7712"/>
            </a:avLst>
          </a:prstGeom>
          <a:solidFill>
            <a:srgbClr val="6D6E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t>Policy store</a:t>
            </a:r>
            <a:endParaRPr lang="en-US" sz="1200" dirty="0"/>
          </a:p>
        </p:txBody>
      </p:sp>
      <p:sp>
        <p:nvSpPr>
          <p:cNvPr id="6" name="AutoShape 10"/>
          <p:cNvSpPr>
            <a:spLocks/>
          </p:cNvSpPr>
          <p:nvPr/>
        </p:nvSpPr>
        <p:spPr bwMode="auto">
          <a:xfrm>
            <a:off x="3960585" y="4380109"/>
            <a:ext cx="351459" cy="361465"/>
          </a:xfrm>
          <a:prstGeom prst="roundRect">
            <a:avLst>
              <a:gd name="adj" fmla="val 12273"/>
            </a:avLst>
          </a:prstGeom>
          <a:solidFill>
            <a:schemeClr val="tx1"/>
          </a:solidFill>
          <a:ln w="12700" cap="flat">
            <a:solidFill>
              <a:schemeClr val="bg1"/>
            </a:solidFill>
            <a:prstDash val="solid"/>
            <a:miter lim="800000"/>
            <a:headEnd type="none" w="med" len="med"/>
            <a:tailEnd type="none" w="med" len="med"/>
          </a:ln>
          <a:effectLst>
            <a:outerShdw blurRad="38100" dist="12699" dir="5400000" algn="ctr" rotWithShape="0">
              <a:srgbClr val="000000">
                <a:alpha val="25000"/>
              </a:srgbClr>
            </a:outerShdw>
          </a:effectLst>
        </p:spPr>
        <p:txBody>
          <a:bodyPr lIns="0" tIns="0" rIns="0" bIns="0"/>
          <a:lstStyle/>
          <a:p>
            <a:endParaRPr lang="en-US" dirty="0"/>
          </a:p>
        </p:txBody>
      </p:sp>
      <p:sp>
        <p:nvSpPr>
          <p:cNvPr id="7" name="Rounded Rectangle 6"/>
          <p:cNvSpPr/>
          <p:nvPr/>
        </p:nvSpPr>
        <p:spPr>
          <a:xfrm>
            <a:off x="6567874" y="4308194"/>
            <a:ext cx="1238718" cy="483443"/>
          </a:xfrm>
          <a:prstGeom prst="roundRect">
            <a:avLst>
              <a:gd name="adj" fmla="val 7712"/>
            </a:avLst>
          </a:prstGeom>
          <a:solidFill>
            <a:srgbClr val="6D6E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t>Log store</a:t>
            </a:r>
            <a:endParaRPr lang="en-US" sz="1200" dirty="0"/>
          </a:p>
        </p:txBody>
      </p:sp>
      <p:sp>
        <p:nvSpPr>
          <p:cNvPr id="8" name="AutoShape 10"/>
          <p:cNvSpPr>
            <a:spLocks/>
          </p:cNvSpPr>
          <p:nvPr/>
        </p:nvSpPr>
        <p:spPr bwMode="auto">
          <a:xfrm>
            <a:off x="6609112" y="4380109"/>
            <a:ext cx="351459" cy="361465"/>
          </a:xfrm>
          <a:prstGeom prst="roundRect">
            <a:avLst>
              <a:gd name="adj" fmla="val 12273"/>
            </a:avLst>
          </a:prstGeom>
          <a:solidFill>
            <a:schemeClr val="bg1"/>
          </a:solidFill>
          <a:ln w="12700" cap="flat">
            <a:solidFill>
              <a:schemeClr val="accent2"/>
            </a:solidFill>
            <a:prstDash val="solid"/>
            <a:miter lim="800000"/>
            <a:headEnd type="none" w="med" len="med"/>
            <a:tailEnd type="none" w="med" len="med"/>
          </a:ln>
          <a:effectLst>
            <a:outerShdw blurRad="38100" dist="12699" dir="5400000" algn="ctr" rotWithShape="0">
              <a:srgbClr val="000000">
                <a:alpha val="25000"/>
              </a:srgbClr>
            </a:outerShdw>
          </a:effectLst>
        </p:spPr>
        <p:txBody>
          <a:bodyPr lIns="0" tIns="0" rIns="0" bIns="0"/>
          <a:lstStyle/>
          <a:p>
            <a:endParaRPr lang="en-US" dirty="0"/>
          </a:p>
        </p:txBody>
      </p:sp>
      <p:sp>
        <p:nvSpPr>
          <p:cNvPr id="9" name="Rounded Rectangle 8"/>
          <p:cNvSpPr/>
          <p:nvPr/>
        </p:nvSpPr>
        <p:spPr>
          <a:xfrm>
            <a:off x="1133670" y="2759986"/>
            <a:ext cx="6728282" cy="1209646"/>
          </a:xfrm>
          <a:prstGeom prst="roundRect">
            <a:avLst>
              <a:gd name="adj" fmla="val 11895"/>
            </a:avLst>
          </a:prstGeom>
          <a:solidFill>
            <a:srgbClr val="1D9A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ed Rectangle 9"/>
          <p:cNvSpPr/>
          <p:nvPr/>
        </p:nvSpPr>
        <p:spPr>
          <a:xfrm>
            <a:off x="1133670" y="1188979"/>
            <a:ext cx="6728282" cy="1209646"/>
          </a:xfrm>
          <a:prstGeom prst="roundRect">
            <a:avLst>
              <a:gd name="adj" fmla="val 11895"/>
            </a:avLst>
          </a:prstGeom>
          <a:solidFill>
            <a:srgbClr val="6D6E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rot="16200000" flipH="1">
            <a:off x="4334385" y="4067320"/>
            <a:ext cx="481745" cy="0"/>
          </a:xfrm>
          <a:prstGeom prst="straightConnector1">
            <a:avLst/>
          </a:prstGeom>
          <a:ln w="254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6200000" flipH="1">
            <a:off x="6898781" y="4067322"/>
            <a:ext cx="481745" cy="0"/>
          </a:xfrm>
          <a:prstGeom prst="straightConnector1">
            <a:avLst/>
          </a:prstGeom>
          <a:ln w="254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1019125" y="1000565"/>
            <a:ext cx="6949440" cy="3794760"/>
          </a:xfrm>
          <a:prstGeom prst="roundRect">
            <a:avLst>
              <a:gd name="adj" fmla="val 4310"/>
            </a:avLst>
          </a:prstGeom>
          <a:noFill/>
          <a:ln w="28575" cmpd="sng">
            <a:solidFill>
              <a:srgbClr val="6D6E7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Arrow Connector 13"/>
          <p:cNvCxnSpPr/>
          <p:nvPr/>
        </p:nvCxnSpPr>
        <p:spPr>
          <a:xfrm flipV="1">
            <a:off x="838200" y="3412450"/>
            <a:ext cx="295470" cy="0"/>
          </a:xfrm>
          <a:prstGeom prst="straightConnector1">
            <a:avLst/>
          </a:prstGeom>
          <a:ln w="5715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91395" y="2759986"/>
            <a:ext cx="3028231" cy="369332"/>
          </a:xfrm>
          <a:prstGeom prst="rect">
            <a:avLst/>
          </a:prstGeom>
          <a:noFill/>
        </p:spPr>
        <p:txBody>
          <a:bodyPr wrap="square" rtlCol="0">
            <a:spAutoFit/>
          </a:bodyPr>
          <a:lstStyle/>
          <a:p>
            <a:pPr>
              <a:buClr>
                <a:schemeClr val="tx2"/>
              </a:buClr>
            </a:pPr>
            <a:r>
              <a:rPr lang="en-US" dirty="0" smtClean="0">
                <a:solidFill>
                  <a:srgbClr val="FFFFFF"/>
                </a:solidFill>
              </a:rPr>
              <a:t>API security</a:t>
            </a:r>
          </a:p>
        </p:txBody>
      </p:sp>
      <p:sp>
        <p:nvSpPr>
          <p:cNvPr id="17" name="Rectangle 16"/>
          <p:cNvSpPr/>
          <p:nvPr/>
        </p:nvSpPr>
        <p:spPr>
          <a:xfrm>
            <a:off x="1249118" y="3180555"/>
            <a:ext cx="128016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Authentication</a:t>
            </a:r>
          </a:p>
        </p:txBody>
      </p:sp>
      <p:sp>
        <p:nvSpPr>
          <p:cNvPr id="18" name="Rectangle 17"/>
          <p:cNvSpPr/>
          <p:nvPr/>
        </p:nvSpPr>
        <p:spPr>
          <a:xfrm>
            <a:off x="3945134" y="3180555"/>
            <a:ext cx="128016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a:solidFill>
                <a:srgbClr val="000000"/>
              </a:solidFill>
            </a:endParaRPr>
          </a:p>
        </p:txBody>
      </p:sp>
      <p:sp>
        <p:nvSpPr>
          <p:cNvPr id="19" name="Rectangle 18"/>
          <p:cNvSpPr/>
          <p:nvPr/>
        </p:nvSpPr>
        <p:spPr>
          <a:xfrm>
            <a:off x="2648453" y="3180555"/>
            <a:ext cx="1199491"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dirty="0" smtClean="0">
              <a:solidFill>
                <a:srgbClr val="000000"/>
              </a:solidFill>
            </a:endParaRPr>
          </a:p>
          <a:p>
            <a:pPr algn="ctr"/>
            <a:r>
              <a:rPr lang="en-US" sz="1200" b="1" dirty="0" smtClean="0">
                <a:solidFill>
                  <a:srgbClr val="000000"/>
                </a:solidFill>
              </a:rPr>
              <a:t>Authorization</a:t>
            </a:r>
            <a:endParaRPr lang="en-US" sz="1200" b="1" dirty="0">
              <a:solidFill>
                <a:srgbClr val="000000"/>
              </a:solidFill>
            </a:endParaRPr>
          </a:p>
          <a:p>
            <a:pPr algn="ctr"/>
            <a:endParaRPr lang="en-US" sz="1200" b="1" dirty="0">
              <a:solidFill>
                <a:srgbClr val="000000"/>
              </a:solidFill>
            </a:endParaRPr>
          </a:p>
        </p:txBody>
      </p:sp>
      <p:sp>
        <p:nvSpPr>
          <p:cNvPr id="20" name="Rectangle 19"/>
          <p:cNvSpPr/>
          <p:nvPr/>
        </p:nvSpPr>
        <p:spPr>
          <a:xfrm>
            <a:off x="5328163" y="3180555"/>
            <a:ext cx="114300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Traffic</a:t>
            </a:r>
            <a:br>
              <a:rPr lang="en-US" sz="1200" b="1" dirty="0" smtClean="0">
                <a:solidFill>
                  <a:srgbClr val="000000"/>
                </a:solidFill>
              </a:rPr>
            </a:br>
            <a:r>
              <a:rPr lang="en-US" sz="1200" b="1" dirty="0" smtClean="0">
                <a:solidFill>
                  <a:srgbClr val="000000"/>
                </a:solidFill>
              </a:rPr>
              <a:t>management</a:t>
            </a:r>
            <a:endParaRPr lang="en-US" sz="1200" b="1" dirty="0">
              <a:solidFill>
                <a:srgbClr val="000000"/>
              </a:solidFill>
            </a:endParaRPr>
          </a:p>
        </p:txBody>
      </p:sp>
      <p:sp>
        <p:nvSpPr>
          <p:cNvPr id="21" name="Rectangle 20"/>
          <p:cNvSpPr/>
          <p:nvPr/>
        </p:nvSpPr>
        <p:spPr>
          <a:xfrm>
            <a:off x="6596405" y="3180555"/>
            <a:ext cx="114300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Logging &amp; auditing</a:t>
            </a:r>
            <a:endParaRPr lang="en-US" sz="1200" b="1" dirty="0">
              <a:solidFill>
                <a:srgbClr val="000000"/>
              </a:solidFill>
            </a:endParaRPr>
          </a:p>
        </p:txBody>
      </p:sp>
      <p:sp>
        <p:nvSpPr>
          <p:cNvPr id="22" name="TextBox 21"/>
          <p:cNvSpPr txBox="1"/>
          <p:nvPr/>
        </p:nvSpPr>
        <p:spPr>
          <a:xfrm>
            <a:off x="1183910" y="1188979"/>
            <a:ext cx="4062068" cy="369332"/>
          </a:xfrm>
          <a:prstGeom prst="rect">
            <a:avLst/>
          </a:prstGeom>
          <a:noFill/>
        </p:spPr>
        <p:txBody>
          <a:bodyPr wrap="square" rtlCol="0">
            <a:spAutoFit/>
          </a:bodyPr>
          <a:lstStyle/>
          <a:p>
            <a:pPr>
              <a:buClr>
                <a:schemeClr val="tx2"/>
              </a:buClr>
            </a:pPr>
            <a:r>
              <a:rPr lang="en-US" dirty="0" smtClean="0">
                <a:solidFill>
                  <a:srgbClr val="FFFFFF"/>
                </a:solidFill>
              </a:rPr>
              <a:t>Identity &amp; Management</a:t>
            </a:r>
          </a:p>
        </p:txBody>
      </p:sp>
      <p:sp>
        <p:nvSpPr>
          <p:cNvPr id="23" name="Rectangle 22"/>
          <p:cNvSpPr/>
          <p:nvPr/>
        </p:nvSpPr>
        <p:spPr>
          <a:xfrm>
            <a:off x="6553200" y="1600200"/>
            <a:ext cx="118872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User management</a:t>
            </a:r>
            <a:endParaRPr lang="en-US" sz="1200" b="1" dirty="0">
              <a:solidFill>
                <a:srgbClr val="000000"/>
              </a:solidFill>
            </a:endParaRPr>
          </a:p>
        </p:txBody>
      </p:sp>
      <p:sp>
        <p:nvSpPr>
          <p:cNvPr id="24" name="Rectangle 23"/>
          <p:cNvSpPr/>
          <p:nvPr/>
        </p:nvSpPr>
        <p:spPr>
          <a:xfrm>
            <a:off x="5212080" y="1600200"/>
            <a:ext cx="118872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RBAC management</a:t>
            </a:r>
            <a:endParaRPr lang="en-US" sz="1200" b="1" dirty="0">
              <a:solidFill>
                <a:srgbClr val="000000"/>
              </a:solidFill>
            </a:endParaRPr>
          </a:p>
        </p:txBody>
      </p:sp>
      <p:sp>
        <p:nvSpPr>
          <p:cNvPr id="25" name="Rectangle 24"/>
          <p:cNvSpPr/>
          <p:nvPr/>
        </p:nvSpPr>
        <p:spPr>
          <a:xfrm>
            <a:off x="3899902" y="1609547"/>
            <a:ext cx="118872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Policy management</a:t>
            </a:r>
            <a:endParaRPr lang="en-US" sz="1200" b="1" dirty="0">
              <a:solidFill>
                <a:srgbClr val="000000"/>
              </a:solidFill>
            </a:endParaRPr>
          </a:p>
        </p:txBody>
      </p:sp>
      <p:sp>
        <p:nvSpPr>
          <p:cNvPr id="26" name="Rectangle 25"/>
          <p:cNvSpPr/>
          <p:nvPr/>
        </p:nvSpPr>
        <p:spPr>
          <a:xfrm>
            <a:off x="2590800" y="1600200"/>
            <a:ext cx="118872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Certificate management</a:t>
            </a:r>
            <a:endParaRPr lang="en-US" sz="1200" b="1" dirty="0">
              <a:solidFill>
                <a:srgbClr val="000000"/>
              </a:solidFill>
            </a:endParaRPr>
          </a:p>
        </p:txBody>
      </p:sp>
      <p:sp>
        <p:nvSpPr>
          <p:cNvPr id="27" name="Rectangle 26"/>
          <p:cNvSpPr/>
          <p:nvPr/>
        </p:nvSpPr>
        <p:spPr>
          <a:xfrm>
            <a:off x="1219200" y="1600200"/>
            <a:ext cx="1188720" cy="64008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000000"/>
                </a:solidFill>
              </a:rPr>
              <a:t>Keys</a:t>
            </a:r>
            <a:r>
              <a:rPr lang="en-US" sz="1200" b="1" dirty="0" smtClean="0">
                <a:solidFill>
                  <a:srgbClr val="000000"/>
                </a:solidFill>
              </a:rPr>
              <a:t>/token </a:t>
            </a:r>
            <a:r>
              <a:rPr lang="en-US" sz="1200" b="1" dirty="0">
                <a:solidFill>
                  <a:srgbClr val="000000"/>
                </a:solidFill>
              </a:rPr>
              <a:t>m</a:t>
            </a:r>
            <a:r>
              <a:rPr lang="en-US" sz="1200" b="1" dirty="0" smtClean="0">
                <a:solidFill>
                  <a:srgbClr val="000000"/>
                </a:solidFill>
              </a:rPr>
              <a:t>anagement</a:t>
            </a:r>
            <a:endParaRPr lang="en-US" sz="1200" b="1" dirty="0">
              <a:solidFill>
                <a:srgbClr val="000000"/>
              </a:solidFill>
            </a:endParaRPr>
          </a:p>
        </p:txBody>
      </p:sp>
      <p:pic>
        <p:nvPicPr>
          <p:cNvPr id="28" name="Picture 27" descr="clus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3141754"/>
            <a:ext cx="781016" cy="541372"/>
          </a:xfrm>
          <a:prstGeom prst="rect">
            <a:avLst/>
          </a:prstGeom>
        </p:spPr>
      </p:pic>
      <p:pic>
        <p:nvPicPr>
          <p:cNvPr id="29" name="Picture 28"/>
          <p:cNvPicPr>
            <a:picLocks noChangeAspect="1"/>
          </p:cNvPicPr>
          <p:nvPr/>
        </p:nvPicPr>
        <p:blipFill>
          <a:blip r:embed="rId5"/>
          <a:stretch>
            <a:fillRect/>
          </a:stretch>
        </p:blipFill>
        <p:spPr>
          <a:xfrm>
            <a:off x="8153400" y="3682936"/>
            <a:ext cx="806824" cy="403412"/>
          </a:xfrm>
          <a:prstGeom prst="rect">
            <a:avLst/>
          </a:prstGeom>
        </p:spPr>
      </p:pic>
      <p:pic>
        <p:nvPicPr>
          <p:cNvPr id="3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2817628"/>
            <a:ext cx="448406" cy="225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2" name="Rectangle 31"/>
          <p:cNvSpPr/>
          <p:nvPr/>
        </p:nvSpPr>
        <p:spPr>
          <a:xfrm>
            <a:off x="1017996" y="4973003"/>
            <a:ext cx="6952868" cy="914400"/>
          </a:xfrm>
          <a:prstGeom prst="rect">
            <a:avLst/>
          </a:prstGeom>
          <a:solidFill>
            <a:srgbClr val="249B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1124358" y="4958573"/>
            <a:ext cx="3111104" cy="369332"/>
          </a:xfrm>
          <a:prstGeom prst="rect">
            <a:avLst/>
          </a:prstGeom>
          <a:noFill/>
        </p:spPr>
        <p:txBody>
          <a:bodyPr wrap="square" rtlCol="0">
            <a:spAutoFit/>
          </a:bodyPr>
          <a:lstStyle/>
          <a:p>
            <a:pPr>
              <a:buClr>
                <a:schemeClr val="tx2"/>
              </a:buClr>
            </a:pPr>
            <a:r>
              <a:rPr lang="en-US" dirty="0" smtClean="0">
                <a:solidFill>
                  <a:srgbClr val="FFFFFF"/>
                </a:solidFill>
              </a:rPr>
              <a:t>Threat Protection</a:t>
            </a:r>
          </a:p>
        </p:txBody>
      </p:sp>
      <p:sp>
        <p:nvSpPr>
          <p:cNvPr id="34" name="Rectangle 33"/>
          <p:cNvSpPr/>
          <p:nvPr/>
        </p:nvSpPr>
        <p:spPr>
          <a:xfrm>
            <a:off x="1124357" y="5348032"/>
            <a:ext cx="1188720" cy="45720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TLS</a:t>
            </a:r>
            <a:endParaRPr lang="en-US" sz="1200" b="1" dirty="0">
              <a:solidFill>
                <a:srgbClr val="000000"/>
              </a:solidFill>
            </a:endParaRPr>
          </a:p>
        </p:txBody>
      </p:sp>
      <p:sp>
        <p:nvSpPr>
          <p:cNvPr id="35" name="Rectangle 34"/>
          <p:cNvSpPr/>
          <p:nvPr/>
        </p:nvSpPr>
        <p:spPr>
          <a:xfrm>
            <a:off x="2509523" y="5348035"/>
            <a:ext cx="1188720" cy="45720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DDoS</a:t>
            </a:r>
            <a:endParaRPr lang="en-US" sz="1200" b="1" dirty="0">
              <a:solidFill>
                <a:srgbClr val="000000"/>
              </a:solidFill>
            </a:endParaRPr>
          </a:p>
        </p:txBody>
      </p:sp>
      <p:sp>
        <p:nvSpPr>
          <p:cNvPr id="36" name="Rectangle 35"/>
          <p:cNvSpPr/>
          <p:nvPr/>
        </p:nvSpPr>
        <p:spPr>
          <a:xfrm>
            <a:off x="3894689" y="5348033"/>
            <a:ext cx="1188720" cy="45720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Rate limiting &amp; quota</a:t>
            </a:r>
            <a:endParaRPr lang="en-US" sz="1200" b="1" dirty="0">
              <a:solidFill>
                <a:srgbClr val="000000"/>
              </a:solidFill>
            </a:endParaRPr>
          </a:p>
        </p:txBody>
      </p:sp>
      <p:sp>
        <p:nvSpPr>
          <p:cNvPr id="37" name="Rectangle 36"/>
          <p:cNvSpPr/>
          <p:nvPr/>
        </p:nvSpPr>
        <p:spPr>
          <a:xfrm>
            <a:off x="5279855" y="5348033"/>
            <a:ext cx="1188720" cy="45720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Payload protection</a:t>
            </a:r>
            <a:endParaRPr lang="en-US" sz="1200" b="1" dirty="0">
              <a:solidFill>
                <a:srgbClr val="000000"/>
              </a:solidFill>
            </a:endParaRPr>
          </a:p>
        </p:txBody>
      </p:sp>
      <p:sp>
        <p:nvSpPr>
          <p:cNvPr id="38" name="Rectangle 37"/>
          <p:cNvSpPr/>
          <p:nvPr/>
        </p:nvSpPr>
        <p:spPr>
          <a:xfrm>
            <a:off x="6665019" y="5348594"/>
            <a:ext cx="1188720" cy="457200"/>
          </a:xfrm>
          <a:prstGeom prst="rect">
            <a:avLst/>
          </a:prstGeom>
          <a:solidFill>
            <a:srgbClr val="DE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rgbClr val="000000"/>
                </a:solidFill>
              </a:rPr>
              <a:t>Analytics</a:t>
            </a:r>
            <a:endParaRPr lang="en-US" sz="1200" b="1" dirty="0">
              <a:solidFill>
                <a:srgbClr val="000000"/>
              </a:solidFill>
            </a:endParaRPr>
          </a:p>
        </p:txBody>
      </p:sp>
      <p:sp>
        <p:nvSpPr>
          <p:cNvPr id="39" name="Rectangle 38"/>
          <p:cNvSpPr/>
          <p:nvPr/>
        </p:nvSpPr>
        <p:spPr>
          <a:xfrm>
            <a:off x="1017996" y="5955770"/>
            <a:ext cx="6949440" cy="369332"/>
          </a:xfrm>
          <a:prstGeom prst="rect">
            <a:avLst/>
          </a:prstGeom>
          <a:solidFill>
            <a:srgbClr val="6D6E71"/>
          </a:solidFill>
        </p:spPr>
        <p:txBody>
          <a:bodyPr wrap="square" rtlCol="0">
            <a:spAutoFit/>
          </a:bodyPr>
          <a:lstStyle/>
          <a:p>
            <a:pPr>
              <a:buClr>
                <a:schemeClr val="tx2"/>
              </a:buClr>
            </a:pPr>
            <a:r>
              <a:rPr lang="en-US" dirty="0" smtClean="0">
                <a:solidFill>
                  <a:srgbClr val="FFFFFF"/>
                </a:solidFill>
              </a:rPr>
              <a:t>  Compliance (SOC 2, PCI DSS, HIPAA) and cloud </a:t>
            </a:r>
            <a:r>
              <a:rPr lang="en-US" dirty="0">
                <a:solidFill>
                  <a:srgbClr val="FFFFFF"/>
                </a:solidFill>
              </a:rPr>
              <a:t>s</a:t>
            </a:r>
            <a:r>
              <a:rPr lang="en-US" dirty="0" smtClean="0">
                <a:solidFill>
                  <a:srgbClr val="FFFFFF"/>
                </a:solidFill>
              </a:rPr>
              <a:t>ecurity</a:t>
            </a:r>
            <a:endParaRPr lang="en-US" dirty="0">
              <a:solidFill>
                <a:srgbClr val="FFFFFF"/>
              </a:solidFill>
            </a:endParaRPr>
          </a:p>
        </p:txBody>
      </p:sp>
      <p:grpSp>
        <p:nvGrpSpPr>
          <p:cNvPr id="40" name="Group 39"/>
          <p:cNvGrpSpPr/>
          <p:nvPr/>
        </p:nvGrpSpPr>
        <p:grpSpPr>
          <a:xfrm>
            <a:off x="59715" y="1315612"/>
            <a:ext cx="1007085" cy="1058553"/>
            <a:chOff x="-363780" y="1123550"/>
            <a:chExt cx="1281650" cy="1347150"/>
          </a:xfrm>
        </p:grpSpPr>
        <p:pic>
          <p:nvPicPr>
            <p:cNvPr id="41" name="Picture 40"/>
            <p:cNvPicPr>
              <a:picLocks noChangeAspect="1"/>
            </p:cNvPicPr>
            <p:nvPr/>
          </p:nvPicPr>
          <p:blipFill>
            <a:blip r:embed="rId7"/>
            <a:stretch>
              <a:fillRect/>
            </a:stretch>
          </p:blipFill>
          <p:spPr>
            <a:xfrm>
              <a:off x="-98482" y="1123550"/>
              <a:ext cx="552735" cy="804820"/>
            </a:xfrm>
            <a:prstGeom prst="rect">
              <a:avLst/>
            </a:prstGeom>
          </p:spPr>
        </p:pic>
        <p:sp>
          <p:nvSpPr>
            <p:cNvPr id="42" name="Text Placeholder 2"/>
            <p:cNvSpPr txBox="1">
              <a:spLocks/>
            </p:cNvSpPr>
            <p:nvPr/>
          </p:nvSpPr>
          <p:spPr>
            <a:xfrm flipH="1">
              <a:off x="-363780" y="1992032"/>
              <a:ext cx="1281650" cy="478668"/>
            </a:xfrm>
            <a:prstGeom prst="rect">
              <a:avLst/>
            </a:prstGeom>
          </p:spPr>
          <p:txBody>
            <a:bodyPr anchor="t">
              <a:normAutofit fontScale="775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smtClean="0">
                  <a:solidFill>
                    <a:schemeClr val="tx1"/>
                  </a:solidFill>
                  <a:latin typeface="+mj-lt"/>
                  <a:cs typeface="ARS Maquette Pro Medium"/>
                </a:rPr>
                <a:t>Developers</a:t>
              </a:r>
              <a:endParaRPr lang="en-US" sz="1600" b="1" dirty="0">
                <a:solidFill>
                  <a:schemeClr val="tx1"/>
                </a:solidFill>
                <a:latin typeface="+mj-lt"/>
                <a:cs typeface="ARS Maquette Pro Medium"/>
              </a:endParaRPr>
            </a:p>
          </p:txBody>
        </p:sp>
      </p:grpSp>
      <p:grpSp>
        <p:nvGrpSpPr>
          <p:cNvPr id="43" name="Group 42"/>
          <p:cNvGrpSpPr/>
          <p:nvPr/>
        </p:nvGrpSpPr>
        <p:grpSpPr>
          <a:xfrm>
            <a:off x="72315" y="3124039"/>
            <a:ext cx="849125" cy="1023261"/>
            <a:chOff x="72156" y="2740109"/>
            <a:chExt cx="849125" cy="1023261"/>
          </a:xfrm>
        </p:grpSpPr>
        <p:grpSp>
          <p:nvGrpSpPr>
            <p:cNvPr id="44" name="Group 43"/>
            <p:cNvGrpSpPr/>
            <p:nvPr/>
          </p:nvGrpSpPr>
          <p:grpSpPr>
            <a:xfrm flipH="1">
              <a:off x="208463" y="2740109"/>
              <a:ext cx="558751" cy="558897"/>
              <a:chOff x="2488405" y="1370011"/>
              <a:chExt cx="685800" cy="685799"/>
            </a:xfrm>
          </p:grpSpPr>
          <p:pic>
            <p:nvPicPr>
              <p:cNvPr id="46" name="Picture 45"/>
              <p:cNvPicPr>
                <a:picLocks noChangeAspect="1"/>
              </p:cNvPicPr>
              <p:nvPr/>
            </p:nvPicPr>
            <p:blipFill>
              <a:blip r:embed="rId8"/>
              <a:stretch>
                <a:fillRect/>
              </a:stretch>
            </p:blipFill>
            <p:spPr>
              <a:xfrm>
                <a:off x="2488405" y="1370011"/>
                <a:ext cx="685800" cy="685799"/>
              </a:xfrm>
              <a:prstGeom prst="rect">
                <a:avLst/>
              </a:prstGeom>
            </p:spPr>
          </p:pic>
          <p:pic>
            <p:nvPicPr>
              <p:cNvPr id="47" name="Picture 46"/>
              <p:cNvPicPr>
                <a:picLocks noChangeAspect="1"/>
              </p:cNvPicPr>
              <p:nvPr/>
            </p:nvPicPr>
            <p:blipFill>
              <a:blip r:embed="rId9"/>
              <a:stretch>
                <a:fillRect/>
              </a:stretch>
            </p:blipFill>
            <p:spPr>
              <a:xfrm flipH="1">
                <a:off x="2591970" y="1476018"/>
                <a:ext cx="478672" cy="473787"/>
              </a:xfrm>
              <a:prstGeom prst="rect">
                <a:avLst/>
              </a:prstGeom>
            </p:spPr>
          </p:pic>
        </p:grpSp>
        <p:sp>
          <p:nvSpPr>
            <p:cNvPr id="45" name="Text Placeholder 2"/>
            <p:cNvSpPr txBox="1">
              <a:spLocks/>
            </p:cNvSpPr>
            <p:nvPr/>
          </p:nvSpPr>
          <p:spPr>
            <a:xfrm flipH="1">
              <a:off x="72156" y="3351718"/>
              <a:ext cx="849125"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200" b="1" dirty="0" smtClean="0">
                  <a:solidFill>
                    <a:srgbClr val="FF4300"/>
                  </a:solidFill>
                  <a:latin typeface="+mj-lt"/>
                  <a:cs typeface="ARS Maquette Pro Medium"/>
                </a:rPr>
                <a:t>Apps</a:t>
              </a:r>
              <a:endParaRPr lang="en-US" sz="1200" b="1" dirty="0">
                <a:solidFill>
                  <a:srgbClr val="FF4300"/>
                </a:solidFill>
                <a:latin typeface="+mj-lt"/>
                <a:cs typeface="ARS Maquette Pro Medium"/>
              </a:endParaRPr>
            </a:p>
          </p:txBody>
        </p:sp>
      </p:grpSp>
      <p:cxnSp>
        <p:nvCxnSpPr>
          <p:cNvPr id="48" name="Straight Arrow Connector 47"/>
          <p:cNvCxnSpPr/>
          <p:nvPr/>
        </p:nvCxnSpPr>
        <p:spPr>
          <a:xfrm flipV="1">
            <a:off x="762000" y="1875936"/>
            <a:ext cx="371670" cy="0"/>
          </a:xfrm>
          <a:prstGeom prst="straightConnector1">
            <a:avLst/>
          </a:prstGeom>
          <a:ln w="5715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flipV="1">
            <a:off x="7861953" y="1875936"/>
            <a:ext cx="367647" cy="0"/>
          </a:xfrm>
          <a:prstGeom prst="straightConnector1">
            <a:avLst/>
          </a:prstGeom>
          <a:ln w="5715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endCxn id="28" idx="1"/>
          </p:cNvCxnSpPr>
          <p:nvPr/>
        </p:nvCxnSpPr>
        <p:spPr>
          <a:xfrm flipV="1">
            <a:off x="7852833" y="3412440"/>
            <a:ext cx="300567" cy="12327"/>
          </a:xfrm>
          <a:prstGeom prst="straightConnector1">
            <a:avLst/>
          </a:prstGeom>
          <a:ln w="381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7861952" y="3412450"/>
            <a:ext cx="367648" cy="321350"/>
          </a:xfrm>
          <a:prstGeom prst="straightConnector1">
            <a:avLst/>
          </a:prstGeom>
          <a:ln w="381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861952" y="3048000"/>
            <a:ext cx="367648" cy="374293"/>
          </a:xfrm>
          <a:prstGeom prst="straightConnector1">
            <a:avLst/>
          </a:prstGeom>
          <a:ln w="381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3" name="Text Placeholder 2"/>
          <p:cNvSpPr txBox="1">
            <a:spLocks/>
          </p:cNvSpPr>
          <p:nvPr/>
        </p:nvSpPr>
        <p:spPr>
          <a:xfrm flipH="1">
            <a:off x="7924800" y="2136691"/>
            <a:ext cx="1260088" cy="376124"/>
          </a:xfrm>
          <a:prstGeom prst="rect">
            <a:avLst/>
          </a:prstGeom>
        </p:spPr>
        <p:txBody>
          <a:bodyPr anchor="t">
            <a:normAutofit fontScale="62500" lnSpcReduction="20000"/>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smtClean="0">
                <a:solidFill>
                  <a:schemeClr val="tx1"/>
                </a:solidFill>
                <a:latin typeface="+mj-lt"/>
                <a:cs typeface="ARS Maquette Pro Medium"/>
              </a:rPr>
              <a:t>InfoSec / API architect / DevOps</a:t>
            </a:r>
            <a:endParaRPr lang="en-US" sz="1600" b="1" dirty="0">
              <a:solidFill>
                <a:schemeClr val="tx1"/>
              </a:solidFill>
              <a:latin typeface="+mj-lt"/>
              <a:cs typeface="ARS Maquette Pro Medium"/>
            </a:endParaRPr>
          </a:p>
        </p:txBody>
      </p:sp>
      <p:pic>
        <p:nvPicPr>
          <p:cNvPr id="54" name="Picture 53" descr="lock.png"/>
          <p:cNvPicPr>
            <a:picLocks noChangeAspect="1"/>
          </p:cNvPicPr>
          <p:nvPr/>
        </p:nvPicPr>
        <p:blipFill>
          <a:blip r:embed="rId10">
            <a:duotone>
              <a:prstClr val="black"/>
              <a:schemeClr val="tx2">
                <a:tint val="45000"/>
                <a:satMod val="400000"/>
              </a:schemeClr>
            </a:duotone>
            <a:extLst>
              <a:ext uri="{BEBA8EAE-BF5A-486C-A8C5-ECC9F3942E4B}">
                <a14:imgProps xmlns:a14="http://schemas.microsoft.com/office/drawing/2010/main">
                  <a14:imgLayer r:embed="rId11">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528908" y="1332838"/>
            <a:ext cx="310292" cy="310292"/>
          </a:xfrm>
          <a:prstGeom prst="rect">
            <a:avLst/>
          </a:prstGeom>
        </p:spPr>
      </p:pic>
      <p:pic>
        <p:nvPicPr>
          <p:cNvPr id="56" name="Picture 55"/>
          <p:cNvPicPr>
            <a:picLocks noChangeAspect="1"/>
          </p:cNvPicPr>
          <p:nvPr/>
        </p:nvPicPr>
        <p:blipFill>
          <a:blip r:embed="rId12"/>
          <a:stretch>
            <a:fillRect/>
          </a:stretch>
        </p:blipFill>
        <p:spPr>
          <a:xfrm>
            <a:off x="3971289" y="4397333"/>
            <a:ext cx="320040" cy="320040"/>
          </a:xfrm>
          <a:prstGeom prst="rect">
            <a:avLst/>
          </a:prstGeom>
          <a:ln>
            <a:solidFill>
              <a:schemeClr val="accent2"/>
            </a:solidFill>
          </a:ln>
        </p:spPr>
      </p:pic>
      <p:sp>
        <p:nvSpPr>
          <p:cNvPr id="57" name="Rounded Rectangle 56"/>
          <p:cNvSpPr/>
          <p:nvPr/>
        </p:nvSpPr>
        <p:spPr>
          <a:xfrm>
            <a:off x="1286130" y="4303043"/>
            <a:ext cx="1238718" cy="483443"/>
          </a:xfrm>
          <a:prstGeom prst="roundRect">
            <a:avLst>
              <a:gd name="adj" fmla="val 7712"/>
            </a:avLst>
          </a:prstGeom>
          <a:solidFill>
            <a:srgbClr val="6D6E7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200" dirty="0" smtClean="0"/>
              <a:t>Key store</a:t>
            </a:r>
            <a:endParaRPr lang="en-US" sz="1200" dirty="0"/>
          </a:p>
        </p:txBody>
      </p:sp>
      <p:sp>
        <p:nvSpPr>
          <p:cNvPr id="58" name="AutoShape 10"/>
          <p:cNvSpPr>
            <a:spLocks/>
          </p:cNvSpPr>
          <p:nvPr/>
        </p:nvSpPr>
        <p:spPr bwMode="auto">
          <a:xfrm>
            <a:off x="1337942" y="4368608"/>
            <a:ext cx="351459" cy="361465"/>
          </a:xfrm>
          <a:prstGeom prst="roundRect">
            <a:avLst>
              <a:gd name="adj" fmla="val 12273"/>
            </a:avLst>
          </a:prstGeom>
          <a:solidFill>
            <a:srgbClr val="6D6E71"/>
          </a:solidFill>
          <a:ln w="12700" cap="flat">
            <a:solidFill>
              <a:schemeClr val="bg1"/>
            </a:solidFill>
            <a:prstDash val="solid"/>
            <a:miter lim="800000"/>
            <a:headEnd type="none" w="med" len="med"/>
            <a:tailEnd type="none" w="med" len="med"/>
          </a:ln>
          <a:effectLst>
            <a:outerShdw blurRad="38100" dist="12699" dir="5400000" algn="ctr" rotWithShape="0">
              <a:srgbClr val="000000">
                <a:alpha val="25000"/>
              </a:srgbClr>
            </a:outerShdw>
          </a:effectLst>
        </p:spPr>
        <p:txBody>
          <a:bodyPr lIns="0" tIns="0" rIns="0" bIns="0"/>
          <a:lstStyle/>
          <a:p>
            <a:endParaRPr lang="en-US" dirty="0"/>
          </a:p>
        </p:txBody>
      </p:sp>
      <p:pic>
        <p:nvPicPr>
          <p:cNvPr id="59" name="Picture 82"/>
          <p:cNvPicPr>
            <a:picLocks noChangeAspect="1" noChangeArrowheads="1"/>
          </p:cNvPicPr>
          <p:nvPr/>
        </p:nvPicPr>
        <p:blipFill>
          <a:blip r:embed="rId13">
            <a:alphaModFix amt="75000"/>
            <a:extLst>
              <a:ext uri="{28A0092B-C50C-407E-A947-70E740481C1C}">
                <a14:useLocalDpi xmlns:a14="http://schemas.microsoft.com/office/drawing/2010/main" val="0"/>
              </a:ext>
            </a:extLst>
          </a:blip>
          <a:srcRect/>
          <a:stretch>
            <a:fillRect/>
          </a:stretch>
        </p:blipFill>
        <p:spPr bwMode="auto">
          <a:xfrm rot="20929126">
            <a:off x="1289689" y="4498390"/>
            <a:ext cx="331427" cy="255726"/>
          </a:xfrm>
          <a:prstGeom prst="rect">
            <a:avLst/>
          </a:prstGeom>
          <a:noFill/>
          <a:ln>
            <a:noFill/>
          </a:ln>
          <a:effectLst>
            <a:outerShdw blurRad="38100" dist="12699" dir="5400000" algn="ctr" rotWithShape="0">
              <a:srgbClr val="000000">
                <a:alpha val="15999"/>
              </a:srgbClr>
            </a:outerShdw>
          </a:effectLst>
          <a:extLst>
            <a:ext uri="{909E8E84-426E-40dd-AFC4-6F175D3DCCD1}">
              <a14:hiddenFill xmlns:a14="http://schemas.microsoft.com/office/drawing/2010/main">
                <a:solidFill>
                  <a:srgbClr val="FFFFFF">
                    <a:alpha val="75000"/>
                  </a:srgbClr>
                </a:solidFill>
              </a14:hiddenFill>
            </a:ext>
            <a:ext uri="{91240B29-F687-4f45-9708-019B960494DF}">
              <a14:hiddenLine xmlns:a14="http://schemas.microsoft.com/office/drawing/2010/main" w="12700" cap="flat">
                <a:solidFill>
                  <a:schemeClr val="tx1">
                    <a:alpha val="75000"/>
                  </a:schemeClr>
                </a:solidFill>
                <a:miter lim="800000"/>
                <a:headEnd/>
                <a:tailEnd/>
              </a14:hiddenLine>
            </a:ext>
          </a:extLst>
        </p:spPr>
      </p:pic>
      <p:pic>
        <p:nvPicPr>
          <p:cNvPr id="60" name="Picture 59"/>
          <p:cNvPicPr>
            <a:picLocks noChangeAspect="1"/>
          </p:cNvPicPr>
          <p:nvPr/>
        </p:nvPicPr>
        <p:blipFill>
          <a:blip r:embed="rId14"/>
          <a:stretch>
            <a:fillRect/>
          </a:stretch>
        </p:blipFill>
        <p:spPr>
          <a:xfrm>
            <a:off x="6611167" y="4388360"/>
            <a:ext cx="320040" cy="320040"/>
          </a:xfrm>
          <a:prstGeom prst="rect">
            <a:avLst/>
          </a:prstGeom>
        </p:spPr>
      </p:pic>
      <p:sp>
        <p:nvSpPr>
          <p:cNvPr id="61" name="Rectangle 60"/>
          <p:cNvSpPr/>
          <p:nvPr/>
        </p:nvSpPr>
        <p:spPr>
          <a:xfrm>
            <a:off x="3945134" y="3180555"/>
            <a:ext cx="1280160" cy="640079"/>
          </a:xfrm>
          <a:prstGeom prst="rect">
            <a:avLst/>
          </a:prstGeom>
          <a:ln>
            <a:noFill/>
          </a:ln>
        </p:spPr>
        <p:txBody>
          <a:bodyPr wrap="square" anchor="ctr" anchorCtr="0">
            <a:noAutofit/>
          </a:bodyPr>
          <a:lstStyle/>
          <a:p>
            <a:pPr algn="ctr"/>
            <a:r>
              <a:rPr lang="en-US" sz="1200" b="1" dirty="0">
                <a:solidFill>
                  <a:srgbClr val="000000"/>
                </a:solidFill>
                <a:latin typeface="+mn-lt"/>
              </a:rPr>
              <a:t>Policy </a:t>
            </a:r>
            <a:r>
              <a:rPr lang="en-US" sz="1200" b="1" dirty="0" smtClean="0">
                <a:solidFill>
                  <a:srgbClr val="000000"/>
                </a:solidFill>
                <a:latin typeface="+mn-lt"/>
              </a:rPr>
              <a:t/>
            </a:r>
            <a:br>
              <a:rPr lang="en-US" sz="1200" b="1" dirty="0" smtClean="0">
                <a:solidFill>
                  <a:srgbClr val="000000"/>
                </a:solidFill>
                <a:latin typeface="+mn-lt"/>
              </a:rPr>
            </a:br>
            <a:r>
              <a:rPr lang="en-US" sz="1200" b="1" dirty="0" smtClean="0">
                <a:solidFill>
                  <a:srgbClr val="000000"/>
                </a:solidFill>
                <a:latin typeface="+mn-lt"/>
              </a:rPr>
              <a:t>enforcement</a:t>
            </a:r>
            <a:endParaRPr lang="en-US" dirty="0">
              <a:latin typeface="+mn-lt"/>
            </a:endParaRPr>
          </a:p>
        </p:txBody>
      </p:sp>
      <p:cxnSp>
        <p:nvCxnSpPr>
          <p:cNvPr id="62" name="Straight Arrow Connector 61"/>
          <p:cNvCxnSpPr>
            <a:endCxn id="57" idx="0"/>
          </p:cNvCxnSpPr>
          <p:nvPr/>
        </p:nvCxnSpPr>
        <p:spPr>
          <a:xfrm>
            <a:off x="1905489" y="3845500"/>
            <a:ext cx="0" cy="457543"/>
          </a:xfrm>
          <a:prstGeom prst="straightConnector1">
            <a:avLst/>
          </a:prstGeom>
          <a:ln w="25400" cmpd="sng">
            <a:solidFill>
              <a:srgbClr val="F94419"/>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63" name="Elbow Connector 62"/>
          <p:cNvCxnSpPr>
            <a:endCxn id="5" idx="1"/>
          </p:cNvCxnSpPr>
          <p:nvPr/>
        </p:nvCxnSpPr>
        <p:spPr>
          <a:xfrm rot="16200000" flipH="1">
            <a:off x="3200463" y="3859098"/>
            <a:ext cx="723465" cy="658170"/>
          </a:xfrm>
          <a:prstGeom prst="bentConnector2">
            <a:avLst/>
          </a:prstGeom>
          <a:ln>
            <a:solidFill>
              <a:srgbClr val="F94419"/>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4" name="Elbow Connector 63"/>
          <p:cNvCxnSpPr>
            <a:endCxn id="5" idx="3"/>
          </p:cNvCxnSpPr>
          <p:nvPr/>
        </p:nvCxnSpPr>
        <p:spPr>
          <a:xfrm rot="5400000">
            <a:off x="5250899" y="3884761"/>
            <a:ext cx="714816" cy="615494"/>
          </a:xfrm>
          <a:prstGeom prst="bentConnector2">
            <a:avLst/>
          </a:prstGeom>
          <a:ln>
            <a:solidFill>
              <a:srgbClr val="F94419"/>
            </a:solidFill>
            <a:tailEnd type="triangle"/>
          </a:ln>
          <a:effectLst/>
        </p:spPr>
        <p:style>
          <a:lnRef idx="2">
            <a:schemeClr val="accent1"/>
          </a:lnRef>
          <a:fillRef idx="0">
            <a:schemeClr val="accent1"/>
          </a:fillRef>
          <a:effectRef idx="1">
            <a:schemeClr val="accent1"/>
          </a:effectRef>
          <a:fontRef idx="minor">
            <a:schemeClr val="tx1"/>
          </a:fontRef>
        </p:style>
      </p:cxnSp>
      <p:pic>
        <p:nvPicPr>
          <p:cNvPr id="65" name="Picture 81"/>
          <p:cNvPicPr>
            <a:picLocks noChangeAspect="1" noChangeArrowheads="1"/>
          </p:cNvPicPr>
          <p:nvPr/>
        </p:nvPicPr>
        <p:blipFill>
          <a:blip r:embed="rId15" cstate="print">
            <a:alphaModFix amt="62000"/>
            <a:extLst>
              <a:ext uri="{28A0092B-C50C-407E-A947-70E740481C1C}">
                <a14:useLocalDpi xmlns:a14="http://schemas.microsoft.com/office/drawing/2010/main" val="0"/>
              </a:ext>
            </a:extLst>
          </a:blip>
          <a:srcRect/>
          <a:stretch>
            <a:fillRect/>
          </a:stretch>
        </p:blipFill>
        <p:spPr bwMode="auto">
          <a:xfrm rot="2700000">
            <a:off x="1512896" y="4388793"/>
            <a:ext cx="142689" cy="195457"/>
          </a:xfrm>
          <a:prstGeom prst="rect">
            <a:avLst/>
          </a:prstGeom>
          <a:noFill/>
          <a:ln>
            <a:noFill/>
          </a:ln>
          <a:effectLst>
            <a:outerShdw blurRad="38100" dist="12699" dir="5400000" algn="ctr" rotWithShape="0">
              <a:srgbClr val="000000">
                <a:alpha val="15999"/>
              </a:srgbClr>
            </a:outerShdw>
          </a:effectLst>
          <a:extLst>
            <a:ext uri="{909E8E84-426E-40dd-AFC4-6F175D3DCCD1}">
              <a14:hiddenFill xmlns:a14="http://schemas.microsoft.com/office/drawing/2010/main">
                <a:solidFill>
                  <a:srgbClr val="FFFFFF">
                    <a:alpha val="62000"/>
                  </a:srgbClr>
                </a:solidFill>
              </a14:hiddenFill>
            </a:ext>
            <a:ext uri="{91240B29-F687-4f45-9708-019B960494DF}">
              <a14:hiddenLine xmlns:a14="http://schemas.microsoft.com/office/drawing/2010/main" w="12700" cap="flat">
                <a:solidFill>
                  <a:schemeClr val="tx1">
                    <a:alpha val="62000"/>
                  </a:schemeClr>
                </a:solidFill>
                <a:miter lim="800000"/>
                <a:headEnd/>
                <a:tailEnd/>
              </a14:hiddenLine>
            </a:ext>
          </a:extLst>
        </p:spPr>
      </p:pic>
    </p:spTree>
    <p:extLst>
      <p:ext uri="{BB962C8B-B14F-4D97-AF65-F5344CB8AC3E}">
        <p14:creationId xmlns:p14="http://schemas.microsoft.com/office/powerpoint/2010/main" val="3809592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l"/>
            <a:r>
              <a:rPr lang="en-US" sz="2800" dirty="0" smtClean="0"/>
              <a:t>So how does this manifest from an API security capability standpoint?</a:t>
            </a:r>
            <a:endParaRPr lang="en-US" sz="2000" dirty="0"/>
          </a:p>
        </p:txBody>
      </p:sp>
    </p:spTree>
    <p:extLst>
      <p:ext uri="{BB962C8B-B14F-4D97-AF65-F5344CB8AC3E}">
        <p14:creationId xmlns:p14="http://schemas.microsoft.com/office/powerpoint/2010/main" val="32009512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lstStyle/>
          <a:p>
            <a:pPr algn="l"/>
            <a:r>
              <a:rPr lang="en-US" sz="2800" dirty="0" smtClean="0"/>
              <a:t>API management solutions must address the security considerations of various stakeholders and consumers of API </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944149659"/>
              </p:ext>
            </p:extLst>
          </p:nvPr>
        </p:nvGraphicFramePr>
        <p:xfrm>
          <a:off x="457200" y="2743200"/>
          <a:ext cx="7620000" cy="3134359"/>
        </p:xfrm>
        <a:graphic>
          <a:graphicData uri="http://schemas.openxmlformats.org/drawingml/2006/table">
            <a:tbl>
              <a:tblPr firstRow="1" bandRow="1">
                <a:tableStyleId>{5C22544A-7EE6-4342-B048-85BDC9FD1C3A}</a:tableStyleId>
              </a:tblPr>
              <a:tblGrid>
                <a:gridCol w="2286000"/>
                <a:gridCol w="2794000"/>
                <a:gridCol w="2540000"/>
              </a:tblGrid>
              <a:tr h="142240">
                <a:tc>
                  <a:txBody>
                    <a:bodyPr/>
                    <a:lstStyle/>
                    <a:p>
                      <a:r>
                        <a:rPr lang="en-US" dirty="0" smtClean="0"/>
                        <a:t>Stakeholders</a:t>
                      </a:r>
                      <a:endParaRPr lang="en-US" dirty="0"/>
                    </a:p>
                  </a:txBody>
                  <a:tcPr/>
                </a:tc>
                <a:tc>
                  <a:txBody>
                    <a:bodyPr/>
                    <a:lstStyle/>
                    <a:p>
                      <a:r>
                        <a:rPr lang="en-US" dirty="0" smtClean="0"/>
                        <a:t>API Exposure</a:t>
                      </a:r>
                      <a:r>
                        <a:rPr lang="en-US" baseline="0" dirty="0" smtClean="0"/>
                        <a:t> Security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API Consumption</a:t>
                      </a:r>
                      <a:r>
                        <a:rPr lang="en-US" baseline="0" dirty="0" smtClean="0"/>
                        <a:t> Security</a:t>
                      </a:r>
                      <a:endParaRPr lang="en-US" dirty="0" smtClean="0"/>
                    </a:p>
                    <a:p>
                      <a:endParaRPr lang="en-US" dirty="0"/>
                    </a:p>
                  </a:txBody>
                  <a:tcPr/>
                </a:tc>
              </a:tr>
              <a:tr h="370840">
                <a:tc>
                  <a:txBody>
                    <a:bodyPr/>
                    <a:lstStyle/>
                    <a:p>
                      <a:r>
                        <a:rPr lang="en-US" dirty="0" smtClean="0"/>
                        <a:t>DevOps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latin typeface="Wingdings"/>
                          <a:ea typeface="Wingdings"/>
                          <a:cs typeface="Wingdings"/>
                        </a:rPr>
                        <a:t></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latin typeface="Wingdings"/>
                          <a:ea typeface="Wingdings"/>
                          <a:cs typeface="Wingdings"/>
                        </a:rPr>
                        <a:t></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 Developers</a:t>
                      </a:r>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0" dirty="0" smtClean="0">
                          <a:latin typeface="Wingdings"/>
                          <a:ea typeface="Wingdings"/>
                          <a:cs typeface="Wingdings"/>
                        </a:rPr>
                        <a:t></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InfoSec </a:t>
                      </a:r>
                    </a:p>
                  </a:txBody>
                  <a:tcPr/>
                </a:tc>
                <a:tc>
                  <a:txBody>
                    <a:bodyPr/>
                    <a:lstStyle/>
                    <a:p>
                      <a:pPr algn="ctr"/>
                      <a:r>
                        <a:rPr lang="en-US" b="0" i="0" dirty="0" smtClean="0">
                          <a:latin typeface="Wingdings"/>
                          <a:ea typeface="Wingdings"/>
                          <a:cs typeface="Wingdings"/>
                        </a:rPr>
                        <a:t></a:t>
                      </a:r>
                      <a:endParaRPr lang="en-US" dirty="0"/>
                    </a:p>
                  </a:txBody>
                  <a:tcPr/>
                </a:tc>
                <a:tc>
                  <a:txBody>
                    <a:bodyPr/>
                    <a:lstStyle/>
                    <a:p>
                      <a:pPr algn="ctr"/>
                      <a:r>
                        <a:rPr lang="en-US" b="0" i="0" dirty="0" smtClean="0">
                          <a:latin typeface="Wingdings"/>
                          <a:ea typeface="Wingdings"/>
                          <a:cs typeface="Wingdings"/>
                        </a:rPr>
                        <a:t></a:t>
                      </a:r>
                      <a:endParaRPr lang="en-US" dirty="0"/>
                    </a:p>
                  </a:txBody>
                  <a:tcPr/>
                </a:tc>
              </a:tr>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API architects</a:t>
                      </a:r>
                    </a:p>
                  </a:txBody>
                  <a:tcPr/>
                </a:tc>
                <a:tc>
                  <a:txBody>
                    <a:bodyPr/>
                    <a:lstStyle/>
                    <a:p>
                      <a:pPr algn="ctr"/>
                      <a:r>
                        <a:rPr lang="en-US" b="0" i="0" dirty="0" smtClean="0">
                          <a:latin typeface="Wingdings"/>
                          <a:ea typeface="Wingdings"/>
                          <a:cs typeface="Wingdings"/>
                        </a:rPr>
                        <a:t></a:t>
                      </a:r>
                      <a:endParaRPr lang="en-US" dirty="0"/>
                    </a:p>
                  </a:txBody>
                  <a:tcPr/>
                </a:tc>
                <a:tc>
                  <a:txBody>
                    <a:bodyPr/>
                    <a:lstStyle/>
                    <a:p>
                      <a:pPr algn="ct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Business owner</a:t>
                      </a:r>
                    </a:p>
                  </a:txBody>
                  <a:tcPr/>
                </a:tc>
                <a:tc>
                  <a:txBody>
                    <a:bodyPr/>
                    <a:lstStyle/>
                    <a:p>
                      <a:pPr algn="ctr"/>
                      <a:r>
                        <a:rPr lang="en-US" b="0" i="0" dirty="0" smtClean="0">
                          <a:latin typeface="Wingdings"/>
                          <a:ea typeface="Wingdings"/>
                          <a:cs typeface="Wingdings"/>
                        </a:rPr>
                        <a:t></a:t>
                      </a:r>
                      <a:endParaRPr lang="en-US" dirty="0"/>
                    </a:p>
                  </a:txBody>
                  <a:tcPr/>
                </a:tc>
                <a:tc>
                  <a:txBody>
                    <a:bodyPr/>
                    <a:lstStyle/>
                    <a:p>
                      <a:pPr algn="ctr"/>
                      <a:r>
                        <a:rPr lang="en-US" b="0" i="0" dirty="0" smtClean="0">
                          <a:latin typeface="Wingdings"/>
                          <a:ea typeface="Wingdings"/>
                          <a:cs typeface="Wingdings"/>
                        </a:rPr>
                        <a:t></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End users</a:t>
                      </a:r>
                    </a:p>
                  </a:txBody>
                  <a:tcPr/>
                </a:tc>
                <a:tc>
                  <a:txBody>
                    <a:bodyPr/>
                    <a:lstStyle/>
                    <a:p>
                      <a:pPr algn="ctr"/>
                      <a:endParaRPr lang="en-US" dirty="0"/>
                    </a:p>
                  </a:txBody>
                  <a:tcPr/>
                </a:tc>
                <a:tc>
                  <a:txBody>
                    <a:bodyPr/>
                    <a:lstStyle/>
                    <a:p>
                      <a:pPr algn="ctr"/>
                      <a:r>
                        <a:rPr lang="en-US" b="0" i="0" dirty="0" smtClean="0">
                          <a:latin typeface="Wingdings"/>
                          <a:ea typeface="Wingdings"/>
                          <a:cs typeface="Wingdings"/>
                        </a:rPr>
                        <a:t></a:t>
                      </a:r>
                      <a:endParaRPr lang="en-US" b="1" dirty="0"/>
                    </a:p>
                  </a:txBody>
                  <a:tcPr/>
                </a:tc>
              </a:tr>
            </a:tbl>
          </a:graphicData>
        </a:graphic>
      </p:graphicFrame>
    </p:spTree>
    <p:extLst>
      <p:ext uri="{BB962C8B-B14F-4D97-AF65-F5344CB8AC3E}">
        <p14:creationId xmlns:p14="http://schemas.microsoft.com/office/powerpoint/2010/main" val="26401680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DevOps and Security</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spTree>
    <p:extLst>
      <p:ext uri="{BB962C8B-B14F-4D97-AF65-F5344CB8AC3E}">
        <p14:creationId xmlns:p14="http://schemas.microsoft.com/office/powerpoint/2010/main" val="61286791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2895600"/>
          </a:xfrm>
        </p:spPr>
        <p:txBody>
          <a:bodyPr/>
          <a:lstStyle/>
          <a:p>
            <a:pPr algn="l"/>
            <a:r>
              <a:rPr lang="en-US" sz="2800" dirty="0"/>
              <a:t>The </a:t>
            </a:r>
            <a:r>
              <a:rPr lang="en-US" sz="2800" dirty="0" smtClean="0"/>
              <a:t>developer (DevOps) needs to </a:t>
            </a:r>
            <a:r>
              <a:rPr lang="en-US" sz="2800" dirty="0"/>
              <a:t>create and deploy apps and configure security (not code</a:t>
            </a:r>
            <a:r>
              <a:rPr lang="en-US" sz="2800" dirty="0" smtClean="0"/>
              <a:t>)</a:t>
            </a:r>
            <a:br>
              <a:rPr lang="en-US" sz="2800" dirty="0" smtClean="0"/>
            </a:br>
            <a:r>
              <a:rPr lang="en-US" sz="2800" dirty="0" smtClean="0"/>
              <a:t/>
            </a:r>
            <a:br>
              <a:rPr lang="en-US" sz="2800" dirty="0" smtClean="0"/>
            </a:br>
            <a:r>
              <a:rPr lang="en-US" sz="2800" b="1" dirty="0" smtClean="0"/>
              <a:t>API Security considerations:</a:t>
            </a:r>
            <a:endParaRPr lang="en-US" sz="2800" b="1" dirty="0">
              <a:solidFill>
                <a:srgbClr val="000000"/>
              </a:solidFill>
            </a:endParaRPr>
          </a:p>
        </p:txBody>
      </p:sp>
      <p:sp>
        <p:nvSpPr>
          <p:cNvPr id="3" name="TextBox 2"/>
          <p:cNvSpPr txBox="1"/>
          <p:nvPr/>
        </p:nvSpPr>
        <p:spPr>
          <a:xfrm>
            <a:off x="304800" y="2667000"/>
            <a:ext cx="8001000" cy="3970318"/>
          </a:xfrm>
          <a:prstGeom prst="rect">
            <a:avLst/>
          </a:prstGeom>
          <a:noFill/>
        </p:spPr>
        <p:txBody>
          <a:bodyPr wrap="square" rtlCol="0">
            <a:spAutoFit/>
          </a:bodyPr>
          <a:lstStyle/>
          <a:p>
            <a:pPr marL="457200" indent="-457200">
              <a:buFont typeface="Arial"/>
              <a:buChar char="•"/>
            </a:pPr>
            <a:r>
              <a:rPr lang="en-US" sz="2800" dirty="0" smtClean="0">
                <a:solidFill>
                  <a:srgbClr val="2C2C2C"/>
                </a:solidFill>
                <a:latin typeface="+mj-lt"/>
                <a:ea typeface="+mj-ea"/>
                <a:cs typeface="+mj-cs"/>
              </a:rPr>
              <a:t>Authentication of developers, apps, and end users – API Key protection, Token management</a:t>
            </a:r>
          </a:p>
          <a:p>
            <a:pPr marL="457200" indent="-457200">
              <a:buFont typeface="Arial"/>
              <a:buChar char="•"/>
            </a:pPr>
            <a:r>
              <a:rPr lang="en-US" sz="2800" dirty="0" smtClean="0">
                <a:solidFill>
                  <a:srgbClr val="2C2C2C"/>
                </a:solidFill>
                <a:latin typeface="+mj-lt"/>
                <a:ea typeface="+mj-ea"/>
                <a:cs typeface="+mj-cs"/>
              </a:rPr>
              <a:t>Fine</a:t>
            </a:r>
            <a:r>
              <a:rPr lang="en-US" sz="2800" dirty="0">
                <a:solidFill>
                  <a:srgbClr val="2C2C2C"/>
                </a:solidFill>
                <a:latin typeface="+mj-lt"/>
                <a:ea typeface="+mj-ea"/>
                <a:cs typeface="+mj-cs"/>
              </a:rPr>
              <a:t>-grained authorization </a:t>
            </a:r>
            <a:r>
              <a:rPr lang="en-US" sz="2800" dirty="0" smtClean="0">
                <a:solidFill>
                  <a:srgbClr val="2C2C2C"/>
                </a:solidFill>
                <a:latin typeface="+mj-lt"/>
                <a:ea typeface="+mj-ea"/>
                <a:cs typeface="+mj-cs"/>
              </a:rPr>
              <a:t>for apps using API keys, OAuth, and SAML authentication</a:t>
            </a:r>
          </a:p>
          <a:p>
            <a:pPr marL="457200" indent="-457200">
              <a:buFont typeface="Arial"/>
              <a:buChar char="•"/>
            </a:pPr>
            <a:r>
              <a:rPr lang="en-US" sz="2800" dirty="0" smtClean="0">
                <a:solidFill>
                  <a:srgbClr val="2C2C2C"/>
                </a:solidFill>
                <a:latin typeface="+mj-lt"/>
                <a:ea typeface="+mj-ea"/>
                <a:cs typeface="+mj-cs"/>
              </a:rPr>
              <a:t>Sensitive data in XML / JSON payload protected with encryption</a:t>
            </a:r>
          </a:p>
          <a:p>
            <a:pPr marL="457200" indent="-457200">
              <a:buFont typeface="Arial"/>
              <a:buChar char="•"/>
            </a:pPr>
            <a:r>
              <a:rPr lang="en-US" sz="2800" dirty="0">
                <a:solidFill>
                  <a:srgbClr val="2C2C2C"/>
                </a:solidFill>
                <a:latin typeface="+mj-lt"/>
                <a:ea typeface="+mj-ea"/>
                <a:cs typeface="+mj-cs"/>
              </a:rPr>
              <a:t>S</a:t>
            </a:r>
            <a:r>
              <a:rPr lang="en-US" sz="2800" dirty="0" smtClean="0">
                <a:solidFill>
                  <a:srgbClr val="2C2C2C"/>
                </a:solidFill>
                <a:latin typeface="+mj-lt"/>
                <a:ea typeface="+mj-ea"/>
                <a:cs typeface="+mj-cs"/>
              </a:rPr>
              <a:t>elf</a:t>
            </a:r>
            <a:r>
              <a:rPr lang="en-US" sz="2800" dirty="0">
                <a:solidFill>
                  <a:srgbClr val="2C2C2C"/>
                </a:solidFill>
                <a:latin typeface="+mj-lt"/>
                <a:ea typeface="+mj-ea"/>
                <a:cs typeface="+mj-cs"/>
              </a:rPr>
              <a:t>-service </a:t>
            </a:r>
            <a:r>
              <a:rPr lang="en-US" sz="2800" dirty="0" smtClean="0">
                <a:solidFill>
                  <a:srgbClr val="2C2C2C"/>
                </a:solidFill>
                <a:latin typeface="+mj-lt"/>
                <a:ea typeface="+mj-ea"/>
                <a:cs typeface="+mj-cs"/>
              </a:rPr>
              <a:t>capabilities for DevOps function - testing security prior to deployment, promoting code and verifying security configuration</a:t>
            </a:r>
            <a:endParaRPr lang="en-US" sz="2800" dirty="0">
              <a:solidFill>
                <a:srgbClr val="2C2C2C"/>
              </a:solidFill>
              <a:latin typeface="+mj-lt"/>
              <a:ea typeface="+mj-ea"/>
              <a:cs typeface="+mj-cs"/>
            </a:endParaRPr>
          </a:p>
        </p:txBody>
      </p:sp>
    </p:spTree>
    <p:extLst>
      <p:ext uri="{BB962C8B-B14F-4D97-AF65-F5344CB8AC3E}">
        <p14:creationId xmlns:p14="http://schemas.microsoft.com/office/powerpoint/2010/main" val="274738838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1676401" y="1905000"/>
            <a:ext cx="5029200" cy="2971800"/>
          </a:xfrm>
          <a:prstGeom prst="roundRect">
            <a:avLst>
              <a:gd name="adj" fmla="val 10969"/>
            </a:avLst>
          </a:prstGeom>
          <a:solidFill>
            <a:srgbClr val="1D9A4F"/>
          </a:solidFill>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endParaRPr lang="en-US" dirty="0"/>
          </a:p>
        </p:txBody>
      </p:sp>
      <p:sp>
        <p:nvSpPr>
          <p:cNvPr id="3" name="Title 2"/>
          <p:cNvSpPr>
            <a:spLocks noGrp="1"/>
          </p:cNvSpPr>
          <p:nvPr>
            <p:ph type="title"/>
          </p:nvPr>
        </p:nvSpPr>
        <p:spPr/>
        <p:txBody>
          <a:bodyPr/>
          <a:lstStyle/>
          <a:p>
            <a:r>
              <a:rPr lang="en-US" sz="2800" b="1" dirty="0" smtClean="0"/>
              <a:t>API </a:t>
            </a:r>
            <a:r>
              <a:rPr lang="en-US" sz="2800" b="1" dirty="0"/>
              <a:t>S</a:t>
            </a:r>
            <a:r>
              <a:rPr lang="en-US" sz="2800" b="1" dirty="0" smtClean="0"/>
              <a:t>ervice </a:t>
            </a:r>
            <a:r>
              <a:rPr lang="en-US" sz="2800" b="1" dirty="0"/>
              <a:t>R</a:t>
            </a:r>
            <a:r>
              <a:rPr lang="en-US" sz="2800" b="1" dirty="0" smtClean="0"/>
              <a:t>untime </a:t>
            </a:r>
            <a:r>
              <a:rPr lang="en-US" sz="2800" b="1" dirty="0"/>
              <a:t>V</a:t>
            </a:r>
            <a:r>
              <a:rPr lang="en-US" sz="2800" b="1" dirty="0" smtClean="0"/>
              <a:t>iew </a:t>
            </a:r>
            <a:endParaRPr lang="en-US" sz="2800" b="1" dirty="0"/>
          </a:p>
        </p:txBody>
      </p:sp>
      <p:sp>
        <p:nvSpPr>
          <p:cNvPr id="16" name="Rounded Rectangle 15"/>
          <p:cNvSpPr/>
          <p:nvPr/>
        </p:nvSpPr>
        <p:spPr>
          <a:xfrm>
            <a:off x="5257800" y="2286001"/>
            <a:ext cx="1295400" cy="2133600"/>
          </a:xfrm>
          <a:prstGeom prst="roundRect">
            <a:avLst/>
          </a:prstGeom>
          <a:solidFill>
            <a:srgbClr val="249BD4"/>
          </a:solid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endParaRPr lang="en-US" dirty="0"/>
          </a:p>
        </p:txBody>
      </p:sp>
      <p:sp>
        <p:nvSpPr>
          <p:cNvPr id="174" name="Line 62"/>
          <p:cNvSpPr>
            <a:spLocks noChangeShapeType="1"/>
          </p:cNvSpPr>
          <p:nvPr/>
        </p:nvSpPr>
        <p:spPr bwMode="auto">
          <a:xfrm>
            <a:off x="6705600" y="3810000"/>
            <a:ext cx="609600" cy="0"/>
          </a:xfrm>
          <a:prstGeom prst="line">
            <a:avLst/>
          </a:prstGeom>
          <a:noFill/>
          <a:ln w="15875">
            <a:solidFill>
              <a:srgbClr val="FF4A11"/>
            </a:solidFill>
            <a:round/>
            <a:headEnd type="stealth" w="med" len="med"/>
            <a:tailEnd type="stealth" w="med" len="med"/>
          </a:ln>
        </p:spPr>
        <p:txBody>
          <a:bodyPr wrap="square" lIns="82064" tIns="41032" rIns="82064" bIns="41032" anchor="ctr">
            <a:prstTxWarp prst="textNoShape">
              <a:avLst/>
            </a:prstTxWarp>
            <a:spAutoFit/>
          </a:bodyPr>
          <a:lstStyle/>
          <a:p>
            <a:endParaRPr lang="en-US" dirty="0"/>
          </a:p>
        </p:txBody>
      </p:sp>
      <p:sp>
        <p:nvSpPr>
          <p:cNvPr id="176" name="Line 62"/>
          <p:cNvSpPr>
            <a:spLocks noChangeShapeType="1"/>
          </p:cNvSpPr>
          <p:nvPr/>
        </p:nvSpPr>
        <p:spPr bwMode="auto">
          <a:xfrm>
            <a:off x="914400" y="3352799"/>
            <a:ext cx="762000" cy="0"/>
          </a:xfrm>
          <a:prstGeom prst="line">
            <a:avLst/>
          </a:prstGeom>
          <a:noFill/>
          <a:ln w="15875">
            <a:solidFill>
              <a:srgbClr val="FF4A11"/>
            </a:solidFill>
            <a:round/>
            <a:headEnd type="stealth" w="med" len="med"/>
            <a:tailEnd type="stealth" w="med" len="med"/>
          </a:ln>
        </p:spPr>
        <p:txBody>
          <a:bodyPr wrap="square" lIns="82064" tIns="41032" rIns="82064" bIns="41032" anchor="ctr">
            <a:prstTxWarp prst="textNoShape">
              <a:avLst/>
            </a:prstTxWarp>
            <a:spAutoFit/>
          </a:bodyPr>
          <a:lstStyle/>
          <a:p>
            <a:endParaRPr lang="en-US" dirty="0"/>
          </a:p>
        </p:txBody>
      </p:sp>
      <p:sp>
        <p:nvSpPr>
          <p:cNvPr id="192" name="TextBox 27"/>
          <p:cNvSpPr txBox="1">
            <a:spLocks noChangeArrowheads="1"/>
          </p:cNvSpPr>
          <p:nvPr/>
        </p:nvSpPr>
        <p:spPr bwMode="auto">
          <a:xfrm>
            <a:off x="3086100" y="6019801"/>
            <a:ext cx="2057400" cy="261549"/>
          </a:xfrm>
          <a:prstGeom prst="rect">
            <a:avLst/>
          </a:prstGeom>
          <a:noFill/>
          <a:ln w="9525">
            <a:noFill/>
            <a:miter lim="800000"/>
            <a:headEnd/>
            <a:tailEnd/>
          </a:ln>
        </p:spPr>
        <p:txBody>
          <a:bodyPr wrap="square" lIns="91378" tIns="45690" rIns="91378" bIns="45690">
            <a:prstTxWarp prst="textNoShape">
              <a:avLst/>
            </a:prstTxWarp>
            <a:spAutoFit/>
          </a:bodyPr>
          <a:lstStyle/>
          <a:p>
            <a:pPr algn="ctr">
              <a:buClrTx/>
              <a:buSzTx/>
            </a:pPr>
            <a:r>
              <a:rPr lang="en-US" sz="1100" b="1" dirty="0">
                <a:solidFill>
                  <a:srgbClr val="000000"/>
                </a:solidFill>
              </a:rPr>
              <a:t>Management p</a:t>
            </a:r>
            <a:r>
              <a:rPr lang="en-US" sz="1100" b="1" dirty="0" smtClean="0">
                <a:solidFill>
                  <a:srgbClr val="000000"/>
                </a:solidFill>
              </a:rPr>
              <a:t>ortal</a:t>
            </a:r>
            <a:endParaRPr lang="en-US" sz="1100" b="1" dirty="0">
              <a:solidFill>
                <a:srgbClr val="000000"/>
              </a:solidFill>
            </a:endParaRPr>
          </a:p>
        </p:txBody>
      </p:sp>
      <p:sp>
        <p:nvSpPr>
          <p:cNvPr id="195" name="Text Box 65"/>
          <p:cNvSpPr txBox="1">
            <a:spLocks noChangeArrowheads="1"/>
          </p:cNvSpPr>
          <p:nvPr/>
        </p:nvSpPr>
        <p:spPr bwMode="auto">
          <a:xfrm>
            <a:off x="6934200" y="4343400"/>
            <a:ext cx="1820404" cy="267535"/>
          </a:xfrm>
          <a:prstGeom prst="rect">
            <a:avLst/>
          </a:prstGeom>
          <a:noFill/>
          <a:ln w="12700" algn="ctr">
            <a:noFill/>
            <a:miter lim="800000"/>
            <a:headEnd/>
            <a:tailEnd/>
          </a:ln>
          <a:effectLst>
            <a:prstShdw prst="shdw17" dist="17961" dir="2700000">
              <a:schemeClr val="accent1">
                <a:gamma/>
                <a:shade val="60000"/>
                <a:invGamma/>
                <a:alpha val="74998"/>
              </a:schemeClr>
            </a:prstShdw>
          </a:effectLst>
        </p:spPr>
        <p:txBody>
          <a:bodyPr wrap="square" lIns="82064" tIns="41032" rIns="82064" bIns="41032">
            <a:spAutoFit/>
          </a:bodyPr>
          <a:lstStyle/>
          <a:p>
            <a:pPr defTabSz="813777">
              <a:spcBef>
                <a:spcPct val="50000"/>
              </a:spcBef>
              <a:defRPr/>
            </a:pPr>
            <a:r>
              <a:rPr lang="en-US" sz="1200" b="1" dirty="0" smtClean="0">
                <a:latin typeface="Arial"/>
                <a:cs typeface="Arial"/>
              </a:rPr>
              <a:t>Back-end service</a:t>
            </a:r>
            <a:endParaRPr lang="en-US" sz="1200" b="1" dirty="0">
              <a:latin typeface="Arial"/>
              <a:cs typeface="Arial"/>
            </a:endParaRPr>
          </a:p>
        </p:txBody>
      </p:sp>
      <p:sp>
        <p:nvSpPr>
          <p:cNvPr id="217" name="Text Box 65"/>
          <p:cNvSpPr txBox="1">
            <a:spLocks noChangeArrowheads="1"/>
          </p:cNvSpPr>
          <p:nvPr/>
        </p:nvSpPr>
        <p:spPr bwMode="auto">
          <a:xfrm>
            <a:off x="6690564" y="3505200"/>
            <a:ext cx="1005636" cy="267539"/>
          </a:xfrm>
          <a:prstGeom prst="rect">
            <a:avLst/>
          </a:prstGeom>
          <a:noFill/>
          <a:ln w="12700" algn="ctr">
            <a:noFill/>
            <a:miter lim="800000"/>
            <a:headEnd/>
            <a:tailEnd/>
          </a:ln>
          <a:effectLst>
            <a:prstShdw prst="shdw17" dist="17961" dir="2700000">
              <a:schemeClr val="accent1">
                <a:gamma/>
                <a:shade val="60000"/>
                <a:invGamma/>
                <a:alpha val="74998"/>
              </a:schemeClr>
            </a:prstShdw>
          </a:effectLst>
        </p:spPr>
        <p:txBody>
          <a:bodyPr wrap="square" lIns="82064" tIns="41032" rIns="82064" bIns="41032">
            <a:spAutoFit/>
          </a:bodyPr>
          <a:lstStyle/>
          <a:p>
            <a:pPr defTabSz="813777">
              <a:spcBef>
                <a:spcPct val="50000"/>
              </a:spcBef>
              <a:defRPr/>
            </a:pPr>
            <a:r>
              <a:rPr lang="en-US" sz="1200" b="1" dirty="0" smtClean="0">
                <a:latin typeface="Arial"/>
                <a:cs typeface="Arial"/>
              </a:rPr>
              <a:t>HTTP(</a:t>
            </a:r>
            <a:r>
              <a:rPr lang="en-US" sz="1200" b="1" dirty="0">
                <a:latin typeface="Arial"/>
                <a:cs typeface="Arial"/>
              </a:rPr>
              <a:t>S</a:t>
            </a:r>
            <a:r>
              <a:rPr lang="en-US" sz="1200" b="1" dirty="0" smtClean="0">
                <a:latin typeface="Arial"/>
                <a:cs typeface="Arial"/>
              </a:rPr>
              <a:t>)</a:t>
            </a:r>
            <a:endParaRPr lang="en-US" sz="1200" b="1" dirty="0">
              <a:latin typeface="Arial"/>
              <a:cs typeface="Arial"/>
            </a:endParaRPr>
          </a:p>
        </p:txBody>
      </p:sp>
      <p:sp>
        <p:nvSpPr>
          <p:cNvPr id="225" name="Text Box 65"/>
          <p:cNvSpPr txBox="1">
            <a:spLocks noChangeArrowheads="1"/>
          </p:cNvSpPr>
          <p:nvPr/>
        </p:nvSpPr>
        <p:spPr bwMode="auto">
          <a:xfrm>
            <a:off x="914400" y="3066631"/>
            <a:ext cx="1005636" cy="267539"/>
          </a:xfrm>
          <a:prstGeom prst="rect">
            <a:avLst/>
          </a:prstGeom>
          <a:noFill/>
          <a:ln w="12700" algn="ctr">
            <a:noFill/>
            <a:miter lim="800000"/>
            <a:headEnd/>
            <a:tailEnd/>
          </a:ln>
          <a:effectLst>
            <a:prstShdw prst="shdw17" dist="17961" dir="2700000">
              <a:schemeClr val="accent1">
                <a:gamma/>
                <a:shade val="60000"/>
                <a:invGamma/>
                <a:alpha val="74998"/>
              </a:schemeClr>
            </a:prstShdw>
          </a:effectLst>
        </p:spPr>
        <p:txBody>
          <a:bodyPr wrap="square" lIns="82064" tIns="41032" rIns="82064" bIns="41032">
            <a:spAutoFit/>
          </a:bodyPr>
          <a:lstStyle/>
          <a:p>
            <a:pPr defTabSz="813777">
              <a:spcBef>
                <a:spcPct val="50000"/>
              </a:spcBef>
              <a:defRPr/>
            </a:pPr>
            <a:r>
              <a:rPr lang="en-US" sz="1200" b="1" dirty="0" smtClean="0">
                <a:latin typeface="Arial"/>
                <a:cs typeface="Arial"/>
              </a:rPr>
              <a:t>HTTP(</a:t>
            </a:r>
            <a:r>
              <a:rPr lang="en-US" sz="1200" b="1" dirty="0">
                <a:latin typeface="Arial"/>
                <a:cs typeface="Arial"/>
              </a:rPr>
              <a:t>S</a:t>
            </a:r>
            <a:r>
              <a:rPr lang="en-US" sz="1200" b="1" dirty="0" smtClean="0">
                <a:latin typeface="Arial"/>
                <a:cs typeface="Arial"/>
              </a:rPr>
              <a:t>)</a:t>
            </a:r>
            <a:endParaRPr lang="en-US" sz="1200" b="1" dirty="0">
              <a:latin typeface="Arial"/>
              <a:cs typeface="Arial"/>
            </a:endParaRPr>
          </a:p>
        </p:txBody>
      </p:sp>
      <p:sp>
        <p:nvSpPr>
          <p:cNvPr id="72" name="Rounded Rectangle 71"/>
          <p:cNvSpPr/>
          <p:nvPr/>
        </p:nvSpPr>
        <p:spPr>
          <a:xfrm>
            <a:off x="1905000" y="2286001"/>
            <a:ext cx="3352800" cy="2133600"/>
          </a:xfrm>
          <a:prstGeom prst="roundRect">
            <a:avLst>
              <a:gd name="adj" fmla="val 12699"/>
            </a:avLst>
          </a:prstGeom>
          <a:solidFill>
            <a:srgbClr val="249BD4"/>
          </a:solid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lstStyle/>
          <a:p>
            <a:pPr algn="ctr"/>
            <a:endParaRPr lang="en-US" dirty="0"/>
          </a:p>
        </p:txBody>
      </p:sp>
      <p:graphicFrame>
        <p:nvGraphicFramePr>
          <p:cNvPr id="2" name="Diagram 1"/>
          <p:cNvGraphicFramePr/>
          <p:nvPr>
            <p:extLst>
              <p:ext uri="{D42A27DB-BD31-4B8C-83A1-F6EECF244321}">
                <p14:modId xmlns:p14="http://schemas.microsoft.com/office/powerpoint/2010/main" val="1357221951"/>
              </p:ext>
            </p:extLst>
          </p:nvPr>
        </p:nvGraphicFramePr>
        <p:xfrm>
          <a:off x="1981200" y="1752600"/>
          <a:ext cx="32766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7" name="Diagram 66"/>
          <p:cNvGraphicFramePr/>
          <p:nvPr>
            <p:extLst>
              <p:ext uri="{D42A27DB-BD31-4B8C-83A1-F6EECF244321}">
                <p14:modId xmlns:p14="http://schemas.microsoft.com/office/powerpoint/2010/main" val="515288884"/>
              </p:ext>
            </p:extLst>
          </p:nvPr>
        </p:nvGraphicFramePr>
        <p:xfrm>
          <a:off x="1905000" y="2895600"/>
          <a:ext cx="3352800" cy="210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Rounded Rectangle 14"/>
          <p:cNvSpPr/>
          <p:nvPr/>
        </p:nvSpPr>
        <p:spPr>
          <a:xfrm>
            <a:off x="5334000" y="3429001"/>
            <a:ext cx="1066800" cy="8382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normAutofit fontScale="55000" lnSpcReduction="20000"/>
          </a:bodyPr>
          <a:lstStyle/>
          <a:p>
            <a:pPr algn="ctr"/>
            <a:endParaRPr lang="en-US" dirty="0" smtClean="0"/>
          </a:p>
          <a:p>
            <a:pPr algn="ctr"/>
            <a:r>
              <a:rPr lang="en-US" dirty="0" smtClean="0"/>
              <a:t>Load-balancing</a:t>
            </a:r>
          </a:p>
          <a:p>
            <a:pPr indent="-100578" algn="l">
              <a:buFont typeface="Arial"/>
              <a:buChar char="•"/>
            </a:pPr>
            <a:endParaRPr lang="en-US" dirty="0" smtClean="0"/>
          </a:p>
          <a:p>
            <a:pPr algn="ctr"/>
            <a:r>
              <a:rPr lang="en-US" dirty="0" smtClean="0"/>
              <a:t>Fail-over</a:t>
            </a:r>
            <a:endParaRPr lang="en-US" dirty="0"/>
          </a:p>
        </p:txBody>
      </p:sp>
      <p:sp>
        <p:nvSpPr>
          <p:cNvPr id="70" name="Rounded Rectangle 69"/>
          <p:cNvSpPr/>
          <p:nvPr/>
        </p:nvSpPr>
        <p:spPr>
          <a:xfrm>
            <a:off x="5334000" y="2438400"/>
            <a:ext cx="1066800" cy="9144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5" tIns="45718" rIns="91435" bIns="45718" rtlCol="0" anchor="ctr">
            <a:noAutofit/>
          </a:bodyPr>
          <a:lstStyle/>
          <a:p>
            <a:pPr algn="ctr">
              <a:lnSpc>
                <a:spcPct val="120000"/>
              </a:lnSpc>
            </a:pPr>
            <a:r>
              <a:rPr lang="en-US" sz="1100" dirty="0" smtClean="0"/>
              <a:t>Native</a:t>
            </a:r>
            <a:endParaRPr lang="en-US" sz="1100" dirty="0"/>
          </a:p>
          <a:p>
            <a:pPr algn="ctr">
              <a:lnSpc>
                <a:spcPct val="120000"/>
              </a:lnSpc>
            </a:pPr>
            <a:r>
              <a:rPr lang="en-US" sz="1100" dirty="0" smtClean="0"/>
              <a:t>Node.js </a:t>
            </a:r>
            <a:r>
              <a:rPr lang="en-US" sz="1100" dirty="0"/>
              <a:t>container</a:t>
            </a:r>
            <a:endParaRPr lang="en-US" sz="2000" dirty="0"/>
          </a:p>
        </p:txBody>
      </p:sp>
      <p:sp>
        <p:nvSpPr>
          <p:cNvPr id="73" name="Rounded Rectangle 72"/>
          <p:cNvSpPr/>
          <p:nvPr/>
        </p:nvSpPr>
        <p:spPr>
          <a:xfrm>
            <a:off x="3048000" y="4953000"/>
            <a:ext cx="2133600" cy="990600"/>
          </a:xfrm>
          <a:prstGeom prst="roundRect">
            <a:avLst>
              <a:gd name="adj" fmla="val 10000"/>
            </a:avLst>
          </a:prstGeom>
          <a:blipFill rotWithShape="1">
            <a:blip r:embed="rId13"/>
            <a:stretch>
              <a:fillRect/>
            </a:stretch>
          </a:blipFill>
        </p:spPr>
        <p:style>
          <a:lnRef idx="0">
            <a:schemeClr val="dk2">
              <a:shade val="80000"/>
              <a:hueOff val="0"/>
              <a:satOff val="0"/>
              <a:lumOff val="0"/>
              <a:alphaOff val="0"/>
            </a:schemeClr>
          </a:lnRef>
          <a:fillRef idx="1">
            <a:scrgbClr r="0" g="0" b="0"/>
          </a:fillRef>
          <a:effectRef idx="2">
            <a:schemeClr val="dk2">
              <a:tint val="40000"/>
              <a:hueOff val="0"/>
              <a:satOff val="0"/>
              <a:lumOff val="0"/>
              <a:alphaOff val="0"/>
            </a:schemeClr>
          </a:effectRef>
          <a:fontRef idx="minor">
            <a:schemeClr val="lt1">
              <a:hueOff val="0"/>
              <a:satOff val="0"/>
              <a:lumOff val="0"/>
              <a:alphaOff val="0"/>
            </a:schemeClr>
          </a:fontRef>
        </p:style>
      </p:sp>
      <p:grpSp>
        <p:nvGrpSpPr>
          <p:cNvPr id="4" name="Group 3"/>
          <p:cNvGrpSpPr/>
          <p:nvPr/>
        </p:nvGrpSpPr>
        <p:grpSpPr>
          <a:xfrm>
            <a:off x="7302944" y="3200400"/>
            <a:ext cx="1307656" cy="1066800"/>
            <a:chOff x="7226744" y="3200400"/>
            <a:chExt cx="2073738" cy="1328972"/>
          </a:xfrm>
        </p:grpSpPr>
        <p:pic>
          <p:nvPicPr>
            <p:cNvPr id="42" name="Picture 41" descr="cluste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226744" y="3200400"/>
              <a:ext cx="1917256" cy="1328972"/>
            </a:xfrm>
            <a:prstGeom prst="rect">
              <a:avLst/>
            </a:prstGeom>
          </p:spPr>
        </p:pic>
        <p:pic>
          <p:nvPicPr>
            <p:cNvPr id="43" name="Picture 42"/>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763481" y="3465692"/>
              <a:ext cx="537001" cy="537281"/>
            </a:xfrm>
            <a:prstGeom prst="rect">
              <a:avLst/>
            </a:prstGeom>
          </p:spPr>
        </p:pic>
      </p:grpSp>
      <p:grpSp>
        <p:nvGrpSpPr>
          <p:cNvPr id="41" name="Group 40"/>
          <p:cNvGrpSpPr/>
          <p:nvPr/>
        </p:nvGrpSpPr>
        <p:grpSpPr>
          <a:xfrm>
            <a:off x="0" y="3073556"/>
            <a:ext cx="1139632" cy="979648"/>
            <a:chOff x="247993" y="5246369"/>
            <a:chExt cx="1371600" cy="1178745"/>
          </a:xfrm>
        </p:grpSpPr>
        <p:grpSp>
          <p:nvGrpSpPr>
            <p:cNvPr id="44" name="Group 43"/>
            <p:cNvGrpSpPr/>
            <p:nvPr/>
          </p:nvGrpSpPr>
          <p:grpSpPr>
            <a:xfrm flipH="1">
              <a:off x="628994" y="5246369"/>
              <a:ext cx="620738" cy="620738"/>
              <a:chOff x="2488406" y="1370012"/>
              <a:chExt cx="685800" cy="685800"/>
            </a:xfrm>
          </p:grpSpPr>
          <p:pic>
            <p:nvPicPr>
              <p:cNvPr id="46" name="Picture 45"/>
              <p:cNvPicPr>
                <a:picLocks noChangeAspect="1"/>
              </p:cNvPicPr>
              <p:nvPr/>
            </p:nvPicPr>
            <p:blipFill>
              <a:blip r:embed="rId16"/>
              <a:stretch>
                <a:fillRect/>
              </a:stretch>
            </p:blipFill>
            <p:spPr>
              <a:xfrm>
                <a:off x="2488406" y="1370012"/>
                <a:ext cx="685800" cy="685800"/>
              </a:xfrm>
              <a:prstGeom prst="rect">
                <a:avLst/>
              </a:prstGeom>
            </p:spPr>
          </p:pic>
          <p:pic>
            <p:nvPicPr>
              <p:cNvPr id="47" name="Picture 46"/>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flipH="1">
                <a:off x="2591970" y="1476018"/>
                <a:ext cx="478672" cy="473788"/>
              </a:xfrm>
              <a:prstGeom prst="rect">
                <a:avLst/>
              </a:prstGeom>
            </p:spPr>
          </p:pic>
        </p:grpSp>
        <p:sp>
          <p:nvSpPr>
            <p:cNvPr id="45" name="Text Placeholder 2"/>
            <p:cNvSpPr txBox="1">
              <a:spLocks/>
            </p:cNvSpPr>
            <p:nvPr/>
          </p:nvSpPr>
          <p:spPr>
            <a:xfrm flipH="1">
              <a:off x="247993" y="5967915"/>
              <a:ext cx="1371600" cy="457199"/>
            </a:xfrm>
            <a:prstGeom prst="rect">
              <a:avLst/>
            </a:prstGeom>
          </p:spPr>
          <p:txBody>
            <a:bodyPr>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300" dirty="0" smtClean="0">
                  <a:solidFill>
                    <a:srgbClr val="494949"/>
                  </a:solidFill>
                  <a:latin typeface="+mj-lt"/>
                  <a:cs typeface="Arial"/>
                </a:rPr>
                <a:t>Apps</a:t>
              </a:r>
              <a:endParaRPr lang="en-US" sz="1300" dirty="0">
                <a:solidFill>
                  <a:srgbClr val="494949"/>
                </a:solidFill>
                <a:latin typeface="+mj-lt"/>
                <a:cs typeface="Arial"/>
              </a:endParaRPr>
            </a:p>
          </p:txBody>
        </p:sp>
      </p:grpSp>
      <p:grpSp>
        <p:nvGrpSpPr>
          <p:cNvPr id="48" name="Group 47"/>
          <p:cNvGrpSpPr/>
          <p:nvPr/>
        </p:nvGrpSpPr>
        <p:grpSpPr>
          <a:xfrm>
            <a:off x="8245142" y="3844646"/>
            <a:ext cx="687834" cy="632356"/>
            <a:chOff x="2678658" y="5133998"/>
            <a:chExt cx="1499451" cy="1096581"/>
          </a:xfrm>
        </p:grpSpPr>
        <p:grpSp>
          <p:nvGrpSpPr>
            <p:cNvPr id="49" name="Group 48"/>
            <p:cNvGrpSpPr/>
            <p:nvPr/>
          </p:nvGrpSpPr>
          <p:grpSpPr>
            <a:xfrm>
              <a:off x="2678658" y="5271577"/>
              <a:ext cx="1499451" cy="959002"/>
              <a:chOff x="2354932" y="5271577"/>
              <a:chExt cx="1499451" cy="959002"/>
            </a:xfrm>
          </p:grpSpPr>
          <p:pic>
            <p:nvPicPr>
              <p:cNvPr id="51" name="Picture 50" descr="db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54932" y="5271577"/>
                <a:ext cx="674182" cy="780150"/>
              </a:xfrm>
              <a:prstGeom prst="rect">
                <a:avLst/>
              </a:prstGeom>
            </p:spPr>
          </p:pic>
          <p:pic>
            <p:nvPicPr>
              <p:cNvPr id="52" name="Picture 51" descr="db1.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734628" y="5365807"/>
                <a:ext cx="750797" cy="768976"/>
              </a:xfrm>
              <a:prstGeom prst="rect">
                <a:avLst/>
              </a:prstGeom>
            </p:spPr>
          </p:pic>
          <p:pic>
            <p:nvPicPr>
              <p:cNvPr id="53" name="Picture 52" descr="db2.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180201" y="5450429"/>
                <a:ext cx="674182" cy="780150"/>
              </a:xfrm>
              <a:prstGeom prst="rect">
                <a:avLst/>
              </a:prstGeom>
            </p:spPr>
          </p:pic>
        </p:grpSp>
        <p:pic>
          <p:nvPicPr>
            <p:cNvPr id="50" name="Picture 49"/>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214767" y="5133998"/>
              <a:ext cx="537001" cy="537281"/>
            </a:xfrm>
            <a:prstGeom prst="rect">
              <a:avLst/>
            </a:prstGeom>
          </p:spPr>
        </p:pic>
      </p:grpSp>
    </p:spTree>
    <p:extLst>
      <p:ext uri="{BB962C8B-B14F-4D97-AF65-F5344CB8AC3E}">
        <p14:creationId xmlns:p14="http://schemas.microsoft.com/office/powerpoint/2010/main" val="2971477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l"/>
            <a:r>
              <a:rPr lang="en-US" sz="2800" dirty="0" smtClean="0"/>
              <a:t>DevOps must be able to choose the authentication and authorization schemes to support app security needs</a:t>
            </a:r>
            <a:br>
              <a:rPr lang="en-US" sz="2800" dirty="0" smtClean="0"/>
            </a:br>
            <a:endParaRPr lang="en-US" sz="2000" dirty="0"/>
          </a:p>
        </p:txBody>
      </p:sp>
    </p:spTree>
    <p:extLst>
      <p:ext uri="{BB962C8B-B14F-4D97-AF65-F5344CB8AC3E}">
        <p14:creationId xmlns:p14="http://schemas.microsoft.com/office/powerpoint/2010/main" val="17638793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75688" cy="353401"/>
          </a:xfrm>
        </p:spPr>
        <p:txBody>
          <a:bodyPr/>
          <a:lstStyle/>
          <a:p>
            <a:r>
              <a:rPr lang="en-US" sz="2800" b="1" dirty="0" smtClean="0"/>
              <a:t>Authentication &amp; Authorization  </a:t>
            </a:r>
            <a:endParaRPr lang="en-US" sz="2800" b="1" dirty="0"/>
          </a:p>
        </p:txBody>
      </p:sp>
      <p:graphicFrame>
        <p:nvGraphicFramePr>
          <p:cNvPr id="3" name="Table 2"/>
          <p:cNvGraphicFramePr>
            <a:graphicFrameLocks noGrp="1"/>
          </p:cNvGraphicFramePr>
          <p:nvPr>
            <p:extLst>
              <p:ext uri="{D42A27DB-BD31-4B8C-83A1-F6EECF244321}">
                <p14:modId xmlns:p14="http://schemas.microsoft.com/office/powerpoint/2010/main" val="794092283"/>
              </p:ext>
            </p:extLst>
          </p:nvPr>
        </p:nvGraphicFramePr>
        <p:xfrm>
          <a:off x="457200" y="1371600"/>
          <a:ext cx="8229600" cy="4343401"/>
        </p:xfrm>
        <a:graphic>
          <a:graphicData uri="http://schemas.openxmlformats.org/drawingml/2006/table">
            <a:tbl>
              <a:tblPr firstRow="1" bandRow="1">
                <a:tableStyleId>{5C22544A-7EE6-4342-B048-85BDC9FD1C3A}</a:tableStyleId>
              </a:tblPr>
              <a:tblGrid>
                <a:gridCol w="1440540"/>
                <a:gridCol w="3582794"/>
                <a:gridCol w="3206266"/>
              </a:tblGrid>
              <a:tr h="592505">
                <a:tc>
                  <a:txBody>
                    <a:bodyPr/>
                    <a:lstStyle/>
                    <a:p>
                      <a:pPr algn="ctr"/>
                      <a:r>
                        <a:rPr lang="en-US" sz="2000" b="0" dirty="0" smtClean="0">
                          <a:solidFill>
                            <a:schemeClr val="bg1"/>
                          </a:solidFill>
                          <a:latin typeface="+mn-lt"/>
                          <a:cs typeface="Arial"/>
                        </a:rPr>
                        <a:t>Use Case</a:t>
                      </a:r>
                      <a:endParaRPr lang="en-US" sz="2000" b="0" dirty="0">
                        <a:solidFill>
                          <a:schemeClr val="bg1"/>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b="0" dirty="0" smtClean="0">
                          <a:solidFill>
                            <a:schemeClr val="bg1"/>
                          </a:solidFill>
                          <a:latin typeface="+mn-lt"/>
                          <a:cs typeface="Arial"/>
                        </a:rPr>
                        <a:t>Authentication</a:t>
                      </a:r>
                      <a:endParaRPr lang="en-US" sz="2000" b="0" dirty="0">
                        <a:solidFill>
                          <a:schemeClr val="bg1"/>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b="0" dirty="0" smtClean="0">
                          <a:solidFill>
                            <a:schemeClr val="bg1"/>
                          </a:solidFill>
                          <a:latin typeface="+mn-lt"/>
                          <a:cs typeface="Arial"/>
                        </a:rPr>
                        <a:t>Authorization</a:t>
                      </a:r>
                      <a:endParaRPr lang="en-US" sz="2000" b="0" dirty="0">
                        <a:solidFill>
                          <a:schemeClr val="bg1"/>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r>
              <a:tr h="873053">
                <a:tc>
                  <a:txBody>
                    <a:bodyPr/>
                    <a:lstStyle/>
                    <a:p>
                      <a:r>
                        <a:rPr lang="en-US" sz="1600" dirty="0" smtClean="0">
                          <a:latin typeface="Arial"/>
                          <a:cs typeface="Arial"/>
                        </a:rPr>
                        <a:t>B2B</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b="0" dirty="0" smtClean="0">
                          <a:latin typeface="+mn-lt"/>
                          <a:cs typeface="Arial"/>
                        </a:rPr>
                        <a:t>Two</a:t>
                      </a:r>
                      <a:r>
                        <a:rPr lang="en-US" sz="1600" b="0" baseline="0" dirty="0" smtClean="0">
                          <a:latin typeface="+mn-lt"/>
                          <a:cs typeface="Arial"/>
                        </a:rPr>
                        <a:t>-way TLS, API key </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buFont typeface="Arial"/>
                        <a:buNone/>
                      </a:pPr>
                      <a:r>
                        <a:rPr lang="en-US" sz="1600" b="1" dirty="0" smtClean="0">
                          <a:latin typeface="+mn-lt"/>
                          <a:cs typeface="Arial"/>
                        </a:rPr>
                        <a:t>OAuth </a:t>
                      </a:r>
                      <a:r>
                        <a:rPr lang="en-US" sz="1600" b="1" baseline="0" dirty="0" smtClean="0">
                          <a:latin typeface="+mn-lt"/>
                          <a:cs typeface="Arial"/>
                        </a:rPr>
                        <a:t>v1</a:t>
                      </a:r>
                      <a:r>
                        <a:rPr lang="en-US" sz="1600" baseline="0" dirty="0" smtClean="0">
                          <a:latin typeface="+mn-lt"/>
                          <a:cs typeface="Arial"/>
                        </a:rPr>
                        <a:t> and </a:t>
                      </a:r>
                      <a:r>
                        <a:rPr lang="en-US" sz="1600" b="1" baseline="0" dirty="0" smtClean="0">
                          <a:latin typeface="+mn-lt"/>
                          <a:cs typeface="Arial"/>
                        </a:rPr>
                        <a:t>OAuth v2</a:t>
                      </a:r>
                      <a:r>
                        <a:rPr lang="en-US" sz="1600" baseline="0" dirty="0" smtClean="0">
                          <a:latin typeface="+mn-lt"/>
                          <a:cs typeface="Arial"/>
                        </a:rPr>
                        <a:t> policies </a:t>
                      </a:r>
                    </a:p>
                    <a:p>
                      <a:pPr marL="285750" indent="-285750">
                        <a:buFont typeface="Arial"/>
                        <a:buChar char="•"/>
                      </a:pPr>
                      <a:r>
                        <a:rPr lang="en-US" sz="1600" dirty="0" smtClean="0">
                          <a:latin typeface="+mn-lt"/>
                          <a:cs typeface="Arial"/>
                        </a:rPr>
                        <a:t>Client credentials grant (</a:t>
                      </a:r>
                      <a:r>
                        <a:rPr lang="en-US" sz="1600" i="1" dirty="0" smtClean="0">
                          <a:latin typeface="+mn-lt"/>
                          <a:cs typeface="Arial"/>
                        </a:rPr>
                        <a:t>two-legged</a:t>
                      </a:r>
                      <a:r>
                        <a:rPr lang="en-US" sz="1600" i="1" baseline="0" dirty="0" smtClean="0">
                          <a:latin typeface="+mn-lt"/>
                          <a:cs typeface="Arial"/>
                        </a:rPr>
                        <a:t> OAuth</a:t>
                      </a:r>
                      <a:r>
                        <a:rPr lang="en-US" sz="1600" baseline="0" dirty="0" smtClean="0">
                          <a:latin typeface="+mn-lt"/>
                          <a:cs typeface="Arial"/>
                        </a:rPr>
                        <a:t>)</a:t>
                      </a:r>
                      <a:endParaRPr lang="en-US" sz="1600" dirty="0" smtClean="0">
                        <a:latin typeface="+mn-lt"/>
                        <a:cs typeface="Arial"/>
                      </a:endParaRPr>
                    </a:p>
                  </a:txBody>
                  <a:tcPr marL="68652" marR="6865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31736">
                <a:tc>
                  <a:txBody>
                    <a:bodyPr/>
                    <a:lstStyle/>
                    <a:p>
                      <a:r>
                        <a:rPr lang="en-US" sz="1600" dirty="0" smtClean="0">
                          <a:latin typeface="Arial"/>
                          <a:cs typeface="Arial"/>
                        </a:rPr>
                        <a:t>Trusted Apps</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b="0" baseline="0" dirty="0" smtClean="0">
                          <a:latin typeface="+mn-lt"/>
                          <a:cs typeface="Arial"/>
                        </a:rPr>
                        <a:t>API key (client credentials), Basic Authentication, IP address</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buFont typeface="Arial"/>
                        <a:buNone/>
                      </a:pPr>
                      <a:r>
                        <a:rPr lang="en-US" sz="1600" b="1" dirty="0" smtClean="0">
                          <a:latin typeface="+mn-lt"/>
                          <a:cs typeface="Arial"/>
                        </a:rPr>
                        <a:t>OAuth </a:t>
                      </a:r>
                      <a:r>
                        <a:rPr lang="en-US" sz="1600" b="1" baseline="0" dirty="0" smtClean="0">
                          <a:latin typeface="+mn-lt"/>
                          <a:cs typeface="Arial"/>
                        </a:rPr>
                        <a:t>v1</a:t>
                      </a:r>
                      <a:r>
                        <a:rPr lang="en-US" sz="1600" baseline="0" dirty="0" smtClean="0">
                          <a:latin typeface="+mn-lt"/>
                          <a:cs typeface="Arial"/>
                        </a:rPr>
                        <a:t> and </a:t>
                      </a:r>
                      <a:r>
                        <a:rPr lang="en-US" sz="1600" b="1" baseline="0" dirty="0" smtClean="0">
                          <a:latin typeface="+mn-lt"/>
                          <a:cs typeface="Arial"/>
                        </a:rPr>
                        <a:t>OAuth v2</a:t>
                      </a:r>
                      <a:r>
                        <a:rPr lang="en-US" sz="1600" baseline="0" dirty="0" smtClean="0">
                          <a:latin typeface="+mn-lt"/>
                          <a:cs typeface="Arial"/>
                        </a:rPr>
                        <a:t> policies </a:t>
                      </a:r>
                    </a:p>
                    <a:p>
                      <a:pPr marL="285750" indent="-285750">
                        <a:buFont typeface="Arial"/>
                        <a:buChar char="•"/>
                      </a:pPr>
                      <a:r>
                        <a:rPr lang="en-US" sz="1600" dirty="0" smtClean="0">
                          <a:latin typeface="+mn-lt"/>
                          <a:cs typeface="Arial"/>
                        </a:rPr>
                        <a:t>Resource</a:t>
                      </a:r>
                      <a:r>
                        <a:rPr lang="en-US" sz="1600" baseline="0" dirty="0" smtClean="0">
                          <a:latin typeface="+mn-lt"/>
                          <a:cs typeface="Arial"/>
                        </a:rPr>
                        <a:t> owner password grant</a:t>
                      </a:r>
                    </a:p>
                    <a:p>
                      <a:pPr marL="285750" marR="0" indent="-285750" algn="l" defTabSz="914400" rtl="0" eaLnBrk="1" fontAlgn="auto" latinLnBrk="0" hangingPunct="1">
                        <a:lnSpc>
                          <a:spcPct val="100000"/>
                        </a:lnSpc>
                        <a:spcBef>
                          <a:spcPts val="0"/>
                        </a:spcBef>
                        <a:spcAft>
                          <a:spcPts val="0"/>
                        </a:spcAft>
                        <a:buClrTx/>
                        <a:buSzTx/>
                        <a:buFont typeface="Arial"/>
                        <a:buChar char="•"/>
                        <a:tabLst/>
                        <a:defRPr/>
                      </a:pPr>
                      <a:r>
                        <a:rPr lang="en-US" sz="1600" dirty="0" smtClean="0">
                          <a:latin typeface="+mn-lt"/>
                          <a:cs typeface="Arial"/>
                        </a:rPr>
                        <a:t>Implicit grant with limited permissions</a:t>
                      </a:r>
                    </a:p>
                  </a:txBody>
                  <a:tcPr marL="68652" marR="6865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31736">
                <a:tc>
                  <a:txBody>
                    <a:bodyPr/>
                    <a:lstStyle/>
                    <a:p>
                      <a:r>
                        <a:rPr lang="en-US" sz="1600" dirty="0" smtClean="0">
                          <a:latin typeface="Arial"/>
                          <a:cs typeface="Arial"/>
                        </a:rPr>
                        <a:t>Untrusted Apps</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b="0" baseline="0" dirty="0" smtClean="0">
                          <a:latin typeface="+mn-lt"/>
                          <a:cs typeface="Arial"/>
                        </a:rPr>
                        <a:t>Two-way TLS, OAuth token with Scope</a:t>
                      </a: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b="0" baseline="0" dirty="0" smtClean="0">
                          <a:latin typeface="+mn-lt"/>
                          <a:cs typeface="Arial"/>
                        </a:rPr>
                        <a:t>OpenID Connect</a:t>
                      </a:r>
                    </a:p>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sz="1600" b="0" baseline="0" dirty="0" smtClean="0">
                        <a:latin typeface="+mn-lt"/>
                        <a:cs typeface="Arial"/>
                      </a:endParaRPr>
                    </a:p>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b="0" baseline="0" dirty="0" smtClean="0">
                          <a:latin typeface="+mn-lt"/>
                          <a:cs typeface="Arial"/>
                        </a:rPr>
                        <a:t>SAML 2.0 Bearer assertion</a:t>
                      </a:r>
                      <a:endParaRPr lang="en-US" sz="1600" dirty="0" smtClean="0">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buFont typeface="Arial"/>
                        <a:buNone/>
                      </a:pPr>
                      <a:r>
                        <a:rPr lang="en-US" sz="1600" b="1" dirty="0" smtClean="0">
                          <a:latin typeface="+mn-lt"/>
                          <a:cs typeface="Arial"/>
                        </a:rPr>
                        <a:t>OAuth </a:t>
                      </a:r>
                      <a:r>
                        <a:rPr lang="en-US" sz="1600" b="1" baseline="0" dirty="0" smtClean="0">
                          <a:latin typeface="+mn-lt"/>
                          <a:cs typeface="Arial"/>
                        </a:rPr>
                        <a:t>v1</a:t>
                      </a:r>
                      <a:r>
                        <a:rPr lang="en-US" sz="1600" baseline="0" dirty="0" smtClean="0">
                          <a:latin typeface="+mn-lt"/>
                          <a:cs typeface="Arial"/>
                        </a:rPr>
                        <a:t> and </a:t>
                      </a:r>
                      <a:r>
                        <a:rPr lang="en-US" sz="1600" b="1" baseline="0" dirty="0" smtClean="0">
                          <a:latin typeface="+mn-lt"/>
                          <a:cs typeface="Arial"/>
                        </a:rPr>
                        <a:t>OAuth v2</a:t>
                      </a:r>
                      <a:r>
                        <a:rPr lang="en-US" sz="1600" baseline="0" dirty="0" smtClean="0">
                          <a:latin typeface="+mn-lt"/>
                          <a:cs typeface="Arial"/>
                        </a:rPr>
                        <a:t> policies </a:t>
                      </a:r>
                    </a:p>
                    <a:p>
                      <a:pPr marL="285750" indent="-285750">
                        <a:buFont typeface="Arial"/>
                        <a:buChar char="•"/>
                      </a:pPr>
                      <a:r>
                        <a:rPr lang="en-US" sz="1600" dirty="0" smtClean="0">
                          <a:latin typeface="+mn-lt"/>
                          <a:cs typeface="Arial"/>
                        </a:rPr>
                        <a:t>Authorization code grant</a:t>
                      </a:r>
                      <a:r>
                        <a:rPr lang="en-US" sz="1600" baseline="0" dirty="0" smtClean="0">
                          <a:latin typeface="+mn-lt"/>
                          <a:cs typeface="Arial"/>
                        </a:rPr>
                        <a:t> (</a:t>
                      </a:r>
                      <a:r>
                        <a:rPr lang="en-US" sz="1600" i="1" baseline="0" dirty="0" smtClean="0">
                          <a:latin typeface="+mn-lt"/>
                          <a:cs typeface="Arial"/>
                        </a:rPr>
                        <a:t>three-legged OAuth</a:t>
                      </a:r>
                      <a:r>
                        <a:rPr lang="en-US" sz="1600" baseline="0" dirty="0" smtClean="0">
                          <a:latin typeface="+mn-lt"/>
                          <a:cs typeface="Arial"/>
                        </a:rPr>
                        <a:t>)</a:t>
                      </a:r>
                      <a:endParaRPr lang="en-US" sz="1600" dirty="0" smtClean="0">
                        <a:latin typeface="+mn-lt"/>
                        <a:cs typeface="Arial"/>
                      </a:endParaRPr>
                    </a:p>
                  </a:txBody>
                  <a:tcPr marL="68652" marR="6865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14371">
                <a:tc>
                  <a:txBody>
                    <a:bodyPr/>
                    <a:lstStyle/>
                    <a:p>
                      <a:r>
                        <a:rPr lang="en-US" sz="1600" dirty="0" smtClean="0">
                          <a:latin typeface="Arial"/>
                          <a:cs typeface="Arial"/>
                        </a:rPr>
                        <a:t>Identity</a:t>
                      </a:r>
                      <a:r>
                        <a:rPr lang="en-US" sz="1600" baseline="0" dirty="0" smtClean="0">
                          <a:latin typeface="Arial"/>
                          <a:cs typeface="Arial"/>
                        </a:rPr>
                        <a:t> tracking</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2">
                  <a:txBody>
                    <a:bodyPr/>
                    <a:lstStyle/>
                    <a:p>
                      <a:pPr marL="0" indent="0">
                        <a:buFont typeface="Arial"/>
                        <a:buNone/>
                      </a:pPr>
                      <a:r>
                        <a:rPr lang="en-US" sz="1600" b="0" dirty="0" smtClean="0">
                          <a:latin typeface="+mn-lt"/>
                          <a:cs typeface="Arial"/>
                        </a:rPr>
                        <a:t>Identity-based access tracking policy</a:t>
                      </a:r>
                    </a:p>
                    <a:p>
                      <a:pPr marL="285750" indent="-285750">
                        <a:buFont typeface="Arial"/>
                        <a:buChar char="•"/>
                      </a:pPr>
                      <a:r>
                        <a:rPr lang="en-US" sz="1600" b="0" dirty="0" smtClean="0">
                          <a:latin typeface="+mn-lt"/>
                          <a:cs typeface="Arial"/>
                        </a:rPr>
                        <a:t>Verify API key</a:t>
                      </a:r>
                      <a:endParaRPr lang="en-US" sz="1600" b="0" baseline="0" dirty="0" smtClean="0">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marL="285750" indent="-285750">
                        <a:buFont typeface="Arial"/>
                        <a:buChar char="•"/>
                      </a:pPr>
                      <a:endParaRPr lang="en-US" sz="1600" b="0" baseline="0" dirty="0" smtClean="0">
                        <a:latin typeface="Arial"/>
                        <a:cs typeface="Arial"/>
                      </a:endParaRPr>
                    </a:p>
                  </a:txBody>
                  <a:tcPr marL="68652" marR="6865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6" name="Slide Number Placeholder 3"/>
          <p:cNvSpPr>
            <a:spLocks noGrp="1"/>
          </p:cNvSpPr>
          <p:nvPr>
            <p:ph type="sldNum" sz="quarter" idx="11"/>
          </p:nvPr>
        </p:nvSpPr>
        <p:spPr>
          <a:xfrm>
            <a:off x="6770688" y="6248400"/>
            <a:ext cx="2133600" cy="609601"/>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3652686230"/>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InfoSec</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spTree>
    <p:extLst>
      <p:ext uri="{BB962C8B-B14F-4D97-AF65-F5344CB8AC3E}">
        <p14:creationId xmlns:p14="http://schemas.microsoft.com/office/powerpoint/2010/main" val="265606592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848600" cy="2514600"/>
          </a:xfrm>
        </p:spPr>
        <p:txBody>
          <a:bodyPr/>
          <a:lstStyle/>
          <a:p>
            <a:pPr algn="l"/>
            <a:r>
              <a:rPr lang="en-US" sz="2800" dirty="0"/>
              <a:t>The </a:t>
            </a:r>
            <a:r>
              <a:rPr lang="en-US" sz="2800" dirty="0" smtClean="0"/>
              <a:t>API architect must </a:t>
            </a:r>
            <a:r>
              <a:rPr lang="en-US" sz="2800" dirty="0"/>
              <a:t>be able to securely expose the </a:t>
            </a:r>
            <a:r>
              <a:rPr lang="en-US" sz="2800" dirty="0" smtClean="0"/>
              <a:t>back-end </a:t>
            </a:r>
            <a:r>
              <a:rPr lang="en-US" sz="2800" dirty="0"/>
              <a:t>services with necessary authentication, authorization, message security, and traffic </a:t>
            </a:r>
            <a:r>
              <a:rPr lang="en-US" sz="2800" dirty="0" smtClean="0"/>
              <a:t>management.</a:t>
            </a:r>
            <a:endParaRPr lang="en-US" sz="2800" dirty="0">
              <a:solidFill>
                <a:srgbClr val="000000"/>
              </a:solidFill>
            </a:endParaRPr>
          </a:p>
        </p:txBody>
      </p:sp>
      <p:sp>
        <p:nvSpPr>
          <p:cNvPr id="3" name="TextBox 2"/>
          <p:cNvSpPr txBox="1"/>
          <p:nvPr/>
        </p:nvSpPr>
        <p:spPr>
          <a:xfrm>
            <a:off x="609600" y="2606456"/>
            <a:ext cx="8001000" cy="3108544"/>
          </a:xfrm>
          <a:prstGeom prst="rect">
            <a:avLst/>
          </a:prstGeom>
          <a:noFill/>
        </p:spPr>
        <p:txBody>
          <a:bodyPr wrap="square" rtlCol="0">
            <a:spAutoFit/>
          </a:bodyPr>
          <a:lstStyle/>
          <a:p>
            <a:r>
              <a:rPr lang="en-US" sz="2800" b="1" dirty="0" smtClean="0">
                <a:solidFill>
                  <a:srgbClr val="2C2C2C"/>
                </a:solidFill>
                <a:latin typeface="+mj-lt"/>
                <a:ea typeface="+mj-ea"/>
                <a:cs typeface="+mj-cs"/>
              </a:rPr>
              <a:t>Security considerations:</a:t>
            </a:r>
          </a:p>
          <a:p>
            <a:endParaRPr lang="en-US" sz="2800" b="1" dirty="0" smtClean="0">
              <a:solidFill>
                <a:srgbClr val="2C2C2C"/>
              </a:solidFill>
              <a:latin typeface="+mj-lt"/>
              <a:ea typeface="+mj-ea"/>
              <a:cs typeface="+mj-cs"/>
            </a:endParaRPr>
          </a:p>
          <a:p>
            <a:pPr marL="457200" indent="-457200">
              <a:buFont typeface="Arial"/>
              <a:buChar char="•"/>
            </a:pPr>
            <a:r>
              <a:rPr lang="en-US" sz="2800" dirty="0" smtClean="0">
                <a:latin typeface="+mn-lt"/>
                <a:ea typeface="+mj-ea"/>
                <a:cs typeface="+mj-cs"/>
              </a:rPr>
              <a:t>Authentication of API services: LDAP, active </a:t>
            </a:r>
            <a:r>
              <a:rPr lang="en-US" sz="2800" dirty="0">
                <a:latin typeface="+mn-lt"/>
                <a:ea typeface="+mj-ea"/>
                <a:cs typeface="+mj-cs"/>
              </a:rPr>
              <a:t>d</a:t>
            </a:r>
            <a:r>
              <a:rPr lang="en-US" sz="2800" dirty="0" smtClean="0">
                <a:latin typeface="+mn-lt"/>
                <a:ea typeface="+mj-ea"/>
                <a:cs typeface="+mj-cs"/>
              </a:rPr>
              <a:t>irectory, SAML, OAuth, two-way TLS</a:t>
            </a:r>
          </a:p>
          <a:p>
            <a:pPr marL="457200" indent="-457200">
              <a:buFont typeface="Arial"/>
              <a:buChar char="•"/>
            </a:pPr>
            <a:r>
              <a:rPr lang="en-US" sz="2800" dirty="0" smtClean="0">
                <a:latin typeface="+mn-lt"/>
              </a:rPr>
              <a:t>Fine-grained </a:t>
            </a:r>
            <a:r>
              <a:rPr lang="en-US" sz="2800" dirty="0">
                <a:latin typeface="+mn-lt"/>
              </a:rPr>
              <a:t>a</a:t>
            </a:r>
            <a:r>
              <a:rPr lang="en-US" sz="2800" dirty="0" smtClean="0">
                <a:latin typeface="+mn-lt"/>
              </a:rPr>
              <a:t>uthorization of APIs</a:t>
            </a:r>
          </a:p>
          <a:p>
            <a:pPr marL="457200" indent="-457200">
              <a:buFont typeface="Arial"/>
              <a:buChar char="•"/>
            </a:pPr>
            <a:r>
              <a:rPr lang="en-US" sz="2800" dirty="0" smtClean="0">
                <a:latin typeface="+mn-lt"/>
              </a:rPr>
              <a:t>Quota management</a:t>
            </a:r>
          </a:p>
          <a:p>
            <a:pPr marL="457200" indent="-457200">
              <a:buFont typeface="Arial"/>
              <a:buChar char="•"/>
            </a:pPr>
            <a:r>
              <a:rPr lang="en-US" sz="2800" dirty="0" smtClean="0">
                <a:latin typeface="+mn-lt"/>
                <a:ea typeface="+mj-ea"/>
                <a:cs typeface="+mj-cs"/>
              </a:rPr>
              <a:t>Message security</a:t>
            </a:r>
          </a:p>
        </p:txBody>
      </p:sp>
    </p:spTree>
    <p:extLst>
      <p:ext uri="{BB962C8B-B14F-4D97-AF65-F5344CB8AC3E}">
        <p14:creationId xmlns:p14="http://schemas.microsoft.com/office/powerpoint/2010/main" val="72339308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p:cNvSpPr>
          <p:nvPr/>
        </p:nvSpPr>
        <p:spPr bwMode="auto">
          <a:xfrm>
            <a:off x="2463800" y="381000"/>
            <a:ext cx="4203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en-US" sz="2800" b="1" dirty="0">
                <a:solidFill>
                  <a:schemeClr val="tx1"/>
                </a:solidFill>
                <a:latin typeface="Courier" charset="0"/>
                <a:ea typeface="ＭＳ Ｐゴシック" charset="0"/>
                <a:sym typeface="Courier" charset="0"/>
              </a:rPr>
              <a:t>youtube.com/apigee</a:t>
            </a:r>
          </a:p>
        </p:txBody>
      </p:sp>
      <p:pic>
        <p:nvPicPr>
          <p:cNvPr id="4" name="Picture 1" descr="Screen Shot 2013-12-16 at 2.42.27 PM.png"/>
          <p:cNvPicPr>
            <a:picLocks noChangeAspect="1"/>
          </p:cNvPicPr>
          <p:nvPr/>
        </p:nvPicPr>
        <p:blipFill>
          <a:blip r:embed="rId3">
            <a:extLst>
              <a:ext uri="{28A0092B-C50C-407E-A947-70E740481C1C}">
                <a14:useLocalDpi xmlns:a14="http://schemas.microsoft.com/office/drawing/2010/main" val="0"/>
              </a:ext>
            </a:extLst>
          </a:blip>
          <a:srcRect t="5283"/>
          <a:stretch>
            <a:fillRect/>
          </a:stretch>
        </p:blipFill>
        <p:spPr bwMode="auto">
          <a:xfrm>
            <a:off x="1003300" y="1066800"/>
            <a:ext cx="7137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42340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2362200"/>
          </a:xfrm>
        </p:spPr>
        <p:txBody>
          <a:bodyPr/>
          <a:lstStyle/>
          <a:p>
            <a:pPr algn="l"/>
            <a:r>
              <a:rPr lang="en-US" sz="2800" dirty="0"/>
              <a:t>The </a:t>
            </a:r>
            <a:r>
              <a:rPr lang="en-US" sz="2800" dirty="0" smtClean="0"/>
              <a:t>information security administrator needs to manage security of data-at-rest and data-in-transit for both API consumption and exposure layers.</a:t>
            </a:r>
            <a:endParaRPr lang="en-US" sz="2800" dirty="0">
              <a:solidFill>
                <a:srgbClr val="000000"/>
              </a:solidFill>
            </a:endParaRPr>
          </a:p>
        </p:txBody>
      </p:sp>
      <p:sp>
        <p:nvSpPr>
          <p:cNvPr id="3" name="TextBox 2"/>
          <p:cNvSpPr txBox="1"/>
          <p:nvPr/>
        </p:nvSpPr>
        <p:spPr>
          <a:xfrm>
            <a:off x="304800" y="2201882"/>
            <a:ext cx="8305800" cy="3970318"/>
          </a:xfrm>
          <a:prstGeom prst="rect">
            <a:avLst/>
          </a:prstGeom>
          <a:noFill/>
        </p:spPr>
        <p:txBody>
          <a:bodyPr wrap="square" rtlCol="0">
            <a:spAutoFit/>
          </a:bodyPr>
          <a:lstStyle/>
          <a:p>
            <a:r>
              <a:rPr lang="en-US" sz="2800" b="1" dirty="0" smtClean="0">
                <a:solidFill>
                  <a:srgbClr val="2C2C2C"/>
                </a:solidFill>
                <a:latin typeface="+mj-lt"/>
                <a:ea typeface="+mj-ea"/>
                <a:cs typeface="+mj-cs"/>
              </a:rPr>
              <a:t>Security considerations:</a:t>
            </a:r>
          </a:p>
          <a:p>
            <a:pPr marL="457200" indent="-457200">
              <a:buFont typeface="Arial"/>
              <a:buChar char="•"/>
            </a:pPr>
            <a:r>
              <a:rPr lang="en-US" sz="2800" dirty="0" smtClean="0">
                <a:solidFill>
                  <a:srgbClr val="2C2C2C"/>
                </a:solidFill>
                <a:latin typeface="+mj-lt"/>
                <a:ea typeface="+mj-ea"/>
                <a:cs typeface="+mj-cs"/>
              </a:rPr>
              <a:t>Configurable security </a:t>
            </a:r>
            <a:r>
              <a:rPr lang="en-US" sz="2800" dirty="0">
                <a:solidFill>
                  <a:srgbClr val="2C2C2C"/>
                </a:solidFill>
                <a:latin typeface="+mj-lt"/>
                <a:ea typeface="+mj-ea"/>
                <a:cs typeface="+mj-cs"/>
              </a:rPr>
              <a:t>p</a:t>
            </a:r>
            <a:r>
              <a:rPr lang="en-US" sz="2800" dirty="0" smtClean="0">
                <a:solidFill>
                  <a:srgbClr val="2C2C2C"/>
                </a:solidFill>
                <a:latin typeface="+mj-lt"/>
                <a:ea typeface="+mj-ea"/>
                <a:cs typeface="+mj-cs"/>
              </a:rPr>
              <a:t>olicies to meet organizational standards</a:t>
            </a:r>
          </a:p>
          <a:p>
            <a:pPr marL="457200" indent="-457200">
              <a:buFont typeface="Arial"/>
              <a:buChar char="•"/>
            </a:pPr>
            <a:r>
              <a:rPr lang="en-US" sz="2800" dirty="0" smtClean="0">
                <a:solidFill>
                  <a:srgbClr val="2C2C2C"/>
                </a:solidFill>
                <a:latin typeface="+mj-lt"/>
                <a:ea typeface="+mj-ea"/>
                <a:cs typeface="+mj-cs"/>
              </a:rPr>
              <a:t>Transport-layer protection using TLS</a:t>
            </a:r>
          </a:p>
          <a:p>
            <a:pPr marL="457200" indent="-457200">
              <a:buFont typeface="Arial"/>
              <a:buChar char="•"/>
            </a:pPr>
            <a:r>
              <a:rPr lang="en-US" sz="2800" dirty="0" smtClean="0">
                <a:latin typeface="+mn-lt"/>
              </a:rPr>
              <a:t>Protect sensitive data </a:t>
            </a:r>
            <a:r>
              <a:rPr lang="en-US" sz="2800" dirty="0">
                <a:latin typeface="+mn-lt"/>
              </a:rPr>
              <a:t>stored and processed in the </a:t>
            </a:r>
            <a:r>
              <a:rPr lang="en-US" sz="2800" dirty="0" smtClean="0">
                <a:latin typeface="+mn-lt"/>
              </a:rPr>
              <a:t>API gateway </a:t>
            </a:r>
            <a:r>
              <a:rPr lang="en-US" sz="2800" dirty="0">
                <a:latin typeface="+mn-lt"/>
              </a:rPr>
              <a:t>and mobile devices </a:t>
            </a:r>
            <a:endParaRPr lang="en-US" sz="2800" dirty="0" smtClean="0">
              <a:latin typeface="+mn-lt"/>
            </a:endParaRPr>
          </a:p>
          <a:p>
            <a:pPr marL="457200" indent="-457200">
              <a:buFont typeface="Arial"/>
              <a:buChar char="•"/>
            </a:pPr>
            <a:r>
              <a:rPr lang="en-US" sz="2800" dirty="0" smtClean="0">
                <a:latin typeface="+mn-lt"/>
              </a:rPr>
              <a:t>User and role </a:t>
            </a:r>
            <a:r>
              <a:rPr lang="en-US" sz="2800" dirty="0">
                <a:latin typeface="+mn-lt"/>
              </a:rPr>
              <a:t>m</a:t>
            </a:r>
            <a:r>
              <a:rPr lang="en-US" sz="2800" dirty="0" smtClean="0">
                <a:latin typeface="+mn-lt"/>
              </a:rPr>
              <a:t>anagement</a:t>
            </a:r>
            <a:endParaRPr lang="en-US" sz="2800" dirty="0" smtClean="0"/>
          </a:p>
          <a:p>
            <a:pPr marL="457200" indent="-457200">
              <a:buFont typeface="Arial"/>
              <a:buChar char="•"/>
            </a:pPr>
            <a:r>
              <a:rPr lang="en-US" sz="2800" dirty="0" smtClean="0">
                <a:solidFill>
                  <a:srgbClr val="2C2C2C"/>
                </a:solidFill>
                <a:latin typeface="+mj-lt"/>
                <a:ea typeface="+mj-ea"/>
                <a:cs typeface="+mj-cs"/>
              </a:rPr>
              <a:t>Threat management (DoS, spikes, injection attacks)</a:t>
            </a:r>
          </a:p>
          <a:p>
            <a:pPr marL="457200" indent="-457200">
              <a:buFont typeface="Arial"/>
              <a:buChar char="•"/>
            </a:pPr>
            <a:r>
              <a:rPr lang="en-US" sz="2800" dirty="0" smtClean="0">
                <a:solidFill>
                  <a:srgbClr val="2C2C2C"/>
                </a:solidFill>
                <a:latin typeface="+mj-lt"/>
                <a:ea typeface="+mj-ea"/>
                <a:cs typeface="+mj-cs"/>
              </a:rPr>
              <a:t>Logging and </a:t>
            </a:r>
            <a:r>
              <a:rPr lang="en-US" sz="2800" dirty="0">
                <a:solidFill>
                  <a:srgbClr val="2C2C2C"/>
                </a:solidFill>
                <a:latin typeface="+mj-lt"/>
                <a:ea typeface="+mj-ea"/>
                <a:cs typeface="+mj-cs"/>
              </a:rPr>
              <a:t>a</a:t>
            </a:r>
            <a:r>
              <a:rPr lang="en-US" sz="2800" dirty="0" smtClean="0">
                <a:solidFill>
                  <a:srgbClr val="2C2C2C"/>
                </a:solidFill>
                <a:latin typeface="+mj-lt"/>
                <a:ea typeface="+mj-ea"/>
                <a:cs typeface="+mj-cs"/>
              </a:rPr>
              <a:t>uditing</a:t>
            </a:r>
          </a:p>
        </p:txBody>
      </p:sp>
    </p:spTree>
    <p:extLst>
      <p:ext uri="{BB962C8B-B14F-4D97-AF65-F5344CB8AC3E}">
        <p14:creationId xmlns:p14="http://schemas.microsoft.com/office/powerpoint/2010/main" val="33785638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077200" cy="3352800"/>
          </a:xfrm>
        </p:spPr>
        <p:txBody>
          <a:bodyPr/>
          <a:lstStyle/>
          <a:p>
            <a:pPr algn="l"/>
            <a:r>
              <a:rPr lang="en-US" sz="2800" dirty="0" smtClean="0"/>
              <a:t>Information security must be able to manage users (developers, API architect, business users) and privileges (roles) to in turn manage multiple levels of trusted users.</a:t>
            </a:r>
            <a:endParaRPr lang="en-US" sz="2000" dirty="0"/>
          </a:p>
        </p:txBody>
      </p:sp>
    </p:spTree>
    <p:extLst>
      <p:ext uri="{BB962C8B-B14F-4D97-AF65-F5344CB8AC3E}">
        <p14:creationId xmlns:p14="http://schemas.microsoft.com/office/powerpoint/2010/main" val="32009512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User and Role Management</a:t>
            </a:r>
            <a:endParaRPr lang="en-US" sz="2800" b="1" dirty="0"/>
          </a:p>
        </p:txBody>
      </p:sp>
      <p:graphicFrame>
        <p:nvGraphicFramePr>
          <p:cNvPr id="57" name="Table 56"/>
          <p:cNvGraphicFramePr>
            <a:graphicFrameLocks noGrp="1"/>
          </p:cNvGraphicFramePr>
          <p:nvPr>
            <p:extLst>
              <p:ext uri="{D42A27DB-BD31-4B8C-83A1-F6EECF244321}">
                <p14:modId xmlns:p14="http://schemas.microsoft.com/office/powerpoint/2010/main" val="449416459"/>
              </p:ext>
            </p:extLst>
          </p:nvPr>
        </p:nvGraphicFramePr>
        <p:xfrm>
          <a:off x="457199" y="1371600"/>
          <a:ext cx="8246533" cy="5105399"/>
        </p:xfrm>
        <a:graphic>
          <a:graphicData uri="http://schemas.openxmlformats.org/drawingml/2006/table">
            <a:tbl>
              <a:tblPr firstRow="1" bandRow="1">
                <a:tableStyleId>{5C22544A-7EE6-4342-B048-85BDC9FD1C3A}</a:tableStyleId>
              </a:tblPr>
              <a:tblGrid>
                <a:gridCol w="2510848"/>
                <a:gridCol w="5735685"/>
              </a:tblGrid>
              <a:tr h="562588">
                <a:tc>
                  <a:txBody>
                    <a:bodyPr/>
                    <a:lstStyle/>
                    <a:p>
                      <a:pPr algn="ctr"/>
                      <a:r>
                        <a:rPr lang="en-US" sz="2000" b="0" dirty="0" smtClean="0">
                          <a:solidFill>
                            <a:srgbClr val="FFFFFF"/>
                          </a:solidFill>
                          <a:latin typeface="+mn-lt"/>
                          <a:cs typeface="Arial"/>
                        </a:rPr>
                        <a:t>Scenario</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b="0" dirty="0" smtClean="0">
                          <a:solidFill>
                            <a:srgbClr val="FFFFFF"/>
                          </a:solidFill>
                          <a:latin typeface="+mn-lt"/>
                          <a:cs typeface="Arial"/>
                        </a:rPr>
                        <a:t>Identity services</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r>
              <a:tr h="758963">
                <a:tc>
                  <a:txBody>
                    <a:bodyPr/>
                    <a:lstStyle/>
                    <a:p>
                      <a:pPr algn="l"/>
                      <a:r>
                        <a:rPr lang="en-US" sz="1800" dirty="0" smtClean="0">
                          <a:latin typeface="Arial"/>
                          <a:cs typeface="Arial"/>
                        </a:rPr>
                        <a:t>User provisioning</a:t>
                      </a:r>
                      <a:endParaRPr lang="en-US" sz="18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0" dirty="0" smtClean="0">
                          <a:solidFill>
                            <a:srgbClr val="000000"/>
                          </a:solidFill>
                          <a:latin typeface="+mn-lt"/>
                          <a:cs typeface="Arial"/>
                        </a:rPr>
                        <a:t>Configure </a:t>
                      </a:r>
                      <a:r>
                        <a:rPr lang="en-US" sz="1600" b="1" dirty="0" smtClean="0">
                          <a:solidFill>
                            <a:srgbClr val="000000"/>
                          </a:solidFill>
                          <a:latin typeface="+mn-lt"/>
                          <a:cs typeface="Arial"/>
                        </a:rPr>
                        <a:t>fine-grained control </a:t>
                      </a:r>
                      <a:r>
                        <a:rPr lang="en-US" sz="1600" b="0" dirty="0" smtClean="0">
                          <a:solidFill>
                            <a:srgbClr val="000000"/>
                          </a:solidFill>
                          <a:latin typeface="+mn-lt"/>
                          <a:cs typeface="Arial"/>
                        </a:rPr>
                        <a:t>of</a:t>
                      </a:r>
                      <a:r>
                        <a:rPr lang="en-US" sz="1600" b="0" baseline="0" dirty="0" smtClean="0">
                          <a:solidFill>
                            <a:srgbClr val="000000"/>
                          </a:solidFill>
                          <a:latin typeface="+mn-lt"/>
                          <a:cs typeface="Arial"/>
                        </a:rPr>
                        <a:t> </a:t>
                      </a:r>
                      <a:r>
                        <a:rPr lang="en-US" sz="1600" b="1" baseline="0" dirty="0" smtClean="0">
                          <a:solidFill>
                            <a:srgbClr val="000000"/>
                          </a:solidFill>
                          <a:latin typeface="+mn-lt"/>
                          <a:cs typeface="Arial"/>
                        </a:rPr>
                        <a:t>user access</a:t>
                      </a:r>
                      <a:r>
                        <a:rPr lang="en-US" sz="1600" b="0" baseline="0" dirty="0" smtClean="0">
                          <a:solidFill>
                            <a:srgbClr val="000000"/>
                          </a:solidFill>
                          <a:latin typeface="+mn-lt"/>
                          <a:cs typeface="Arial"/>
                        </a:rPr>
                        <a:t> to data features and functionality; f</a:t>
                      </a:r>
                      <a:r>
                        <a:rPr lang="en-US" sz="1600" b="1" baseline="0" dirty="0" smtClean="0">
                          <a:solidFill>
                            <a:srgbClr val="000000"/>
                          </a:solidFill>
                          <a:latin typeface="+mn-lt"/>
                          <a:cs typeface="Arial"/>
                        </a:rPr>
                        <a:t>lexible provisioning and management</a:t>
                      </a:r>
                      <a:r>
                        <a:rPr lang="en-US" sz="1600" b="0" baseline="0" dirty="0" smtClean="0">
                          <a:solidFill>
                            <a:srgbClr val="000000"/>
                          </a:solidFill>
                          <a:latin typeface="+mn-lt"/>
                          <a:cs typeface="Arial"/>
                        </a:rPr>
                        <a:t> of users</a:t>
                      </a:r>
                      <a:endParaRPr lang="en-US" sz="1600" b="0" dirty="0">
                        <a:solidFill>
                          <a:srgbClr val="000000"/>
                        </a:solidFill>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88331">
                <a:tc>
                  <a:txBody>
                    <a:bodyPr/>
                    <a:lstStyle/>
                    <a:p>
                      <a:pPr algn="l"/>
                      <a:r>
                        <a:rPr lang="en-US" sz="1800" dirty="0" smtClean="0">
                          <a:latin typeface="+mn-lt"/>
                          <a:cs typeface="Arial"/>
                        </a:rPr>
                        <a:t>RBAC management</a:t>
                      </a:r>
                      <a:endParaRPr lang="en-US" sz="18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1" dirty="0" smtClean="0">
                          <a:latin typeface="+mn-lt"/>
                          <a:cs typeface="Arial"/>
                        </a:rPr>
                        <a:t>Employ RBAC at every layer </a:t>
                      </a:r>
                      <a:r>
                        <a:rPr lang="en-US" sz="1600" b="0" dirty="0" smtClean="0">
                          <a:latin typeface="+mn-lt"/>
                          <a:cs typeface="Arial"/>
                        </a:rPr>
                        <a:t>to protect sensitive information, including API keys, TLS certificates, OAuth tokens, and audit logs</a:t>
                      </a:r>
                      <a:endParaRPr lang="en-US" sz="1600" b="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003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Manage groups</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mn-lt"/>
                          <a:cs typeface="Arial"/>
                        </a:rPr>
                        <a:t>Group users</a:t>
                      </a:r>
                      <a:r>
                        <a:rPr lang="en-US" sz="1600" dirty="0" smtClean="0">
                          <a:latin typeface="+mn-lt"/>
                          <a:cs typeface="Arial"/>
                        </a:rPr>
                        <a:t> based on</a:t>
                      </a:r>
                      <a:r>
                        <a:rPr lang="en-US" sz="1600" baseline="0" dirty="0" smtClean="0">
                          <a:latin typeface="+mn-lt"/>
                          <a:cs typeface="Arial"/>
                        </a:rPr>
                        <a:t> any number of criteria, including location and interests, to create fine-grained authorization</a:t>
                      </a:r>
                      <a:endParaRPr lang="en-US" sz="1600" dirty="0" smtClean="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09519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Identity provider</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baseline="0" dirty="0" smtClean="0">
                          <a:latin typeface="+mn-lt"/>
                          <a:cs typeface="Arial"/>
                        </a:rPr>
                        <a:t>In general, an </a:t>
                      </a:r>
                      <a:r>
                        <a:rPr lang="en-US" sz="1600" b="1" baseline="0" dirty="0" smtClean="0">
                          <a:latin typeface="+mn-lt"/>
                          <a:cs typeface="Arial"/>
                        </a:rPr>
                        <a:t>API platform must be able to</a:t>
                      </a:r>
                      <a:r>
                        <a:rPr lang="en-US" sz="1600" b="1" dirty="0" smtClean="0">
                          <a:latin typeface="+mn-lt"/>
                          <a:cs typeface="Arial"/>
                        </a:rPr>
                        <a:t> integrate </a:t>
                      </a:r>
                      <a:r>
                        <a:rPr lang="en-US" sz="1600" b="0" dirty="0" smtClean="0">
                          <a:latin typeface="+mn-lt"/>
                          <a:cs typeface="Arial"/>
                        </a:rPr>
                        <a:t>with </a:t>
                      </a:r>
                      <a:r>
                        <a:rPr lang="en-US" sz="1600" b="1" dirty="0" smtClean="0">
                          <a:latin typeface="+mn-lt"/>
                          <a:cs typeface="Arial"/>
                        </a:rPr>
                        <a:t>any identity provider </a:t>
                      </a:r>
                      <a:r>
                        <a:rPr lang="en-US" sz="1600" b="0" dirty="0" smtClean="0">
                          <a:latin typeface="+mn-lt"/>
                          <a:cs typeface="Arial"/>
                        </a:rPr>
                        <a:t>that:</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latin typeface="+mn-lt"/>
                          <a:cs typeface="Arial"/>
                        </a:rPr>
                        <a:t>has an API</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latin typeface="+mn-lt"/>
                          <a:cs typeface="Arial"/>
                        </a:rPr>
                        <a:t>supports SAML</a:t>
                      </a:r>
                    </a:p>
                    <a:p>
                      <a:pPr marL="285750" marR="0" lvl="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latin typeface="+mn-lt"/>
                          <a:cs typeface="Arial"/>
                        </a:rPr>
                        <a:t>supports LDAP v3 (for on-premise only)</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Slide Number Placeholder 3"/>
          <p:cNvSpPr>
            <a:spLocks noGrp="1"/>
          </p:cNvSpPr>
          <p:nvPr>
            <p:ph type="sldNum" sz="quarter" idx="11"/>
          </p:nvPr>
        </p:nvSpPr>
        <p:spPr>
          <a:xfrm>
            <a:off x="6770688" y="6492876"/>
            <a:ext cx="2133600" cy="3651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98213638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l"/>
            <a:r>
              <a:rPr lang="en-US" sz="2800" dirty="0" smtClean="0"/>
              <a:t>Information security must be able to meet governance requirements and manage compliance when handling PCI DSS or HIPAA use cases</a:t>
            </a:r>
            <a:endParaRPr lang="en-US" sz="2000" dirty="0"/>
          </a:p>
        </p:txBody>
      </p:sp>
    </p:spTree>
    <p:extLst>
      <p:ext uri="{BB962C8B-B14F-4D97-AF65-F5344CB8AC3E}">
        <p14:creationId xmlns:p14="http://schemas.microsoft.com/office/powerpoint/2010/main" val="78477370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4760"/>
            <a:ext cx="8915400" cy="365839"/>
          </a:xfrm>
        </p:spPr>
        <p:txBody>
          <a:bodyPr/>
          <a:lstStyle/>
          <a:p>
            <a:r>
              <a:rPr lang="en-US" sz="2800" b="1" dirty="0" smtClean="0"/>
              <a:t>Infrastructure &amp; Compliance</a:t>
            </a:r>
            <a:endParaRPr lang="en-US" sz="2800" b="1" dirty="0"/>
          </a:p>
        </p:txBody>
      </p:sp>
      <p:graphicFrame>
        <p:nvGraphicFramePr>
          <p:cNvPr id="57" name="Table 56"/>
          <p:cNvGraphicFramePr>
            <a:graphicFrameLocks noGrp="1"/>
          </p:cNvGraphicFramePr>
          <p:nvPr>
            <p:extLst>
              <p:ext uri="{D42A27DB-BD31-4B8C-83A1-F6EECF244321}">
                <p14:modId xmlns:p14="http://schemas.microsoft.com/office/powerpoint/2010/main" val="1674971129"/>
              </p:ext>
            </p:extLst>
          </p:nvPr>
        </p:nvGraphicFramePr>
        <p:xfrm>
          <a:off x="457199" y="1371600"/>
          <a:ext cx="8229601" cy="5029201"/>
        </p:xfrm>
        <a:graphic>
          <a:graphicData uri="http://schemas.openxmlformats.org/drawingml/2006/table">
            <a:tbl>
              <a:tblPr firstRow="1" bandRow="1">
                <a:tableStyleId>{5C22544A-7EE6-4342-B048-85BDC9FD1C3A}</a:tableStyleId>
              </a:tblPr>
              <a:tblGrid>
                <a:gridCol w="2680536"/>
                <a:gridCol w="5549065"/>
              </a:tblGrid>
              <a:tr h="637369">
                <a:tc>
                  <a:txBody>
                    <a:bodyPr/>
                    <a:lstStyle/>
                    <a:p>
                      <a:pPr algn="ctr"/>
                      <a:r>
                        <a:rPr lang="en-US" sz="2000" b="0" dirty="0" smtClean="0">
                          <a:solidFill>
                            <a:srgbClr val="FFFFFF"/>
                          </a:solidFill>
                          <a:latin typeface="+mn-lt"/>
                          <a:cs typeface="Arial"/>
                        </a:rPr>
                        <a:t>Scenario</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b="0" dirty="0" smtClean="0">
                          <a:solidFill>
                            <a:srgbClr val="FFFFFF"/>
                          </a:solidFill>
                          <a:latin typeface="+mn-lt"/>
                          <a:cs typeface="Arial"/>
                        </a:rPr>
                        <a:t>Infrastructure Security &amp; Compliance</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r>
              <a:tr h="898329">
                <a:tc>
                  <a:txBody>
                    <a:bodyPr/>
                    <a:lstStyle/>
                    <a:p>
                      <a:pPr algn="l"/>
                      <a:r>
                        <a:rPr lang="en-US" sz="1800" dirty="0" smtClean="0">
                          <a:latin typeface="Arial"/>
                          <a:cs typeface="Arial"/>
                        </a:rPr>
                        <a:t>European</a:t>
                      </a:r>
                      <a:r>
                        <a:rPr lang="en-US" sz="1800" baseline="0" dirty="0" smtClean="0">
                          <a:latin typeface="Arial"/>
                          <a:cs typeface="Arial"/>
                        </a:rPr>
                        <a:t> Data Protection Directive</a:t>
                      </a:r>
                      <a:endParaRPr lang="en-US" sz="18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1" dirty="0" smtClean="0">
                          <a:latin typeface="+mn-lt"/>
                          <a:cs typeface="Arial"/>
                        </a:rPr>
                        <a:t>Safe Harbor program</a:t>
                      </a:r>
                      <a:r>
                        <a:rPr lang="en-US" sz="1600" b="0" dirty="0" smtClean="0">
                          <a:latin typeface="+mn-lt"/>
                          <a:cs typeface="Arial"/>
                        </a:rPr>
                        <a:t> </a:t>
                      </a:r>
                    </a:p>
                    <a:p>
                      <a:pPr marL="285750" indent="-285750" algn="l">
                        <a:buFont typeface="Arial"/>
                        <a:buChar char="•"/>
                      </a:pPr>
                      <a:r>
                        <a:rPr lang="en-US" sz="1600" b="0" dirty="0" smtClean="0">
                          <a:latin typeface="+mn-lt"/>
                          <a:cs typeface="Arial"/>
                        </a:rPr>
                        <a:t>Registered with U.S. government;</a:t>
                      </a:r>
                      <a:r>
                        <a:rPr lang="en-US" sz="1600" b="0" baseline="0" dirty="0" smtClean="0">
                          <a:latin typeface="+mn-lt"/>
                          <a:cs typeface="Arial"/>
                        </a:rPr>
                        <a:t> Apigee </a:t>
                      </a:r>
                      <a:r>
                        <a:rPr lang="en-US" sz="1600" b="0" dirty="0" smtClean="0">
                          <a:latin typeface="+mn-lt"/>
                          <a:cs typeface="Arial"/>
                        </a:rPr>
                        <a:t>meets the requirements of the </a:t>
                      </a:r>
                      <a:r>
                        <a:rPr lang="en-US" sz="1600" b="1" dirty="0" smtClean="0">
                          <a:latin typeface="+mn-lt"/>
                          <a:cs typeface="Arial"/>
                        </a:rPr>
                        <a:t>European Union Data Directive</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321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Arial"/>
                          <a:cs typeface="Arial"/>
                        </a:rPr>
                        <a:t>SOC 2</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dirty="0" smtClean="0">
                          <a:solidFill>
                            <a:srgbClr val="000000"/>
                          </a:solidFill>
                          <a:latin typeface="+mn-lt"/>
                          <a:cs typeface="Arial"/>
                        </a:rPr>
                        <a:t>Apigee has completed a </a:t>
                      </a:r>
                      <a:r>
                        <a:rPr lang="en-US" sz="1600" b="1" dirty="0" smtClean="0">
                          <a:solidFill>
                            <a:srgbClr val="000000"/>
                          </a:solidFill>
                          <a:latin typeface="+mn-lt"/>
                          <a:cs typeface="Arial"/>
                        </a:rPr>
                        <a:t>SOC 2 Type 1, </a:t>
                      </a:r>
                      <a:r>
                        <a:rPr lang="en-US" sz="1600" b="0" dirty="0" smtClean="0">
                          <a:solidFill>
                            <a:srgbClr val="000000"/>
                          </a:solidFill>
                          <a:latin typeface="+mn-lt"/>
                          <a:cs typeface="Arial"/>
                        </a:rPr>
                        <a:t>and will be completing a </a:t>
                      </a:r>
                      <a:r>
                        <a:rPr lang="en-US" sz="1600" b="1" dirty="0" smtClean="0">
                          <a:solidFill>
                            <a:srgbClr val="000000"/>
                          </a:solidFill>
                          <a:latin typeface="+mn-lt"/>
                          <a:cs typeface="Arial"/>
                        </a:rPr>
                        <a:t>SOC 2 Type 2 </a:t>
                      </a:r>
                      <a:r>
                        <a:rPr lang="en-US" sz="1600" b="0" dirty="0" smtClean="0">
                          <a:solidFill>
                            <a:srgbClr val="000000"/>
                          </a:solidFill>
                          <a:latin typeface="+mn-lt"/>
                          <a:cs typeface="Arial"/>
                        </a:rPr>
                        <a:t>in 2014</a:t>
                      </a:r>
                      <a:endParaRPr lang="en-US" sz="1600" b="0" dirty="0" smtClean="0">
                        <a:solidFill>
                          <a:srgbClr val="000000"/>
                        </a:solidFill>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6968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Arial"/>
                        </a:rPr>
                        <a:t>PCI-DSS, HIPAA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dirty="0" smtClean="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r>
                        <a:rPr lang="en-US" sz="1600" dirty="0" smtClean="0">
                          <a:latin typeface="+mn-lt"/>
                          <a:cs typeface="Arial"/>
                        </a:rPr>
                        <a:t>PCI</a:t>
                      </a:r>
                      <a:r>
                        <a:rPr lang="en-US" sz="1600" baseline="0" dirty="0" smtClean="0">
                          <a:latin typeface="+mn-lt"/>
                          <a:cs typeface="Arial"/>
                        </a:rPr>
                        <a:t> </a:t>
                      </a:r>
                      <a:r>
                        <a:rPr lang="en-US" sz="1600" dirty="0" smtClean="0">
                          <a:latin typeface="+mn-lt"/>
                          <a:cs typeface="Arial"/>
                        </a:rPr>
                        <a:t>DSS</a:t>
                      </a:r>
                      <a:r>
                        <a:rPr lang="en-US" sz="1600" baseline="0" dirty="0" smtClean="0">
                          <a:latin typeface="+mn-lt"/>
                          <a:cs typeface="Arial"/>
                        </a:rPr>
                        <a:t> certified and HIPAA compliance</a:t>
                      </a:r>
                      <a:endParaRPr lang="en-US" sz="1600" dirty="0" smtClean="0">
                        <a:latin typeface="+mn-lt"/>
                        <a:cs typeface="Arial"/>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0" dirty="0" smtClean="0">
                          <a:latin typeface="+mn-lt"/>
                          <a:cs typeface="Arial"/>
                        </a:rPr>
                        <a:t>API</a:t>
                      </a:r>
                      <a:r>
                        <a:rPr lang="en-US" sz="1600" b="0" baseline="0" dirty="0" smtClean="0">
                          <a:latin typeface="+mn-lt"/>
                          <a:cs typeface="Arial"/>
                        </a:rPr>
                        <a:t> in-</a:t>
                      </a:r>
                      <a:r>
                        <a:rPr lang="en-US" sz="1600" b="0" dirty="0" smtClean="0">
                          <a:latin typeface="+mn-lt"/>
                          <a:cs typeface="Arial"/>
                        </a:rPr>
                        <a:t>cloud</a:t>
                      </a:r>
                      <a:r>
                        <a:rPr lang="en-US" sz="1600" b="1" dirty="0" smtClean="0">
                          <a:latin typeface="+mn-lt"/>
                          <a:cs typeface="Arial"/>
                        </a:rPr>
                        <a:t> </a:t>
                      </a:r>
                      <a:r>
                        <a:rPr lang="en-US" sz="1600" dirty="0" smtClean="0">
                          <a:latin typeface="+mn-lt"/>
                          <a:cs typeface="Arial"/>
                        </a:rPr>
                        <a:t>offering must be </a:t>
                      </a:r>
                      <a:r>
                        <a:rPr lang="en-US" sz="1600" b="1" dirty="0" smtClean="0">
                          <a:latin typeface="+mn-lt"/>
                          <a:cs typeface="Arial"/>
                        </a:rPr>
                        <a:t>PCI</a:t>
                      </a:r>
                      <a:r>
                        <a:rPr lang="en-US" sz="1600" b="1" baseline="0" dirty="0" smtClean="0">
                          <a:latin typeface="+mn-lt"/>
                          <a:cs typeface="Arial"/>
                        </a:rPr>
                        <a:t> </a:t>
                      </a:r>
                      <a:r>
                        <a:rPr lang="en-US" sz="1600" b="1" dirty="0" smtClean="0">
                          <a:latin typeface="+mn-lt"/>
                          <a:cs typeface="Arial"/>
                        </a:rPr>
                        <a:t>DSS Level One certified</a:t>
                      </a:r>
                      <a:r>
                        <a:rPr lang="en-US" sz="1600" dirty="0" smtClean="0">
                          <a:latin typeface="+mn-lt"/>
                          <a:cs typeface="Arial"/>
                        </a:rPr>
                        <a:t> to protect credit card information</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dirty="0" smtClean="0">
                          <a:latin typeface="+mn-lt"/>
                          <a:cs typeface="Arial"/>
                        </a:rPr>
                        <a:t>API</a:t>
                      </a:r>
                      <a:r>
                        <a:rPr lang="en-US" sz="1600" baseline="0" dirty="0" smtClean="0">
                          <a:latin typeface="+mn-lt"/>
                          <a:cs typeface="Arial"/>
                        </a:rPr>
                        <a:t> gateway in-cloud</a:t>
                      </a:r>
                      <a:r>
                        <a:rPr lang="en-US" sz="1600" dirty="0" smtClean="0">
                          <a:latin typeface="+mn-lt"/>
                          <a:cs typeface="Arial"/>
                        </a:rPr>
                        <a:t> must meet a </a:t>
                      </a:r>
                      <a:r>
                        <a:rPr lang="en-US" sz="1600" b="1" dirty="0" smtClean="0">
                          <a:latin typeface="+mn-lt"/>
                          <a:cs typeface="Arial"/>
                        </a:rPr>
                        <a:t>third-party attestation to HIPAA “compliance”</a:t>
                      </a:r>
                      <a:r>
                        <a:rPr lang="en-US" sz="1600" b="1" baseline="0" dirty="0" smtClean="0">
                          <a:latin typeface="+mn-lt"/>
                          <a:cs typeface="Arial"/>
                        </a:rPr>
                        <a:t> </a:t>
                      </a:r>
                      <a:r>
                        <a:rPr lang="en-US" sz="1600" baseline="0" dirty="0" smtClean="0">
                          <a:latin typeface="+mn-lt"/>
                          <a:cs typeface="Arial"/>
                        </a:rPr>
                        <a:t>to protect personal data and security requirements</a:t>
                      </a:r>
                      <a:endParaRPr lang="en-US" sz="1600" dirty="0" smtClean="0">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1645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latin typeface="+mn-lt"/>
                          <a:cs typeface="Arial"/>
                        </a:rPr>
                        <a:t>API health</a:t>
                      </a:r>
                      <a:r>
                        <a:rPr lang="en-US" sz="1800" baseline="0" dirty="0" smtClean="0">
                          <a:latin typeface="+mn-lt"/>
                          <a:cs typeface="Arial"/>
                        </a:rPr>
                        <a:t> visibility</a:t>
                      </a:r>
                      <a:endParaRPr lang="en-US" sz="1800" dirty="0" smtClean="0">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mn-lt"/>
                          <a:cs typeface="Arial"/>
                        </a:rPr>
                        <a:t>Round-the-clock</a:t>
                      </a:r>
                      <a:r>
                        <a:rPr lang="en-US" sz="1600" b="1" baseline="0" dirty="0" smtClean="0">
                          <a:latin typeface="+mn-lt"/>
                          <a:cs typeface="Arial"/>
                        </a:rPr>
                        <a:t> monitoring</a:t>
                      </a:r>
                      <a:endParaRPr lang="en-US" sz="1600" baseline="0" dirty="0" smtClean="0">
                        <a:latin typeface="+mn-lt"/>
                        <a:cs typeface="Arial"/>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aseline="0" dirty="0" smtClean="0">
                          <a:latin typeface="+mn-lt"/>
                          <a:cs typeface="Arial"/>
                        </a:rPr>
                        <a:t>Real-time and historic API health visibility</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aseline="0" dirty="0" smtClean="0">
                          <a:latin typeface="+mn-lt"/>
                          <a:cs typeface="Arial"/>
                        </a:rPr>
                        <a:t>API security and compliance tracking</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aseline="0" dirty="0" smtClean="0">
                          <a:latin typeface="+mn-lt"/>
                          <a:cs typeface="Arial"/>
                        </a:rPr>
                        <a:t>Component and process monitoring</a:t>
                      </a:r>
                      <a:endParaRPr lang="en-US" sz="1600" dirty="0" smtClean="0">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Slide Number Placeholder 3"/>
          <p:cNvSpPr>
            <a:spLocks noGrp="1"/>
          </p:cNvSpPr>
          <p:nvPr>
            <p:ph type="sldNum" sz="quarter" idx="11"/>
          </p:nvPr>
        </p:nvSpPr>
        <p:spPr>
          <a:xfrm>
            <a:off x="6770688" y="6492876"/>
            <a:ext cx="2133600" cy="3651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1974881187"/>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Threat Protection</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spTree>
    <p:extLst>
      <p:ext uri="{BB962C8B-B14F-4D97-AF65-F5344CB8AC3E}">
        <p14:creationId xmlns:p14="http://schemas.microsoft.com/office/powerpoint/2010/main" val="187540836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990600"/>
          </a:xfrm>
        </p:spPr>
        <p:txBody>
          <a:bodyPr/>
          <a:lstStyle/>
          <a:p>
            <a:r>
              <a:rPr lang="en-US" sz="2800" b="1" dirty="0" smtClean="0"/>
              <a:t>Types of API Threats</a:t>
            </a:r>
            <a:endParaRPr lang="en-US" sz="2800" b="1" dirty="0"/>
          </a:p>
        </p:txBody>
      </p:sp>
      <p:sp>
        <p:nvSpPr>
          <p:cNvPr id="10" name="Content Placeholder 9"/>
          <p:cNvSpPr>
            <a:spLocks noGrp="1"/>
          </p:cNvSpPr>
          <p:nvPr>
            <p:ph idx="1"/>
          </p:nvPr>
        </p:nvSpPr>
        <p:spPr>
          <a:xfrm>
            <a:off x="152400" y="1295400"/>
            <a:ext cx="8839200" cy="4525963"/>
          </a:xfrm>
        </p:spPr>
        <p:txBody>
          <a:bodyPr/>
          <a:lstStyle/>
          <a:p>
            <a:r>
              <a:rPr lang="en-US" sz="2800" dirty="0"/>
              <a:t>Spoofing of identity </a:t>
            </a:r>
          </a:p>
          <a:p>
            <a:r>
              <a:rPr lang="en-US" sz="2800" dirty="0"/>
              <a:t>Network eavesdropping</a:t>
            </a:r>
          </a:p>
          <a:p>
            <a:r>
              <a:rPr lang="en-US" sz="2800" dirty="0"/>
              <a:t>Man-in-the-middle attacks</a:t>
            </a:r>
          </a:p>
          <a:p>
            <a:r>
              <a:rPr lang="en-US" sz="2800" dirty="0">
                <a:solidFill>
                  <a:schemeClr val="tx1"/>
                </a:solidFill>
              </a:rPr>
              <a:t>Velocity attack using legitimate API calls</a:t>
            </a:r>
          </a:p>
          <a:p>
            <a:r>
              <a:rPr lang="en-US" sz="2800" dirty="0">
                <a:solidFill>
                  <a:schemeClr val="tx1"/>
                </a:solidFill>
              </a:rPr>
              <a:t>Elevation of privileges by applications and developers</a:t>
            </a:r>
          </a:p>
          <a:p>
            <a:r>
              <a:rPr lang="en-US" sz="2800" dirty="0">
                <a:solidFill>
                  <a:schemeClr val="tx1"/>
                </a:solidFill>
              </a:rPr>
              <a:t>Data tampering and injection attacks that lead to information disclosure</a:t>
            </a:r>
          </a:p>
          <a:p>
            <a:r>
              <a:rPr lang="en-US" sz="2800" dirty="0">
                <a:solidFill>
                  <a:schemeClr val="tx1"/>
                </a:solidFill>
              </a:rPr>
              <a:t>Disclosure of confidential data stored and processed in mobile, API, and back-end services</a:t>
            </a:r>
          </a:p>
          <a:p>
            <a:r>
              <a:rPr lang="en-US" sz="2800" dirty="0">
                <a:solidFill>
                  <a:schemeClr val="tx1"/>
                </a:solidFill>
              </a:rPr>
              <a:t>Theft of credentials: API keys, tokens, or encryption keys</a:t>
            </a:r>
          </a:p>
          <a:p>
            <a:pPr marL="0" indent="0">
              <a:buNone/>
            </a:pPr>
            <a:endParaRPr lang="en-US" sz="2800" dirty="0">
              <a:solidFill>
                <a:schemeClr val="tx1"/>
              </a:solidFill>
            </a:endParaRPr>
          </a:p>
        </p:txBody>
      </p:sp>
    </p:spTree>
    <p:extLst>
      <p:ext uri="{BB962C8B-B14F-4D97-AF65-F5344CB8AC3E}">
        <p14:creationId xmlns:p14="http://schemas.microsoft.com/office/powerpoint/2010/main" val="39932278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Threat Protection</a:t>
            </a:r>
            <a:endParaRPr lang="en-US" sz="2800" b="1" dirty="0"/>
          </a:p>
        </p:txBody>
      </p:sp>
      <p:graphicFrame>
        <p:nvGraphicFramePr>
          <p:cNvPr id="57" name="Table 56"/>
          <p:cNvGraphicFramePr>
            <a:graphicFrameLocks noGrp="1"/>
          </p:cNvGraphicFramePr>
          <p:nvPr>
            <p:extLst>
              <p:ext uri="{D42A27DB-BD31-4B8C-83A1-F6EECF244321}">
                <p14:modId xmlns:p14="http://schemas.microsoft.com/office/powerpoint/2010/main" val="612991909"/>
              </p:ext>
            </p:extLst>
          </p:nvPr>
        </p:nvGraphicFramePr>
        <p:xfrm>
          <a:off x="457199" y="1371600"/>
          <a:ext cx="8246533" cy="3922213"/>
        </p:xfrm>
        <a:graphic>
          <a:graphicData uri="http://schemas.openxmlformats.org/drawingml/2006/table">
            <a:tbl>
              <a:tblPr firstRow="1" bandRow="1">
                <a:tableStyleId>{5C22544A-7EE6-4342-B048-85BDC9FD1C3A}</a:tableStyleId>
              </a:tblPr>
              <a:tblGrid>
                <a:gridCol w="2966720"/>
                <a:gridCol w="5279813"/>
              </a:tblGrid>
              <a:tr h="583894">
                <a:tc>
                  <a:txBody>
                    <a:bodyPr/>
                    <a:lstStyle/>
                    <a:p>
                      <a:pPr algn="ctr"/>
                      <a:r>
                        <a:rPr lang="en-US" sz="2000" b="0" dirty="0" smtClean="0">
                          <a:solidFill>
                            <a:srgbClr val="FFFFFF"/>
                          </a:solidFill>
                          <a:latin typeface="+mn-lt"/>
                          <a:cs typeface="Arial"/>
                        </a:rPr>
                        <a:t>Scenario</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c>
                  <a:txBody>
                    <a:bodyPr/>
                    <a:lstStyle/>
                    <a:p>
                      <a:pPr algn="ctr"/>
                      <a:r>
                        <a:rPr lang="en-US" sz="2000" b="0" dirty="0" smtClean="0">
                          <a:solidFill>
                            <a:srgbClr val="FFFFFF"/>
                          </a:solidFill>
                          <a:latin typeface="+mn-lt"/>
                          <a:cs typeface="Arial"/>
                        </a:rPr>
                        <a:t>Threat Protection</a:t>
                      </a:r>
                      <a:endParaRPr lang="en-US" sz="2000" b="0" dirty="0">
                        <a:solidFill>
                          <a:srgbClr val="FFFFFF"/>
                        </a:solidFill>
                        <a:latin typeface="+mn-lt"/>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tx2"/>
                    </a:solidFill>
                  </a:tcPr>
                </a:tc>
              </a:tr>
              <a:tr h="1381373">
                <a:tc>
                  <a:txBody>
                    <a:bodyPr/>
                    <a:lstStyle/>
                    <a:p>
                      <a:pPr algn="l"/>
                      <a:r>
                        <a:rPr lang="en-US" sz="1600" dirty="0" smtClean="0">
                          <a:latin typeface="Arial"/>
                          <a:cs typeface="Arial"/>
                        </a:rPr>
                        <a:t>Denial-of-service (</a:t>
                      </a:r>
                      <a:r>
                        <a:rPr lang="en-US" sz="1600" dirty="0" err="1" smtClean="0">
                          <a:latin typeface="Arial"/>
                          <a:cs typeface="Arial"/>
                        </a:rPr>
                        <a:t>DoS</a:t>
                      </a:r>
                      <a:r>
                        <a:rPr lang="en-US" sz="1600" dirty="0" smtClean="0">
                          <a:latin typeface="Arial"/>
                          <a:cs typeface="Arial"/>
                        </a:rPr>
                        <a:t>) attack</a:t>
                      </a:r>
                    </a:p>
                    <a:p>
                      <a:pPr algn="l"/>
                      <a:r>
                        <a:rPr lang="en-US" sz="1600" dirty="0" smtClean="0">
                          <a:latin typeface="Arial"/>
                          <a:cs typeface="Arial"/>
                        </a:rPr>
                        <a:t>(both inadvertent</a:t>
                      </a:r>
                      <a:r>
                        <a:rPr lang="en-US" sz="1600" baseline="0" dirty="0" smtClean="0">
                          <a:latin typeface="Arial"/>
                          <a:cs typeface="Arial"/>
                        </a:rPr>
                        <a:t> and deliberate)</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l"/>
                      <a:r>
                        <a:rPr lang="en-US" sz="1600" b="1" dirty="0" smtClean="0">
                          <a:latin typeface="Arial"/>
                          <a:cs typeface="Arial"/>
                        </a:rPr>
                        <a:t>Spike arrest</a:t>
                      </a:r>
                      <a:endParaRPr lang="en-US" sz="1600" baseline="0" dirty="0" smtClean="0">
                        <a:latin typeface="Arial"/>
                        <a:cs typeface="Arial"/>
                      </a:endParaRPr>
                    </a:p>
                    <a:p>
                      <a:pPr marL="285750" indent="-285750" algn="l">
                        <a:buFont typeface="Arial"/>
                        <a:buChar char="•"/>
                      </a:pPr>
                      <a:r>
                        <a:rPr lang="en-US" sz="1600" baseline="0" dirty="0" smtClean="0">
                          <a:latin typeface="Arial"/>
                          <a:cs typeface="Arial"/>
                        </a:rPr>
                        <a:t>Protection against instantaneous bursts of traffic</a:t>
                      </a:r>
                      <a:endParaRPr lang="en-US" sz="1600" b="1" baseline="0" dirty="0" smtClean="0">
                        <a:latin typeface="Arial"/>
                        <a:cs typeface="Arial"/>
                      </a:endParaRPr>
                    </a:p>
                    <a:p>
                      <a:pPr algn="l"/>
                      <a:r>
                        <a:rPr lang="en-US" sz="1600" b="1" baseline="0" dirty="0" smtClean="0">
                          <a:latin typeface="Arial"/>
                          <a:cs typeface="Arial"/>
                        </a:rPr>
                        <a:t>Access control</a:t>
                      </a:r>
                      <a:r>
                        <a:rPr lang="en-US" sz="1600" baseline="0" dirty="0" smtClean="0">
                          <a:latin typeface="Arial"/>
                          <a:cs typeface="Arial"/>
                        </a:rPr>
                        <a:t> </a:t>
                      </a:r>
                    </a:p>
                    <a:p>
                      <a:pPr marL="285750" indent="-285750" algn="l">
                        <a:buFont typeface="Arial"/>
                        <a:buChar char="•"/>
                      </a:pPr>
                      <a:r>
                        <a:rPr lang="en-US" sz="1600" baseline="0" dirty="0" smtClean="0">
                          <a:latin typeface="Arial"/>
                          <a:cs typeface="Arial"/>
                        </a:rPr>
                        <a:t>Imposing limits on who can access your API</a:t>
                      </a:r>
                      <a:endParaRPr lang="en-US" sz="1600" dirty="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784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Injection and scripting attacks</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a:cs typeface="Arial"/>
                        </a:rPr>
                        <a:t>Configurable</a:t>
                      </a:r>
                      <a:r>
                        <a:rPr lang="en-US" sz="1600" b="1" baseline="0" dirty="0" smtClean="0">
                          <a:latin typeface="Arial"/>
                          <a:cs typeface="Arial"/>
                        </a:rPr>
                        <a:t> p</a:t>
                      </a:r>
                      <a:r>
                        <a:rPr lang="en-US" sz="1600" b="1" dirty="0" smtClean="0">
                          <a:latin typeface="Arial"/>
                          <a:cs typeface="Arial"/>
                        </a:rPr>
                        <a:t>rotection</a:t>
                      </a:r>
                      <a:r>
                        <a:rPr lang="en-US" sz="1600" b="1" baseline="0" dirty="0" smtClean="0">
                          <a:latin typeface="Arial"/>
                          <a:cs typeface="Arial"/>
                        </a:rPr>
                        <a:t> </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aseline="0" dirty="0" smtClean="0">
                          <a:latin typeface="Arial"/>
                          <a:cs typeface="Arial"/>
                        </a:rPr>
                        <a:t>Allows payload scanning for SQL, JavaScript, etc.</a:t>
                      </a:r>
                      <a:endParaRPr lang="en-US" sz="1600" dirty="0" smtClean="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784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Arial"/>
                          <a:cs typeface="Arial"/>
                        </a:rPr>
                        <a:t>XML/JSON threats</a:t>
                      </a: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latin typeface="Arial"/>
                          <a:cs typeface="Arial"/>
                        </a:rPr>
                        <a:t>XML and</a:t>
                      </a:r>
                      <a:r>
                        <a:rPr lang="en-US" sz="1600" baseline="0" dirty="0" smtClean="0">
                          <a:latin typeface="Arial"/>
                          <a:cs typeface="Arial"/>
                        </a:rPr>
                        <a:t> </a:t>
                      </a:r>
                      <a:r>
                        <a:rPr lang="en-US" sz="1600" b="1" baseline="0" dirty="0" smtClean="0">
                          <a:latin typeface="Arial"/>
                          <a:cs typeface="Arial"/>
                        </a:rPr>
                        <a:t>JSON threat protection</a:t>
                      </a:r>
                      <a:endParaRPr lang="en-US" sz="1600" baseline="0" dirty="0" smtClean="0">
                        <a:latin typeface="Arial"/>
                        <a:cs typeface="Arial"/>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600" baseline="0" dirty="0" smtClean="0">
                          <a:latin typeface="Arial"/>
                          <a:cs typeface="Arial"/>
                        </a:rPr>
                        <a:t>Keep malformed payloads out of your system</a:t>
                      </a:r>
                      <a:endParaRPr lang="en-US" sz="1600" dirty="0" smtClean="0">
                        <a:latin typeface="Arial"/>
                        <a:cs typeface="Arial"/>
                      </a:endParaRPr>
                    </a:p>
                  </a:txBody>
                  <a:tcPr marL="68652" marR="68652"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7" name="Slide Number Placeholder 3"/>
          <p:cNvSpPr>
            <a:spLocks noGrp="1"/>
          </p:cNvSpPr>
          <p:nvPr>
            <p:ph type="sldNum" sz="quarter" idx="11"/>
          </p:nvPr>
        </p:nvSpPr>
        <p:spPr>
          <a:xfrm>
            <a:off x="6770688" y="6492876"/>
            <a:ext cx="2133600" cy="365125"/>
          </a:xfrm>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301068007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b="1" dirty="0" smtClean="0"/>
              <a:t>Example: JSON</a:t>
            </a:r>
            <a:endParaRPr lang="en-US" sz="2800" b="1" dirty="0"/>
          </a:p>
        </p:txBody>
      </p:sp>
      <p:sp>
        <p:nvSpPr>
          <p:cNvPr id="10" name="Content Placeholder 9"/>
          <p:cNvSpPr>
            <a:spLocks noGrp="1"/>
          </p:cNvSpPr>
          <p:nvPr>
            <p:ph idx="1"/>
          </p:nvPr>
        </p:nvSpPr>
        <p:spPr>
          <a:xfrm>
            <a:off x="272165" y="1524000"/>
            <a:ext cx="8839200" cy="4525963"/>
          </a:xfrm>
        </p:spPr>
        <p:txBody>
          <a:bodyPr/>
          <a:lstStyle/>
          <a:p>
            <a:pPr marL="0" indent="0">
              <a:buNone/>
            </a:pPr>
            <a:r>
              <a:rPr lang="en-US" sz="1700" b="1" dirty="0"/>
              <a:t>Error </a:t>
            </a:r>
            <a:r>
              <a:rPr lang="en-US" sz="1700" b="1" dirty="0" smtClean="0"/>
              <a:t>Code			Message</a:t>
            </a:r>
          </a:p>
          <a:p>
            <a:pPr marL="0" indent="0">
              <a:buNone/>
            </a:pPr>
            <a:endParaRPr lang="en-US" sz="1700" dirty="0"/>
          </a:p>
          <a:p>
            <a:pPr marL="0" indent="0">
              <a:buNone/>
            </a:pPr>
            <a:r>
              <a:rPr lang="en-US" sz="1700" b="1" dirty="0" smtClean="0"/>
              <a:t>ExceededContainerDepth</a:t>
            </a:r>
            <a:r>
              <a:rPr lang="en-US" sz="1700" dirty="0"/>
              <a:t>	</a:t>
            </a:r>
            <a:r>
              <a:rPr lang="en-US" sz="1700" dirty="0" smtClean="0"/>
              <a:t>	JSONThreatProtection</a:t>
            </a:r>
            <a:r>
              <a:rPr lang="en-US" sz="1700" dirty="0"/>
              <a:t>[{0}</a:t>
            </a:r>
            <a:r>
              <a:rPr lang="en-US" sz="1700" dirty="0" smtClean="0"/>
              <a:t>]:Exceeded </a:t>
            </a:r>
            <a:r>
              <a:rPr lang="en-US" sz="1700" dirty="0"/>
              <a:t>container </a:t>
            </a:r>
            <a:r>
              <a:rPr lang="en-US" sz="1700" dirty="0" smtClean="0"/>
              <a:t>					depth </a:t>
            </a:r>
            <a:r>
              <a:rPr lang="en-US" sz="1700" dirty="0"/>
              <a:t>at line {1</a:t>
            </a:r>
            <a:r>
              <a:rPr lang="en-US" sz="1700" dirty="0" smtClean="0"/>
              <a:t>}</a:t>
            </a:r>
          </a:p>
          <a:p>
            <a:pPr marL="0" indent="0">
              <a:buNone/>
            </a:pPr>
            <a:r>
              <a:rPr lang="en-US" sz="1700" b="1" dirty="0" smtClean="0"/>
              <a:t>ExceededObjectEntryCount</a:t>
            </a:r>
            <a:r>
              <a:rPr lang="en-US" sz="1700" dirty="0"/>
              <a:t>	</a:t>
            </a:r>
            <a:r>
              <a:rPr lang="en-US" sz="1700" dirty="0" smtClean="0"/>
              <a:t>	JSONThreatProtection</a:t>
            </a:r>
            <a:r>
              <a:rPr lang="en-US" sz="1700" dirty="0"/>
              <a:t>[{0}]: Exceeded object </a:t>
            </a:r>
            <a:r>
              <a:rPr lang="en-US" sz="1700" dirty="0" smtClean="0"/>
              <a:t>					entry </a:t>
            </a:r>
            <a:r>
              <a:rPr lang="en-US" sz="1700" dirty="0"/>
              <a:t>count at line {1</a:t>
            </a:r>
            <a:r>
              <a:rPr lang="en-US" sz="1700" dirty="0" smtClean="0"/>
              <a:t>}</a:t>
            </a:r>
          </a:p>
          <a:p>
            <a:pPr marL="0" indent="0">
              <a:buNone/>
            </a:pPr>
            <a:r>
              <a:rPr lang="en-US" sz="1700" b="1" dirty="0" smtClean="0"/>
              <a:t>ExceededArrayElementCount</a:t>
            </a:r>
            <a:r>
              <a:rPr lang="en-US" sz="1700" dirty="0"/>
              <a:t>	</a:t>
            </a:r>
            <a:r>
              <a:rPr lang="en-US" sz="1700" dirty="0" smtClean="0"/>
              <a:t>	JSONThreatProtection</a:t>
            </a:r>
            <a:r>
              <a:rPr lang="en-US" sz="1700" dirty="0"/>
              <a:t>[{0}]: Exceeded array </a:t>
            </a:r>
            <a:r>
              <a:rPr lang="en-US" sz="1700" dirty="0" smtClean="0"/>
              <a:t>					element </a:t>
            </a:r>
            <a:r>
              <a:rPr lang="en-US" sz="1700" dirty="0"/>
              <a:t>count at line {1</a:t>
            </a:r>
            <a:r>
              <a:rPr lang="en-US" sz="1700" dirty="0" smtClean="0"/>
              <a:t>}</a:t>
            </a:r>
          </a:p>
          <a:p>
            <a:pPr marL="0" indent="0">
              <a:buNone/>
            </a:pPr>
            <a:r>
              <a:rPr lang="en-US" sz="1700" b="1" dirty="0" smtClean="0"/>
              <a:t>ExceededObjectEntryNameLength</a:t>
            </a:r>
            <a:r>
              <a:rPr lang="en-US" sz="1700" dirty="0"/>
              <a:t>	</a:t>
            </a:r>
            <a:r>
              <a:rPr lang="en-US" sz="1700" dirty="0" smtClean="0"/>
              <a:t>JSONThreatProtection</a:t>
            </a:r>
            <a:r>
              <a:rPr lang="en-US" sz="1700" dirty="0"/>
              <a:t>[{0}]: Exceeded object </a:t>
            </a:r>
            <a:r>
              <a:rPr lang="en-US" sz="1700" dirty="0" smtClean="0"/>
              <a:t>					entry </a:t>
            </a:r>
            <a:r>
              <a:rPr lang="en-US" sz="1700" dirty="0"/>
              <a:t>name length at line {1</a:t>
            </a:r>
            <a:r>
              <a:rPr lang="en-US" sz="1700" dirty="0" smtClean="0"/>
              <a:t>}</a:t>
            </a:r>
          </a:p>
          <a:p>
            <a:pPr marL="0" indent="0">
              <a:buNone/>
            </a:pPr>
            <a:r>
              <a:rPr lang="en-US" sz="1700" b="1" dirty="0" smtClean="0"/>
              <a:t>ExceededStringValueLength</a:t>
            </a:r>
            <a:r>
              <a:rPr lang="en-US" sz="1700" dirty="0"/>
              <a:t>	</a:t>
            </a:r>
            <a:r>
              <a:rPr lang="en-US" sz="1700" dirty="0" smtClean="0"/>
              <a:t>	JSONThreatProtection</a:t>
            </a:r>
            <a:r>
              <a:rPr lang="en-US" sz="1700" dirty="0"/>
              <a:t>[{0}]: Exceeded string </a:t>
            </a:r>
            <a:r>
              <a:rPr lang="en-US" sz="1700" dirty="0" smtClean="0"/>
              <a:t>					value </a:t>
            </a:r>
            <a:r>
              <a:rPr lang="en-US" sz="1700" dirty="0"/>
              <a:t>length at line {1</a:t>
            </a:r>
            <a:r>
              <a:rPr lang="en-US" sz="1700" dirty="0" smtClean="0"/>
              <a:t>}</a:t>
            </a:r>
          </a:p>
          <a:p>
            <a:pPr marL="0" indent="0">
              <a:buNone/>
            </a:pPr>
            <a:r>
              <a:rPr lang="en-US" sz="1700" b="1" dirty="0" smtClean="0"/>
              <a:t>SourceUnavailable</a:t>
            </a:r>
            <a:r>
              <a:rPr lang="en-US" sz="1700" dirty="0"/>
              <a:t>	</a:t>
            </a:r>
            <a:r>
              <a:rPr lang="en-US" sz="1700" dirty="0" smtClean="0"/>
              <a:t>		JSONThreatProtection</a:t>
            </a:r>
            <a:r>
              <a:rPr lang="en-US" sz="1700" dirty="0"/>
              <a:t>[{0}]:: Source {1} is not </a:t>
            </a:r>
            <a:r>
              <a:rPr lang="en-US" sz="1700" dirty="0" smtClean="0"/>
              <a:t>					available</a:t>
            </a:r>
          </a:p>
          <a:p>
            <a:pPr marL="0" indent="0">
              <a:buNone/>
            </a:pPr>
            <a:r>
              <a:rPr lang="en-US" sz="1700" b="1" dirty="0" smtClean="0"/>
              <a:t>NonMessageVariable</a:t>
            </a:r>
            <a:r>
              <a:rPr lang="en-US" sz="1700" dirty="0"/>
              <a:t>	</a:t>
            </a:r>
            <a:r>
              <a:rPr lang="en-US" sz="1700" dirty="0" smtClean="0"/>
              <a:t>	JSONThreatProtection</a:t>
            </a:r>
            <a:r>
              <a:rPr lang="en-US" sz="1700" dirty="0"/>
              <a:t>[{0}]: Variable {1} does not </a:t>
            </a:r>
            <a:r>
              <a:rPr lang="en-US" sz="1700" dirty="0" smtClean="0"/>
              <a:t>					resolve </a:t>
            </a:r>
            <a:r>
              <a:rPr lang="en-US" sz="1700" dirty="0"/>
              <a:t>to a </a:t>
            </a:r>
            <a:r>
              <a:rPr lang="en-US" sz="1700" dirty="0" smtClean="0"/>
              <a:t>Message</a:t>
            </a:r>
          </a:p>
          <a:p>
            <a:pPr marL="0" indent="0">
              <a:buNone/>
            </a:pPr>
            <a:r>
              <a:rPr lang="en-US" sz="1700" b="1" dirty="0" smtClean="0"/>
              <a:t>ExecutionFailed</a:t>
            </a:r>
            <a:r>
              <a:rPr lang="en-US" sz="1700" dirty="0"/>
              <a:t>	</a:t>
            </a:r>
            <a:r>
              <a:rPr lang="en-US" sz="1700" dirty="0" smtClean="0"/>
              <a:t>		JSONThreatProtection</a:t>
            </a:r>
            <a:r>
              <a:rPr lang="en-US" sz="1700" dirty="0"/>
              <a:t>[{0}]: Execution failed. reason: </a:t>
            </a:r>
            <a:r>
              <a:rPr lang="en-US" sz="1700" dirty="0" smtClean="0"/>
              <a:t>{</a:t>
            </a:r>
            <a:r>
              <a:rPr lang="en-US" sz="1700" dirty="0"/>
              <a:t>1}</a:t>
            </a:r>
          </a:p>
        </p:txBody>
      </p:sp>
    </p:spTree>
    <p:extLst>
      <p:ext uri="{BB962C8B-B14F-4D97-AF65-F5344CB8AC3E}">
        <p14:creationId xmlns:p14="http://schemas.microsoft.com/office/powerpoint/2010/main" val="42624366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Security Analytics</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spTree>
    <p:extLst>
      <p:ext uri="{BB962C8B-B14F-4D97-AF65-F5344CB8AC3E}">
        <p14:creationId xmlns:p14="http://schemas.microsoft.com/office/powerpoint/2010/main" val="5834423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2-05-08 at 3.03.36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43580" y="1119424"/>
            <a:ext cx="7856840" cy="5433776"/>
          </a:xfrm>
          <a:prstGeom prst="rect">
            <a:avLst/>
          </a:prstGeom>
        </p:spPr>
      </p:pic>
      <p:sp>
        <p:nvSpPr>
          <p:cNvPr id="3" name="Rectangle 4"/>
          <p:cNvSpPr>
            <a:spLocks/>
          </p:cNvSpPr>
          <p:nvPr/>
        </p:nvSpPr>
        <p:spPr bwMode="auto">
          <a:xfrm>
            <a:off x="1606550" y="381000"/>
            <a:ext cx="59309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r>
              <a:rPr lang="en-US" sz="2800" b="1" dirty="0" smtClean="0">
                <a:latin typeface="Courier" charset="0"/>
                <a:ea typeface="ＭＳ Ｐゴシック" charset="0"/>
                <a:sym typeface="Courier" charset="0"/>
              </a:rPr>
              <a:t>slideshare.net</a:t>
            </a:r>
            <a:r>
              <a:rPr lang="en-US" sz="2800" b="1" dirty="0">
                <a:latin typeface="Courier" charset="0"/>
                <a:ea typeface="ＭＳ Ｐゴシック" charset="0"/>
                <a:sym typeface="Courier" charset="0"/>
              </a:rPr>
              <a:t>/apigee</a:t>
            </a:r>
            <a:endParaRPr lang="en-US" sz="2800" b="1" dirty="0">
              <a:solidFill>
                <a:schemeClr val="tx1"/>
              </a:solidFill>
              <a:latin typeface="Courier" charset="0"/>
              <a:ea typeface="ＭＳ Ｐゴシック" charset="0"/>
              <a:sym typeface="Courier" charset="0"/>
            </a:endParaRPr>
          </a:p>
        </p:txBody>
      </p:sp>
    </p:spTree>
    <p:extLst>
      <p:ext uri="{BB962C8B-B14F-4D97-AF65-F5344CB8AC3E}">
        <p14:creationId xmlns:p14="http://schemas.microsoft.com/office/powerpoint/2010/main" val="303928176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a:lstStyle>
          <a:p>
            <a:r>
              <a:rPr lang="en-US" sz="2800" b="1" dirty="0" smtClean="0"/>
              <a:t>Security Analytics</a:t>
            </a:r>
            <a:endParaRPr lang="en-US" sz="2800" b="1" dirty="0"/>
          </a:p>
        </p:txBody>
      </p:sp>
      <p:sp>
        <p:nvSpPr>
          <p:cNvPr id="5" name="Content Placeholder 2"/>
          <p:cNvSpPr txBox="1">
            <a:spLocks/>
          </p:cNvSpPr>
          <p:nvPr/>
        </p:nvSpPr>
        <p:spPr>
          <a:xfrm>
            <a:off x="457200" y="1219200"/>
            <a:ext cx="8229600" cy="4419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2C2C2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2C2C2C"/>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2C2C2C"/>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Start with operational events such as runtime events</a:t>
            </a:r>
          </a:p>
          <a:p>
            <a:endParaRPr lang="en-US" sz="2800" dirty="0" smtClean="0"/>
          </a:p>
          <a:p>
            <a:r>
              <a:rPr lang="en-US" sz="2800" dirty="0" smtClean="0"/>
              <a:t>Correlate against volume information such as quotas and spikes</a:t>
            </a:r>
          </a:p>
          <a:p>
            <a:endParaRPr lang="en-US" sz="2800" dirty="0" smtClean="0"/>
          </a:p>
          <a:p>
            <a:r>
              <a:rPr lang="en-US" sz="2800" dirty="0" smtClean="0"/>
              <a:t>Correlate with threat protection information, such as attempted poisoning and injection attacks</a:t>
            </a:r>
          </a:p>
          <a:p>
            <a:endParaRPr lang="en-US" sz="2800" dirty="0" smtClean="0"/>
          </a:p>
          <a:p>
            <a:r>
              <a:rPr lang="en-US" sz="2800" dirty="0" smtClean="0"/>
              <a:t>Correlate against security sensor data; effectively using your API management platform as a security sensor unto itself </a:t>
            </a:r>
          </a:p>
          <a:p>
            <a:pPr marL="0" indent="0">
              <a:buNone/>
            </a:pPr>
            <a:endParaRPr lang="en-US" sz="2000" dirty="0"/>
          </a:p>
        </p:txBody>
      </p:sp>
    </p:spTree>
    <p:extLst>
      <p:ext uri="{BB962C8B-B14F-4D97-AF65-F5344CB8AC3E}">
        <p14:creationId xmlns:p14="http://schemas.microsoft.com/office/powerpoint/2010/main" val="272160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a:lstStyle>
          <a:p>
            <a:r>
              <a:rPr lang="en-US" sz="2800" b="1" dirty="0" smtClean="0"/>
              <a:t>Top considerations and takeaways</a:t>
            </a:r>
            <a:endParaRPr lang="en-US" sz="2800" b="1" dirty="0"/>
          </a:p>
        </p:txBody>
      </p:sp>
      <p:sp>
        <p:nvSpPr>
          <p:cNvPr id="5" name="Content Placeholder 2"/>
          <p:cNvSpPr txBox="1">
            <a:spLocks/>
          </p:cNvSpPr>
          <p:nvPr/>
        </p:nvSpPr>
        <p:spPr>
          <a:xfrm>
            <a:off x="457200" y="1295400"/>
            <a:ext cx="8458200" cy="44196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2C2C2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2C2C2C"/>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2C2C2C"/>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pPr>
            <a:r>
              <a:rPr lang="en-US" sz="2800" dirty="0" smtClean="0"/>
              <a:t>End-2-end security architecture includes consumption and exposure of APIs</a:t>
            </a:r>
          </a:p>
          <a:p>
            <a:pPr>
              <a:lnSpc>
                <a:spcPct val="110000"/>
              </a:lnSpc>
            </a:pPr>
            <a:r>
              <a:rPr lang="en-US" sz="2800" dirty="0" smtClean="0"/>
              <a:t>DevOps (need for speed</a:t>
            </a:r>
            <a:r>
              <a:rPr lang="en-US" sz="2800" dirty="0"/>
              <a:t>, flexibility) </a:t>
            </a:r>
            <a:r>
              <a:rPr lang="en-US" sz="2800" u="sng" dirty="0" smtClean="0"/>
              <a:t>and</a:t>
            </a:r>
            <a:r>
              <a:rPr lang="en-US" sz="2800" dirty="0" smtClean="0"/>
              <a:t> InfoSec (need for consistent </a:t>
            </a:r>
            <a:r>
              <a:rPr lang="en-US" sz="2800" dirty="0"/>
              <a:t>protection</a:t>
            </a:r>
            <a:r>
              <a:rPr lang="en-US" sz="2800" dirty="0" smtClean="0"/>
              <a:t>) go hand in hand</a:t>
            </a:r>
          </a:p>
          <a:p>
            <a:pPr>
              <a:lnSpc>
                <a:spcPct val="110000"/>
              </a:lnSpc>
            </a:pPr>
            <a:r>
              <a:rPr lang="en-US" sz="2800" dirty="0" smtClean="0"/>
              <a:t>Agility, speed, and scale with security through configuration, </a:t>
            </a:r>
            <a:r>
              <a:rPr lang="en-US" sz="2800" dirty="0"/>
              <a:t>not coding</a:t>
            </a:r>
          </a:p>
          <a:p>
            <a:endParaRPr lang="en-US" sz="2000" dirty="0"/>
          </a:p>
        </p:txBody>
      </p:sp>
      <p:grpSp>
        <p:nvGrpSpPr>
          <p:cNvPr id="4" name="Group 3"/>
          <p:cNvGrpSpPr/>
          <p:nvPr/>
        </p:nvGrpSpPr>
        <p:grpSpPr>
          <a:xfrm>
            <a:off x="0" y="5256609"/>
            <a:ext cx="8914678" cy="1601391"/>
            <a:chOff x="20770" y="4876800"/>
            <a:chExt cx="8914678" cy="1601391"/>
          </a:xfrm>
        </p:grpSpPr>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001000" y="5008716"/>
              <a:ext cx="706100" cy="706284"/>
            </a:xfrm>
            <a:prstGeom prst="rect">
              <a:avLst/>
            </a:prstGeom>
          </p:spPr>
        </p:pic>
        <p:cxnSp>
          <p:nvCxnSpPr>
            <p:cNvPr id="7" name="Straight Arrow Connector 6"/>
            <p:cNvCxnSpPr/>
            <p:nvPr/>
          </p:nvCxnSpPr>
          <p:spPr>
            <a:xfrm flipH="1">
              <a:off x="812944" y="5366187"/>
              <a:ext cx="7102274" cy="0"/>
            </a:xfrm>
            <a:prstGeom prst="straightConnector1">
              <a:avLst/>
            </a:prstGeom>
            <a:ln w="34925">
              <a:solidFill>
                <a:srgbClr val="F82201"/>
              </a:solidFill>
              <a:prstDash val="sysDot"/>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flipH="1">
              <a:off x="3167245" y="4929676"/>
              <a:ext cx="849689" cy="849911"/>
            </a:xfrm>
            <a:prstGeom prst="roundRect">
              <a:avLst/>
            </a:prstGeom>
            <a:solidFill>
              <a:srgbClr val="FCF8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latin typeface="+mj-lt"/>
              </a:endParaRP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85409" y="5062992"/>
              <a:ext cx="434193" cy="632215"/>
            </a:xfrm>
            <a:prstGeom prst="rect">
              <a:avLst/>
            </a:prstGeom>
          </p:spPr>
        </p:pic>
        <p:sp>
          <p:nvSpPr>
            <p:cNvPr id="10" name="Text Placeholder 2"/>
            <p:cNvSpPr txBox="1">
              <a:spLocks/>
            </p:cNvSpPr>
            <p:nvPr/>
          </p:nvSpPr>
          <p:spPr>
            <a:xfrm flipH="1">
              <a:off x="2920031" y="5758870"/>
              <a:ext cx="1234633"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a:solidFill>
                    <a:schemeClr val="tx1"/>
                  </a:solidFill>
                  <a:latin typeface="+mj-lt"/>
                  <a:cs typeface="Arial"/>
                </a:rPr>
                <a:t>Developer</a:t>
              </a:r>
            </a:p>
          </p:txBody>
        </p:sp>
        <p:sp>
          <p:nvSpPr>
            <p:cNvPr id="11" name="Text Placeholder 2"/>
            <p:cNvSpPr txBox="1">
              <a:spLocks/>
            </p:cNvSpPr>
            <p:nvPr/>
          </p:nvSpPr>
          <p:spPr>
            <a:xfrm flipH="1">
              <a:off x="20770" y="5758870"/>
              <a:ext cx="1234633"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a:solidFill>
                    <a:schemeClr val="tx1"/>
                  </a:solidFill>
                  <a:latin typeface="+mj-lt"/>
                  <a:cs typeface="Arial"/>
                </a:rPr>
                <a:t>User</a:t>
              </a:r>
            </a:p>
          </p:txBody>
        </p:sp>
        <p:grpSp>
          <p:nvGrpSpPr>
            <p:cNvPr id="12" name="Group 11"/>
            <p:cNvGrpSpPr/>
            <p:nvPr/>
          </p:nvGrpSpPr>
          <p:grpSpPr>
            <a:xfrm flipH="1">
              <a:off x="1845281" y="5075110"/>
              <a:ext cx="558751" cy="558897"/>
              <a:chOff x="2488406" y="1370012"/>
              <a:chExt cx="685800" cy="685800"/>
            </a:xfrm>
          </p:grpSpPr>
          <p:pic>
            <p:nvPicPr>
              <p:cNvPr id="25" name="Picture 24"/>
              <p:cNvPicPr>
                <a:picLocks noChangeAspect="1"/>
              </p:cNvPicPr>
              <p:nvPr/>
            </p:nvPicPr>
            <p:blipFill>
              <a:blip r:embed="rId5"/>
              <a:stretch>
                <a:fillRect/>
              </a:stretch>
            </p:blipFill>
            <p:spPr>
              <a:xfrm>
                <a:off x="2488406" y="1370012"/>
                <a:ext cx="685800" cy="685800"/>
              </a:xfrm>
              <a:prstGeom prst="rect">
                <a:avLst/>
              </a:prstGeom>
            </p:spPr>
          </p:pic>
          <p:pic>
            <p:nvPicPr>
              <p:cNvPr id="26" name="Picture 2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2591970" y="1476018"/>
                <a:ext cx="478672" cy="473788"/>
              </a:xfrm>
              <a:prstGeom prst="rect">
                <a:avLst/>
              </a:prstGeom>
            </p:spPr>
          </p:pic>
        </p:grpSp>
        <p:grpSp>
          <p:nvGrpSpPr>
            <p:cNvPr id="13" name="Group 12"/>
            <p:cNvGrpSpPr/>
            <p:nvPr/>
          </p:nvGrpSpPr>
          <p:grpSpPr>
            <a:xfrm flipH="1">
              <a:off x="4606170" y="5075110"/>
              <a:ext cx="558754" cy="558897"/>
              <a:chOff x="7290423" y="3967626"/>
              <a:chExt cx="914401" cy="914400"/>
            </a:xfrm>
          </p:grpSpPr>
          <p:pic>
            <p:nvPicPr>
              <p:cNvPr id="23" name="Picture 22"/>
              <p:cNvPicPr>
                <a:picLocks noChangeAspect="1"/>
              </p:cNvPicPr>
              <p:nvPr/>
            </p:nvPicPr>
            <p:blipFill>
              <a:blip r:embed="rId5"/>
              <a:stretch>
                <a:fillRect/>
              </a:stretch>
            </p:blipFill>
            <p:spPr>
              <a:xfrm>
                <a:off x="7290423" y="3967626"/>
                <a:ext cx="914401" cy="914400"/>
              </a:xfrm>
              <a:prstGeom prst="rect">
                <a:avLst/>
              </a:prstGeom>
            </p:spPr>
          </p:pic>
          <p:pic>
            <p:nvPicPr>
              <p:cNvPr id="24"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7407923" y="4068427"/>
                <a:ext cx="679402" cy="731002"/>
              </a:xfrm>
              <a:prstGeom prst="rect">
                <a:avLst/>
              </a:prstGeom>
            </p:spPr>
          </p:pic>
        </p:grpSp>
        <p:sp>
          <p:nvSpPr>
            <p:cNvPr id="14" name="Text Placeholder 2"/>
            <p:cNvSpPr txBox="1">
              <a:spLocks/>
            </p:cNvSpPr>
            <p:nvPr/>
          </p:nvSpPr>
          <p:spPr>
            <a:xfrm flipH="1">
              <a:off x="4326426" y="5758870"/>
              <a:ext cx="1234633"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a:solidFill>
                    <a:srgbClr val="FF4300"/>
                  </a:solidFill>
                  <a:latin typeface="+mj-lt"/>
                  <a:cs typeface="Arial"/>
                </a:rPr>
                <a:t>API</a:t>
              </a:r>
            </a:p>
          </p:txBody>
        </p:sp>
        <p:sp>
          <p:nvSpPr>
            <p:cNvPr id="15" name="Text Placeholder 2"/>
            <p:cNvSpPr txBox="1">
              <a:spLocks/>
            </p:cNvSpPr>
            <p:nvPr/>
          </p:nvSpPr>
          <p:spPr>
            <a:xfrm flipH="1">
              <a:off x="1492651" y="5758870"/>
              <a:ext cx="1234633" cy="411652"/>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a:solidFill>
                    <a:srgbClr val="FF4300"/>
                  </a:solidFill>
                  <a:latin typeface="+mj-lt"/>
                  <a:cs typeface="Arial"/>
                </a:rPr>
                <a:t>App</a:t>
              </a:r>
            </a:p>
          </p:txBody>
        </p:sp>
        <p:sp>
          <p:nvSpPr>
            <p:cNvPr id="16" name="Text Placeholder 2"/>
            <p:cNvSpPr txBox="1">
              <a:spLocks/>
            </p:cNvSpPr>
            <p:nvPr/>
          </p:nvSpPr>
          <p:spPr>
            <a:xfrm flipH="1">
              <a:off x="5791200" y="5758870"/>
              <a:ext cx="1234633" cy="719321"/>
            </a:xfrm>
            <a:prstGeom prst="rect">
              <a:avLst/>
            </a:prstGeom>
          </p:spPr>
          <p:txBody>
            <a:bodyPr anchor="t">
              <a:norm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a:solidFill>
                    <a:schemeClr val="tx1"/>
                  </a:solidFill>
                  <a:latin typeface="+mj-lt"/>
                  <a:cs typeface="Arial"/>
                </a:rPr>
                <a:t>API Team</a:t>
              </a:r>
            </a:p>
          </p:txBody>
        </p:sp>
        <p:sp>
          <p:nvSpPr>
            <p:cNvPr id="17" name="Rounded Rectangle 16"/>
            <p:cNvSpPr/>
            <p:nvPr/>
          </p:nvSpPr>
          <p:spPr>
            <a:xfrm flipH="1">
              <a:off x="6018223" y="4929676"/>
              <a:ext cx="848555" cy="849911"/>
            </a:xfrm>
            <a:prstGeom prst="roundRect">
              <a:avLst/>
            </a:prstGeom>
            <a:solidFill>
              <a:srgbClr val="FCF8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latin typeface="+mj-lt"/>
              </a:endParaRPr>
            </a:p>
          </p:txBody>
        </p:sp>
        <p:sp>
          <p:nvSpPr>
            <p:cNvPr id="18" name="Text Placeholder 2"/>
            <p:cNvSpPr txBox="1">
              <a:spLocks/>
            </p:cNvSpPr>
            <p:nvPr/>
          </p:nvSpPr>
          <p:spPr>
            <a:xfrm flipH="1">
              <a:off x="7848600" y="5758870"/>
              <a:ext cx="1086848" cy="411652"/>
            </a:xfrm>
            <a:prstGeom prst="rect">
              <a:avLst/>
            </a:prstGeom>
          </p:spPr>
          <p:txBody>
            <a:bodyPr anchor="t">
              <a:noAutofit/>
            </a:bodyPr>
            <a:lstStyle>
              <a:lvl1pPr marL="380893" indent="-380893" algn="l" defTabSz="1015716" rtl="0" eaLnBrk="1" latinLnBrk="0" hangingPunct="1">
                <a:spcBef>
                  <a:spcPct val="20000"/>
                </a:spcBef>
                <a:buFont typeface="Arial" pitchFamily="34" charset="0"/>
                <a:buChar char="•"/>
                <a:defRPr sz="3600" b="0" i="0" kern="1200">
                  <a:solidFill>
                    <a:srgbClr val="444444"/>
                  </a:solidFill>
                  <a:latin typeface="Helvetica Light"/>
                  <a:ea typeface="+mn-ea"/>
                  <a:cs typeface="Helvetica Light"/>
                </a:defRPr>
              </a:lvl1pPr>
              <a:lvl2pPr marL="825269" indent="-317411" algn="l" defTabSz="1015716" rtl="0" eaLnBrk="1" latinLnBrk="0" hangingPunct="1">
                <a:spcBef>
                  <a:spcPct val="20000"/>
                </a:spcBef>
                <a:buFont typeface="Arial" pitchFamily="34" charset="0"/>
                <a:buChar char="–"/>
                <a:defRPr sz="3100" b="0" i="0" kern="1200">
                  <a:solidFill>
                    <a:srgbClr val="444444"/>
                  </a:solidFill>
                  <a:latin typeface="Helvetica Light"/>
                  <a:ea typeface="+mn-ea"/>
                  <a:cs typeface="Helvetica Light"/>
                </a:defRPr>
              </a:lvl2pPr>
              <a:lvl3pPr marL="1269644" indent="-253929" algn="l" defTabSz="1015716" rtl="0" eaLnBrk="1" latinLnBrk="0" hangingPunct="1">
                <a:spcBef>
                  <a:spcPct val="20000"/>
                </a:spcBef>
                <a:buFont typeface="Arial" pitchFamily="34" charset="0"/>
                <a:buChar char="•"/>
                <a:defRPr sz="2700" b="0" i="0" kern="1200">
                  <a:solidFill>
                    <a:srgbClr val="444444"/>
                  </a:solidFill>
                  <a:latin typeface="Helvetica Light"/>
                  <a:ea typeface="+mn-ea"/>
                  <a:cs typeface="Helvetica Light"/>
                </a:defRPr>
              </a:lvl3pPr>
              <a:lvl4pPr marL="1777502"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4pPr>
              <a:lvl5pPr marL="2285360" indent="-253929" algn="l" defTabSz="1015716" rtl="0" eaLnBrk="1" latinLnBrk="0" hangingPunct="1">
                <a:spcBef>
                  <a:spcPct val="20000"/>
                </a:spcBef>
                <a:buFont typeface="Arial" pitchFamily="34" charset="0"/>
                <a:buChar char="»"/>
                <a:defRPr sz="2200" b="0" i="0" kern="1200">
                  <a:solidFill>
                    <a:srgbClr val="444444"/>
                  </a:solidFill>
                  <a:latin typeface="Helvetica Light"/>
                  <a:ea typeface="+mn-ea"/>
                  <a:cs typeface="Helvetica Light"/>
                </a:defRPr>
              </a:lvl5pPr>
              <a:lvl6pPr marL="2793218"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01075"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8933"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16791" indent="-253929" algn="l" defTabSz="1015716"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indent="0" algn="ctr">
                <a:buNone/>
              </a:pPr>
              <a:r>
                <a:rPr lang="en-US" sz="1600" b="1" dirty="0" smtClean="0">
                  <a:solidFill>
                    <a:srgbClr val="FF4300"/>
                  </a:solidFill>
                  <a:latin typeface="+mj-lt"/>
                  <a:cs typeface="Arial"/>
                </a:rPr>
                <a:t>Backend</a:t>
              </a:r>
              <a:endParaRPr lang="en-US" sz="1600" b="1" dirty="0">
                <a:solidFill>
                  <a:srgbClr val="FF4300"/>
                </a:solidFill>
                <a:latin typeface="+mj-lt"/>
                <a:cs typeface="Arial"/>
              </a:endParaRPr>
            </a:p>
          </p:txBody>
        </p:sp>
        <p:pic>
          <p:nvPicPr>
            <p:cNvPr id="19" name="Picture 18"/>
            <p:cNvPicPr>
              <a:picLocks noChangeAspect="1"/>
            </p:cNvPicPr>
            <p:nvPr/>
          </p:nvPicPr>
          <p:blipFill>
            <a:blip r:embed="rId8">
              <a:alphaModFix/>
            </a:blip>
            <a:stretch>
              <a:fillRect/>
            </a:stretch>
          </p:blipFill>
          <p:spPr>
            <a:xfrm flipH="1">
              <a:off x="457200" y="5029200"/>
              <a:ext cx="278404" cy="734164"/>
            </a:xfrm>
            <a:prstGeom prst="rect">
              <a:avLst/>
            </a:prstGeom>
          </p:spPr>
        </p:pic>
        <p:pic>
          <p:nvPicPr>
            <p:cNvPr id="20" name="Picture 19"/>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33800" y="4999996"/>
              <a:ext cx="670223" cy="715004"/>
            </a:xfrm>
            <a:prstGeom prst="rect">
              <a:avLst/>
            </a:prstGeom>
          </p:spPr>
        </p:pic>
        <p:sp>
          <p:nvSpPr>
            <p:cNvPr id="21" name="Rectangle 20"/>
            <p:cNvSpPr/>
            <p:nvPr/>
          </p:nvSpPr>
          <p:spPr>
            <a:xfrm>
              <a:off x="8531225" y="5191125"/>
              <a:ext cx="381000" cy="381000"/>
            </a:xfrm>
            <a:prstGeom prst="rect">
              <a:avLst/>
            </a:prstGeom>
            <a:solidFill>
              <a:srgbClr val="FCF8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229600" y="4876800"/>
              <a:ext cx="596575" cy="596730"/>
            </a:xfrm>
            <a:prstGeom prst="rect">
              <a:avLst/>
            </a:prstGeom>
          </p:spPr>
        </p:pic>
      </p:grpSp>
      <p:sp>
        <p:nvSpPr>
          <p:cNvPr id="27" name="Left-Right Arrow 26"/>
          <p:cNvSpPr/>
          <p:nvPr/>
        </p:nvSpPr>
        <p:spPr>
          <a:xfrm>
            <a:off x="609600" y="4648200"/>
            <a:ext cx="4191000" cy="685800"/>
          </a:xfrm>
          <a:prstGeom prst="leftRightArrow">
            <a:avLst>
              <a:gd name="adj1" fmla="val 69753"/>
              <a:gd name="adj2" fmla="val 50000"/>
            </a:avLst>
          </a:prstGeom>
          <a:solidFill>
            <a:srgbClr val="F9441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App-to-API Security</a:t>
            </a:r>
            <a:endParaRPr lang="en-US" dirty="0"/>
          </a:p>
        </p:txBody>
      </p:sp>
      <p:sp>
        <p:nvSpPr>
          <p:cNvPr id="28" name="Left-Right Arrow 27"/>
          <p:cNvSpPr/>
          <p:nvPr/>
        </p:nvSpPr>
        <p:spPr>
          <a:xfrm>
            <a:off x="4800600" y="4648200"/>
            <a:ext cx="3810000" cy="685800"/>
          </a:xfrm>
          <a:prstGeom prst="leftRightArrow">
            <a:avLst>
              <a:gd name="adj1" fmla="val 69753"/>
              <a:gd name="adj2" fmla="val 50000"/>
            </a:avLst>
          </a:prstGeom>
          <a:solidFill>
            <a:srgbClr val="F9441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App-to-Backend Security</a:t>
            </a:r>
            <a:endParaRPr lang="en-US" dirty="0"/>
          </a:p>
        </p:txBody>
      </p:sp>
    </p:spTree>
    <p:extLst>
      <p:ext uri="{BB962C8B-B14F-4D97-AF65-F5344CB8AC3E}">
        <p14:creationId xmlns:p14="http://schemas.microsoft.com/office/powerpoint/2010/main" val="85499096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381000" y="533400"/>
            <a:ext cx="4572000" cy="60198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2C2C2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2C2C2C"/>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2C2C2C"/>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t>Download </a:t>
            </a:r>
            <a:r>
              <a:rPr lang="en-US" sz="2800" dirty="0"/>
              <a:t>eBook:</a:t>
            </a:r>
          </a:p>
          <a:p>
            <a:pPr marL="0" indent="0" algn="ctr">
              <a:buNone/>
            </a:pPr>
            <a:r>
              <a:rPr lang="en-US" sz="2400" dirty="0" smtClean="0">
                <a:hlinkClick r:id="rId3"/>
              </a:rPr>
              <a:t>http</a:t>
            </a:r>
            <a:r>
              <a:rPr lang="en-US" sz="2400" dirty="0">
                <a:hlinkClick r:id="rId3"/>
              </a:rPr>
              <a:t>://bit.ly/</a:t>
            </a:r>
            <a:r>
              <a:rPr lang="en-US" sz="2400" dirty="0" smtClean="0">
                <a:hlinkClick r:id="rId3"/>
              </a:rPr>
              <a:t>1hxcavY</a:t>
            </a:r>
            <a:endParaRPr lang="en-US" sz="2400" dirty="0" smtClean="0"/>
          </a:p>
          <a:p>
            <a:pPr marL="0" indent="0" algn="ctr">
              <a:buNone/>
            </a:pPr>
            <a:endParaRPr lang="en-US" sz="2800" dirty="0"/>
          </a:p>
        </p:txBody>
      </p:sp>
      <p:pic>
        <p:nvPicPr>
          <p:cNvPr id="2" name="Picture 1" descr="Securing_the_Digital_Enterpri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438400"/>
            <a:ext cx="3200400" cy="41071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Content Placeholder 2"/>
          <p:cNvSpPr txBox="1">
            <a:spLocks/>
          </p:cNvSpPr>
          <p:nvPr/>
        </p:nvSpPr>
        <p:spPr>
          <a:xfrm>
            <a:off x="5105400" y="533400"/>
            <a:ext cx="3657600" cy="6172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rgbClr val="2C2C2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rgbClr val="2C2C2C"/>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rgbClr val="2C2C2C"/>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rgbClr val="2C2C2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S</a:t>
            </a:r>
            <a:r>
              <a:rPr lang="en-US" sz="2800" dirty="0" smtClean="0"/>
              <a:t>ee Apigee docs:</a:t>
            </a:r>
          </a:p>
          <a:p>
            <a:pPr marL="0" indent="0" algn="ctr">
              <a:buNone/>
            </a:pPr>
            <a:r>
              <a:rPr lang="en-US" sz="2400" dirty="0" smtClean="0">
                <a:hlinkClick r:id="rId5"/>
              </a:rPr>
              <a:t>http://apigee.com/docs</a:t>
            </a:r>
            <a:endParaRPr lang="en-US" sz="2400" dirty="0" smtClean="0"/>
          </a:p>
          <a:p>
            <a:pPr marL="0" indent="0" algn="ctr">
              <a:buNone/>
            </a:pPr>
            <a:endParaRPr lang="en-US" sz="2400" dirty="0" smtClean="0"/>
          </a:p>
          <a:p>
            <a:pPr marL="0" indent="0" algn="ctr">
              <a:buNone/>
            </a:pPr>
            <a:endParaRPr lang="en-US" sz="2400" dirty="0" smtClean="0"/>
          </a:p>
          <a:p>
            <a:pPr marL="0" indent="0">
              <a:buNone/>
            </a:pPr>
            <a:endParaRPr lang="en-US" sz="2800" dirty="0"/>
          </a:p>
        </p:txBody>
      </p:sp>
      <p:cxnSp>
        <p:nvCxnSpPr>
          <p:cNvPr id="7" name="Straight Connector 6"/>
          <p:cNvCxnSpPr/>
          <p:nvPr/>
        </p:nvCxnSpPr>
        <p:spPr>
          <a:xfrm>
            <a:off x="4800600" y="457200"/>
            <a:ext cx="0" cy="609600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Screen Shot 2014-02-20 at 10.24.20 AM.png"/>
          <p:cNvPicPr>
            <a:picLocks noChangeAspect="1"/>
          </p:cNvPicPr>
          <p:nvPr/>
        </p:nvPicPr>
        <p:blipFill rotWithShape="1">
          <a:blip r:embed="rId6">
            <a:extLst>
              <a:ext uri="{28A0092B-C50C-407E-A947-70E740481C1C}">
                <a14:useLocalDpi xmlns:a14="http://schemas.microsoft.com/office/drawing/2010/main" val="0"/>
              </a:ext>
            </a:extLst>
          </a:blip>
          <a:srcRect r="35342" b="4359"/>
          <a:stretch/>
        </p:blipFill>
        <p:spPr>
          <a:xfrm>
            <a:off x="5181600" y="2286000"/>
            <a:ext cx="3217157" cy="4038600"/>
          </a:xfrm>
          <a:prstGeom prst="rect">
            <a:avLst/>
          </a:prstGeom>
        </p:spPr>
      </p:pic>
    </p:spTree>
    <p:extLst>
      <p:ext uri="{BB962C8B-B14F-4D97-AF65-F5344CB8AC3E}">
        <p14:creationId xmlns:p14="http://schemas.microsoft.com/office/powerpoint/2010/main" val="35814664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017" y="4343400"/>
            <a:ext cx="2159566" cy="646331"/>
          </a:xfrm>
          <a:prstGeom prst="rect">
            <a:avLst/>
          </a:prstGeom>
        </p:spPr>
        <p:txBody>
          <a:bodyPr wrap="none">
            <a:spAutoFit/>
          </a:bodyPr>
          <a:lstStyle/>
          <a:p>
            <a:pPr algn="ctr"/>
            <a:r>
              <a:rPr lang="en-US" b="1" dirty="0" smtClean="0">
                <a:solidFill>
                  <a:srgbClr val="2C2C2C"/>
                </a:solidFill>
                <a:latin typeface="Calibri" pitchFamily="34" charset="0"/>
              </a:rPr>
              <a:t>@Subrak</a:t>
            </a:r>
          </a:p>
          <a:p>
            <a:pPr algn="ctr"/>
            <a:r>
              <a:rPr lang="en-US" dirty="0" smtClean="0">
                <a:solidFill>
                  <a:srgbClr val="2C2C2C"/>
                </a:solidFill>
                <a:latin typeface="Calibri" pitchFamily="34" charset="0"/>
              </a:rPr>
              <a:t>Subra Kumaraswamy</a:t>
            </a:r>
            <a:endParaRPr lang="en-US" dirty="0"/>
          </a:p>
        </p:txBody>
      </p:sp>
      <p:sp>
        <p:nvSpPr>
          <p:cNvPr id="19" name="Rectangle 18"/>
          <p:cNvSpPr/>
          <p:nvPr/>
        </p:nvSpPr>
        <p:spPr>
          <a:xfrm>
            <a:off x="5542451" y="4343400"/>
            <a:ext cx="1533818" cy="646331"/>
          </a:xfrm>
          <a:prstGeom prst="rect">
            <a:avLst/>
          </a:prstGeom>
        </p:spPr>
        <p:txBody>
          <a:bodyPr wrap="none">
            <a:spAutoFit/>
          </a:bodyPr>
          <a:lstStyle/>
          <a:p>
            <a:pPr algn="ctr"/>
            <a:r>
              <a:rPr lang="en-US" b="1" dirty="0" smtClean="0">
                <a:solidFill>
                  <a:srgbClr val="2C2C2C"/>
                </a:solidFill>
                <a:latin typeface="Calibri" pitchFamily="34" charset="0"/>
              </a:rPr>
              <a:t>@mather_tim</a:t>
            </a:r>
          </a:p>
          <a:p>
            <a:pPr algn="ctr"/>
            <a:r>
              <a:rPr lang="en-US" dirty="0" smtClean="0">
                <a:solidFill>
                  <a:srgbClr val="2C2C2C"/>
                </a:solidFill>
                <a:latin typeface="Calibri" pitchFamily="34" charset="0"/>
              </a:rPr>
              <a:t>Tim Mather</a:t>
            </a:r>
            <a:endParaRPr lang="en-US" dirty="0"/>
          </a:p>
        </p:txBody>
      </p:sp>
      <p:pic>
        <p:nvPicPr>
          <p:cNvPr id="7" name="Picture 6"/>
          <p:cNvPicPr>
            <a:picLocks noChangeAspect="1"/>
          </p:cNvPicPr>
          <p:nvPr/>
        </p:nvPicPr>
        <p:blipFill>
          <a:blip r:embed="rId3"/>
          <a:stretch>
            <a:fillRect/>
          </a:stretch>
        </p:blipFill>
        <p:spPr>
          <a:xfrm>
            <a:off x="5334000" y="2438400"/>
            <a:ext cx="1828800" cy="1828800"/>
          </a:xfrm>
          <a:prstGeom prst="rect">
            <a:avLst/>
          </a:prstGeom>
        </p:spPr>
      </p:pic>
      <p:pic>
        <p:nvPicPr>
          <p:cNvPr id="8" name="Picture 7"/>
          <p:cNvPicPr>
            <a:picLocks noChangeAspect="1"/>
          </p:cNvPicPr>
          <p:nvPr/>
        </p:nvPicPr>
        <p:blipFill>
          <a:blip r:embed="rId4"/>
          <a:stretch>
            <a:fillRect/>
          </a:stretch>
        </p:blipFill>
        <p:spPr>
          <a:xfrm>
            <a:off x="1905000" y="2438400"/>
            <a:ext cx="1828800" cy="1828800"/>
          </a:xfrm>
          <a:prstGeom prst="rect">
            <a:avLst/>
          </a:prstGeom>
        </p:spPr>
      </p:pic>
      <p:sp>
        <p:nvSpPr>
          <p:cNvPr id="6" name="Title 1"/>
          <p:cNvSpPr txBox="1">
            <a:spLocks/>
          </p:cNvSpPr>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rgbClr val="2C2C2C"/>
                </a:solidFill>
                <a:latin typeface="+mj-lt"/>
                <a:ea typeface="+mj-ea"/>
                <a:cs typeface="+mj-cs"/>
              </a:defRPr>
            </a:lvl1pPr>
            <a:lvl2pPr algn="ctr" rtl="0" eaLnBrk="0" fontAlgn="base" hangingPunct="0">
              <a:spcBef>
                <a:spcPct val="0"/>
              </a:spcBef>
              <a:spcAft>
                <a:spcPct val="0"/>
              </a:spcAft>
              <a:defRPr sz="4400">
                <a:solidFill>
                  <a:srgbClr val="2C2C2C"/>
                </a:solidFill>
                <a:latin typeface="Calibri" pitchFamily="34" charset="0"/>
              </a:defRPr>
            </a:lvl2pPr>
            <a:lvl3pPr algn="ctr" rtl="0" eaLnBrk="0" fontAlgn="base" hangingPunct="0">
              <a:spcBef>
                <a:spcPct val="0"/>
              </a:spcBef>
              <a:spcAft>
                <a:spcPct val="0"/>
              </a:spcAft>
              <a:defRPr sz="4400">
                <a:solidFill>
                  <a:srgbClr val="2C2C2C"/>
                </a:solidFill>
                <a:latin typeface="Calibri" pitchFamily="34" charset="0"/>
              </a:defRPr>
            </a:lvl3pPr>
            <a:lvl4pPr algn="ctr" rtl="0" eaLnBrk="0" fontAlgn="base" hangingPunct="0">
              <a:spcBef>
                <a:spcPct val="0"/>
              </a:spcBef>
              <a:spcAft>
                <a:spcPct val="0"/>
              </a:spcAft>
              <a:defRPr sz="4400">
                <a:solidFill>
                  <a:srgbClr val="2C2C2C"/>
                </a:solidFill>
                <a:latin typeface="Calibri" pitchFamily="34" charset="0"/>
              </a:defRPr>
            </a:lvl4pPr>
            <a:lvl5pPr algn="ctr" rtl="0" eaLnBrk="0" fontAlgn="base" hangingPunct="0">
              <a:spcBef>
                <a:spcPct val="0"/>
              </a:spcBef>
              <a:spcAft>
                <a:spcPct val="0"/>
              </a:spcAft>
              <a:defRPr sz="4400">
                <a:solidFill>
                  <a:srgbClr val="2C2C2C"/>
                </a:solidFill>
                <a:latin typeface="Calibri" pitchFamily="34" charset="0"/>
              </a:defRPr>
            </a:lvl5pPr>
            <a:lvl6pPr marL="457200" algn="ctr" rtl="0" fontAlgn="base">
              <a:spcBef>
                <a:spcPct val="0"/>
              </a:spcBef>
              <a:spcAft>
                <a:spcPct val="0"/>
              </a:spcAft>
              <a:defRPr sz="4400">
                <a:solidFill>
                  <a:srgbClr val="2C2C2C"/>
                </a:solidFill>
                <a:latin typeface="Calibri" pitchFamily="34" charset="0"/>
              </a:defRPr>
            </a:lvl6pPr>
            <a:lvl7pPr marL="914400" algn="ctr" rtl="0" fontAlgn="base">
              <a:spcBef>
                <a:spcPct val="0"/>
              </a:spcBef>
              <a:spcAft>
                <a:spcPct val="0"/>
              </a:spcAft>
              <a:defRPr sz="4400">
                <a:solidFill>
                  <a:srgbClr val="2C2C2C"/>
                </a:solidFill>
                <a:latin typeface="Calibri" pitchFamily="34" charset="0"/>
              </a:defRPr>
            </a:lvl7pPr>
            <a:lvl8pPr marL="1371600" algn="ctr" rtl="0" fontAlgn="base">
              <a:spcBef>
                <a:spcPct val="0"/>
              </a:spcBef>
              <a:spcAft>
                <a:spcPct val="0"/>
              </a:spcAft>
              <a:defRPr sz="4400">
                <a:solidFill>
                  <a:srgbClr val="2C2C2C"/>
                </a:solidFill>
                <a:latin typeface="Calibri" pitchFamily="34" charset="0"/>
              </a:defRPr>
            </a:lvl8pPr>
            <a:lvl9pPr marL="1828800" algn="ctr" rtl="0" fontAlgn="base">
              <a:spcBef>
                <a:spcPct val="0"/>
              </a:spcBef>
              <a:spcAft>
                <a:spcPct val="0"/>
              </a:spcAft>
              <a:defRPr sz="4400">
                <a:solidFill>
                  <a:srgbClr val="2C2C2C"/>
                </a:solidFill>
                <a:latin typeface="Calibri" pitchFamily="34" charset="0"/>
              </a:defRPr>
            </a:lvl9pPr>
          </a:lstStyle>
          <a:p>
            <a:pPr algn="l"/>
            <a:r>
              <a:rPr lang="en-US" sz="2800" b="1" dirty="0" smtClean="0"/>
              <a:t>Questions?</a:t>
            </a:r>
            <a:endParaRPr lang="en-US" sz="2800" b="1" dirty="0"/>
          </a:p>
        </p:txBody>
      </p:sp>
    </p:spTree>
    <p:extLst>
      <p:ext uri="{BB962C8B-B14F-4D97-AF65-F5344CB8AC3E}">
        <p14:creationId xmlns:p14="http://schemas.microsoft.com/office/powerpoint/2010/main" val="17675305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Thank You</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pic>
        <p:nvPicPr>
          <p:cNvPr id="5" name="Picture 2"/>
          <p:cNvPicPr>
            <a:picLocks noChangeAspect="1" noChangeArrowheads="1"/>
          </p:cNvPicPr>
          <p:nvPr/>
        </p:nvPicPr>
        <p:blipFill>
          <a:blip r:embed="rId3" cstate="print"/>
          <a:srcRect/>
          <a:stretch>
            <a:fillRect/>
          </a:stretch>
        </p:blipFill>
        <p:spPr bwMode="auto">
          <a:xfrm>
            <a:off x="7924800" y="381000"/>
            <a:ext cx="838200" cy="295275"/>
          </a:xfrm>
          <a:prstGeom prst="rect">
            <a:avLst/>
          </a:prstGeom>
          <a:noFill/>
          <a:ln w="9525">
            <a:noFill/>
            <a:miter lim="800000"/>
            <a:headEnd/>
            <a:tailEnd/>
          </a:ln>
        </p:spPr>
      </p:pic>
      <p:sp>
        <p:nvSpPr>
          <p:cNvPr id="6" name="Rectangle 5"/>
          <p:cNvSpPr/>
          <p:nvPr/>
        </p:nvSpPr>
        <p:spPr>
          <a:xfrm>
            <a:off x="6477000" y="5731514"/>
            <a:ext cx="2362200" cy="669286"/>
          </a:xfrm>
          <a:prstGeom prst="rect">
            <a:avLst/>
          </a:prstGeom>
        </p:spPr>
        <p:txBody>
          <a:bodyPr wrap="square">
            <a:spAutoFit/>
          </a:bodyPr>
          <a:lstStyle/>
          <a:p>
            <a:pPr algn="r">
              <a:lnSpc>
                <a:spcPct val="90000"/>
              </a:lnSpc>
              <a:spcBef>
                <a:spcPts val="575"/>
              </a:spcBef>
            </a:pPr>
            <a:r>
              <a:rPr lang="en-US" b="1" dirty="0">
                <a:solidFill>
                  <a:schemeClr val="bg1"/>
                </a:solidFill>
                <a:latin typeface="Lucida Grande" charset="0"/>
                <a:ea typeface="ＭＳ Ｐゴシック" charset="0"/>
                <a:sym typeface="Lucida Grande" charset="0"/>
              </a:rPr>
              <a:t>Apigee</a:t>
            </a:r>
          </a:p>
          <a:p>
            <a:pPr algn="r">
              <a:lnSpc>
                <a:spcPct val="90000"/>
              </a:lnSpc>
              <a:spcBef>
                <a:spcPts val="575"/>
              </a:spcBef>
            </a:pPr>
            <a:r>
              <a:rPr lang="en-US" dirty="0">
                <a:solidFill>
                  <a:schemeClr val="bg1"/>
                </a:solidFill>
                <a:latin typeface="Courier New" charset="0"/>
                <a:ea typeface="ＭＳ Ｐゴシック" charset="0"/>
                <a:sym typeface="Courier New" charset="0"/>
              </a:rPr>
              <a:t>@apigee</a:t>
            </a:r>
          </a:p>
        </p:txBody>
      </p:sp>
    </p:spTree>
    <p:extLst>
      <p:ext uri="{BB962C8B-B14F-4D97-AF65-F5344CB8AC3E}">
        <p14:creationId xmlns:p14="http://schemas.microsoft.com/office/powerpoint/2010/main" val="24170646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2017" y="4343400"/>
            <a:ext cx="2159566" cy="646331"/>
          </a:xfrm>
          <a:prstGeom prst="rect">
            <a:avLst/>
          </a:prstGeom>
        </p:spPr>
        <p:txBody>
          <a:bodyPr wrap="none">
            <a:spAutoFit/>
          </a:bodyPr>
          <a:lstStyle/>
          <a:p>
            <a:pPr algn="ctr"/>
            <a:r>
              <a:rPr lang="en-US" b="1" dirty="0" smtClean="0">
                <a:solidFill>
                  <a:srgbClr val="2C2C2C"/>
                </a:solidFill>
                <a:latin typeface="Calibri" pitchFamily="34" charset="0"/>
              </a:rPr>
              <a:t>@Subrak</a:t>
            </a:r>
          </a:p>
          <a:p>
            <a:pPr algn="ctr"/>
            <a:r>
              <a:rPr lang="en-US" dirty="0" smtClean="0">
                <a:solidFill>
                  <a:srgbClr val="2C2C2C"/>
                </a:solidFill>
                <a:latin typeface="Calibri" pitchFamily="34" charset="0"/>
              </a:rPr>
              <a:t>Subra Kumaraswamy</a:t>
            </a:r>
            <a:endParaRPr lang="en-US" dirty="0"/>
          </a:p>
        </p:txBody>
      </p:sp>
      <p:sp>
        <p:nvSpPr>
          <p:cNvPr id="19" name="Rectangle 18"/>
          <p:cNvSpPr/>
          <p:nvPr/>
        </p:nvSpPr>
        <p:spPr>
          <a:xfrm>
            <a:off x="5542451" y="4343400"/>
            <a:ext cx="1533818" cy="646331"/>
          </a:xfrm>
          <a:prstGeom prst="rect">
            <a:avLst/>
          </a:prstGeom>
        </p:spPr>
        <p:txBody>
          <a:bodyPr wrap="none">
            <a:spAutoFit/>
          </a:bodyPr>
          <a:lstStyle/>
          <a:p>
            <a:pPr algn="ctr"/>
            <a:r>
              <a:rPr lang="en-US" b="1" dirty="0" smtClean="0">
                <a:solidFill>
                  <a:srgbClr val="2C2C2C"/>
                </a:solidFill>
                <a:latin typeface="Calibri" pitchFamily="34" charset="0"/>
              </a:rPr>
              <a:t>@mather_tim</a:t>
            </a:r>
          </a:p>
          <a:p>
            <a:pPr algn="ctr"/>
            <a:r>
              <a:rPr lang="en-US" dirty="0" smtClean="0">
                <a:solidFill>
                  <a:srgbClr val="2C2C2C"/>
                </a:solidFill>
                <a:latin typeface="Calibri" pitchFamily="34" charset="0"/>
              </a:rPr>
              <a:t>Tim Mather</a:t>
            </a:r>
            <a:endParaRPr lang="en-US" dirty="0"/>
          </a:p>
        </p:txBody>
      </p:sp>
      <p:pic>
        <p:nvPicPr>
          <p:cNvPr id="7" name="Picture 6"/>
          <p:cNvPicPr>
            <a:picLocks noChangeAspect="1"/>
          </p:cNvPicPr>
          <p:nvPr/>
        </p:nvPicPr>
        <p:blipFill>
          <a:blip r:embed="rId3"/>
          <a:stretch>
            <a:fillRect/>
          </a:stretch>
        </p:blipFill>
        <p:spPr>
          <a:xfrm>
            <a:off x="5334000" y="2438400"/>
            <a:ext cx="1828800" cy="1828800"/>
          </a:xfrm>
          <a:prstGeom prst="rect">
            <a:avLst/>
          </a:prstGeom>
        </p:spPr>
      </p:pic>
      <p:pic>
        <p:nvPicPr>
          <p:cNvPr id="8" name="Picture 7"/>
          <p:cNvPicPr>
            <a:picLocks noChangeAspect="1"/>
          </p:cNvPicPr>
          <p:nvPr/>
        </p:nvPicPr>
        <p:blipFill>
          <a:blip r:embed="rId4"/>
          <a:stretch>
            <a:fillRect/>
          </a:stretch>
        </p:blipFill>
        <p:spPr>
          <a:xfrm>
            <a:off x="1905000" y="2438400"/>
            <a:ext cx="1828800" cy="1828800"/>
          </a:xfrm>
          <a:prstGeom prst="rect">
            <a:avLst/>
          </a:prstGeom>
        </p:spPr>
      </p:pic>
    </p:spTree>
    <p:extLst>
      <p:ext uri="{BB962C8B-B14F-4D97-AF65-F5344CB8AC3E}">
        <p14:creationId xmlns:p14="http://schemas.microsoft.com/office/powerpoint/2010/main" val="23397025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Agenda</a:t>
            </a:r>
            <a:endParaRPr lang="en-US" sz="3200" b="1" dirty="0"/>
          </a:p>
        </p:txBody>
      </p:sp>
      <p:sp>
        <p:nvSpPr>
          <p:cNvPr id="3" name="Content Placeholder 2"/>
          <p:cNvSpPr>
            <a:spLocks noGrp="1"/>
          </p:cNvSpPr>
          <p:nvPr>
            <p:ph idx="1"/>
          </p:nvPr>
        </p:nvSpPr>
        <p:spPr>
          <a:xfrm>
            <a:off x="457200" y="1981200"/>
            <a:ext cx="8229600" cy="4419600"/>
          </a:xfrm>
        </p:spPr>
        <p:txBody>
          <a:bodyPr/>
          <a:lstStyle/>
          <a:p>
            <a:r>
              <a:rPr lang="en-US" dirty="0" smtClean="0"/>
              <a:t>The API </a:t>
            </a:r>
            <a:r>
              <a:rPr lang="en-US" dirty="0"/>
              <a:t>s</a:t>
            </a:r>
            <a:r>
              <a:rPr lang="en-US" dirty="0" smtClean="0"/>
              <a:t>ecurity </a:t>
            </a:r>
            <a:r>
              <a:rPr lang="en-US" dirty="0"/>
              <a:t>a</a:t>
            </a:r>
            <a:r>
              <a:rPr lang="en-US" dirty="0" smtClean="0"/>
              <a:t>rchitecture </a:t>
            </a:r>
            <a:r>
              <a:rPr lang="en-US" dirty="0"/>
              <a:t>f</a:t>
            </a:r>
            <a:r>
              <a:rPr lang="en-US" dirty="0" smtClean="0"/>
              <a:t>ramework</a:t>
            </a:r>
          </a:p>
          <a:p>
            <a:pPr marL="342900" lvl="1" indent="-342900">
              <a:buFont typeface="Arial" charset="0"/>
              <a:buChar char="•"/>
            </a:pPr>
            <a:r>
              <a:rPr lang="en-US" sz="3200" dirty="0"/>
              <a:t>DevOps in the context of </a:t>
            </a:r>
            <a:r>
              <a:rPr lang="en-US" sz="3200" dirty="0" smtClean="0"/>
              <a:t>API security</a:t>
            </a:r>
          </a:p>
          <a:p>
            <a:pPr marL="342900" lvl="1" indent="-342900">
              <a:buFont typeface="Arial" charset="0"/>
              <a:buChar char="•"/>
            </a:pPr>
            <a:r>
              <a:rPr lang="en-US" sz="3200" dirty="0" smtClean="0"/>
              <a:t>InfoSec in the context of API security</a:t>
            </a:r>
          </a:p>
          <a:p>
            <a:pPr marL="342900" lvl="1" indent="-342900">
              <a:buFont typeface="Arial" charset="0"/>
              <a:buChar char="•"/>
            </a:pPr>
            <a:r>
              <a:rPr lang="en-US" sz="3200" dirty="0" smtClean="0"/>
              <a:t>API threat </a:t>
            </a:r>
            <a:r>
              <a:rPr lang="en-US" sz="3200" dirty="0"/>
              <a:t>p</a:t>
            </a:r>
            <a:r>
              <a:rPr lang="en-US" sz="3200" dirty="0" smtClean="0"/>
              <a:t>rotection </a:t>
            </a:r>
            <a:endParaRPr lang="en-US" sz="3200" dirty="0"/>
          </a:p>
          <a:p>
            <a:pPr marL="342900" lvl="1" indent="-342900">
              <a:buFont typeface="Arial" charset="0"/>
              <a:buChar char="•"/>
            </a:pPr>
            <a:r>
              <a:rPr lang="en-US" sz="3200" dirty="0" smtClean="0"/>
              <a:t>Security analytics: what to expect</a:t>
            </a:r>
            <a:endParaRPr lang="en-US" sz="3200" dirty="0"/>
          </a:p>
        </p:txBody>
      </p:sp>
    </p:spTree>
    <p:extLst>
      <p:ext uri="{BB962C8B-B14F-4D97-AF65-F5344CB8AC3E}">
        <p14:creationId xmlns:p14="http://schemas.microsoft.com/office/powerpoint/2010/main" val="41371482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228600" y="381000"/>
            <a:ext cx="8675688" cy="6477000"/>
          </a:xfrm>
        </p:spPr>
        <p:txBody>
          <a:bodyPr>
            <a:normAutofit/>
          </a:bodyPr>
          <a:lstStyle/>
          <a:p>
            <a:pPr marL="731520" indent="-457200">
              <a:lnSpc>
                <a:spcPct val="130000"/>
              </a:lnSpc>
              <a:buFont typeface="Arial"/>
              <a:buChar char="•"/>
            </a:pPr>
            <a:r>
              <a:rPr lang="en-US" sz="2800" dirty="0" smtClean="0">
                <a:solidFill>
                  <a:schemeClr val="tx1">
                    <a:lumMod val="95000"/>
                    <a:lumOff val="5000"/>
                  </a:schemeClr>
                </a:solidFill>
              </a:rPr>
              <a:t>End-to-end security managed through configuration</a:t>
            </a:r>
          </a:p>
          <a:p>
            <a:pPr marL="731520" indent="-457200">
              <a:lnSpc>
                <a:spcPct val="130000"/>
              </a:lnSpc>
              <a:buFont typeface="Arial"/>
              <a:buChar char="•"/>
            </a:pPr>
            <a:r>
              <a:rPr lang="en-US" sz="2800" dirty="0" smtClean="0">
                <a:solidFill>
                  <a:schemeClr val="tx1">
                    <a:lumMod val="95000"/>
                    <a:lumOff val="5000"/>
                  </a:schemeClr>
                </a:solidFill>
              </a:rPr>
              <a:t>Security (prevention &amp; detection) integrated into the architecture to limit attack surface</a:t>
            </a:r>
          </a:p>
          <a:p>
            <a:pPr marL="731520" indent="-457200">
              <a:lnSpc>
                <a:spcPct val="130000"/>
              </a:lnSpc>
              <a:buFont typeface="Arial"/>
              <a:buChar char="•"/>
            </a:pPr>
            <a:r>
              <a:rPr lang="en-US" sz="2800" dirty="0" smtClean="0">
                <a:solidFill>
                  <a:schemeClr val="tx1">
                    <a:lumMod val="95000"/>
                    <a:lumOff val="5000"/>
                  </a:schemeClr>
                </a:solidFill>
              </a:rPr>
              <a:t>Flexibility to integrate with external </a:t>
            </a:r>
            <a:r>
              <a:rPr lang="en-US" sz="2800" dirty="0">
                <a:solidFill>
                  <a:schemeClr val="tx1">
                    <a:lumMod val="95000"/>
                    <a:lumOff val="5000"/>
                  </a:schemeClr>
                </a:solidFill>
              </a:rPr>
              <a:t>s</a:t>
            </a:r>
            <a:r>
              <a:rPr lang="en-US" sz="2800" dirty="0" smtClean="0">
                <a:solidFill>
                  <a:schemeClr val="tx1">
                    <a:lumMod val="95000"/>
                    <a:lumOff val="5000"/>
                  </a:schemeClr>
                </a:solidFill>
              </a:rPr>
              <a:t>ecurity services</a:t>
            </a:r>
          </a:p>
          <a:p>
            <a:pPr marL="731520" indent="-457200">
              <a:lnSpc>
                <a:spcPct val="130000"/>
              </a:lnSpc>
              <a:buFont typeface="Arial"/>
              <a:buChar char="•"/>
            </a:pPr>
            <a:r>
              <a:rPr lang="en-US" sz="2800" dirty="0" smtClean="0">
                <a:solidFill>
                  <a:schemeClr val="tx1">
                    <a:lumMod val="95000"/>
                    <a:lumOff val="5000"/>
                  </a:schemeClr>
                </a:solidFill>
              </a:rPr>
              <a:t>API and app-centric security for threat protection</a:t>
            </a:r>
          </a:p>
        </p:txBody>
      </p:sp>
      <p:sp>
        <p:nvSpPr>
          <p:cNvPr id="18" name="Title 17"/>
          <p:cNvSpPr>
            <a:spLocks noGrp="1"/>
          </p:cNvSpPr>
          <p:nvPr>
            <p:ph type="title"/>
          </p:nvPr>
        </p:nvSpPr>
        <p:spPr>
          <a:xfrm>
            <a:off x="457200" y="838200"/>
            <a:ext cx="8229600" cy="609600"/>
          </a:xfrm>
        </p:spPr>
        <p:txBody>
          <a:bodyPr/>
          <a:lstStyle/>
          <a:p>
            <a:r>
              <a:rPr lang="en-US" sz="2800" b="1" dirty="0" smtClean="0"/>
              <a:t>API Security Goals</a:t>
            </a:r>
            <a:endParaRPr lang="en-US" sz="2800" b="1" dirty="0"/>
          </a:p>
        </p:txBody>
      </p:sp>
      <p:sp>
        <p:nvSpPr>
          <p:cNvPr id="3" name="Slide Number Placeholder 2"/>
          <p:cNvSpPr>
            <a:spLocks noGrp="1"/>
          </p:cNvSpPr>
          <p:nvPr>
            <p:ph type="sldNum" sz="quarter" idx="11"/>
          </p:nvPr>
        </p:nvSpPr>
        <p:spPr>
          <a:prstGeom prst="rect">
            <a:avLst/>
          </a:prstGeom>
        </p:spPr>
        <p:txBody>
          <a:bodyPr/>
          <a:lstStyle/>
          <a:p>
            <a:r>
              <a:rPr lang="en-US" dirty="0" smtClean="0"/>
              <a:t> </a:t>
            </a:r>
            <a:endParaRPr lang="en-US" dirty="0"/>
          </a:p>
        </p:txBody>
      </p:sp>
    </p:spTree>
    <p:extLst>
      <p:ext uri="{BB962C8B-B14F-4D97-AF65-F5344CB8AC3E}">
        <p14:creationId xmlns:p14="http://schemas.microsoft.com/office/powerpoint/2010/main" val="3920817554"/>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0" y="0"/>
            <a:ext cx="9144000" cy="6858000"/>
          </a:xfrm>
          <a:prstGeom prst="rect">
            <a:avLst/>
          </a:prstGeom>
          <a:solidFill>
            <a:srgbClr val="3F3836"/>
          </a:solidFill>
          <a:ln w="9525">
            <a:solidFill>
              <a:schemeClr val="tx1"/>
            </a:solidFill>
            <a:miter lim="800000"/>
            <a:headEnd/>
            <a:tailEnd/>
          </a:ln>
        </p:spPr>
        <p:txBody>
          <a:bodyPr wrap="none" anchor="ctr"/>
          <a:lstStyle/>
          <a:p>
            <a:endParaRPr lang="en-US" dirty="0"/>
          </a:p>
        </p:txBody>
      </p:sp>
      <p:sp>
        <p:nvSpPr>
          <p:cNvPr id="3075" name="TextBox 1"/>
          <p:cNvSpPr txBox="1">
            <a:spLocks noChangeArrowheads="1"/>
          </p:cNvSpPr>
          <p:nvPr/>
        </p:nvSpPr>
        <p:spPr bwMode="auto">
          <a:xfrm>
            <a:off x="762000" y="3083004"/>
            <a:ext cx="7086600" cy="1015663"/>
          </a:xfrm>
          <a:prstGeom prst="rect">
            <a:avLst/>
          </a:prstGeom>
          <a:noFill/>
          <a:ln w="9525">
            <a:noFill/>
            <a:miter lim="800000"/>
            <a:headEnd/>
            <a:tailEnd/>
          </a:ln>
        </p:spPr>
        <p:txBody>
          <a:bodyPr wrap="square">
            <a:spAutoFit/>
          </a:bodyPr>
          <a:lstStyle/>
          <a:p>
            <a:r>
              <a:rPr lang="en-US" sz="6000" b="1" dirty="0" smtClean="0">
                <a:solidFill>
                  <a:schemeClr val="bg1"/>
                </a:solidFill>
                <a:latin typeface="Calibri" pitchFamily="34" charset="0"/>
              </a:rPr>
              <a:t>Architecture</a:t>
            </a:r>
            <a:endParaRPr lang="en-US" sz="6000" b="1" dirty="0">
              <a:solidFill>
                <a:schemeClr val="bg1"/>
              </a:solidFill>
              <a:latin typeface="Calibri" pitchFamily="34" charset="0"/>
            </a:endParaRPr>
          </a:p>
        </p:txBody>
      </p:sp>
      <p:sp>
        <p:nvSpPr>
          <p:cNvPr id="3076" name="Rectangle 4"/>
          <p:cNvSpPr>
            <a:spLocks noChangeArrowheads="1"/>
          </p:cNvSpPr>
          <p:nvPr/>
        </p:nvSpPr>
        <p:spPr bwMode="auto">
          <a:xfrm>
            <a:off x="152400" y="152400"/>
            <a:ext cx="8839200" cy="6553200"/>
          </a:xfrm>
          <a:prstGeom prst="rect">
            <a:avLst/>
          </a:prstGeom>
          <a:noFill/>
          <a:ln w="6350">
            <a:solidFill>
              <a:srgbClr val="848484"/>
            </a:solidFill>
            <a:miter lim="800000"/>
            <a:headEnd/>
            <a:tailEnd/>
          </a:ln>
        </p:spPr>
        <p:txBody>
          <a:bodyPr wrap="none" anchor="ctr"/>
          <a:lstStyle/>
          <a:p>
            <a:endParaRPr lang="en-US" dirty="0"/>
          </a:p>
        </p:txBody>
      </p:sp>
    </p:spTree>
    <p:extLst>
      <p:ext uri="{BB962C8B-B14F-4D97-AF65-F5344CB8AC3E}">
        <p14:creationId xmlns:p14="http://schemas.microsoft.com/office/powerpoint/2010/main" val="38840777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l"/>
            <a:r>
              <a:rPr lang="en-US" sz="2800" dirty="0" smtClean="0"/>
              <a:t>Security has to be approached from the API consumption and exposure perspectives</a:t>
            </a:r>
            <a:endParaRPr lang="en-US" sz="2000" dirty="0"/>
          </a:p>
        </p:txBody>
      </p:sp>
    </p:spTree>
    <p:extLst>
      <p:ext uri="{BB962C8B-B14F-4D97-AF65-F5344CB8AC3E}">
        <p14:creationId xmlns:p14="http://schemas.microsoft.com/office/powerpoint/2010/main" val="249330556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533400"/>
          </a:xfrm>
        </p:spPr>
        <p:txBody>
          <a:bodyPr/>
          <a:lstStyle/>
          <a:p>
            <a:r>
              <a:rPr lang="en-US" sz="2800" b="1" dirty="0" smtClean="0"/>
              <a:t>Security Architecture: Consumption vs. Exposure</a:t>
            </a:r>
            <a:r>
              <a:rPr lang="en-US" b="1" dirty="0" smtClean="0"/>
              <a:t> </a:t>
            </a:r>
            <a:endParaRPr lang="en-US" b="1" dirty="0"/>
          </a:p>
        </p:txBody>
      </p:sp>
      <p:pic>
        <p:nvPicPr>
          <p:cNvPr id="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5704" y="1066800"/>
            <a:ext cx="5578475"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le 5"/>
          <p:cNvSpPr/>
          <p:nvPr/>
        </p:nvSpPr>
        <p:spPr bwMode="auto">
          <a:xfrm flipH="1">
            <a:off x="4114800" y="2971800"/>
            <a:ext cx="838200" cy="381000"/>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r>
              <a:rPr lang="en-US" sz="1200" b="1" dirty="0" smtClean="0">
                <a:solidFill>
                  <a:schemeClr val="tx1"/>
                </a:solidFill>
                <a:latin typeface="+mj-lt"/>
              </a:rPr>
              <a:t>Internet</a:t>
            </a:r>
            <a:endParaRPr lang="en-US" sz="1200" b="1" dirty="0">
              <a:solidFill>
                <a:schemeClr val="tx1"/>
              </a:solidFill>
              <a:latin typeface="+mj-lt"/>
            </a:endParaRPr>
          </a:p>
        </p:txBody>
      </p:sp>
      <p:sp>
        <p:nvSpPr>
          <p:cNvPr id="11" name="Left Brace 10"/>
          <p:cNvSpPr/>
          <p:nvPr/>
        </p:nvSpPr>
        <p:spPr>
          <a:xfrm>
            <a:off x="1450406" y="2596904"/>
            <a:ext cx="259575" cy="11443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2" name="Left Brace 11"/>
          <p:cNvSpPr/>
          <p:nvPr/>
        </p:nvSpPr>
        <p:spPr>
          <a:xfrm>
            <a:off x="1447800" y="4953000"/>
            <a:ext cx="149794" cy="11530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TextBox 12"/>
          <p:cNvSpPr txBox="1"/>
          <p:nvPr/>
        </p:nvSpPr>
        <p:spPr>
          <a:xfrm rot="16200000">
            <a:off x="70366" y="5339834"/>
            <a:ext cx="1295401" cy="369332"/>
          </a:xfrm>
          <a:prstGeom prst="rect">
            <a:avLst/>
          </a:prstGeom>
          <a:noFill/>
        </p:spPr>
        <p:txBody>
          <a:bodyPr wrap="square" rtlCol="0">
            <a:spAutoFit/>
          </a:bodyPr>
          <a:lstStyle/>
          <a:p>
            <a:pPr>
              <a:buClr>
                <a:schemeClr val="tx2"/>
              </a:buClr>
            </a:pPr>
            <a:r>
              <a:rPr lang="en-US" dirty="0" smtClean="0"/>
              <a:t>Exposure</a:t>
            </a:r>
          </a:p>
        </p:txBody>
      </p:sp>
      <p:sp>
        <p:nvSpPr>
          <p:cNvPr id="14" name="TextBox 13"/>
          <p:cNvSpPr txBox="1"/>
          <p:nvPr/>
        </p:nvSpPr>
        <p:spPr>
          <a:xfrm rot="16200000">
            <a:off x="21890" y="2949909"/>
            <a:ext cx="1544751" cy="369332"/>
          </a:xfrm>
          <a:prstGeom prst="rect">
            <a:avLst/>
          </a:prstGeom>
          <a:noFill/>
        </p:spPr>
        <p:txBody>
          <a:bodyPr wrap="none" rtlCol="0">
            <a:spAutoFit/>
          </a:bodyPr>
          <a:lstStyle/>
          <a:p>
            <a:pPr>
              <a:buClr>
                <a:schemeClr val="tx2"/>
              </a:buClr>
            </a:pPr>
            <a:r>
              <a:rPr lang="en-US" dirty="0" smtClean="0"/>
              <a:t>Consumption</a:t>
            </a:r>
          </a:p>
        </p:txBody>
      </p:sp>
      <p:sp>
        <p:nvSpPr>
          <p:cNvPr id="15" name="Rectangle 14"/>
          <p:cNvSpPr/>
          <p:nvPr/>
        </p:nvSpPr>
        <p:spPr>
          <a:xfrm>
            <a:off x="1905000" y="5029200"/>
            <a:ext cx="5105400" cy="12954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a:off x="6858000" y="1828800"/>
            <a:ext cx="12954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7010400" y="3886200"/>
            <a:ext cx="106680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696200" y="3200400"/>
            <a:ext cx="1172805" cy="646331"/>
          </a:xfrm>
          <a:prstGeom prst="rect">
            <a:avLst/>
          </a:prstGeom>
          <a:noFill/>
        </p:spPr>
        <p:txBody>
          <a:bodyPr wrap="none" rtlCol="0">
            <a:spAutoFit/>
          </a:bodyPr>
          <a:lstStyle/>
          <a:p>
            <a:r>
              <a:rPr lang="en-US" dirty="0" smtClean="0"/>
              <a:t>Trust </a:t>
            </a:r>
          </a:p>
          <a:p>
            <a:r>
              <a:rPr lang="en-US" dirty="0" smtClean="0"/>
              <a:t>Boundary</a:t>
            </a:r>
            <a:endParaRPr lang="en-US" dirty="0"/>
          </a:p>
        </p:txBody>
      </p:sp>
    </p:spTree>
    <p:extLst>
      <p:ext uri="{BB962C8B-B14F-4D97-AF65-F5344CB8AC3E}">
        <p14:creationId xmlns:p14="http://schemas.microsoft.com/office/powerpoint/2010/main" val="37247592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E3B30"/>
      </a:dk2>
      <a:lt2>
        <a:srgbClr val="FBEEC9"/>
      </a:lt2>
      <a:accent1>
        <a:srgbClr val="B9420D"/>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35114</TotalTime>
  <Words>2446</Words>
  <Application>Microsoft Macintosh PowerPoint</Application>
  <PresentationFormat>On-screen Show (4:3)</PresentationFormat>
  <Paragraphs>363</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Agenda</vt:lpstr>
      <vt:lpstr>API Security Goals</vt:lpstr>
      <vt:lpstr>PowerPoint Presentation</vt:lpstr>
      <vt:lpstr>Security has to be approached from the API consumption and exposure perspectives</vt:lpstr>
      <vt:lpstr>Security Architecture: Consumption vs. Exposure </vt:lpstr>
      <vt:lpstr>Security Architecture</vt:lpstr>
      <vt:lpstr>So how does this manifest from an API security capability standpoint?</vt:lpstr>
      <vt:lpstr>API management solutions must address the security considerations of various stakeholders and consumers of API </vt:lpstr>
      <vt:lpstr>PowerPoint Presentation</vt:lpstr>
      <vt:lpstr>The developer (DevOps) needs to create and deploy apps and configure security (not code)  API Security considerations:</vt:lpstr>
      <vt:lpstr>API Service Runtime View </vt:lpstr>
      <vt:lpstr>DevOps must be able to choose the authentication and authorization schemes to support app security needs </vt:lpstr>
      <vt:lpstr>Authentication &amp; Authorization  </vt:lpstr>
      <vt:lpstr>PowerPoint Presentation</vt:lpstr>
      <vt:lpstr>The API architect must be able to securely expose the back-end services with necessary authentication, authorization, message security, and traffic management.</vt:lpstr>
      <vt:lpstr>The information security administrator needs to manage security of data-at-rest and data-in-transit for both API consumption and exposure layers.</vt:lpstr>
      <vt:lpstr>Information security must be able to manage users (developers, API architect, business users) and privileges (roles) to in turn manage multiple levels of trusted users.</vt:lpstr>
      <vt:lpstr>User and Role Management</vt:lpstr>
      <vt:lpstr>Information security must be able to meet governance requirements and manage compliance when handling PCI DSS or HIPAA use cases</vt:lpstr>
      <vt:lpstr>Infrastructure &amp; Compliance</vt:lpstr>
      <vt:lpstr>PowerPoint Presentation</vt:lpstr>
      <vt:lpstr>Types of API Threats</vt:lpstr>
      <vt:lpstr>Threat Protection</vt:lpstr>
      <vt:lpstr>Example: JSON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subject/>
  <dc:creator/>
  <cp:keywords/>
  <dc:description/>
  <cp:lastModifiedBy>Biruté Awasthi</cp:lastModifiedBy>
  <cp:revision>909</cp:revision>
  <dcterms:created xsi:type="dcterms:W3CDTF">2010-04-28T23:04:14Z</dcterms:created>
  <dcterms:modified xsi:type="dcterms:W3CDTF">2014-02-21T18:17:23Z</dcterms:modified>
  <cp:category/>
</cp:coreProperties>
</file>