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1"/>
  </p:notesMasterIdLst>
  <p:sldIdLst>
    <p:sldId id="308" r:id="rId2"/>
    <p:sldId id="337" r:id="rId3"/>
    <p:sldId id="338" r:id="rId4"/>
    <p:sldId id="339" r:id="rId5"/>
    <p:sldId id="340" r:id="rId6"/>
    <p:sldId id="330" r:id="rId7"/>
    <p:sldId id="313" r:id="rId8"/>
    <p:sldId id="311" r:id="rId9"/>
    <p:sldId id="356" r:id="rId10"/>
    <p:sldId id="314" r:id="rId11"/>
    <p:sldId id="318" r:id="rId12"/>
    <p:sldId id="341" r:id="rId13"/>
    <p:sldId id="317" r:id="rId14"/>
    <p:sldId id="351" r:id="rId15"/>
    <p:sldId id="342" r:id="rId16"/>
    <p:sldId id="322" r:id="rId17"/>
    <p:sldId id="334" r:id="rId18"/>
    <p:sldId id="349" r:id="rId19"/>
    <p:sldId id="350" r:id="rId20"/>
    <p:sldId id="336" r:id="rId21"/>
    <p:sldId id="323" r:id="rId22"/>
    <p:sldId id="321" r:id="rId23"/>
    <p:sldId id="344" r:id="rId24"/>
    <p:sldId id="353" r:id="rId25"/>
    <p:sldId id="328" r:id="rId26"/>
    <p:sldId id="329" r:id="rId27"/>
    <p:sldId id="352" r:id="rId28"/>
    <p:sldId id="354" r:id="rId29"/>
    <p:sldId id="355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Helvetica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Helvetica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Helvetica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Helvetica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D"/>
    <a:srgbClr val="6C726F"/>
    <a:srgbClr val="FFFFFF"/>
    <a:srgbClr val="E7EC90"/>
    <a:srgbClr val="DDDFD9"/>
    <a:srgbClr val="526B31"/>
    <a:srgbClr val="D39636"/>
    <a:srgbClr val="251723"/>
    <a:srgbClr val="183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98" autoAdjust="0"/>
  </p:normalViewPr>
  <p:slideViewPr>
    <p:cSldViewPr>
      <p:cViewPr varScale="1">
        <p:scale>
          <a:sx n="89" d="100"/>
          <a:sy n="89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C:\HKISKER\Research\Software%20Survey%20Doc%202010\Software%20Survey%20Survey%20Auswertung.xls" TargetMode="External"/><Relationship Id="rId3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lang="en-US" sz="1200" noProof="0"/>
            </a:pPr>
            <a:r>
              <a:rPr lang="en-US" sz="1200" noProof="0" dirty="0" smtClean="0"/>
              <a:t>“What </a:t>
            </a:r>
            <a:r>
              <a:rPr lang="en-US" sz="1200" noProof="0" dirty="0"/>
              <a:t>are your firm's concerns, if any, with software-as-a-service (</a:t>
            </a:r>
            <a:r>
              <a:rPr lang="en-US" sz="1200" noProof="0" dirty="0" err="1"/>
              <a:t>SaaS</a:t>
            </a:r>
            <a:r>
              <a:rPr lang="en-US" sz="1200" noProof="0" dirty="0" smtClean="0"/>
              <a:t>)?”</a:t>
            </a:r>
            <a:endParaRPr lang="en-US" sz="1200" noProof="0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invertIfNegative val="0"/>
          <c:cat>
            <c:strRef>
              <c:f>'PA7'!$A$2:$A$14</c:f>
              <c:strCache>
                <c:ptCount val="13"/>
                <c:pt idx="0">
                  <c:v>Don't know</c:v>
                </c:pt>
                <c:pt idx="1">
                  <c:v>Other</c:v>
                </c:pt>
                <c:pt idx="2">
                  <c:v>None. We don't have any concerns</c:v>
                </c:pt>
                <c:pt idx="3">
                  <c:v>We can't find the specific application we need</c:v>
                </c:pt>
                <c:pt idx="4">
                  <c:v>We're locked in financially with our current vendor</c:v>
                </c:pt>
                <c:pt idx="5">
                  <c:v>Pricing is unclear or complicated</c:v>
                </c:pt>
                <c:pt idx="6">
                  <c:v>Difficulty and risk of migration or installation</c:v>
                </c:pt>
                <c:pt idx="7">
                  <c:v>Not customizable</c:v>
                </c:pt>
                <c:pt idx="8">
                  <c:v>Lack of maturity</c:v>
                </c:pt>
                <c:pt idx="9">
                  <c:v>Total cost concerns (total cost of ownership)</c:v>
                </c:pt>
                <c:pt idx="10">
                  <c:v>Application performance (e.g., downtime, speed)</c:v>
                </c:pt>
                <c:pt idx="11">
                  <c:v>Integration challenges with other applications</c:v>
                </c:pt>
                <c:pt idx="12">
                  <c:v>Security concerns</c:v>
                </c:pt>
              </c:strCache>
            </c:strRef>
          </c:cat>
          <c:val>
            <c:numRef>
              <c:f>'PA7'!$B$2:$B$14</c:f>
              <c:numCache>
                <c:formatCode>0%</c:formatCode>
                <c:ptCount val="13"/>
                <c:pt idx="0">
                  <c:v>0.0208105147864184</c:v>
                </c:pt>
                <c:pt idx="1">
                  <c:v>0.0449069003285872</c:v>
                </c:pt>
                <c:pt idx="2">
                  <c:v>0.0460021905805038</c:v>
                </c:pt>
                <c:pt idx="3">
                  <c:v>0.151150054764513</c:v>
                </c:pt>
                <c:pt idx="4">
                  <c:v>0.15553121577218</c:v>
                </c:pt>
                <c:pt idx="5">
                  <c:v>0.249726177437022</c:v>
                </c:pt>
                <c:pt idx="6">
                  <c:v>0.290251916757941</c:v>
                </c:pt>
                <c:pt idx="7">
                  <c:v>0.327491785323112</c:v>
                </c:pt>
                <c:pt idx="8">
                  <c:v>0.363636363636364</c:v>
                </c:pt>
                <c:pt idx="9">
                  <c:v>0.380065717415115</c:v>
                </c:pt>
                <c:pt idx="10">
                  <c:v>0.465498357064623</c:v>
                </c:pt>
                <c:pt idx="11">
                  <c:v>0.535596933187295</c:v>
                </c:pt>
                <c:pt idx="12">
                  <c:v>0.650602409638557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114511000"/>
        <c:axId val="2114514072"/>
      </c:barChart>
      <c:catAx>
        <c:axId val="2114511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2114514072"/>
        <c:crosses val="autoZero"/>
        <c:auto val="1"/>
        <c:lblAlgn val="ctr"/>
        <c:lblOffset val="100"/>
        <c:noMultiLvlLbl val="0"/>
      </c:catAx>
      <c:valAx>
        <c:axId val="2114514072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crossAx val="211451100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0.79832</cdr:x>
      <cdr:y>0.37371</cdr:y>
    </cdr:from>
    <cdr:to>
      <cdr:x>1</cdr:x>
      <cdr:y>0.70141</cdr:y>
    </cdr:to>
    <cdr:sp macro="" textlink="">
      <cdr:nvSpPr>
        <cdr:cNvPr id="2" name="Text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786622" y="1895492"/>
          <a:ext cx="1714500" cy="1662112"/>
        </a:xfrm>
        <a:prstGeom xmlns:a="http://schemas.openxmlformats.org/drawingml/2006/main" prst="rect">
          <a:avLst/>
        </a:prstGeom>
        <a:gradFill xmlns:a="http://schemas.openxmlformats.org/drawingml/2006/main" rotWithShape="1">
          <a:gsLst>
            <a:gs pos="0">
              <a:srgbClr val="E5E4D4"/>
            </a:gs>
            <a:gs pos="35001">
              <a:srgbClr val="ECEBE0"/>
            </a:gs>
            <a:gs pos="100000">
              <a:srgbClr val="F8F8F3"/>
            </a:gs>
          </a:gsLst>
          <a:lin ang="16200000" scaled="1"/>
        </a:gradFill>
        <a:ln xmlns:a="http://schemas.openxmlformats.org/drawingml/2006/main" w="9525">
          <a:solidFill>
            <a:srgbClr val="B4B3A5"/>
          </a:solidFill>
          <a:miter lim="800000"/>
          <a:headEnd/>
          <a:tailEnd/>
        </a:ln>
        <a:effectLst xmlns:a="http://schemas.openxmlformats.org/drawingml/2006/main">
          <a:outerShdw blurRad="40000" dist="20000" dir="5400000" rotWithShape="0">
            <a:srgbClr val="000000">
              <a:alpha val="37999"/>
            </a:srgbClr>
          </a:outerShdw>
        </a:effectLst>
      </cdr:spPr>
      <cdr:txBody>
        <a:bodyPr xmlns:a="http://schemas.openxmlformats.org/drawingml/2006/main">
          <a:spAutoFit/>
        </a:bodyPr>
        <a:lstStyle xmlns:a="http://schemas.openxmlformats.org/drawingml/2006/main">
          <a:defPPr>
            <a:defRPr lang="en-US"/>
          </a:defPPr>
          <a:lvl1pPr algn="l" rtl="0" fontAlgn="base">
            <a:spcBef>
              <a:spcPct val="0"/>
            </a:spcBef>
            <a:spcAft>
              <a:spcPct val="0"/>
            </a:spcAft>
            <a:defRPr sz="2000" kern="1200">
              <a:solidFill>
                <a:schemeClr val="tx1"/>
              </a:solidFill>
              <a:latin typeface="Arial" charset="0"/>
              <a:ea typeface="ＭＳ Ｐゴシック" charset="0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sz="2000" kern="1200">
              <a:solidFill>
                <a:schemeClr val="tx1"/>
              </a:solidFill>
              <a:latin typeface="Arial" charset="0"/>
              <a:ea typeface="ＭＳ Ｐゴシック" charset="0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sz="2000" kern="1200">
              <a:solidFill>
                <a:schemeClr val="tx1"/>
              </a:solidFill>
              <a:latin typeface="Arial" charset="0"/>
              <a:ea typeface="ＭＳ Ｐゴシック" charset="0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sz="2000" kern="1200">
              <a:solidFill>
                <a:schemeClr val="tx1"/>
              </a:solidFill>
              <a:latin typeface="Arial" charset="0"/>
              <a:ea typeface="ＭＳ Ｐゴシック" charset="0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sz="2000" kern="1200">
              <a:solidFill>
                <a:schemeClr val="tx1"/>
              </a:solidFill>
              <a:latin typeface="Arial" charset="0"/>
              <a:ea typeface="ＭＳ Ｐゴシック" charset="0"/>
              <a:cs typeface="+mn-cs"/>
            </a:defRPr>
          </a:lvl5pPr>
          <a:lvl6pPr marL="2286000" algn="l" defTabSz="457200" rtl="0" eaLnBrk="1" latinLnBrk="0" hangingPunct="1">
            <a:defRPr sz="2000" kern="1200">
              <a:solidFill>
                <a:schemeClr val="tx1"/>
              </a:solidFill>
              <a:latin typeface="Arial" charset="0"/>
              <a:ea typeface="ＭＳ Ｐゴシック" charset="0"/>
              <a:cs typeface="+mn-cs"/>
            </a:defRPr>
          </a:lvl6pPr>
          <a:lvl7pPr marL="2743200" algn="l" defTabSz="457200" rtl="0" eaLnBrk="1" latinLnBrk="0" hangingPunct="1">
            <a:defRPr sz="2000" kern="1200">
              <a:solidFill>
                <a:schemeClr val="tx1"/>
              </a:solidFill>
              <a:latin typeface="Arial" charset="0"/>
              <a:ea typeface="ＭＳ Ｐゴシック" charset="0"/>
              <a:cs typeface="+mn-cs"/>
            </a:defRPr>
          </a:lvl7pPr>
          <a:lvl8pPr marL="3200400" algn="l" defTabSz="457200" rtl="0" eaLnBrk="1" latinLnBrk="0" hangingPunct="1">
            <a:defRPr sz="2000" kern="1200">
              <a:solidFill>
                <a:schemeClr val="tx1"/>
              </a:solidFill>
              <a:latin typeface="Arial" charset="0"/>
              <a:ea typeface="ＭＳ Ｐゴシック" charset="0"/>
              <a:cs typeface="+mn-cs"/>
            </a:defRPr>
          </a:lvl8pPr>
          <a:lvl9pPr marL="3657600" algn="l" defTabSz="457200" rtl="0" eaLnBrk="1" latinLnBrk="0" hangingPunct="1">
            <a:defRPr sz="2000" kern="1200">
              <a:solidFill>
                <a:schemeClr val="tx1"/>
              </a:solidFill>
              <a:latin typeface="Arial" charset="0"/>
              <a:ea typeface="ＭＳ Ｐゴシック" charset="0"/>
              <a:cs typeface="+mn-cs"/>
            </a:defRPr>
          </a:lvl9pPr>
        </a:lstStyle>
        <a:p xmlns:a="http://schemas.openxmlformats.org/drawingml/2006/main">
          <a:pPr>
            <a:spcBef>
              <a:spcPts val="1000"/>
            </a:spcBef>
            <a:defRPr/>
          </a:pPr>
          <a:r>
            <a:rPr lang="de-DE" sz="1800" b="1" dirty="0">
              <a:solidFill>
                <a:srgbClr val="C00000"/>
              </a:solidFill>
              <a:latin typeface="+mn-lt"/>
              <a:ea typeface="+mn-ea"/>
            </a:rPr>
            <a:t>Security</a:t>
          </a:r>
          <a:r>
            <a:rPr lang="de-DE" sz="1600" b="1" dirty="0">
              <a:solidFill>
                <a:srgbClr val="C00000"/>
              </a:solidFill>
              <a:latin typeface="+mn-lt"/>
              <a:ea typeface="+mn-ea"/>
            </a:rPr>
            <a:t> </a:t>
          </a:r>
          <a:r>
            <a:rPr lang="de-DE" sz="1600" dirty="0">
              <a:solidFill>
                <a:srgbClr val="C00000"/>
              </a:solidFill>
              <a:latin typeface="+mn-lt"/>
              <a:ea typeface="+mn-ea"/>
            </a:rPr>
            <a:t>and </a:t>
          </a:r>
          <a:r>
            <a:rPr lang="de-DE" sz="1800" b="1" dirty="0">
              <a:solidFill>
                <a:srgbClr val="C00000"/>
              </a:solidFill>
              <a:latin typeface="+mn-lt"/>
              <a:ea typeface="+mn-ea"/>
            </a:rPr>
            <a:t>integration</a:t>
          </a:r>
          <a:r>
            <a:rPr lang="de-DE" sz="1800" dirty="0">
              <a:solidFill>
                <a:srgbClr val="C00000"/>
              </a:solidFill>
              <a:latin typeface="+mn-lt"/>
              <a:ea typeface="+mn-ea"/>
            </a:rPr>
            <a:t> ex</a:t>
          </a:r>
          <a:r>
            <a:rPr lang="de-DE" sz="1600" dirty="0">
              <a:solidFill>
                <a:srgbClr val="C00000"/>
              </a:solidFill>
              <a:latin typeface="+mn-lt"/>
              <a:ea typeface="+mn-ea"/>
            </a:rPr>
            <a:t>change priority with increasing cloud experience.</a:t>
          </a:r>
          <a:endParaRPr lang="en-US" sz="1050" dirty="0">
            <a:ln w="12700">
              <a:noFill/>
              <a:prstDash val="solid"/>
            </a:ln>
            <a:solidFill>
              <a:srgbClr val="C00000"/>
            </a:solidFill>
            <a:latin typeface="+mn-lt"/>
            <a:ea typeface="+mn-ea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itchFamily="34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MS PGothic"/>
                <a:cs typeface="MS PGothic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fld id="{4556FE54-9620-1C48-B640-18BFC21380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40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mpi.org/" TargetMode="External"/><Relationship Id="rId4" Type="http://schemas.openxmlformats.org/officeDocument/2006/relationships/hyperlink" Target="http://www.bsp-worldwide.org/" TargetMode="External"/><Relationship Id="rId5" Type="http://schemas.openxmlformats.org/officeDocument/2006/relationships/hyperlink" Target="http://googleresearch.blogspot.com/2009/06/large-scale-graph-computing-at-google.html" TargetMode="External"/><Relationship Id="rId6" Type="http://schemas.openxmlformats.org/officeDocument/2006/relationships/hyperlink" Target="http://research.google.com/pubs/pub36632.html" TargetMode="External"/><Relationship Id="rId7" Type="http://schemas.openxmlformats.org/officeDocument/2006/relationships/hyperlink" Target="http://www.theregister.co.uk/2010/09/24/google_percolator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frastructure_as_a_service%23Infrastructure" TargetMode="External"/><Relationship Id="rId4" Type="http://schemas.openxmlformats.org/officeDocument/2006/relationships/hyperlink" Target="http://en.wikipedia.org/wiki/Software_as_a_service" TargetMode="External"/><Relationship Id="rId5" Type="http://schemas.openxmlformats.org/officeDocument/2006/relationships/hyperlink" Target="http://aws.amazon.com/" TargetMode="External"/><Relationship Id="rId6" Type="http://schemas.openxmlformats.org/officeDocument/2006/relationships/hyperlink" Target="http://www.rackspace.com/cloud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fld id="{36D825D0-123B-CF4A-B66B-FAE265C27BF5}" type="slidenum">
              <a:rPr lang="en-US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ea typeface="MS PGothic" charset="0"/>
                <a:cs typeface="MS PGothic" charset="0"/>
              </a:rPr>
              <a:t>Deck for Webinar</a:t>
            </a:r>
            <a:endParaRPr lang="en-US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Helvetica" charset="0"/>
              </a:rPr>
              <a:t>Center of gravity shifting to the cloud</a:t>
            </a:r>
          </a:p>
          <a:p>
            <a:r>
              <a:rPr lang="en-US" sz="1200" dirty="0" smtClean="0">
                <a:latin typeface="Helvetica" charset="0"/>
              </a:rPr>
              <a:t>Rise of the composite app</a:t>
            </a:r>
          </a:p>
          <a:p>
            <a:r>
              <a:rPr lang="en-US" sz="1200" dirty="0" smtClean="0">
                <a:latin typeface="Helvetica" charset="0"/>
              </a:rPr>
              <a:t>Less visibility and control</a:t>
            </a:r>
          </a:p>
          <a:p>
            <a:r>
              <a:rPr lang="en-US" sz="1200" dirty="0" smtClean="0">
                <a:latin typeface="Helvetica" charset="0"/>
              </a:rPr>
              <a:t>Rapid innovation means  middleware must adapt and support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EDC43-6249-6A43-8675-65F6B8A7EC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97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MS PGothic" charset="0"/>
              <a:cs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26531" indent="-279435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17740" indent="-223548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564836" indent="-223548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11931" indent="-223548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459027" indent="-22354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06123" indent="-22354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353219" indent="-22354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00315" indent="-22354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fld id="{76C42175-E4E5-1149-B1AD-8A271BCC2A03}" type="slidenum">
              <a:rPr lang="en-US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rPr>
              <a:t>“Big Data” was born out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rPr>
              <a:t> of big data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MS PGothic" pitchFamily="34" charset="-128"/>
              <a:cs typeface="MS PGothic" pitchFamily="34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rPr>
              <a:t>complex joins or ACID requirements = SQL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rPr>
              <a:t>realtime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rPr>
              <a:t> requirements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rPr>
              <a:t>HBase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rPr>
              <a:t>, Storm, custom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rPr>
              <a:t>Process data with many outcomes = Monte Carlo Simulations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rPr>
              <a:t>supercomputing,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  <a:hlinkClick r:id="rId3"/>
              </a:rPr>
              <a:t>MPI or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  <a:hlinkClick r:id="rId4"/>
              </a:rPr>
              <a:t>BSP (Message Passing Interface, Batch sync Processing)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rPr>
              <a:t>graph computing, Google's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  <a:hlinkClick r:id="rId5"/>
              </a:rPr>
              <a:t>Pregel or Neo4J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rPr>
              <a:t>interactive analysis of web-scale data sets, Google's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  <a:hlinkClick r:id="rId6"/>
              </a:rPr>
              <a:t>Dremel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rPr>
              <a:t>to incrementally update the analytics on a massive data set continuously, as Google now have to do on their index of the web, then an architecture like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  <a:hlinkClick r:id="rId7"/>
              </a:rPr>
              <a:t>Percolator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6FE54-9620-1C48-B640-18BFC21380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6FE54-9620-1C48-B640-18BFC21380D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6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Lets quickly go over the basics of where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PaaS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sits. There are 3 defined service layers to the cloud: Infrastructure as a Service (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  <a:hlinkClick r:id="rId3"/>
              </a:rPr>
              <a:t>IaaS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), Platform as a Service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PaaS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) and Software as a Service (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  <a:hlinkClick r:id="rId4"/>
              </a:rPr>
              <a:t>SaaS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).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MS PGothic" pitchFamily="34" charset="-128"/>
              <a:cs typeface="MS PGothic" pitchFamily="34" charset="-128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Both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IaaS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SaaS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are easier concepts to understand and have been around longer.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IaaS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provides a virtualization layer of elastic compute resources that are available on demand, such as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  <a:hlinkClick r:id="rId5"/>
              </a:rPr>
              <a:t>Amazon EC2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 or </a:t>
            </a:r>
            <a:r>
              <a:rPr lang="en-US" sz="120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  <a:hlinkClick r:id="rId6"/>
              </a:rPr>
              <a:t>Rackspace Cloud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SaaS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offers applications consumable over the web with pay as you go pricing, numerous examples include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Salesforce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SuccessFactors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WorkDay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and Inuit.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You can think of these layers as a stack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PaaS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sits in the middle, filling the void between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IaaS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SaaS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PaaS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is the least well defined because people have very vantage point of what a platform is.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Yefim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Natis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for Gartner is quoted describing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PaaS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as “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Anything that is not a business application or systems infrastructure is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PaaS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”. To me this is middleware and by this definition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PaaS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is going to have a massive impact the way software is built.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6FE54-9620-1C48-B640-18BFC21380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7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aPaaS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— the platform for hosting and managing individual application services and data 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The services of this platform will include container services for optimized multitenant execution of application software, persistent and in-memory data management, point- management and point-security of services in a homogeneous context, multilingual development tools, programming models, internal orchestration and composition, metadata management, and tracking for billing and optimization purposes.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multitenancy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models will differ. Some projects will select the backward compatibility of the shared-hardware model. Others will choose the advanced elasticity and versioning of the shared-everything model (see "Gartner Reference Architecture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Multitenancy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"). 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Integration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PaaS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iPaaS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) — the platform for intermediation and integration of the application services hosted and point-managed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aPaaS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</a:t>
            </a:r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The service of this platform will include a variety of intermediation applicable to heterogeneous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multilocated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service environments, including registry and repositories, policy management, security, application and data integration, adapters, composition, orchestration, flow management, partner community management event brokering and more.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iPaaS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offerings will be used to support integration among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SaaS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 applications, cloud services,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aPaaS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MS PGothic" pitchFamily="34" charset="-128"/>
                <a:cs typeface="MS PGothic" pitchFamily="34" charset="-128"/>
              </a:rPr>
              <a:t>-based applications, and on-premises custom and packaged applications in internal and B2B integration scenarios.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6FE54-9620-1C48-B640-18BFC21380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3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InsideView</a:t>
            </a:r>
            <a:r>
              <a:rPr lang="en-US" dirty="0" smtClean="0"/>
              <a:t> (</a:t>
            </a:r>
            <a:r>
              <a:rPr lang="en-US" dirty="0" err="1" smtClean="0"/>
              <a:t>organisation</a:t>
            </a:r>
            <a:r>
              <a:rPr lang="en-US" dirty="0" smtClean="0"/>
              <a:t> intelligence)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6FE54-9620-1C48-B640-18BFC21380D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19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InsideView</a:t>
            </a:r>
            <a:r>
              <a:rPr lang="en-US" dirty="0" smtClean="0"/>
              <a:t> (</a:t>
            </a:r>
            <a:r>
              <a:rPr lang="en-US" dirty="0" err="1" smtClean="0"/>
              <a:t>organisation</a:t>
            </a:r>
            <a:r>
              <a:rPr lang="en-US" dirty="0" smtClean="0"/>
              <a:t> intelligence)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6FE54-9620-1C48-B640-18BFC21380D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19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r>
              <a:rPr lang="en-US" baseline="0" dirty="0" smtClean="0"/>
              <a:t> focus on the device itself and cross </a:t>
            </a:r>
            <a:r>
              <a:rPr lang="en-US" baseline="0" dirty="0" err="1" smtClean="0"/>
              <a:t>compatability</a:t>
            </a:r>
            <a:r>
              <a:rPr lang="en-US" baseline="0" dirty="0" smtClean="0"/>
              <a:t>, 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Siri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6FE54-9620-1C48-B640-18BFC21380D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0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Social</a:t>
            </a:r>
            <a:r>
              <a:rPr lang="en-US" baseline="0" dirty="0" smtClean="0"/>
              <a:t> Graph</a:t>
            </a:r>
            <a:endParaRPr lang="en-US" dirty="0" smtClean="0"/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err="1" smtClean="0"/>
              <a:t>Firehose</a:t>
            </a:r>
            <a:r>
              <a:rPr lang="en-US" dirty="0" smtClean="0"/>
              <a:t> - analytics</a:t>
            </a:r>
          </a:p>
          <a:p>
            <a:r>
              <a:rPr lang="en-US" dirty="0" err="1" smtClean="0"/>
              <a:t>Salesforce</a:t>
            </a:r>
            <a:endParaRPr lang="en-US" dirty="0" smtClean="0"/>
          </a:p>
          <a:p>
            <a:pPr lvl="1"/>
            <a:r>
              <a:rPr lang="en-US" dirty="0" smtClean="0"/>
              <a:t>Main Integration partner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6FE54-9620-1C48-B640-18BFC21380D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3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titl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6850"/>
            <a:ext cx="9220200" cy="712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 descr="m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1028700"/>
            <a:ext cx="2281237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524000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© 2011, MuleSoft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F43792-5FDB-4D4B-A3B3-C06E9E5ED8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© 2011, MuleSoft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D229A8-FE7B-F04C-A128-27C459B5A6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8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© 2011, MuleSoft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6B9A41-3BE3-094F-B9B2-1A7EAAC32D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8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© 2011, MuleSoft Inc.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BB1CFC-342D-FD40-82CC-3BC4481E65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© 2011, MuleSoft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383161-AFA5-F74F-8D56-E5D155CBCA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3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© 2011, MuleSoft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4A7857-99C6-D04C-BDDA-1CB5D06AB1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All contents Copyright © 2011, MuleSoft Inc.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AE130-D2B7-354B-87ED-0C6063D1C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3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ackground_12-24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44000" cy="706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9" descr="ms_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304800"/>
            <a:ext cx="14319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5867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3505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Aft>
                <a:spcPts val="350"/>
              </a:spcAft>
              <a:defRPr sz="1000">
                <a:solidFill>
                  <a:srgbClr val="464847"/>
                </a:solidFill>
                <a:latin typeface="Arial" charset="0"/>
              </a:defRPr>
            </a:lvl1pPr>
          </a:lstStyle>
          <a:p>
            <a:r>
              <a:rPr lang="en-US"/>
              <a:t>All contents Copyright © 2011, MuleSoft Inc.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4770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464847"/>
                </a:solidFill>
                <a:latin typeface="Arial" charset="0"/>
              </a:defRPr>
            </a:lvl1pPr>
          </a:lstStyle>
          <a:p>
            <a:fld id="{5BB729BD-3543-254E-83B9-DA0C839E77D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MS PGothic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Helvetica" pitchFamily="34" charset="0"/>
          <a:ea typeface="MS PGothic" pitchFamily="34" charset="-128"/>
          <a:cs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Helvetica" pitchFamily="34" charset="0"/>
          <a:ea typeface="MS PGothic" pitchFamily="34" charset="-128"/>
          <a:cs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Helvetica" pitchFamily="34" charset="0"/>
          <a:ea typeface="MS PGothic" pitchFamily="34" charset="-128"/>
          <a:cs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Helvetica" pitchFamily="34" charset="0"/>
          <a:ea typeface="MS PGothic" pitchFamily="34" charset="-128"/>
          <a:cs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8F191C"/>
          </a:solidFill>
          <a:latin typeface="Helvetica" pitchFamily="34" charset="0"/>
          <a:ea typeface="MS PGothic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8F191C"/>
          </a:solidFill>
          <a:latin typeface="Helvetica" pitchFamily="34" charset="0"/>
          <a:ea typeface="MS PGothic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8F191C"/>
          </a:solidFill>
          <a:latin typeface="Helvetica" pitchFamily="34" charset="0"/>
          <a:ea typeface="MS PGothic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8F191C"/>
          </a:solidFill>
          <a:latin typeface="Helvetica" pitchFamily="34" charset="0"/>
          <a:ea typeface="MS PGothic" pitchFamily="34" charset="-128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100000"/>
        <a:buBlip>
          <a:blip r:embed="rId12"/>
        </a:buBlip>
        <a:defRPr sz="2000">
          <a:solidFill>
            <a:srgbClr val="464847"/>
          </a:solidFill>
          <a:latin typeface="+mn-lt"/>
          <a:ea typeface="+mn-ea"/>
          <a:cs typeface="MS PGothic" pitchFamily="34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6C726F"/>
        </a:buClr>
        <a:buChar char="–"/>
        <a:defRPr sz="1600">
          <a:solidFill>
            <a:srgbClr val="464847"/>
          </a:solidFill>
          <a:latin typeface="+mn-lt"/>
          <a:ea typeface="+mn-ea"/>
          <a:cs typeface="MS PGothic" pitchFamily="34" charset="-128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6C726F"/>
        </a:buClr>
        <a:buFont typeface="Times" charset="0"/>
        <a:buChar char="•"/>
        <a:defRPr sz="1200">
          <a:solidFill>
            <a:srgbClr val="464847"/>
          </a:solidFill>
          <a:latin typeface="+mn-lt"/>
          <a:ea typeface="+mn-ea"/>
          <a:cs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64847"/>
          </a:solidFill>
          <a:latin typeface="+mn-lt"/>
          <a:ea typeface="+mn-ea"/>
          <a:cs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C726F"/>
        </a:buClr>
        <a:buChar char="»"/>
        <a:defRPr sz="2000">
          <a:solidFill>
            <a:srgbClr val="464847"/>
          </a:solidFill>
          <a:latin typeface="+mn-lt"/>
          <a:ea typeface="+mn-ea"/>
          <a:cs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464847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464847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464847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46484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20" Type="http://schemas.openxmlformats.org/officeDocument/2006/relationships/image" Target="../media/image27.png"/><Relationship Id="rId21" Type="http://schemas.openxmlformats.org/officeDocument/2006/relationships/image" Target="../media/image28.jpe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Relationship Id="rId8" Type="http://schemas.openxmlformats.org/officeDocument/2006/relationships/image" Target="../media/image31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5 </a:t>
            </a:r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Big </a:t>
            </a:r>
            <a:r>
              <a:rPr lang="en-US" dirty="0">
                <a:latin typeface="Helvetica" charset="0"/>
                <a:ea typeface="MS PGothic" charset="0"/>
                <a:cs typeface="MS PGothic" charset="0"/>
              </a:rPr>
              <a:t>IT Trends for </a:t>
            </a:r>
            <a:r>
              <a:rPr lang="en-US" dirty="0" smtClean="0">
                <a:latin typeface="Helvetica" charset="0"/>
                <a:ea typeface="MS PGothic" charset="0"/>
                <a:cs typeface="MS PGothic" charset="0"/>
              </a:rPr>
              <a:t>2012</a:t>
            </a:r>
            <a:endParaRPr lang="en-US" dirty="0">
              <a:latin typeface="Helvetica" charset="0"/>
              <a:ea typeface="MS PGothic" charset="0"/>
              <a:cs typeface="MS PGothic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>
                <a:latin typeface="Helvetica" charset="0"/>
                <a:ea typeface="MS PGothic" charset="0"/>
                <a:cs typeface="MS PGothic" charset="0"/>
              </a:rPr>
              <a:t>…and how Open APIs are a driving force</a:t>
            </a:r>
          </a:p>
          <a:p>
            <a:pPr marL="0" indent="0" algn="ctr">
              <a:buNone/>
            </a:pPr>
            <a:endParaRPr lang="en-US" sz="2400" dirty="0">
              <a:latin typeface="Helvetica" charset="0"/>
              <a:ea typeface="MS PGothic" charset="0"/>
              <a:cs typeface="MS PGothic" charset="0"/>
            </a:endParaRPr>
          </a:p>
          <a:p>
            <a:pPr marL="0" indent="0" algn="ctr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rossmason</a:t>
            </a:r>
            <a:r>
              <a:rPr lang="en-US" sz="2400" dirty="0" smtClean="0"/>
              <a:t> #</a:t>
            </a:r>
            <a:r>
              <a:rPr lang="en-US" sz="2400" dirty="0" err="1" smtClean="0"/>
              <a:t>mulesoft</a:t>
            </a:r>
            <a:endParaRPr lang="en-US" sz="2400" dirty="0">
              <a:latin typeface="Helvetica" charset="0"/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to your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organization will need  (or already has) a </a:t>
            </a:r>
            <a:r>
              <a:rPr lang="en-US" dirty="0" err="1" smtClean="0"/>
              <a:t>SaaS</a:t>
            </a:r>
            <a:r>
              <a:rPr lang="en-US" dirty="0" smtClean="0"/>
              <a:t> strategy</a:t>
            </a:r>
            <a:endParaRPr lang="en-US" dirty="0" smtClean="0"/>
          </a:p>
          <a:p>
            <a:r>
              <a:rPr lang="en-US" dirty="0" smtClean="0"/>
              <a:t>Within 5 years, a significant percentage of your data will live outside your firewall</a:t>
            </a:r>
          </a:p>
          <a:p>
            <a:r>
              <a:rPr lang="en-US" dirty="0" smtClean="0"/>
              <a:t>Integration of </a:t>
            </a:r>
            <a:r>
              <a:rPr lang="en-US" dirty="0" err="1" smtClean="0"/>
              <a:t>SaaS</a:t>
            </a:r>
            <a:r>
              <a:rPr lang="en-US" dirty="0" smtClean="0"/>
              <a:t> to the enterprise is critical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© 2011, MuleSoft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43792-5FDB-4D4B-A3B3-C06E9E5ED8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7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#3: </a:t>
            </a:r>
            <a:r>
              <a:rPr lang="en-US" dirty="0" err="1"/>
              <a:t>PaaS</a:t>
            </a:r>
            <a:r>
              <a:rPr lang="en-US" dirty="0"/>
              <a:t> Mania and Shake </a:t>
            </a:r>
            <a:r>
              <a:rPr lang="en-US" dirty="0" smtClean="0"/>
              <a:t>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3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PaaS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© 2011, MuleSoft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43792-5FDB-4D4B-A3B3-C06E9E5ED8A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2057400" y="2286000"/>
            <a:ext cx="24384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MS PGothic" pitchFamily="34" charset="-128"/>
              </a:rPr>
              <a:t>Cloud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95800" y="2286000"/>
            <a:ext cx="24384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MS PGothic" pitchFamily="34" charset="-128"/>
              </a:rPr>
              <a:t>Enterprise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057400" y="2743200"/>
            <a:ext cx="2438400" cy="762000"/>
          </a:xfrm>
          <a:prstGeom prst="roundRect">
            <a:avLst/>
          </a:prstGeom>
          <a:solidFill>
            <a:srgbClr val="FCFCFD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MS PGothic" pitchFamily="34" charset="-128"/>
              </a:rPr>
              <a:t>SaaS</a:t>
            </a:r>
            <a:endParaRPr lang="en-US" sz="1600" dirty="0">
              <a:solidFill>
                <a:schemeClr val="tx1"/>
              </a:solidFill>
              <a:latin typeface="Helvetica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MS PGothic" pitchFamily="34" charset="-128"/>
              </a:rPr>
              <a:t>(Software as a Service)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495800" y="2743200"/>
            <a:ext cx="2438400" cy="762000"/>
          </a:xfrm>
          <a:prstGeom prst="roundRect">
            <a:avLst/>
          </a:prstGeom>
          <a:solidFill>
            <a:srgbClr val="FCFCFD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MS PGothic" pitchFamily="34" charset="-128"/>
              </a:rPr>
              <a:t>Enterprise Apps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rPr>
              <a:t>(SAP, Oracle EBS)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057400" y="3505200"/>
            <a:ext cx="2438400" cy="762000"/>
          </a:xfrm>
          <a:prstGeom prst="roundRect">
            <a:avLst/>
          </a:prstGeom>
          <a:solidFill>
            <a:srgbClr val="FCFCFD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rPr>
              <a:t>P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MS PGothic" pitchFamily="34" charset="-128"/>
              </a:rPr>
              <a:t>aaS</a:t>
            </a:r>
            <a:endParaRPr lang="en-US" sz="1600" dirty="0">
              <a:solidFill>
                <a:schemeClr val="tx1"/>
              </a:solidFill>
              <a:latin typeface="Helvetica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MS PGothic" pitchFamily="34" charset="-128"/>
              </a:rPr>
              <a:t>(Platform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MS PGothic" pitchFamily="34" charset="-128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MS PGothic" pitchFamily="34" charset="-128"/>
              </a:rPr>
              <a:t>as a Service)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495800" y="3505200"/>
            <a:ext cx="2438400" cy="762000"/>
          </a:xfrm>
          <a:prstGeom prst="roundRect">
            <a:avLst/>
          </a:prstGeom>
          <a:solidFill>
            <a:srgbClr val="FCFCFD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MS PGothic" pitchFamily="34" charset="-128"/>
              </a:rPr>
              <a:t>Middleware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rPr>
              <a:t>(App server, ESB)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057400" y="4267200"/>
            <a:ext cx="2438400" cy="762000"/>
          </a:xfrm>
          <a:prstGeom prst="roundRect">
            <a:avLst/>
          </a:prstGeom>
          <a:solidFill>
            <a:srgbClr val="FCFCFD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rPr>
              <a:t>I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MS PGothic" pitchFamily="34" charset="-128"/>
              </a:rPr>
              <a:t>aaS</a:t>
            </a:r>
            <a:endParaRPr lang="en-US" sz="1600" dirty="0">
              <a:solidFill>
                <a:schemeClr val="tx1"/>
              </a:solidFill>
              <a:latin typeface="Helvetica" pitchFamily="34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MS PGothic" pitchFamily="34" charset="-128"/>
              </a:rPr>
              <a:t>(Infrastructure as a Service)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495800" y="4267200"/>
            <a:ext cx="2438400" cy="762000"/>
          </a:xfrm>
          <a:prstGeom prst="roundRect">
            <a:avLst/>
          </a:prstGeom>
          <a:solidFill>
            <a:srgbClr val="FCFCFD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MS PGothic" pitchFamily="34" charset="-128"/>
              </a:rPr>
              <a:t>Virtualization</a:t>
            </a:r>
            <a:r>
              <a:rPr lang="en-US" sz="1600" dirty="0" smtClean="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rPr>
              <a:t> / OS / Hardware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438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Categories: </a:t>
            </a:r>
            <a:r>
              <a:rPr lang="en-US" dirty="0" err="1" smtClean="0"/>
              <a:t>aPaaS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iPaaS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t>Application </a:t>
            </a:r>
            <a:r>
              <a:rPr lang="en-US" kern="120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t>PaaS</a:t>
            </a:r>
            <a:r>
              <a:rPr lang="en-US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t> (</a:t>
            </a:r>
            <a:r>
              <a:rPr lang="en-US" kern="1200" dirty="0" err="1" smtClean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t>aPaaS</a:t>
            </a:r>
            <a:r>
              <a:rPr lang="en-US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t>) </a:t>
            </a:r>
            <a:r>
              <a:rPr lang="en-US" kern="1200" dirty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t>— the platform for hosting and managing individual </a:t>
            </a:r>
            <a:r>
              <a:rPr lang="en-US" kern="1200" dirty="0" smtClean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t>applications</a:t>
            </a:r>
          </a:p>
          <a:p>
            <a:endParaRPr lang="en-US" dirty="0" smtClean="0"/>
          </a:p>
          <a:p>
            <a:r>
              <a:rPr lang="en-US" kern="1200" dirty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t>Integration </a:t>
            </a:r>
            <a:r>
              <a:rPr lang="en-US" kern="1200" dirty="0" err="1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t>PaaS</a:t>
            </a:r>
            <a:r>
              <a:rPr lang="en-US" kern="1200" dirty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t> (</a:t>
            </a:r>
            <a:r>
              <a:rPr lang="en-US" kern="1200" dirty="0" err="1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t>iPaaS</a:t>
            </a:r>
            <a:r>
              <a:rPr lang="en-US" kern="1200" dirty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t>) — the platform for intermediation and integration of the application services hosted and point-managed by </a:t>
            </a:r>
            <a:r>
              <a:rPr lang="en-US" kern="1200" dirty="0" err="1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t>aPaaS</a:t>
            </a:r>
            <a:r>
              <a:rPr lang="en-US" kern="1200" dirty="0">
                <a:solidFill>
                  <a:schemeClr val="tx1"/>
                </a:solidFill>
                <a:latin typeface="Arial" charset="0"/>
                <a:ea typeface="MS PGothic" pitchFamily="34" charset="-128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© 2011, MuleSoft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43792-5FDB-4D4B-A3B3-C06E9E5ED8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0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Landscape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© 2011, MuleSoft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43792-5FDB-4D4B-A3B3-C06E9E5ED8A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81400"/>
            <a:ext cx="1054100" cy="43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99" y="3962400"/>
            <a:ext cx="2521857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352800"/>
            <a:ext cx="1244600" cy="35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4267199"/>
            <a:ext cx="1371600" cy="5418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2082800"/>
            <a:ext cx="800100" cy="431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800" y="3352800"/>
            <a:ext cx="1117600" cy="393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447800"/>
            <a:ext cx="1320800" cy="292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4191000"/>
            <a:ext cx="1121448" cy="596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0400" y="3581400"/>
            <a:ext cx="1143000" cy="523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5410200"/>
            <a:ext cx="240527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2200" y="5334000"/>
            <a:ext cx="1155700" cy="317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38600" y="4495800"/>
            <a:ext cx="1028700" cy="4987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1200" y="4648200"/>
            <a:ext cx="1625600" cy="355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05200" y="5029200"/>
            <a:ext cx="622300" cy="4831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48200" y="5105400"/>
            <a:ext cx="1016000" cy="393700"/>
          </a:xfrm>
          <a:prstGeom prst="rect">
            <a:avLst/>
          </a:prstGeom>
        </p:spPr>
      </p:pic>
      <p:pic>
        <p:nvPicPr>
          <p:cNvPr id="32" name="Picture 13" descr="mulesoft-logo-final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47800"/>
            <a:ext cx="13890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514600"/>
            <a:ext cx="9636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3" b="14285"/>
          <a:stretch>
            <a:fillRect/>
          </a:stretch>
        </p:blipFill>
        <p:spPr bwMode="auto">
          <a:xfrm>
            <a:off x="6553200" y="1600200"/>
            <a:ext cx="1069975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219200"/>
            <a:ext cx="130810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Arc 35"/>
          <p:cNvSpPr/>
          <p:nvPr/>
        </p:nvSpPr>
        <p:spPr bwMode="auto">
          <a:xfrm rot="12333731">
            <a:off x="6118864" y="1176004"/>
            <a:ext cx="3063314" cy="1930722"/>
          </a:xfrm>
          <a:prstGeom prst="arc">
            <a:avLst>
              <a:gd name="adj1" fmla="val 13280361"/>
              <a:gd name="adj2" fmla="val 14746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pic>
        <p:nvPicPr>
          <p:cNvPr id="37" name="Picture 4" descr="https://encrypted-tbn3.google.com/images?q=tbn:ANd9GcTyDAt8A8w1uTJpSQgGFw5FXHfib4xtnUOMFhacIeeEreK1gLyo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1701800"/>
            <a:ext cx="6318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Arc 37"/>
          <p:cNvSpPr/>
          <p:nvPr/>
        </p:nvSpPr>
        <p:spPr bwMode="auto">
          <a:xfrm rot="21362500">
            <a:off x="295778" y="3066548"/>
            <a:ext cx="8092838" cy="2295661"/>
          </a:xfrm>
          <a:prstGeom prst="arc">
            <a:avLst>
              <a:gd name="adj1" fmla="val 10890069"/>
              <a:gd name="adj2" fmla="val 2159134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39" name="Arc 38"/>
          <p:cNvSpPr/>
          <p:nvPr/>
        </p:nvSpPr>
        <p:spPr bwMode="auto">
          <a:xfrm rot="7497436">
            <a:off x="-320080" y="690673"/>
            <a:ext cx="3063314" cy="1930722"/>
          </a:xfrm>
          <a:prstGeom prst="arc">
            <a:avLst>
              <a:gd name="adj1" fmla="val 13280361"/>
              <a:gd name="adj2" fmla="val 2071508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0" name="Arc 39"/>
          <p:cNvSpPr/>
          <p:nvPr/>
        </p:nvSpPr>
        <p:spPr bwMode="auto">
          <a:xfrm rot="10269124">
            <a:off x="2826228" y="300301"/>
            <a:ext cx="3063314" cy="1930722"/>
          </a:xfrm>
          <a:prstGeom prst="arc">
            <a:avLst>
              <a:gd name="adj1" fmla="val 13280361"/>
              <a:gd name="adj2" fmla="val 2071508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24000" y="2209800"/>
            <a:ext cx="733532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dPaaS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886200" y="2054423"/>
            <a:ext cx="673745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/>
              <a:t>i</a:t>
            </a:r>
            <a:r>
              <a:rPr lang="en-US" sz="1400" b="1" dirty="0" err="1" smtClean="0"/>
              <a:t>PaaS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733800" y="2892623"/>
            <a:ext cx="72371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/>
              <a:t>a</a:t>
            </a:r>
            <a:r>
              <a:rPr lang="en-US" sz="1400" b="1" dirty="0" err="1" smtClean="0"/>
              <a:t>PaaS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124468" y="2133600"/>
            <a:ext cx="1112241" cy="52322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c</a:t>
            </a:r>
            <a:r>
              <a:rPr lang="en-US" sz="1400" b="1" dirty="0" smtClean="0"/>
              <a:t>loud </a:t>
            </a:r>
          </a:p>
          <a:p>
            <a:r>
              <a:rPr lang="en-US" sz="1400" b="1" dirty="0" smtClean="0"/>
              <a:t>integration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97375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to your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Forrester predicts that by 2015, 35% of application workloads will run on </a:t>
            </a:r>
            <a:r>
              <a:rPr lang="en-US" dirty="0" err="1" smtClean="0"/>
              <a:t>PaaS</a:t>
            </a:r>
            <a:endParaRPr lang="en-US" dirty="0" smtClean="0"/>
          </a:p>
          <a:p>
            <a:r>
              <a:rPr lang="en-US" dirty="0" err="1" smtClean="0"/>
              <a:t>PaaS</a:t>
            </a:r>
            <a:r>
              <a:rPr lang="en-US" dirty="0" smtClean="0"/>
              <a:t> is an opportunity to simplify the infrastructure landscape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not suitable for all workloads (data compliance, performance requirements)</a:t>
            </a:r>
          </a:p>
          <a:p>
            <a:r>
              <a:rPr lang="en-US" dirty="0" smtClean="0"/>
              <a:t>Need to understand the role of </a:t>
            </a:r>
            <a:r>
              <a:rPr lang="en-US" dirty="0" err="1" smtClean="0"/>
              <a:t>PaaS</a:t>
            </a:r>
            <a:r>
              <a:rPr lang="en-US" dirty="0" smtClean="0"/>
              <a:t> in your organization by 2013</a:t>
            </a:r>
          </a:p>
          <a:p>
            <a:r>
              <a:rPr lang="en-US" dirty="0" smtClean="0"/>
              <a:t>By 2013 we’ll see the start of </a:t>
            </a:r>
            <a:r>
              <a:rPr lang="en-US" dirty="0" err="1" smtClean="0"/>
              <a:t>aPaaS</a:t>
            </a:r>
            <a:r>
              <a:rPr lang="en-US" dirty="0" smtClean="0"/>
              <a:t> shake out that will leave 3-4 vendors standing, others will specialize or drop 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© 2011, MuleSoft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43792-5FDB-4D4B-A3B3-C06E9E5ED8A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6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#4: The </a:t>
            </a:r>
            <a:r>
              <a:rPr lang="en-US" dirty="0"/>
              <a:t>Enterprise Goes Mobile 2.0</a:t>
            </a:r>
          </a:p>
        </p:txBody>
      </p:sp>
    </p:spTree>
    <p:extLst>
      <p:ext uri="{BB962C8B-B14F-4D97-AF65-F5344CB8AC3E}">
        <p14:creationId xmlns:p14="http://schemas.microsoft.com/office/powerpoint/2010/main" val="188653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Mobile Evolution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© 2011, MuleSoft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43792-5FDB-4D4B-A3B3-C06E9E5ED8A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5111837"/>
            <a:ext cx="1371600" cy="9206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98" y="3505200"/>
            <a:ext cx="6985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066800"/>
            <a:ext cx="1066800" cy="139908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7" idx="0"/>
            <a:endCxn id="8" idx="2"/>
          </p:cNvCxnSpPr>
          <p:nvPr/>
        </p:nvCxnSpPr>
        <p:spPr bwMode="auto">
          <a:xfrm flipH="1" flipV="1">
            <a:off x="4267200" y="2465882"/>
            <a:ext cx="6848" cy="1039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0"/>
            <a:endCxn id="7" idx="2"/>
          </p:cNvCxnSpPr>
          <p:nvPr/>
        </p:nvCxnSpPr>
        <p:spPr bwMode="auto">
          <a:xfrm flipV="1">
            <a:off x="4267200" y="3975100"/>
            <a:ext cx="6848" cy="1136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962400" y="2819400"/>
            <a:ext cx="607859" cy="27699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48200" y="3581400"/>
            <a:ext cx="994383" cy="27699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63379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Mobile 2.0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© 2011, MuleSoft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43792-5FDB-4D4B-A3B3-C06E9E5ED8A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5111837"/>
            <a:ext cx="1371600" cy="9206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 flipV="1">
            <a:off x="4264585" y="2846882"/>
            <a:ext cx="6848" cy="1039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0"/>
          </p:cNvCxnSpPr>
          <p:nvPr/>
        </p:nvCxnSpPr>
        <p:spPr bwMode="auto">
          <a:xfrm flipV="1">
            <a:off x="4267200" y="4343400"/>
            <a:ext cx="0" cy="768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105400"/>
            <a:ext cx="1371600" cy="920663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 bwMode="auto">
          <a:xfrm>
            <a:off x="1752600" y="5334000"/>
            <a:ext cx="914400" cy="533400"/>
          </a:xfrm>
          <a:prstGeom prst="roundRect">
            <a:avLst/>
          </a:prstGeom>
          <a:solidFill>
            <a:srgbClr val="FCFCF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5257800"/>
            <a:ext cx="850900" cy="666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5099137"/>
            <a:ext cx="1371600" cy="92066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 bwMode="auto">
          <a:xfrm>
            <a:off x="5791200" y="5327737"/>
            <a:ext cx="914400" cy="533400"/>
          </a:xfrm>
          <a:prstGeom prst="roundRect">
            <a:avLst/>
          </a:prstGeom>
          <a:solidFill>
            <a:srgbClr val="FCFCF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5272292"/>
            <a:ext cx="647699" cy="595108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 bwMode="auto">
          <a:xfrm flipV="1">
            <a:off x="2133600" y="4343400"/>
            <a:ext cx="0" cy="768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48400" y="4343400"/>
            <a:ext cx="0" cy="768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534" y="1905000"/>
            <a:ext cx="810666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985" y="1905000"/>
            <a:ext cx="718185" cy="94188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 bwMode="auto">
          <a:xfrm>
            <a:off x="1600200" y="3886200"/>
            <a:ext cx="5257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MS PGothic" pitchFamily="34" charset="-128"/>
              </a:rPr>
              <a:t>Integration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7620000" y="5327737"/>
            <a:ext cx="914400" cy="533400"/>
          </a:xfrm>
          <a:prstGeom prst="roundRect">
            <a:avLst/>
          </a:prstGeom>
          <a:solidFill>
            <a:srgbClr val="FCFCF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264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Mobile 2.0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© 2011, MuleSoft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43792-5FDB-4D4B-A3B3-C06E9E5ED8A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5111837"/>
            <a:ext cx="1371600" cy="92066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 flipV="1">
            <a:off x="4264585" y="2465882"/>
            <a:ext cx="6848" cy="1039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6" idx="0"/>
          </p:cNvCxnSpPr>
          <p:nvPr/>
        </p:nvCxnSpPr>
        <p:spPr bwMode="auto">
          <a:xfrm flipV="1">
            <a:off x="4267200" y="4343400"/>
            <a:ext cx="0" cy="768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105400"/>
            <a:ext cx="1371600" cy="920663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 bwMode="auto">
          <a:xfrm>
            <a:off x="1752600" y="5334000"/>
            <a:ext cx="914400" cy="533400"/>
          </a:xfrm>
          <a:prstGeom prst="roundRect">
            <a:avLst/>
          </a:prstGeom>
          <a:solidFill>
            <a:srgbClr val="FCFCF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5257800"/>
            <a:ext cx="850900" cy="666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5099137"/>
            <a:ext cx="1371600" cy="92066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 bwMode="auto">
          <a:xfrm>
            <a:off x="5791200" y="5327737"/>
            <a:ext cx="914400" cy="533400"/>
          </a:xfrm>
          <a:prstGeom prst="roundRect">
            <a:avLst/>
          </a:prstGeom>
          <a:solidFill>
            <a:srgbClr val="FCFCF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5272292"/>
            <a:ext cx="647699" cy="59510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934010" y="2819400"/>
            <a:ext cx="637990" cy="27699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Mobile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0200" y="3505200"/>
            <a:ext cx="7086600" cy="381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MS PGothic" pitchFamily="34" charset="-128"/>
              </a:rPr>
              <a:t>REST API (JSON / XML)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2133600" y="4343400"/>
            <a:ext cx="0" cy="768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48400" y="4343400"/>
            <a:ext cx="0" cy="768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332847" y="2465882"/>
            <a:ext cx="6848" cy="1039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972241" y="2819400"/>
            <a:ext cx="672254" cy="27699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Tablets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695" y="1351163"/>
            <a:ext cx="1470305" cy="1087237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 bwMode="auto">
          <a:xfrm flipH="1" flipV="1">
            <a:off x="6019800" y="2465882"/>
            <a:ext cx="6848" cy="1039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5486400" y="2814935"/>
            <a:ext cx="1197764" cy="46166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Web / Desktop </a:t>
            </a:r>
          </a:p>
          <a:p>
            <a:pPr algn="ctr"/>
            <a:r>
              <a:rPr lang="en-US" dirty="0" smtClean="0"/>
              <a:t>Apps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8534" y="1524000"/>
            <a:ext cx="810666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4985" y="1524000"/>
            <a:ext cx="718185" cy="94188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 bwMode="auto">
          <a:xfrm>
            <a:off x="1600200" y="3886200"/>
            <a:ext cx="7086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MS PGothic" pitchFamily="34" charset="-128"/>
              </a:rPr>
              <a:t>Integration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9000" y="1980181"/>
            <a:ext cx="1476104" cy="610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8531" y="1447800"/>
            <a:ext cx="918469" cy="990600"/>
          </a:xfrm>
          <a:prstGeom prst="rect">
            <a:avLst/>
          </a:prstGeom>
        </p:spPr>
      </p:pic>
      <p:cxnSp>
        <p:nvCxnSpPr>
          <p:cNvPr id="41" name="Straight Arrow Connector 40"/>
          <p:cNvCxnSpPr>
            <a:endCxn id="7" idx="2"/>
          </p:cNvCxnSpPr>
          <p:nvPr/>
        </p:nvCxnSpPr>
        <p:spPr bwMode="auto">
          <a:xfrm flipH="1" flipV="1">
            <a:off x="7977052" y="2590800"/>
            <a:ext cx="23948" cy="913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ounded Rectangle 45"/>
          <p:cNvSpPr/>
          <p:nvPr/>
        </p:nvSpPr>
        <p:spPr bwMode="auto">
          <a:xfrm>
            <a:off x="7620000" y="5327737"/>
            <a:ext cx="914400" cy="533400"/>
          </a:xfrm>
          <a:prstGeom prst="roundRect">
            <a:avLst/>
          </a:prstGeom>
          <a:solidFill>
            <a:srgbClr val="FCFCF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44685" y="2814935"/>
            <a:ext cx="1134069" cy="27699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Other devices</a:t>
            </a:r>
          </a:p>
        </p:txBody>
      </p:sp>
    </p:spTree>
    <p:extLst>
      <p:ext uri="{BB962C8B-B14F-4D97-AF65-F5344CB8AC3E}">
        <p14:creationId xmlns:p14="http://schemas.microsoft.com/office/powerpoint/2010/main" val="221264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#1: </a:t>
            </a:r>
            <a:r>
              <a:rPr lang="en-US" dirty="0"/>
              <a:t>Big Data yin and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to your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“20-50 billion connected devices by 2020” – Morgan Stanley</a:t>
            </a:r>
          </a:p>
          <a:p>
            <a:r>
              <a:rPr lang="en-US" dirty="0" smtClean="0"/>
              <a:t>“Out of 12 mobile apps surveyed, 54 applications were integrated”</a:t>
            </a:r>
            <a:endParaRPr lang="en-US" dirty="0"/>
          </a:p>
          <a:p>
            <a:r>
              <a:rPr lang="en-US" dirty="0" smtClean="0"/>
              <a:t>Devices communicate through APIs, need a platform strategy that enables publishing and consumption of many APIs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© 2011, MuleSoft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43792-5FDB-4D4B-A3B3-C06E9E5ED8A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3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#5</a:t>
            </a:r>
            <a:r>
              <a:rPr lang="en-US" dirty="0"/>
              <a:t>: The Web Goes Real Time</a:t>
            </a:r>
          </a:p>
        </p:txBody>
      </p:sp>
    </p:spTree>
    <p:extLst>
      <p:ext uri="{BB962C8B-B14F-4D97-AF65-F5344CB8AC3E}">
        <p14:creationId xmlns:p14="http://schemas.microsoft.com/office/powerpoint/2010/main" val="38419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is the platform, but it wasn’t built for machines</a:t>
            </a:r>
          </a:p>
          <a:p>
            <a:r>
              <a:rPr lang="en-US" dirty="0" smtClean="0"/>
              <a:t> Real-time means:</a:t>
            </a:r>
          </a:p>
          <a:p>
            <a:pPr lvl="1"/>
            <a:r>
              <a:rPr lang="en-US" dirty="0" smtClean="0"/>
              <a:t>Faster processing</a:t>
            </a:r>
          </a:p>
          <a:p>
            <a:pPr lvl="1"/>
            <a:r>
              <a:rPr lang="en-US" dirty="0" smtClean="0"/>
              <a:t>Less load on servers</a:t>
            </a:r>
          </a:p>
          <a:p>
            <a:pPr lvl="1"/>
            <a:r>
              <a:rPr lang="en-US" dirty="0" smtClean="0"/>
              <a:t>Smarter apps</a:t>
            </a:r>
          </a:p>
          <a:p>
            <a:pPr lvl="1"/>
            <a:r>
              <a:rPr lang="en-US" dirty="0" smtClean="0"/>
              <a:t>Better user experience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© 2011, MuleSoft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43792-5FDB-4D4B-A3B3-C06E9E5ED8A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77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APIs: Early Movers leading the way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© 2011, MuleSoft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43792-5FDB-4D4B-A3B3-C06E9E5ED8A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70154"/>
            <a:ext cx="3048000" cy="11492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295400"/>
            <a:ext cx="2768600" cy="180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505200"/>
            <a:ext cx="3289300" cy="2463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00" y="3276600"/>
            <a:ext cx="32258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40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en-US" dirty="0" smtClean="0"/>
              <a:t>Explosion, changing the IT landscape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19" y="1219200"/>
            <a:ext cx="7905791" cy="476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96290" y="6019800"/>
            <a:ext cx="282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Programmable Web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68498" y="3421295"/>
            <a:ext cx="1262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8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we can help take advantage of these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5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on-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2197100"/>
            <a:ext cx="378777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mule-es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3124200"/>
            <a:ext cx="54292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paghett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3432175"/>
            <a:ext cx="429895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pps-alon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4310063"/>
            <a:ext cx="5429250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loud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123950"/>
            <a:ext cx="6426200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09600" y="152400"/>
            <a:ext cx="5867400" cy="685800"/>
          </a:xfrm>
          <a:prstGeom prst="rect">
            <a:avLst/>
          </a:prstGeom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fld id="{BA25A00F-0010-F849-8190-92AB47D97B6A}" type="slidenum">
              <a:rPr lang="en-US" sz="1000">
                <a:solidFill>
                  <a:srgbClr val="464847"/>
                </a:solidFill>
                <a:latin typeface="Arial" charset="0"/>
              </a:rPr>
              <a:pPr/>
              <a:t>26</a:t>
            </a:fld>
            <a:endParaRPr lang="en-US" sz="1000">
              <a:solidFill>
                <a:srgbClr val="464847"/>
              </a:solidFill>
              <a:latin typeface="Arial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09600" y="152400"/>
            <a:ext cx="5867400" cy="685800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MS PGothic" pitchFamily="34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Helvetica" pitchFamily="34" charset="0"/>
                <a:ea typeface="MS PGothic" pitchFamily="34" charset="-128"/>
                <a:cs typeface="MS PGothic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Helvetica" pitchFamily="34" charset="0"/>
                <a:ea typeface="MS PGothic" pitchFamily="34" charset="-128"/>
                <a:cs typeface="MS PGothic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Helvetica" pitchFamily="34" charset="0"/>
                <a:ea typeface="MS PGothic" pitchFamily="34" charset="-128"/>
                <a:cs typeface="MS PGothic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Helvetica" pitchFamily="34" charset="0"/>
                <a:ea typeface="MS PGothic" pitchFamily="34" charset="-128"/>
                <a:cs typeface="MS PGothic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8F191C"/>
                </a:solidFill>
                <a:latin typeface="Helvetica" pitchFamily="34" charset="0"/>
                <a:ea typeface="MS PGothic" pitchFamily="3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8F191C"/>
                </a:solidFill>
                <a:latin typeface="Helvetica" pitchFamily="34" charset="0"/>
                <a:ea typeface="MS PGothic" pitchFamily="3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8F191C"/>
                </a:solidFill>
                <a:latin typeface="Helvetica" pitchFamily="34" charset="0"/>
                <a:ea typeface="MS PGothic" pitchFamily="3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8F191C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r>
              <a:rPr lang="en-US" dirty="0" smtClean="0"/>
              <a:t>One Platform: Cloud, Enterprise,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4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552457"/>
              </p:ext>
            </p:extLst>
          </p:nvPr>
        </p:nvGraphicFramePr>
        <p:xfrm>
          <a:off x="685800" y="2209800"/>
          <a:ext cx="77724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CFCFD"/>
                          </a:solidFill>
                        </a:rPr>
                        <a:t>Trend</a:t>
                      </a:r>
                      <a:endParaRPr lang="en-US" dirty="0">
                        <a:solidFill>
                          <a:srgbClr val="FCFCF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CFCFD"/>
                          </a:solidFill>
                        </a:rPr>
                        <a:t>Action</a:t>
                      </a:r>
                      <a:endParaRPr lang="en-US" dirty="0">
                        <a:solidFill>
                          <a:srgbClr val="FCFCFD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Big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Observe, 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SaaS</a:t>
                      </a:r>
                      <a:r>
                        <a:rPr lang="en-US" dirty="0" smtClean="0"/>
                        <a:t> / Cloud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yesterday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dirty="0" err="1" smtClean="0"/>
                        <a:t>PaaS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Enterprise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 Real-time APIs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Watch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© 2011, MuleSoft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43792-5FDB-4D4B-A3B3-C06E9E5ED8A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04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@</a:t>
            </a:r>
            <a:r>
              <a:rPr lang="en-US" sz="2400" dirty="0" err="1" smtClean="0"/>
              <a:t>rossmason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#</a:t>
            </a:r>
            <a:r>
              <a:rPr lang="en-US" sz="2400" dirty="0" err="1" smtClean="0"/>
              <a:t>mulesoft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5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© 2011, MuleSoft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43792-5FDB-4D4B-A3B3-C06E9E5ED8A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2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© 2011, MuleSoft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43792-5FDB-4D4B-A3B3-C06E9E5ED8A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723900"/>
            <a:ext cx="9118600" cy="541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3600" y="5867400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Source: 451 Group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437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on the Hype Cycle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6152" b="6152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© 2011, MuleSoft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43792-5FDB-4D4B-A3B3-C06E9E5ED8A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095996" y="3443598"/>
            <a:ext cx="1571004" cy="518801"/>
          </a:xfrm>
          <a:prstGeom prst="rect">
            <a:avLst/>
          </a:prstGeom>
          <a:noFill/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684" y="5971401"/>
            <a:ext cx="1279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Source: Gartner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3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to your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Yin </a:t>
            </a:r>
          </a:p>
          <a:p>
            <a:pPr lvl="1"/>
            <a:r>
              <a:rPr lang="en-US" dirty="0" smtClean="0"/>
              <a:t>Realisation that Big </a:t>
            </a:r>
            <a:r>
              <a:rPr lang="en-US" dirty="0"/>
              <a:t>D</a:t>
            </a:r>
            <a:r>
              <a:rPr lang="en-US" dirty="0" smtClean="0"/>
              <a:t>ata is not a solution, it</a:t>
            </a:r>
            <a:r>
              <a:rPr lang="fr-FR" dirty="0" smtClean="0"/>
              <a:t>’</a:t>
            </a:r>
            <a:r>
              <a:rPr lang="en-US" dirty="0" smtClean="0"/>
              <a:t>s a set of servers/platforms</a:t>
            </a:r>
            <a:endParaRPr lang="en-US" dirty="0"/>
          </a:p>
          <a:p>
            <a:pPr lvl="1"/>
            <a:r>
              <a:rPr lang="en-US" dirty="0" smtClean="0"/>
              <a:t>Landscape a lot more complicated than RDMS </a:t>
            </a:r>
          </a:p>
          <a:p>
            <a:pPr lvl="1"/>
            <a:r>
              <a:rPr lang="en-US" dirty="0" smtClean="0"/>
              <a:t>Need to understand the technology landscape to be able to choose an approach</a:t>
            </a:r>
            <a:endParaRPr lang="en-US" dirty="0" smtClean="0"/>
          </a:p>
          <a:p>
            <a:r>
              <a:rPr lang="en-US" dirty="0" smtClean="0"/>
              <a:t>Yang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use cases emerge as data increases from web, mobile, sensor, financial, healthcare, etc.</a:t>
            </a:r>
          </a:p>
          <a:p>
            <a:pPr lvl="1"/>
            <a:r>
              <a:rPr lang="en-US" dirty="0" smtClean="0"/>
              <a:t>New investment means better tools for analytics, efficient storage and scrubbing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© 2011, MuleSoft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F43792-5FDB-4D4B-A3B3-C06E9E5ED8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1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#2: </a:t>
            </a:r>
            <a:r>
              <a:rPr lang="en-US" dirty="0"/>
              <a:t>Emergence of Cloud </a:t>
            </a:r>
            <a:r>
              <a:rPr lang="en-US" dirty="0" smtClean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4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>
                <a:solidFill>
                  <a:srgbClr val="464847"/>
                </a:solidFill>
                <a:latin typeface="Arial" charset="0"/>
              </a:rPr>
              <a:t>All contents Copyright © 2011, MuleSoft Inc.</a:t>
            </a:r>
          </a:p>
        </p:txBody>
      </p:sp>
      <p:sp>
        <p:nvSpPr>
          <p:cNvPr id="1741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fld id="{08119D49-5A49-3E4F-B7CF-C5401BEFB141}" type="slidenum">
              <a:rPr lang="en-US" sz="1000">
                <a:solidFill>
                  <a:srgbClr val="464847"/>
                </a:solidFill>
                <a:latin typeface="Arial" charset="0"/>
              </a:rPr>
              <a:pPr/>
              <a:t>7</a:t>
            </a:fld>
            <a:endParaRPr lang="en-US" sz="1000">
              <a:solidFill>
                <a:srgbClr val="464847"/>
              </a:solidFill>
              <a:latin typeface="Arial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85720" y="1000108"/>
          <a:ext cx="8501122" cy="507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7280275" y="6019800"/>
            <a:ext cx="1381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Source: Forrester</a:t>
            </a:r>
          </a:p>
        </p:txBody>
      </p:sp>
      <p:sp>
        <p:nvSpPr>
          <p:cNvPr id="17413" name="Rectangle 2"/>
          <p:cNvSpPr txBox="1">
            <a:spLocks noChangeArrowheads="1"/>
          </p:cNvSpPr>
          <p:nvPr/>
        </p:nvSpPr>
        <p:spPr bwMode="auto">
          <a:xfrm>
            <a:off x="457200" y="152400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2"/>
                </a:solidFill>
              </a:rPr>
              <a:t>Integration will make or break SaaS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04800" y="1752600"/>
            <a:ext cx="3124200" cy="4572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en-US">
              <a:solidFill>
                <a:schemeClr val="tx1"/>
              </a:solidFill>
              <a:latin typeface="Helvetic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82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>
                <a:solidFill>
                  <a:srgbClr val="464847"/>
                </a:solidFill>
                <a:latin typeface="Arial" charset="0"/>
              </a:rPr>
              <a:t>All contents Copyright © 2011, MuleSoft Inc.</a:t>
            </a:r>
          </a:p>
        </p:txBody>
      </p:sp>
      <p:sp>
        <p:nvSpPr>
          <p:cNvPr id="1638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fld id="{824B9A69-07AF-BC47-A140-54587C0135BA}" type="slidenum">
              <a:rPr lang="en-US" sz="1000">
                <a:solidFill>
                  <a:srgbClr val="464847"/>
                </a:solidFill>
                <a:latin typeface="Arial" charset="0"/>
              </a:rPr>
              <a:pPr/>
              <a:t>8</a:t>
            </a:fld>
            <a:endParaRPr lang="en-US" sz="1000">
              <a:solidFill>
                <a:srgbClr val="464847"/>
              </a:solidFill>
              <a:latin typeface="Arial" charset="0"/>
            </a:endParaRPr>
          </a:p>
        </p:txBody>
      </p:sp>
      <p:sp>
        <p:nvSpPr>
          <p:cNvPr id="16387" name="Rectangle 2"/>
          <p:cNvSpPr txBox="1">
            <a:spLocks noChangeArrowheads="1"/>
          </p:cNvSpPr>
          <p:nvPr/>
        </p:nvSpPr>
        <p:spPr bwMode="auto">
          <a:xfrm>
            <a:off x="457200" y="152400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2"/>
                </a:solidFill>
              </a:rPr>
              <a:t>SaaS Tsunami creating a massive 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</a:rPr>
              <a:t>integration wave</a:t>
            </a:r>
          </a:p>
        </p:txBody>
      </p:sp>
      <p:pic>
        <p:nvPicPr>
          <p:cNvPr id="1638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282700"/>
            <a:ext cx="8113712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7280275" y="6019800"/>
            <a:ext cx="1381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Source: Forrester</a:t>
            </a:r>
          </a:p>
        </p:txBody>
      </p:sp>
    </p:spTree>
    <p:extLst>
      <p:ext uri="{BB962C8B-B14F-4D97-AF65-F5344CB8AC3E}">
        <p14:creationId xmlns:p14="http://schemas.microsoft.com/office/powerpoint/2010/main" val="1071043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00">
                <a:solidFill>
                  <a:srgbClr val="464847"/>
                </a:solidFill>
                <a:latin typeface="Arial" charset="0"/>
              </a:rPr>
              <a:t>All contents Copyright © 2011, MuleSoft Inc.</a:t>
            </a:r>
          </a:p>
        </p:txBody>
      </p:sp>
      <p:sp>
        <p:nvSpPr>
          <p:cNvPr id="1638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fld id="{824B9A69-07AF-BC47-A140-54587C0135BA}" type="slidenum">
              <a:rPr lang="en-US" sz="1000">
                <a:solidFill>
                  <a:srgbClr val="464847"/>
                </a:solidFill>
                <a:latin typeface="Arial" charset="0"/>
              </a:rPr>
              <a:pPr/>
              <a:t>9</a:t>
            </a:fld>
            <a:endParaRPr lang="en-US" sz="1000">
              <a:solidFill>
                <a:srgbClr val="464847"/>
              </a:solidFill>
              <a:latin typeface="Arial" charset="0"/>
            </a:endParaRPr>
          </a:p>
        </p:txBody>
      </p:sp>
      <p:sp>
        <p:nvSpPr>
          <p:cNvPr id="16387" name="Rectangle 2"/>
          <p:cNvSpPr txBox="1">
            <a:spLocks noChangeArrowheads="1"/>
          </p:cNvSpPr>
          <p:nvPr/>
        </p:nvSpPr>
        <p:spPr bwMode="auto">
          <a:xfrm>
            <a:off x="457200" y="152400"/>
            <a:ext cx="6248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2"/>
                </a:solidFill>
              </a:rPr>
              <a:t>SaaS Tsunami creating a massive 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</a:rPr>
              <a:t>integration wave</a:t>
            </a:r>
          </a:p>
        </p:txBody>
      </p:sp>
      <p:pic>
        <p:nvPicPr>
          <p:cNvPr id="1638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282700"/>
            <a:ext cx="8113712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7280275" y="6019800"/>
            <a:ext cx="1381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/>
              <a:t>Source: Forrester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0" y="990600"/>
            <a:ext cx="9144000" cy="5334000"/>
          </a:xfrm>
          <a:prstGeom prst="rect">
            <a:avLst/>
          </a:prstGeom>
          <a:solidFill>
            <a:schemeClr val="accent1">
              <a:alpha val="7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1371600"/>
            <a:ext cx="71628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</a:rPr>
              <a:t>Thousands of new applications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</a:rPr>
              <a:t>Thousands of </a:t>
            </a:r>
            <a:r>
              <a:rPr lang="en-US" sz="3200" dirty="0" err="1" smtClean="0">
                <a:solidFill>
                  <a:srgbClr val="FFFFFF"/>
                </a:solidFill>
              </a:rPr>
              <a:t>siloed</a:t>
            </a:r>
            <a:r>
              <a:rPr lang="en-US" sz="3200" dirty="0" smtClean="0">
                <a:solidFill>
                  <a:srgbClr val="FFFFFF"/>
                </a:solidFill>
              </a:rPr>
              <a:t> data stores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</a:rPr>
              <a:t>Thousands of new APIs to integrate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5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MuleSoft">
  <a:themeElements>
    <a:clrScheme name="Custom 2">
      <a:dk1>
        <a:srgbClr val="464847"/>
      </a:dk1>
      <a:lt1>
        <a:srgbClr val="767878"/>
      </a:lt1>
      <a:dk2>
        <a:srgbClr val="20455E"/>
      </a:dk2>
      <a:lt2>
        <a:srgbClr val="699FAF"/>
      </a:lt2>
      <a:accent1>
        <a:srgbClr val="6C726F"/>
      </a:accent1>
      <a:accent2>
        <a:srgbClr val="459DB5"/>
      </a:accent2>
      <a:accent3>
        <a:srgbClr val="183230"/>
      </a:accent3>
      <a:accent4>
        <a:srgbClr val="251723"/>
      </a:accent4>
      <a:accent5>
        <a:srgbClr val="D39636"/>
      </a:accent5>
      <a:accent6>
        <a:srgbClr val="526B31"/>
      </a:accent6>
      <a:hlink>
        <a:srgbClr val="20455E"/>
      </a:hlink>
      <a:folHlink>
        <a:srgbClr val="20455E"/>
      </a:folHlink>
    </a:clrScheme>
    <a:fontScheme name="Blank Presentation">
      <a:majorFont>
        <a:latin typeface="Helvetica"/>
        <a:ea typeface="MS PGothic"/>
        <a:cs typeface=""/>
      </a:majorFont>
      <a:minorFont>
        <a:latin typeface="Helvetic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ea typeface="MS PGothic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8F191C"/>
        </a:dk2>
        <a:lt2>
          <a:srgbClr val="808080"/>
        </a:lt2>
        <a:accent1>
          <a:srgbClr val="D7CAAE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8E1D3"/>
        </a:accent5>
        <a:accent6>
          <a:srgbClr val="8A8A5C"/>
        </a:accent6>
        <a:hlink>
          <a:srgbClr val="272861"/>
        </a:hlink>
        <a:folHlink>
          <a:srgbClr val="7DAB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99B9E7"/>
    </a:dk2>
    <a:lt2>
      <a:srgbClr val="00A0DA"/>
    </a:lt2>
    <a:accent1>
      <a:srgbClr val="1B4075"/>
    </a:accent1>
    <a:accent2>
      <a:srgbClr val="B8B7A9"/>
    </a:accent2>
    <a:accent3>
      <a:srgbClr val="0070C0"/>
    </a:accent3>
    <a:accent4>
      <a:srgbClr val="69B553"/>
    </a:accent4>
    <a:accent5>
      <a:srgbClr val="808285"/>
    </a:accent5>
    <a:accent6>
      <a:srgbClr val="3F4042"/>
    </a:accent6>
    <a:hlink>
      <a:srgbClr val="1B4075"/>
    </a:hlink>
    <a:folHlink>
      <a:srgbClr val="1B4075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MuleSoft.pot</Template>
  <TotalTime>6557</TotalTime>
  <Words>1288</Words>
  <Application>Microsoft Macintosh PowerPoint</Application>
  <PresentationFormat>On-screen Show (4:3)</PresentationFormat>
  <Paragraphs>197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Helvetica</vt:lpstr>
      <vt:lpstr>MS PGothic</vt:lpstr>
      <vt:lpstr>Arial</vt:lpstr>
      <vt:lpstr>Times</vt:lpstr>
      <vt:lpstr>ヒラギノ角ゴ Pro W3</vt:lpstr>
      <vt:lpstr>Helvetica Neue LT Std 75 Bold</vt:lpstr>
      <vt:lpstr>Helvetica Neue LT Std 55 Roman</vt:lpstr>
      <vt:lpstr>MuleSoft</vt:lpstr>
      <vt:lpstr>5 Big IT Trends for 2012</vt:lpstr>
      <vt:lpstr>#1: Big Data yin and yang</vt:lpstr>
      <vt:lpstr>What is big data?</vt:lpstr>
      <vt:lpstr>Big Data on the Hype Cycle</vt:lpstr>
      <vt:lpstr>Impact to your organization</vt:lpstr>
      <vt:lpstr>#2: Emergence of Cloud Integration</vt:lpstr>
      <vt:lpstr>PowerPoint Presentation</vt:lpstr>
      <vt:lpstr>PowerPoint Presentation</vt:lpstr>
      <vt:lpstr>PowerPoint Presentation</vt:lpstr>
      <vt:lpstr>Impact to your organization</vt:lpstr>
      <vt:lpstr>#3: PaaS Mania and Shake Out</vt:lpstr>
      <vt:lpstr>What is PaaS?</vt:lpstr>
      <vt:lpstr>PaaS Categories: aPaaS, iPaaS</vt:lpstr>
      <vt:lpstr>PaaS Landscape</vt:lpstr>
      <vt:lpstr>Impact to your organization</vt:lpstr>
      <vt:lpstr>#4: The Enterprise Goes Mobile 2.0</vt:lpstr>
      <vt:lpstr>Enterprise Mobile Evolution</vt:lpstr>
      <vt:lpstr>Enterprise Mobile 2.0</vt:lpstr>
      <vt:lpstr>Enterprise Mobile 2.0</vt:lpstr>
      <vt:lpstr>Impact to your organization</vt:lpstr>
      <vt:lpstr>#5: The Web Goes Real Time</vt:lpstr>
      <vt:lpstr>Real-time Web</vt:lpstr>
      <vt:lpstr>Streaming APIs: Early Movers leading the way</vt:lpstr>
      <vt:lpstr>API Explosion, changing the IT landscape</vt:lpstr>
      <vt:lpstr>How we can help take advantage of these trends</vt:lpstr>
      <vt:lpstr>PowerPoint Presentation</vt:lpstr>
      <vt:lpstr>Summary</vt:lpstr>
      <vt:lpstr>Questions?  @rossmason  #mulesoft</vt:lpstr>
      <vt:lpstr>PowerPoint Presentation</vt:lpstr>
    </vt:vector>
  </TitlesOfParts>
  <Company>MuleSource,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Mahau Ma</dc:creator>
  <cp:lastModifiedBy>Ross Mason</cp:lastModifiedBy>
  <cp:revision>47</cp:revision>
  <dcterms:created xsi:type="dcterms:W3CDTF">2009-09-02T19:10:58Z</dcterms:created>
  <dcterms:modified xsi:type="dcterms:W3CDTF">2012-01-15T08:28:48Z</dcterms:modified>
</cp:coreProperties>
</file>