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26"/>
  </p:notesMasterIdLst>
  <p:handoutMasterIdLst>
    <p:handoutMasterId r:id="rId27"/>
  </p:handoutMasterIdLst>
  <p:sldIdLst>
    <p:sldId id="256" r:id="rId2"/>
    <p:sldId id="298" r:id="rId3"/>
    <p:sldId id="324" r:id="rId4"/>
    <p:sldId id="318" r:id="rId5"/>
    <p:sldId id="323" r:id="rId6"/>
    <p:sldId id="320" r:id="rId7"/>
    <p:sldId id="294" r:id="rId8"/>
    <p:sldId id="310" r:id="rId9"/>
    <p:sldId id="300" r:id="rId10"/>
    <p:sldId id="295" r:id="rId11"/>
    <p:sldId id="311" r:id="rId12"/>
    <p:sldId id="314" r:id="rId13"/>
    <p:sldId id="321" r:id="rId14"/>
    <p:sldId id="305" r:id="rId15"/>
    <p:sldId id="306" r:id="rId16"/>
    <p:sldId id="322" r:id="rId17"/>
    <p:sldId id="296" r:id="rId18"/>
    <p:sldId id="312" r:id="rId19"/>
    <p:sldId id="308" r:id="rId20"/>
    <p:sldId id="309" r:id="rId21"/>
    <p:sldId id="313" r:id="rId22"/>
    <p:sldId id="317" r:id="rId23"/>
    <p:sldId id="325" r:id="rId24"/>
    <p:sldId id="326" r:id="rId25"/>
  </p:sldIdLst>
  <p:sldSz cx="121793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AC62F"/>
    <a:srgbClr val="064B7C"/>
    <a:srgbClr val="1B97D1"/>
    <a:srgbClr val="494949"/>
    <a:srgbClr val="686868"/>
    <a:srgbClr val="969696"/>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3" autoAdjust="0"/>
    <p:restoredTop sz="73948" autoAdjust="0"/>
  </p:normalViewPr>
  <p:slideViewPr>
    <p:cSldViewPr snapToGrid="0" snapToObjects="1">
      <p:cViewPr>
        <p:scale>
          <a:sx n="75" d="100"/>
          <a:sy n="75" d="100"/>
        </p:scale>
        <p:origin x="-3520" y="-688"/>
      </p:cViewPr>
      <p:guideLst>
        <p:guide orient="horz" pos="882"/>
        <p:guide pos="6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4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72A81F-78C7-E440-9079-2EB66B8AC635}" type="datetimeFigureOut">
              <a:rPr lang="en-US" smtClean="0">
                <a:latin typeface="Arial"/>
              </a:rPr>
              <a:t>11/5/13</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3513AF-E49A-4440-8C95-B32979C7EF27}"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25773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B6C3568D-0BFB-614F-857F-9A2B6EBEEF77}" type="datetimeFigureOut">
              <a:rPr lang="en-US" smtClean="0"/>
              <a:pPr/>
              <a:t>11/5/13</a:t>
            </a:fld>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528E766-D65B-A946-AB93-E463F7094F33}" type="slidenum">
              <a:rPr lang="en-US" smtClean="0"/>
              <a:pPr/>
              <a:t>‹#›</a:t>
            </a:fld>
            <a:endParaRPr lang="en-US" dirty="0"/>
          </a:p>
        </p:txBody>
      </p:sp>
    </p:spTree>
    <p:extLst>
      <p:ext uri="{BB962C8B-B14F-4D97-AF65-F5344CB8AC3E}">
        <p14:creationId xmlns:p14="http://schemas.microsoft.com/office/powerpoint/2010/main" val="38110275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session is about techniques</a:t>
            </a:r>
            <a:r>
              <a:rPr lang="en-US" baseline="0" dirty="0" smtClean="0"/>
              <a:t> that can be used to optimize API development and delivery on the Apigee platform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Come away with a sense of how these techniques can be used in your environment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part 1 of a two-part session.  Part 2 is immediately after this session, in the same room, hosted by my colleague Alan Ho.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Take some time to try these things out, and then send us your feedback</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1</a:t>
            </a:fld>
            <a:endParaRPr lang="en-US" dirty="0"/>
          </a:p>
        </p:txBody>
      </p:sp>
    </p:spTree>
    <p:extLst>
      <p:ext uri="{BB962C8B-B14F-4D97-AF65-F5344CB8AC3E}">
        <p14:creationId xmlns:p14="http://schemas.microsoft.com/office/powerpoint/2010/main" val="3519713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been working</a:t>
            </a:r>
            <a:r>
              <a:rPr lang="en-US" baseline="0" dirty="0" smtClean="0"/>
              <a:t> with Apigee for a while you’re probably already familiar with the scripting that Apigee provided early on:</a:t>
            </a:r>
          </a:p>
          <a:p>
            <a:endParaRPr lang="en-US" baseline="0" dirty="0" smtClean="0"/>
          </a:p>
          <a:p>
            <a:r>
              <a:rPr lang="en-US" baseline="0" dirty="0" smtClean="0"/>
              <a:t>-- Java, which is super-powerful and super-fast but also a bit clunky to use because of the need to bundle class files into JARs before deployment</a:t>
            </a:r>
          </a:p>
          <a:p>
            <a:r>
              <a:rPr lang="en-US" baseline="0" dirty="0" smtClean="0"/>
              <a:t>-- Python, which is quite powerful and allows you to do just about anything you’d want to do in a language that many find easier to deal with</a:t>
            </a:r>
          </a:p>
          <a:p>
            <a:r>
              <a:rPr lang="en-US" baseline="0" dirty="0" smtClean="0"/>
              <a:t>-- XSLT, which was great for transforming XML files but admitted not much good for anything else</a:t>
            </a:r>
          </a:p>
          <a:p>
            <a:endParaRPr lang="en-US" baseline="0" dirty="0" smtClean="0"/>
          </a:p>
          <a:p>
            <a:r>
              <a:rPr lang="en-US" baseline="0" dirty="0" smtClean="0"/>
              <a:t>When 4G came out in August of 2012 we added JavaScript support, which opened things up quite a bit because of the relatively large number of developers that know JavaScript already.  </a:t>
            </a:r>
          </a:p>
          <a:p>
            <a:endParaRPr lang="en-US" baseline="0" dirty="0" smtClean="0"/>
          </a:p>
          <a:p>
            <a:r>
              <a:rPr lang="en-US" baseline="0" dirty="0" err="1" smtClean="0"/>
              <a:t>Node.js</a:t>
            </a:r>
            <a:r>
              <a:rPr lang="en-US" baseline="0" dirty="0" smtClean="0"/>
              <a:t> support in Apigee Edge introduces the concept of what we call a “scriptable target”. With </a:t>
            </a:r>
            <a:r>
              <a:rPr lang="en-US" baseline="0" dirty="0" err="1" smtClean="0"/>
              <a:t>node.js</a:t>
            </a:r>
            <a:r>
              <a:rPr lang="en-US" baseline="0" dirty="0" smtClean="0"/>
              <a:t>, you now have the ability to think of Apigee Edge as a target in and of itself, which can potentially enable some really interesting use cases and capabilities.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12</a:t>
            </a:fld>
            <a:endParaRPr lang="en-US" dirty="0"/>
          </a:p>
        </p:txBody>
      </p:sp>
    </p:spTree>
    <p:extLst>
      <p:ext uri="{BB962C8B-B14F-4D97-AF65-F5344CB8AC3E}">
        <p14:creationId xmlns:p14="http://schemas.microsoft.com/office/powerpoint/2010/main" val="184594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Node.js</a:t>
            </a:r>
            <a:r>
              <a:rPr lang="en-US" baseline="0" dirty="0" smtClean="0"/>
              <a:t> and the idea of scriptable targets support enables a new level of API customization.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One great use case for scriptable targets is what’s called an “</a:t>
            </a:r>
            <a:r>
              <a:rPr lang="en-US" baseline="0" dirty="0" err="1" smtClean="0"/>
              <a:t>OAuth</a:t>
            </a:r>
            <a:r>
              <a:rPr lang="en-US" baseline="0" dirty="0" smtClean="0"/>
              <a:t> consent application”.  You may already know that in three-legged </a:t>
            </a:r>
            <a:r>
              <a:rPr lang="en-US" baseline="0" dirty="0" err="1" smtClean="0"/>
              <a:t>OAuth</a:t>
            </a:r>
            <a:r>
              <a:rPr lang="en-US" baseline="0" dirty="0" smtClean="0"/>
              <a:t> there’s a concept of an “authentication server” that is used to verify user credentials and to ask for and record the user permission to share their information with an application.  Many of our customers ask us to host this application within Apigee because they don’t have an outboard server that has this capability; with </a:t>
            </a:r>
            <a:r>
              <a:rPr lang="en-US" baseline="0" dirty="0" err="1" smtClean="0"/>
              <a:t>node.js</a:t>
            </a:r>
            <a:r>
              <a:rPr lang="en-US" baseline="0" dirty="0" smtClean="0"/>
              <a:t> you now have the ability to host this sort of application within Apigee, which simplifies your API authorization and authentication flows considerably.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general, </a:t>
            </a:r>
            <a:r>
              <a:rPr lang="en-US" baseline="0" dirty="0" err="1" smtClean="0"/>
              <a:t>node.js</a:t>
            </a:r>
            <a:r>
              <a:rPr lang="en-US" baseline="0" dirty="0" smtClean="0"/>
              <a:t> support can help eliminate the need for separate </a:t>
            </a:r>
            <a:r>
              <a:rPr lang="en-US" baseline="0" dirty="0" err="1" smtClean="0"/>
              <a:t>node.js</a:t>
            </a:r>
            <a:r>
              <a:rPr lang="en-US" baseline="0" dirty="0" smtClean="0"/>
              <a:t> servers – you can now host those apps in the scalable Apigee cloud.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Node.js</a:t>
            </a:r>
            <a:r>
              <a:rPr lang="en-US" baseline="0" dirty="0" smtClean="0"/>
              <a:t> gives you the ability to orchestrate calls, perform complex transformations, and do almost anything a regular </a:t>
            </a:r>
            <a:r>
              <a:rPr lang="en-US" baseline="0" dirty="0" err="1" smtClean="0"/>
              <a:t>node.js</a:t>
            </a:r>
            <a:r>
              <a:rPr lang="en-US" baseline="0" dirty="0" smtClean="0"/>
              <a:t> app can do, but now you can combine that with Apigee policies for even more flexibility.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really great thing is that you can also use many of the thousands of existing </a:t>
            </a:r>
            <a:r>
              <a:rPr lang="en-US" baseline="0" dirty="0" err="1" smtClean="0"/>
              <a:t>Node.js</a:t>
            </a:r>
            <a:r>
              <a:rPr lang="en-US" baseline="0" dirty="0" smtClean="0"/>
              <a:t> modules.</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13</a:t>
            </a:fld>
            <a:endParaRPr lang="en-US" dirty="0"/>
          </a:p>
        </p:txBody>
      </p:sp>
    </p:spTree>
    <p:extLst>
      <p:ext uri="{BB962C8B-B14F-4D97-AF65-F5344CB8AC3E}">
        <p14:creationId xmlns:p14="http://schemas.microsoft.com/office/powerpoint/2010/main" val="2445944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Getting started with </a:t>
            </a:r>
            <a:r>
              <a:rPr lang="en-US" dirty="0" err="1" smtClean="0"/>
              <a:t>node.js</a:t>
            </a:r>
            <a:r>
              <a:rPr lang="en-US" dirty="0" smtClean="0"/>
              <a:t> is pretty easy.. We’ve provided a wizard that allows you use</a:t>
            </a:r>
            <a:r>
              <a:rPr lang="en-US" baseline="0" dirty="0" smtClean="0"/>
              <a:t> your </a:t>
            </a:r>
            <a:r>
              <a:rPr lang="en-US" baseline="0" dirty="0" err="1" smtClean="0"/>
              <a:t>node.js</a:t>
            </a:r>
            <a:r>
              <a:rPr lang="en-US" baseline="0" dirty="0" smtClean="0"/>
              <a:t> code to create a proxy using the “New API Proxy” wizard, and you can also add API key validation and quota enforcement at the same time.  When you fill out the form and click Build, API Services builds the proxy, deploys it to the “test” environment and sends you to the Proxy Overview page where you can go to Develop mode to add any policies or other customizations.</a:t>
            </a:r>
          </a:p>
          <a:p>
            <a:endParaRPr lang="en-US" baseline="0" dirty="0" smtClean="0"/>
          </a:p>
          <a:p>
            <a:r>
              <a:rPr lang="en-US" baseline="0" dirty="0" smtClean="0"/>
              <a:t>The Wizard allows you to select from two templates that you can use to start your development – the basic “hello world” template and one that incorporates the API Services data store to allow you to access that data as a scriptable target. </a:t>
            </a:r>
          </a:p>
          <a:p>
            <a:endParaRPr lang="en-US" baseline="0" dirty="0" smtClean="0"/>
          </a:p>
          <a:p>
            <a:r>
              <a:rPr lang="en-US" baseline="0" dirty="0" smtClean="0"/>
              <a:t>There’s another way to create a </a:t>
            </a:r>
            <a:r>
              <a:rPr lang="en-US" baseline="0" dirty="0" err="1" smtClean="0"/>
              <a:t>node.js</a:t>
            </a:r>
            <a:r>
              <a:rPr lang="en-US" baseline="0" dirty="0" smtClean="0"/>
              <a:t> application – using “</a:t>
            </a:r>
            <a:r>
              <a:rPr lang="en-US" baseline="0" dirty="0" err="1" smtClean="0"/>
              <a:t>apigeetool</a:t>
            </a:r>
            <a:r>
              <a:rPr lang="en-US" baseline="0" dirty="0" smtClean="0"/>
              <a:t>”</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14</a:t>
            </a:fld>
            <a:endParaRPr lang="en-US" dirty="0"/>
          </a:p>
        </p:txBody>
      </p:sp>
    </p:spTree>
    <p:extLst>
      <p:ext uri="{BB962C8B-B14F-4D97-AF65-F5344CB8AC3E}">
        <p14:creationId xmlns:p14="http://schemas.microsoft.com/office/powerpoint/2010/main" val="887373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Apigeetool</a:t>
            </a:r>
            <a:r>
              <a:rPr lang="en-US" dirty="0" smtClean="0"/>
              <a:t> is a utility you can download from </a:t>
            </a:r>
            <a:r>
              <a:rPr lang="en-US" dirty="0" err="1" smtClean="0"/>
              <a:t>Github</a:t>
            </a:r>
            <a:r>
              <a:rPr lang="en-US" dirty="0" smtClean="0"/>
              <a:t> and install</a:t>
            </a:r>
            <a:r>
              <a:rPr lang="en-US" baseline="0" dirty="0" smtClean="0"/>
              <a:t> to allow you to create Apigee proxies from any </a:t>
            </a:r>
            <a:r>
              <a:rPr lang="en-US" baseline="0" dirty="0" err="1" smtClean="0"/>
              <a:t>node.js</a:t>
            </a:r>
            <a:r>
              <a:rPr lang="en-US" baseline="0" dirty="0" smtClean="0"/>
              <a:t> server module.</a:t>
            </a:r>
          </a:p>
          <a:p>
            <a:endParaRPr lang="en-US" baseline="0" dirty="0" smtClean="0"/>
          </a:p>
          <a:p>
            <a:r>
              <a:rPr lang="en-US" baseline="0" dirty="0" err="1" smtClean="0"/>
              <a:t>Apigeetool</a:t>
            </a:r>
            <a:r>
              <a:rPr lang="en-US" baseline="0" dirty="0" smtClean="0"/>
              <a:t> allows you to do just about everything the API Proxy Wizard can do – name your proxy, set the base path and so on.</a:t>
            </a:r>
          </a:p>
          <a:p>
            <a:endParaRPr lang="en-US" baseline="0" dirty="0" smtClean="0"/>
          </a:p>
          <a:p>
            <a:r>
              <a:rPr lang="en-US" baseline="0" dirty="0" smtClean="0"/>
              <a:t>It’s pretty easy to use.</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15</a:t>
            </a:fld>
            <a:endParaRPr lang="en-US" dirty="0"/>
          </a:p>
        </p:txBody>
      </p:sp>
    </p:spTree>
    <p:extLst>
      <p:ext uri="{BB962C8B-B14F-4D97-AF65-F5344CB8AC3E}">
        <p14:creationId xmlns:p14="http://schemas.microsoft.com/office/powerpoint/2010/main" val="3414707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Apigee’s</a:t>
            </a:r>
            <a:r>
              <a:rPr lang="en-US" dirty="0" smtClean="0"/>
              <a:t> </a:t>
            </a:r>
            <a:r>
              <a:rPr lang="en-US" dirty="0" err="1" smtClean="0"/>
              <a:t>node.js</a:t>
            </a:r>
            <a:r>
              <a:rPr lang="en-US" dirty="0" smtClean="0"/>
              <a:t> support comes with a set of built-in</a:t>
            </a:r>
            <a:r>
              <a:rPr lang="en-US" baseline="0" dirty="0" smtClean="0"/>
              <a:t> NPMs that you can use in your scriptable targets. </a:t>
            </a:r>
          </a:p>
          <a:p>
            <a:endParaRPr lang="en-US" baseline="0" dirty="0" smtClean="0"/>
          </a:p>
          <a:p>
            <a:r>
              <a:rPr lang="en-US" baseline="0" dirty="0" smtClean="0"/>
              <a:t> Like other Apigee resources, </a:t>
            </a:r>
            <a:r>
              <a:rPr lang="en-US" baseline="0" dirty="0" err="1" smtClean="0"/>
              <a:t>node.js</a:t>
            </a:r>
            <a:r>
              <a:rPr lang="en-US" baseline="0" dirty="0" smtClean="0"/>
              <a:t> scripts can also be stored at the organization and environment level, so they’re easy to change.</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16</a:t>
            </a:fld>
            <a:endParaRPr lang="en-US" dirty="0"/>
          </a:p>
        </p:txBody>
      </p:sp>
    </p:spTree>
    <p:extLst>
      <p:ext uri="{BB962C8B-B14F-4D97-AF65-F5344CB8AC3E}">
        <p14:creationId xmlns:p14="http://schemas.microsoft.com/office/powerpoint/2010/main" val="30864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a:t>
            </a:r>
            <a:r>
              <a:rPr lang="en-US" baseline="0" dirty="0" smtClean="0"/>
              <a:t> but certainly not least we’re going to spend a few minutes talking about the API Services Data Store and how it can be used not only as pre-built data storage for mobile apps but also as a mechanism for managing the impedance mismatch between mobile data and access requirements and typical enterprise data storage.</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18</a:t>
            </a:fld>
            <a:endParaRPr lang="en-US" dirty="0"/>
          </a:p>
        </p:txBody>
      </p:sp>
    </p:spTree>
    <p:extLst>
      <p:ext uri="{BB962C8B-B14F-4D97-AF65-F5344CB8AC3E}">
        <p14:creationId xmlns:p14="http://schemas.microsoft.com/office/powerpoint/2010/main" val="3448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API Services Data</a:t>
            </a:r>
            <a:r>
              <a:rPr lang="en-US" baseline="0" dirty="0" smtClean="0"/>
              <a:t> Store provides the ability to create an “operational data store” that can serve as an intermediary between mobile and enterprise.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Looking at the data store from the mobile side, it’s pre-configured with many of the common concepts you’d want in a database to support mobile apps, such as location, connections and social integrations.  It’s also extensible: new collections of data can be created and used very easily, using the Apigee Edge UI or the Data Store API.  </a:t>
            </a:r>
          </a:p>
          <a:p>
            <a:endParaRPr lang="en-US" baseline="0" dirty="0" smtClean="0"/>
          </a:p>
          <a:p>
            <a:r>
              <a:rPr lang="en-US" baseline="0" dirty="0" smtClean="0"/>
              <a:t>The Data Store supports user authentication as API Proxies do, and as part of its social integration it also supports login using credentials from providers like Facebook.</a:t>
            </a:r>
          </a:p>
          <a:p>
            <a:endParaRPr lang="en-US" baseline="0" dirty="0" smtClean="0"/>
          </a:p>
          <a:p>
            <a:r>
              <a:rPr lang="en-US" baseline="0" dirty="0" smtClean="0"/>
              <a:t>A key concept of the data store is the ability to create connections between pieces of data, so that you can – for example - associate an item representing an activity with the place it was performed and the person that performed it</a:t>
            </a:r>
          </a:p>
          <a:p>
            <a:endParaRPr lang="en-US" baseline="0" dirty="0" smtClean="0"/>
          </a:p>
          <a:p>
            <a:r>
              <a:rPr lang="en-US" dirty="0" smtClean="0"/>
              <a:t>Handling of location data – latitude</a:t>
            </a:r>
            <a:r>
              <a:rPr lang="en-US" baseline="0" dirty="0" smtClean="0"/>
              <a:t> and longitude – is also a key concept, and there are specific features of the query language that allow you to retrieve data based on the location of the object that data represents.</a:t>
            </a:r>
          </a:p>
          <a:p>
            <a:endParaRPr lang="en-US" baseline="0" dirty="0" smtClean="0"/>
          </a:p>
          <a:p>
            <a:r>
              <a:rPr lang="en-US" baseline="0" dirty="0" smtClean="0"/>
              <a:t>Push notifications allow you to drive user engagement, and you can use features such as the Data Store and </a:t>
            </a:r>
            <a:r>
              <a:rPr lang="en-US" baseline="0" dirty="0" err="1" smtClean="0"/>
              <a:t>node.js</a:t>
            </a:r>
            <a:r>
              <a:rPr lang="en-US" baseline="0" dirty="0" smtClean="0"/>
              <a:t> to generate push notifications when new data is inserted into the data store.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19</a:t>
            </a:fld>
            <a:endParaRPr lang="en-US" dirty="0"/>
          </a:p>
        </p:txBody>
      </p:sp>
    </p:spTree>
    <p:extLst>
      <p:ext uri="{BB962C8B-B14F-4D97-AF65-F5344CB8AC3E}">
        <p14:creationId xmlns:p14="http://schemas.microsoft.com/office/powerpoint/2010/main" val="515658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enterprise perspective,</a:t>
            </a:r>
            <a:r>
              <a:rPr lang="en-US" baseline="0" dirty="0" smtClean="0"/>
              <a:t> the Data Store provides an ability to take in data from disparate systems and make it available to mobile apps in a way that’s natural and easy for them to use.  There are any number of reasons why this could be important – you don’t want every app hitting your SAP system, or the data in your legacy app is not structured for optimal use by the types of apps you want to build, or you just want to push the data closer to your mobile users for performance reasons.  Combining this with the ability to link this data to data generated by the mobile apps themselves, and you have a powerful tool for building awesome user experiences.</a:t>
            </a:r>
          </a:p>
          <a:p>
            <a:endParaRPr lang="en-US" baseline="0" dirty="0" smtClean="0"/>
          </a:p>
          <a:p>
            <a:r>
              <a:rPr lang="en-US" baseline="0" dirty="0" smtClean="0"/>
              <a:t>Let’s go take a look at the Data Store in action.</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20</a:t>
            </a:fld>
            <a:endParaRPr lang="en-US" dirty="0"/>
          </a:p>
        </p:txBody>
      </p:sp>
    </p:spTree>
    <p:extLst>
      <p:ext uri="{BB962C8B-B14F-4D97-AF65-F5344CB8AC3E}">
        <p14:creationId xmlns:p14="http://schemas.microsoft.com/office/powerpoint/2010/main" val="3979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We’ll get this going with something super-simple: security</a:t>
            </a:r>
          </a:p>
          <a:p>
            <a:endParaRPr lang="en-US" baseline="0" dirty="0" smtClean="0"/>
          </a:p>
          <a:p>
            <a:r>
              <a:rPr lang="en-US" baseline="0" dirty="0" smtClean="0"/>
              <a:t>Security forms the bedrock of any API implementation, and in the first part of this session we’re going to spend some time both talking about security in the abstract and also demonstrating how you can implement security in your API proxies.  I also want to share some thoughts on something that you may not think about when implementing proxies – methods for configuring proxy behavior that are often very important but don’t necessarily get the level of thought that other areas do.  We’ll also spend a bit of quality time introducing you to some of the new scripting options that can dramatically increase the flexibility you have when determining how to design and build API proxies with Apigee, even beyond what you had with configurable proxies alone, and we’ll finish with a discussion of the API Services Data Store and how you can use it to meld the requirements of external apps – mobile or not – with the data and processes from the enterprise.</a:t>
            </a:r>
          </a:p>
          <a:p>
            <a:endParaRPr lang="en-US" baseline="0" dirty="0" smtClean="0"/>
          </a:p>
          <a:p>
            <a:r>
              <a:rPr lang="en-US" baseline="0" dirty="0" smtClean="0"/>
              <a:t>So, let’s get to it.</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2</a:t>
            </a:fld>
            <a:endParaRPr lang="en-US" dirty="0"/>
          </a:p>
        </p:txBody>
      </p:sp>
    </p:spTree>
    <p:extLst>
      <p:ext uri="{BB962C8B-B14F-4D97-AF65-F5344CB8AC3E}">
        <p14:creationId xmlns:p14="http://schemas.microsoft.com/office/powerpoint/2010/main" val="212799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B2B</a:t>
            </a:r>
            <a:r>
              <a:rPr lang="en-US" baseline="0" dirty="0" smtClean="0"/>
              <a:t> – generally heavily vetted relationship.  Most of the time the data is not specific to a particular user.  Independent of the user authentication process.  Could run autonomously.</a:t>
            </a:r>
          </a:p>
          <a:p>
            <a:endParaRPr lang="en-US" baseline="0" dirty="0" smtClean="0"/>
          </a:p>
          <a:p>
            <a:r>
              <a:rPr lang="en-US" baseline="0" dirty="0" smtClean="0"/>
              <a:t>Mobile apps from trusted developers – push the user experience by doing things other apps can’t, like have access to user credentials and details.  </a:t>
            </a:r>
          </a:p>
          <a:p>
            <a:endParaRPr lang="en-US" baseline="0" dirty="0" smtClean="0"/>
          </a:p>
          <a:p>
            <a:r>
              <a:rPr lang="en-US" baseline="0" dirty="0" smtClean="0"/>
              <a:t>Mobile apps from untrusted developers – cannot be trusted to handle user credentials and sensitive data well. </a:t>
            </a:r>
          </a:p>
          <a:p>
            <a:endParaRPr lang="en-US" baseline="0" dirty="0" smtClean="0"/>
          </a:p>
          <a:p>
            <a:r>
              <a:rPr lang="en-US" baseline="0" dirty="0" smtClean="0"/>
              <a:t>HTML5 – inherently insecure because everything is out in the open.</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3</a:t>
            </a:fld>
            <a:endParaRPr lang="en-US" dirty="0"/>
          </a:p>
        </p:txBody>
      </p:sp>
    </p:spTree>
    <p:extLst>
      <p:ext uri="{BB962C8B-B14F-4D97-AF65-F5344CB8AC3E}">
        <p14:creationId xmlns:p14="http://schemas.microsoft.com/office/powerpoint/2010/main" val="4223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OAuth</a:t>
            </a:r>
            <a:r>
              <a:rPr lang="en-US" baseline="0" dirty="0" smtClean="0"/>
              <a:t> is the most widely accepted way of authenticating and authorizing users and data.</a:t>
            </a:r>
          </a:p>
          <a:p>
            <a:endParaRPr lang="en-US" baseline="0" dirty="0" smtClean="0"/>
          </a:p>
          <a:p>
            <a:r>
              <a:rPr lang="en-US" baseline="0" dirty="0" err="1" smtClean="0"/>
              <a:t>OAuth</a:t>
            </a:r>
            <a:r>
              <a:rPr lang="en-US" baseline="0" dirty="0" smtClean="0"/>
              <a:t> defines a concept of a “grant type”, which represents the resource owner’s authorization to use a specific type of resource.  Grant flows generate an access token which is used to represent that authorization for API requests.</a:t>
            </a:r>
          </a:p>
          <a:p>
            <a:endParaRPr lang="en-US" baseline="0" dirty="0" smtClean="0"/>
          </a:p>
          <a:p>
            <a:r>
              <a:rPr lang="en-US" baseline="0" dirty="0" err="1" smtClean="0"/>
              <a:t>OAuth</a:t>
            </a:r>
            <a:r>
              <a:rPr lang="en-US" baseline="0" dirty="0" smtClean="0"/>
              <a:t> also defines a concept called “scope” which is a named set of API resources that can be accessed.  Applications can request a specific scope, or they can be given a default scope.</a:t>
            </a:r>
          </a:p>
          <a:p>
            <a:endParaRPr lang="en-US" baseline="0" dirty="0" smtClean="0"/>
          </a:p>
          <a:p>
            <a:r>
              <a:rPr lang="en-US" baseline="0" dirty="0" smtClean="0"/>
              <a:t>B2B – validate using application identifier (API key and shared secret)</a:t>
            </a:r>
          </a:p>
          <a:p>
            <a:endParaRPr lang="en-US" baseline="0" dirty="0" smtClean="0"/>
          </a:p>
          <a:p>
            <a:r>
              <a:rPr lang="en-US" baseline="0" dirty="0" smtClean="0"/>
              <a:t>Trusted developer app – validate using a combination of application identifier (verify that it’s a trusted app) and user credentials.</a:t>
            </a:r>
          </a:p>
          <a:p>
            <a:endParaRPr lang="en-US" baseline="0" dirty="0" smtClean="0"/>
          </a:p>
          <a:p>
            <a:r>
              <a:rPr lang="en-US" baseline="0" dirty="0" smtClean="0"/>
              <a:t>Untrusted developer app – no access to credentials.  Requires some sort of server to validate user credentials and obtain user’s consent for app to access data.  Customers can provide this authentication server, or Apigee can act in that role.</a:t>
            </a:r>
          </a:p>
          <a:p>
            <a:endParaRPr lang="en-US" baseline="0" dirty="0" smtClean="0"/>
          </a:p>
          <a:p>
            <a:r>
              <a:rPr lang="en-US" baseline="0" dirty="0" smtClean="0"/>
              <a:t>HTM5 – because app is inherently insecure, implicit grant </a:t>
            </a:r>
            <a:r>
              <a:rPr lang="en-US" baseline="0" dirty="0" err="1" smtClean="0"/>
              <a:t>doesn</a:t>
            </a:r>
            <a:r>
              <a:rPr lang="fr-FR" baseline="0" dirty="0" smtClean="0"/>
              <a:t>’</a:t>
            </a:r>
            <a:r>
              <a:rPr lang="en-US" baseline="0" dirty="0" smtClean="0"/>
              <a:t>t generally require app credentials at all, just user credentials.</a:t>
            </a:r>
          </a:p>
          <a:p>
            <a:endParaRPr lang="en-US" baseline="0" dirty="0" smtClean="0"/>
          </a:p>
          <a:p>
            <a:r>
              <a:rPr lang="en-US" dirty="0" smtClean="0"/>
              <a:t>Apigee supports</a:t>
            </a:r>
            <a:r>
              <a:rPr lang="en-US" baseline="0" dirty="0" smtClean="0"/>
              <a:t> all of these </a:t>
            </a:r>
            <a:r>
              <a:rPr lang="en-US" baseline="0" dirty="0" err="1" smtClean="0"/>
              <a:t>OAuth</a:t>
            </a:r>
            <a:r>
              <a:rPr lang="en-US" baseline="0" dirty="0" smtClean="0"/>
              <a:t> grant types through built-in policies for both </a:t>
            </a:r>
            <a:r>
              <a:rPr lang="en-US" baseline="0" dirty="0" err="1" smtClean="0"/>
              <a:t>OAuth</a:t>
            </a:r>
            <a:r>
              <a:rPr lang="en-US" baseline="0" dirty="0" smtClean="0"/>
              <a:t> v1.0a and </a:t>
            </a:r>
            <a:r>
              <a:rPr lang="en-US" baseline="0" dirty="0" err="1" smtClean="0"/>
              <a:t>OAuth</a:t>
            </a:r>
            <a:r>
              <a:rPr lang="en-US" baseline="0" dirty="0" smtClean="0"/>
              <a:t> v2.0.    </a:t>
            </a:r>
            <a:r>
              <a:rPr lang="en-US" baseline="0" dirty="0" err="1" smtClean="0"/>
              <a:t>OAuth</a:t>
            </a:r>
            <a:r>
              <a:rPr lang="en-US" baseline="0" dirty="0" smtClean="0"/>
              <a:t> 1.0 policy is an older version that uses signatures to authenticate a request, and </a:t>
            </a:r>
            <a:r>
              <a:rPr lang="en-US" baseline="0" dirty="0" err="1" smtClean="0"/>
              <a:t>OAuth</a:t>
            </a:r>
            <a:r>
              <a:rPr lang="en-US" baseline="0" dirty="0" smtClean="0"/>
              <a:t> 2.0 is the more recent version.  </a:t>
            </a:r>
          </a:p>
          <a:p>
            <a:endParaRPr lang="en-US" baseline="0" dirty="0" smtClean="0"/>
          </a:p>
          <a:p>
            <a:r>
              <a:rPr lang="en-US" baseline="0" dirty="0" smtClean="0"/>
              <a:t>Single policy, configurable to perform each of the different grant types.  Highly configurable, so data to perform the grant can be taken from headers, path variables, query </a:t>
            </a:r>
            <a:r>
              <a:rPr lang="en-US" baseline="0" dirty="0" err="1" smtClean="0"/>
              <a:t>params</a:t>
            </a:r>
            <a:r>
              <a:rPr lang="en-US" baseline="0" dirty="0" smtClean="0"/>
              <a:t> or payload.</a:t>
            </a:r>
          </a:p>
        </p:txBody>
      </p:sp>
      <p:sp>
        <p:nvSpPr>
          <p:cNvPr id="4" name="Slide Number Placeholder 3"/>
          <p:cNvSpPr>
            <a:spLocks noGrp="1"/>
          </p:cNvSpPr>
          <p:nvPr>
            <p:ph type="sldNum" sz="quarter" idx="10"/>
          </p:nvPr>
        </p:nvSpPr>
        <p:spPr/>
        <p:txBody>
          <a:bodyPr/>
          <a:lstStyle/>
          <a:p>
            <a:fld id="{3528E766-D65B-A946-AB93-E463F7094F33}" type="slidenum">
              <a:rPr lang="en-US" smtClean="0"/>
              <a:pPr/>
              <a:t>4</a:t>
            </a:fld>
            <a:endParaRPr lang="en-US" dirty="0"/>
          </a:p>
        </p:txBody>
      </p:sp>
    </p:spTree>
    <p:extLst>
      <p:ext uri="{BB962C8B-B14F-4D97-AF65-F5344CB8AC3E}">
        <p14:creationId xmlns:p14="http://schemas.microsoft.com/office/powerpoint/2010/main" val="356115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not strictly an</a:t>
            </a:r>
            <a:r>
              <a:rPr lang="en-US" baseline="0" dirty="0" smtClean="0"/>
              <a:t> authentication mechanism, identity tracking using API keys allows you to track who’s using your API and to enforce certain restrictions, such as rate limits.</a:t>
            </a:r>
          </a:p>
          <a:p>
            <a:endParaRPr lang="en-US" baseline="0" dirty="0" smtClean="0"/>
          </a:p>
          <a:p>
            <a:r>
              <a:rPr lang="en-US" baseline="0" dirty="0" smtClean="0"/>
              <a:t>Identity tracking is most appropriate when there’s no user data involved and there are no other restrictions on the data.  Suitable for apps such as HTML5 widgets which developers would like to get widely adopted.</a:t>
            </a:r>
          </a:p>
        </p:txBody>
      </p:sp>
      <p:sp>
        <p:nvSpPr>
          <p:cNvPr id="4" name="Slide Number Placeholder 3"/>
          <p:cNvSpPr>
            <a:spLocks noGrp="1"/>
          </p:cNvSpPr>
          <p:nvPr>
            <p:ph type="sldNum" sz="quarter" idx="10"/>
          </p:nvPr>
        </p:nvSpPr>
        <p:spPr/>
        <p:txBody>
          <a:bodyPr/>
          <a:lstStyle/>
          <a:p>
            <a:fld id="{3528E766-D65B-A946-AB93-E463F7094F33}" type="slidenum">
              <a:rPr lang="en-US" smtClean="0"/>
              <a:pPr/>
              <a:t>5</a:t>
            </a:fld>
            <a:endParaRPr lang="en-US" dirty="0"/>
          </a:p>
        </p:txBody>
      </p:sp>
    </p:spTree>
    <p:extLst>
      <p:ext uri="{BB962C8B-B14F-4D97-AF65-F5344CB8AC3E}">
        <p14:creationId xmlns:p14="http://schemas.microsoft.com/office/powerpoint/2010/main" val="356115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Tou</a:t>
            </a:r>
            <a:r>
              <a:rPr lang="en-US" dirty="0" smtClean="0"/>
              <a:t> also need to</a:t>
            </a:r>
            <a:r>
              <a:rPr lang="en-US" baseline="0" dirty="0" smtClean="0"/>
              <a:t> be concerned about threat protection. </a:t>
            </a:r>
          </a:p>
          <a:p>
            <a:endParaRPr lang="en-US" baseline="0" dirty="0" smtClean="0"/>
          </a:p>
          <a:p>
            <a:r>
              <a:rPr lang="en-US" baseline="0" dirty="0" smtClean="0"/>
              <a:t>Spike arrest – common concept - protects you against instantaneous bursts in traffic.  Here’s something to give you a sense of why this is needed even in non-attack scenarios:  One of our customers once had an application that checked the weather at the top and bottom of the hour, which doesn’t sound all that bad until you consider that there were hundreds of thousands of copies of this app in the field…so  that simple weather check turned into a twice-hourly denial-of-service attack.  The attack caused their back-end systems a pretty large amount of trouble until they implemented spike arrest to allow them to manage these huge influxes of inadvertent traffic.</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Injection and scripting attacks – common concept - can cause security breaches and all sorts of other mayhem. I think we’ve probably all heard the story of the school student whose name was “DROP TABLE STUDENTS” and how that caused a school to delete its student database, but it’s also possible for APIs to post scripts that makes their way into Web forms and open up the possibility of compromised user security.</a:t>
            </a:r>
          </a:p>
          <a:p>
            <a:endParaRPr lang="en-US" baseline="0" dirty="0" smtClean="0"/>
          </a:p>
          <a:p>
            <a:r>
              <a:rPr lang="en-US" baseline="0" dirty="0" smtClean="0"/>
              <a:t>XML and JSON attacks may not be quite as obvious, but they can be just as damaging.  XML and JSON documents can be nested to ten thousand levels, or contain element, attribute or object names that are megabytes in length, and so on.  </a:t>
            </a:r>
          </a:p>
          <a:p>
            <a:endParaRPr lang="en-US" baseline="0" dirty="0" smtClean="0"/>
          </a:p>
          <a:p>
            <a:r>
              <a:rPr lang="en-US" baseline="0" dirty="0" smtClean="0"/>
              <a:t>Apigee provides a spike arrest policy that allows for per-minute and per-second traffic burst handling.</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configurable XML and JSON attack policies to tell Apigee what’s allowable and what’s not, so that a payload that doesn’t match your parameters can be rejected.</a:t>
            </a:r>
          </a:p>
          <a:p>
            <a:endParaRPr lang="en-US" baseline="0" dirty="0" smtClean="0"/>
          </a:p>
          <a:p>
            <a:r>
              <a:rPr lang="en-US" baseline="0" dirty="0" smtClean="0"/>
              <a:t>Regular expression protection allows you to inspect any part of an inbound request for the marks of a number of different types of attacks, such as SQL or </a:t>
            </a:r>
            <a:r>
              <a:rPr lang="en-US" baseline="0" dirty="0" err="1" smtClean="0"/>
              <a:t>Javascript</a:t>
            </a:r>
            <a:r>
              <a:rPr lang="en-US" baseline="0" dirty="0" smtClean="0"/>
              <a:t> injection attacks</a:t>
            </a:r>
          </a:p>
          <a:p>
            <a:endParaRPr lang="en-US" baseline="0" dirty="0" smtClean="0"/>
          </a:p>
          <a:p>
            <a:r>
              <a:rPr lang="en-US" baseline="0" dirty="0" smtClean="0"/>
              <a:t>In some cases it’s appropriate to restrict specific APIs to only certain IP addresses at the API level – when certain requests are internal-only, for example.  And of course, you can use Apigee’s scripting capabilities – which we’ll talk about later – to restrict APIs based on just about any other criteria you can name.</a:t>
            </a:r>
          </a:p>
          <a:p>
            <a:endParaRPr lang="en-US"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6</a:t>
            </a:fld>
            <a:endParaRPr lang="en-US" dirty="0"/>
          </a:p>
        </p:txBody>
      </p:sp>
    </p:spTree>
    <p:extLst>
      <p:ext uri="{BB962C8B-B14F-4D97-AF65-F5344CB8AC3E}">
        <p14:creationId xmlns:p14="http://schemas.microsoft.com/office/powerpoint/2010/main" val="356115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talked about the general considerations around security, and you’ve seen a bit of how Apigee Edge’s built-in functionality enables you a</a:t>
            </a:r>
            <a:r>
              <a:rPr lang="en-US" baseline="0" dirty="0" smtClean="0"/>
              <a:t> lot of flexibility in setting up </a:t>
            </a:r>
            <a:r>
              <a:rPr lang="en-US" baseline="0" dirty="0" err="1" smtClean="0"/>
              <a:t>OAuth</a:t>
            </a:r>
            <a:r>
              <a:rPr lang="en-US" baseline="0" dirty="0" smtClean="0"/>
              <a:t>, adding threat protection and so on.  </a:t>
            </a:r>
          </a:p>
          <a:p>
            <a:endParaRPr lang="en-US" baseline="0" dirty="0" smtClean="0"/>
          </a:p>
          <a:p>
            <a:r>
              <a:rPr lang="en-US" baseline="0" dirty="0" smtClean="0"/>
              <a:t>Let’s talk now about something that we see quite a bit – the need to tailor proxy runtime operations without deploying a new version of the proxy.  </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8</a:t>
            </a:fld>
            <a:endParaRPr lang="en-US" dirty="0"/>
          </a:p>
        </p:txBody>
      </p:sp>
    </p:spTree>
    <p:extLst>
      <p:ext uri="{BB962C8B-B14F-4D97-AF65-F5344CB8AC3E}">
        <p14:creationId xmlns:p14="http://schemas.microsoft.com/office/powerpoint/2010/main" val="141592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 configuration</a:t>
            </a:r>
            <a:r>
              <a:rPr lang="en-US" baseline="0" dirty="0" smtClean="0"/>
              <a:t> of proxies is one of those things that proxy developers tend not to think much about, but it’s a hugely useful feature for anything from tweaking cache expiration across multiple proxies to fixing scripting bugs.  </a:t>
            </a:r>
          </a:p>
          <a:p>
            <a:endParaRPr lang="en-US" baseline="0" dirty="0" smtClean="0"/>
          </a:p>
          <a:p>
            <a:r>
              <a:rPr lang="en-US" baseline="0" dirty="0" smtClean="0"/>
              <a:t>HTTP Basic Authorization credentials are a great example of something that should NOT be configured in a proxy.</a:t>
            </a:r>
          </a:p>
          <a:p>
            <a:endParaRPr lang="en-US" baseline="0" dirty="0" smtClean="0"/>
          </a:p>
          <a:p>
            <a:r>
              <a:rPr lang="en-US" baseline="0" dirty="0" smtClean="0"/>
              <a:t>There are currently four ways to externally configure proxies… A couple of these you may already know about since they’re readily accessible via the API:</a:t>
            </a:r>
          </a:p>
          <a:p>
            <a:endParaRPr lang="en-US" baseline="0" dirty="0" smtClean="0"/>
          </a:p>
          <a:p>
            <a:r>
              <a:rPr lang="en-US" baseline="0" dirty="0" smtClean="0"/>
              <a:t>-- Using API Products, which controls who has access to what, via what key;</a:t>
            </a:r>
          </a:p>
          <a:p>
            <a:r>
              <a:rPr lang="en-US" baseline="0" dirty="0" smtClean="0"/>
              <a:t>-- Using custom attributes on the various entities in the system, which allows you to set developer- or application-specific </a:t>
            </a:r>
            <a:r>
              <a:rPr lang="en-US" baseline="0" dirty="0" err="1" smtClean="0"/>
              <a:t>params</a:t>
            </a:r>
            <a:r>
              <a:rPr lang="en-US" baseline="0" dirty="0" smtClean="0"/>
              <a:t> and even make this functionality available to business users if desired</a:t>
            </a:r>
          </a:p>
          <a:p>
            <a:endParaRPr lang="en-US" baseline="0" dirty="0" smtClean="0"/>
          </a:p>
          <a:p>
            <a:r>
              <a:rPr lang="en-US" baseline="0" dirty="0" smtClean="0"/>
              <a:t>Key-value maps can be used as a persistent storage facility for configuration information or runtime data (including things like base64-encoded </a:t>
            </a:r>
            <a:r>
              <a:rPr lang="en-US" baseline="0" dirty="0" err="1" smtClean="0"/>
              <a:t>userids</a:t>
            </a:r>
            <a:r>
              <a:rPr lang="en-US" baseline="0" dirty="0" smtClean="0"/>
              <a:t> and passwords).</a:t>
            </a:r>
          </a:p>
          <a:p>
            <a:endParaRPr lang="en-US" baseline="0" dirty="0" smtClean="0"/>
          </a:p>
          <a:p>
            <a:r>
              <a:rPr lang="en-US" baseline="0" dirty="0" smtClean="0"/>
              <a:t>Organization- and environment-level resources such as scripts, allow you to make larger-scale changes in processing and can be really useful in situations where a specific type of functionality is used across many different proxies.</a:t>
            </a:r>
          </a:p>
          <a:p>
            <a:endParaRPr lang="en-US" baseline="0" dirty="0" smtClean="0"/>
          </a:p>
          <a:p>
            <a:r>
              <a:rPr lang="en-US" baseline="0" dirty="0" smtClean="0"/>
              <a:t>Using organization- and environment-level resources also has other obvious benefits like reducing policy asset redundancy across bundles, so we’ll dig into that in more detail in our next demo.</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9</a:t>
            </a:fld>
            <a:endParaRPr lang="en-US" dirty="0"/>
          </a:p>
        </p:txBody>
      </p:sp>
    </p:spTree>
    <p:extLst>
      <p:ext uri="{BB962C8B-B14F-4D97-AF65-F5344CB8AC3E}">
        <p14:creationId xmlns:p14="http://schemas.microsoft.com/office/powerpoint/2010/main" val="253218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you’ve got your proxies secured and configured, so let’s talk about scripting and one of the new enhancements in Apigee</a:t>
            </a:r>
            <a:r>
              <a:rPr lang="en-US" baseline="0" dirty="0" smtClean="0"/>
              <a:t> Edge that we’re pretty excited about – </a:t>
            </a:r>
            <a:r>
              <a:rPr lang="en-US" baseline="0" dirty="0" err="1" smtClean="0"/>
              <a:t>node.js</a:t>
            </a:r>
            <a:r>
              <a:rPr lang="en-US" baseline="0" dirty="0" smtClean="0"/>
              <a:t> support.</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11</a:t>
            </a:fld>
            <a:endParaRPr lang="en-US" dirty="0"/>
          </a:p>
        </p:txBody>
      </p:sp>
    </p:spTree>
    <p:extLst>
      <p:ext uri="{BB962C8B-B14F-4D97-AF65-F5344CB8AC3E}">
        <p14:creationId xmlns:p14="http://schemas.microsoft.com/office/powerpoint/2010/main" val="133276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5621" y="3559483"/>
            <a:ext cx="8405682" cy="653437"/>
          </a:xfrm>
        </p:spPr>
        <p:txBody>
          <a:bodyPr rIns="0">
            <a:normAutofit/>
          </a:bodyPr>
          <a:lstStyle>
            <a:lvl1pPr algn="r">
              <a:defRPr sz="3200" b="0">
                <a:solidFill>
                  <a:schemeClr val="accent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962946" y="4212918"/>
            <a:ext cx="7728359" cy="872790"/>
          </a:xfrm>
        </p:spPr>
        <p:txBody>
          <a:bodyPr rIns="0"/>
          <a:lstStyle>
            <a:lvl1pPr marL="0" indent="0" algn="r">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107111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9"/>
          <p:cNvSpPr>
            <a:spLocks noGrp="1"/>
          </p:cNvSpPr>
          <p:nvPr>
            <p:ph type="sldNum" sz="quarter" idx="4"/>
          </p:nvPr>
        </p:nvSpPr>
        <p:spPr>
          <a:xfrm>
            <a:off x="4668734" y="6353018"/>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4" name="TextBox 3"/>
          <p:cNvSpPr txBox="1"/>
          <p:nvPr userDrawn="1"/>
        </p:nvSpPr>
        <p:spPr>
          <a:xfrm>
            <a:off x="608965" y="6348811"/>
            <a:ext cx="2726227" cy="276999"/>
          </a:xfrm>
          <a:prstGeom prst="rect">
            <a:avLst/>
          </a:prstGeom>
          <a:noFill/>
        </p:spPr>
        <p:txBody>
          <a:bodyPr wrap="none" rtlCol="0">
            <a:spAutoFit/>
          </a:bodyPr>
          <a:lstStyle/>
          <a:p>
            <a:r>
              <a:rPr lang="en-US" sz="1200" dirty="0" smtClean="0"/>
              <a:t>©2013 Apigee Corp. All Rights Reserved.</a:t>
            </a:r>
            <a:endParaRPr lang="en-US" sz="1200" dirty="0"/>
          </a:p>
        </p:txBody>
      </p:sp>
    </p:spTree>
    <p:extLst>
      <p:ext uri="{BB962C8B-B14F-4D97-AF65-F5344CB8AC3E}">
        <p14:creationId xmlns:p14="http://schemas.microsoft.com/office/powerpoint/2010/main" val="15600713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514" y="2880052"/>
            <a:ext cx="8946289" cy="795933"/>
          </a:xfrm>
        </p:spPr>
        <p:txBody>
          <a:bodyPr rIns="0" anchor="t">
            <a:normAutofit/>
          </a:bodyPr>
          <a:lstStyle>
            <a:lvl1pPr algn="r">
              <a:defRPr sz="3200" b="1" cap="none" baseline="0">
                <a:solidFill>
                  <a:schemeClr val="tx2"/>
                </a:solidFill>
              </a:defRPr>
            </a:lvl1pPr>
          </a:lstStyle>
          <a:p>
            <a:r>
              <a:rPr lang="en-US" dirty="0" smtClean="0"/>
              <a:t>Section head</a:t>
            </a:r>
            <a:endParaRPr lang="en-US" dirty="0"/>
          </a:p>
        </p:txBody>
      </p:sp>
    </p:spTree>
    <p:extLst>
      <p:ext uri="{BB962C8B-B14F-4D97-AF65-F5344CB8AC3E}">
        <p14:creationId xmlns:p14="http://schemas.microsoft.com/office/powerpoint/2010/main" val="400057874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965" y="1419987"/>
            <a:ext cx="5379191" cy="4515671"/>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1144" y="1419987"/>
            <a:ext cx="5379191" cy="4515671"/>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9"/>
          <p:cNvSpPr>
            <a:spLocks noGrp="1"/>
          </p:cNvSpPr>
          <p:nvPr>
            <p:ph type="sldNum" sz="quarter" idx="4"/>
          </p:nvPr>
        </p:nvSpPr>
        <p:spPr>
          <a:xfrm>
            <a:off x="4668734" y="6353018"/>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10" name="TextBox 9"/>
          <p:cNvSpPr txBox="1"/>
          <p:nvPr userDrawn="1"/>
        </p:nvSpPr>
        <p:spPr>
          <a:xfrm>
            <a:off x="608965" y="6348811"/>
            <a:ext cx="2726227" cy="276999"/>
          </a:xfrm>
          <a:prstGeom prst="rect">
            <a:avLst/>
          </a:prstGeom>
          <a:noFill/>
        </p:spPr>
        <p:txBody>
          <a:bodyPr wrap="none" rtlCol="0">
            <a:spAutoFit/>
          </a:bodyPr>
          <a:lstStyle/>
          <a:p>
            <a:r>
              <a:rPr lang="en-US" sz="1200" dirty="0" smtClean="0"/>
              <a:t>©2013 Apigee Corp. All Rights Reserved.</a:t>
            </a:r>
            <a:endParaRPr lang="en-US" sz="1200" dirty="0"/>
          </a:p>
        </p:txBody>
      </p:sp>
    </p:spTree>
    <p:extLst>
      <p:ext uri="{BB962C8B-B14F-4D97-AF65-F5344CB8AC3E}">
        <p14:creationId xmlns:p14="http://schemas.microsoft.com/office/powerpoint/2010/main" val="132426392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608965" y="1061472"/>
            <a:ext cx="5381306" cy="639762"/>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8965" y="1701234"/>
            <a:ext cx="5381306" cy="448277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6917" y="1061472"/>
            <a:ext cx="5383420" cy="639762"/>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6917" y="1701240"/>
            <a:ext cx="5383420" cy="4482779"/>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9"/>
          <p:cNvSpPr>
            <a:spLocks noGrp="1"/>
          </p:cNvSpPr>
          <p:nvPr>
            <p:ph type="sldNum" sz="quarter" idx="10"/>
          </p:nvPr>
        </p:nvSpPr>
        <p:spPr>
          <a:xfrm>
            <a:off x="4668734" y="6353018"/>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9" name="TextBox 8"/>
          <p:cNvSpPr txBox="1"/>
          <p:nvPr userDrawn="1"/>
        </p:nvSpPr>
        <p:spPr>
          <a:xfrm>
            <a:off x="608965" y="6348811"/>
            <a:ext cx="2726227" cy="276999"/>
          </a:xfrm>
          <a:prstGeom prst="rect">
            <a:avLst/>
          </a:prstGeom>
          <a:noFill/>
        </p:spPr>
        <p:txBody>
          <a:bodyPr wrap="none" rtlCol="0">
            <a:spAutoFit/>
          </a:bodyPr>
          <a:lstStyle/>
          <a:p>
            <a:r>
              <a:rPr lang="en-US" sz="1200" dirty="0" smtClean="0"/>
              <a:t>©2013 Apigee Corp. All Rights Reserved.</a:t>
            </a:r>
            <a:endParaRPr lang="en-US" sz="1200" dirty="0"/>
          </a:p>
        </p:txBody>
      </p:sp>
    </p:spTree>
    <p:extLst>
      <p:ext uri="{BB962C8B-B14F-4D97-AF65-F5344CB8AC3E}">
        <p14:creationId xmlns:p14="http://schemas.microsoft.com/office/powerpoint/2010/main" val="426619455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9"/>
          <p:cNvSpPr>
            <a:spLocks noGrp="1"/>
          </p:cNvSpPr>
          <p:nvPr>
            <p:ph type="sldNum" sz="quarter" idx="4"/>
          </p:nvPr>
        </p:nvSpPr>
        <p:spPr>
          <a:xfrm>
            <a:off x="4668734" y="6353018"/>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5" name="TextBox 4"/>
          <p:cNvSpPr txBox="1"/>
          <p:nvPr userDrawn="1"/>
        </p:nvSpPr>
        <p:spPr>
          <a:xfrm>
            <a:off x="608965" y="6348811"/>
            <a:ext cx="2726227" cy="276999"/>
          </a:xfrm>
          <a:prstGeom prst="rect">
            <a:avLst/>
          </a:prstGeom>
          <a:noFill/>
        </p:spPr>
        <p:txBody>
          <a:bodyPr wrap="none" rtlCol="0">
            <a:spAutoFit/>
          </a:bodyPr>
          <a:lstStyle/>
          <a:p>
            <a:r>
              <a:rPr lang="en-US" sz="1200" dirty="0" smtClean="0"/>
              <a:t>©2013 Apigee Corp. All Rights Reserved.</a:t>
            </a:r>
            <a:endParaRPr lang="en-US" sz="1200" dirty="0"/>
          </a:p>
        </p:txBody>
      </p:sp>
    </p:spTree>
    <p:extLst>
      <p:ext uri="{BB962C8B-B14F-4D97-AF65-F5344CB8AC3E}">
        <p14:creationId xmlns:p14="http://schemas.microsoft.com/office/powerpoint/2010/main" val="25051191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9"/>
          <p:cNvSpPr>
            <a:spLocks noGrp="1"/>
          </p:cNvSpPr>
          <p:nvPr>
            <p:ph type="sldNum" sz="quarter" idx="4"/>
          </p:nvPr>
        </p:nvSpPr>
        <p:spPr>
          <a:xfrm>
            <a:off x="4668734" y="6353018"/>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4" name="TextBox 3"/>
          <p:cNvSpPr txBox="1"/>
          <p:nvPr userDrawn="1"/>
        </p:nvSpPr>
        <p:spPr>
          <a:xfrm>
            <a:off x="608965" y="6348811"/>
            <a:ext cx="2726227" cy="276999"/>
          </a:xfrm>
          <a:prstGeom prst="rect">
            <a:avLst/>
          </a:prstGeom>
          <a:noFill/>
        </p:spPr>
        <p:txBody>
          <a:bodyPr wrap="none" rtlCol="0">
            <a:spAutoFit/>
          </a:bodyPr>
          <a:lstStyle/>
          <a:p>
            <a:r>
              <a:rPr lang="en-US" sz="1200" dirty="0" smtClean="0"/>
              <a:t>©2013 Apigee Corp. All Rights Reserved.</a:t>
            </a:r>
            <a:endParaRPr lang="en-US" sz="1200" dirty="0"/>
          </a:p>
        </p:txBody>
      </p:sp>
    </p:spTree>
    <p:extLst>
      <p:ext uri="{BB962C8B-B14F-4D97-AF65-F5344CB8AC3E}">
        <p14:creationId xmlns:p14="http://schemas.microsoft.com/office/powerpoint/2010/main" val="300941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4893427" y="2888499"/>
            <a:ext cx="4809376" cy="584777"/>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4300"/>
                </a:solidFill>
                <a:effectLst/>
                <a:uLnTx/>
                <a:uFillTx/>
                <a:latin typeface="Arial"/>
                <a:ea typeface="+mj-ea"/>
                <a:cs typeface="+mj-cs"/>
              </a:rPr>
              <a:t>Thank you</a:t>
            </a:r>
            <a:endParaRPr lang="en-US" sz="3200" b="1" dirty="0">
              <a:latin typeface="Arial"/>
            </a:endParaRPr>
          </a:p>
        </p:txBody>
      </p:sp>
    </p:spTree>
    <p:extLst>
      <p:ext uri="{BB962C8B-B14F-4D97-AF65-F5344CB8AC3E}">
        <p14:creationId xmlns:p14="http://schemas.microsoft.com/office/powerpoint/2010/main" val="296496659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965" y="455210"/>
            <a:ext cx="10961370" cy="67469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8965" y="1422748"/>
            <a:ext cx="10961370" cy="470341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9"/>
          <p:cNvSpPr>
            <a:spLocks noGrp="1"/>
          </p:cNvSpPr>
          <p:nvPr>
            <p:ph type="sldNum" sz="quarter" idx="4"/>
          </p:nvPr>
        </p:nvSpPr>
        <p:spPr>
          <a:xfrm>
            <a:off x="4668734" y="6353018"/>
            <a:ext cx="2841837"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fld id="{B9CF2066-C172-C043-9656-E2597F9B5BE6}" type="slidenum">
              <a:rPr lang="en-US" smtClean="0"/>
              <a:pPr/>
              <a:t>‹#›</a:t>
            </a:fld>
            <a:endParaRPr lang="en-US" dirty="0"/>
          </a:p>
        </p:txBody>
      </p:sp>
    </p:spTree>
    <p:extLst>
      <p:ext uri="{BB962C8B-B14F-4D97-AF65-F5344CB8AC3E}">
        <p14:creationId xmlns:p14="http://schemas.microsoft.com/office/powerpoint/2010/main" val="426639847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200" b="1" kern="1200">
          <a:solidFill>
            <a:schemeClr val="tx2"/>
          </a:solidFill>
          <a:latin typeface="Arial"/>
          <a:ea typeface="+mj-ea"/>
          <a:cs typeface="+mj-cs"/>
        </a:defRPr>
      </a:lvl1pPr>
    </p:titleStyle>
    <p:bodyStyle>
      <a:lvl1pPr marL="342900" indent="-342900" algn="l" defTabSz="457200" rtl="0" eaLnBrk="1" latinLnBrk="0" hangingPunct="1">
        <a:spcBef>
          <a:spcPct val="20000"/>
        </a:spcBef>
        <a:buClr>
          <a:schemeClr val="tx2"/>
        </a:buClr>
        <a:buFont typeface="Arial"/>
        <a:buChar char="•"/>
        <a:defRPr sz="2000" kern="1200">
          <a:solidFill>
            <a:schemeClr val="tx1"/>
          </a:solidFill>
          <a:latin typeface="Arial"/>
          <a:ea typeface="+mn-ea"/>
          <a:cs typeface="+mn-cs"/>
        </a:defRPr>
      </a:lvl1pPr>
      <a:lvl2pPr marL="742950" indent="-285750" algn="l" defTabSz="457200" rtl="0" eaLnBrk="1" latinLnBrk="0" hangingPunct="1">
        <a:spcBef>
          <a:spcPct val="20000"/>
        </a:spcBef>
        <a:buClr>
          <a:schemeClr val="tx2"/>
        </a:buClr>
        <a:buFont typeface="Arial"/>
        <a:buChar char="–"/>
        <a:defRPr sz="1800" kern="1200">
          <a:solidFill>
            <a:schemeClr val="tx1"/>
          </a:solidFill>
          <a:latin typeface="Arial"/>
          <a:ea typeface="+mn-ea"/>
          <a:cs typeface="+mn-cs"/>
        </a:defRPr>
      </a:lvl2pPr>
      <a:lvl3pPr marL="11430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621" y="3030378"/>
            <a:ext cx="8405682" cy="653437"/>
          </a:xfrm>
        </p:spPr>
        <p:txBody>
          <a:bodyPr/>
          <a:lstStyle/>
          <a:p>
            <a:r>
              <a:rPr lang="en-US" dirty="0" smtClean="0"/>
              <a:t>API Services: Building State-of-the-Art APIs</a:t>
            </a:r>
            <a:endParaRPr lang="en-US" dirty="0"/>
          </a:p>
        </p:txBody>
      </p:sp>
      <p:sp>
        <p:nvSpPr>
          <p:cNvPr id="3" name="Subtitle 2"/>
          <p:cNvSpPr>
            <a:spLocks noGrp="1"/>
          </p:cNvSpPr>
          <p:nvPr>
            <p:ph type="subTitle" idx="1"/>
          </p:nvPr>
        </p:nvSpPr>
        <p:spPr>
          <a:xfrm>
            <a:off x="1962946" y="3683813"/>
            <a:ext cx="7728359" cy="1525109"/>
          </a:xfrm>
        </p:spPr>
        <p:txBody>
          <a:bodyPr>
            <a:normAutofit/>
          </a:bodyPr>
          <a:lstStyle/>
          <a:p>
            <a:r>
              <a:rPr lang="en-US" dirty="0" smtClean="0"/>
              <a:t>Chris von See</a:t>
            </a:r>
          </a:p>
          <a:p>
            <a:r>
              <a:rPr lang="en-US" dirty="0" smtClean="0"/>
              <a:t>Product Management</a:t>
            </a:r>
          </a:p>
          <a:p>
            <a:r>
              <a:rPr lang="en-US" dirty="0" err="1" smtClean="0"/>
              <a:t>cvonsee@apigee.com</a:t>
            </a:r>
            <a:endParaRPr lang="en-US" dirty="0" smtClean="0"/>
          </a:p>
        </p:txBody>
      </p:sp>
    </p:spTree>
    <p:extLst>
      <p:ext uri="{BB962C8B-B14F-4D97-AF65-F5344CB8AC3E}">
        <p14:creationId xmlns:p14="http://schemas.microsoft.com/office/powerpoint/2010/main" val="31721465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Demonstration: Let's configure an API…</a:t>
            </a:r>
            <a:endParaRPr lang="en-US" dirty="0"/>
          </a:p>
        </p:txBody>
      </p:sp>
    </p:spTree>
    <p:extLst>
      <p:ext uri="{BB962C8B-B14F-4D97-AF65-F5344CB8AC3E}">
        <p14:creationId xmlns:p14="http://schemas.microsoft.com/office/powerpoint/2010/main" val="36647314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key topics . . .</a:t>
            </a:r>
            <a:endParaRPr lang="en-US" dirty="0"/>
          </a:p>
        </p:txBody>
      </p:sp>
      <p:sp>
        <p:nvSpPr>
          <p:cNvPr id="3" name="Content Placeholder 2"/>
          <p:cNvSpPr>
            <a:spLocks noGrp="1"/>
          </p:cNvSpPr>
          <p:nvPr>
            <p:ph idx="1"/>
          </p:nvPr>
        </p:nvSpPr>
        <p:spPr>
          <a:xfrm>
            <a:off x="608965" y="1587674"/>
            <a:ext cx="10961370" cy="2692052"/>
          </a:xfrm>
        </p:spPr>
        <p:txBody>
          <a:bodyPr>
            <a:normAutofit/>
          </a:bodyPr>
          <a:lstStyle/>
          <a:p>
            <a:pPr marL="457200" indent="-457200">
              <a:lnSpc>
                <a:spcPct val="150000"/>
              </a:lnSpc>
              <a:buFont typeface="+mj-lt"/>
              <a:buAutoNum type="arabicPeriod"/>
            </a:pPr>
            <a:r>
              <a:rPr lang="en-US" dirty="0" smtClean="0"/>
              <a:t>Implementing optimal API security</a:t>
            </a:r>
          </a:p>
          <a:p>
            <a:pPr marL="457200" indent="-457200">
              <a:lnSpc>
                <a:spcPct val="150000"/>
              </a:lnSpc>
              <a:buFont typeface="+mj-lt"/>
              <a:buAutoNum type="arabicPeriod"/>
            </a:pPr>
            <a:r>
              <a:rPr lang="en-US" dirty="0" smtClean="0"/>
              <a:t>Configuring proxy runtime characteristics</a:t>
            </a:r>
          </a:p>
          <a:p>
            <a:pPr marL="457200" indent="-457200">
              <a:lnSpc>
                <a:spcPct val="150000"/>
              </a:lnSpc>
              <a:buFont typeface="+mj-lt"/>
              <a:buAutoNum type="arabicPeriod"/>
            </a:pPr>
            <a:r>
              <a:rPr lang="en-US" dirty="0" smtClean="0"/>
              <a:t>Scripting capabilities in Apigee Edge (and how they just got better!)</a:t>
            </a:r>
          </a:p>
          <a:p>
            <a:pPr marL="457200" indent="-457200">
              <a:lnSpc>
                <a:spcPct val="150000"/>
              </a:lnSpc>
              <a:buFont typeface="+mj-lt"/>
              <a:buAutoNum type="arabicPeriod"/>
            </a:pPr>
            <a:r>
              <a:rPr lang="en-US" dirty="0" smtClean="0"/>
              <a:t>The API Services datastore</a:t>
            </a:r>
          </a:p>
        </p:txBody>
      </p:sp>
      <p:sp>
        <p:nvSpPr>
          <p:cNvPr id="4" name="Slide Number Placeholder 3"/>
          <p:cNvSpPr>
            <a:spLocks noGrp="1"/>
          </p:cNvSpPr>
          <p:nvPr>
            <p:ph type="sldNum" sz="quarter" idx="4"/>
          </p:nvPr>
        </p:nvSpPr>
        <p:spPr/>
        <p:txBody>
          <a:bodyPr/>
          <a:lstStyle/>
          <a:p>
            <a:fld id="{B9CF2066-C172-C043-9656-E2597F9B5BE6}" type="slidenum">
              <a:rPr lang="en-US" smtClean="0"/>
              <a:pPr/>
              <a:t>11</a:t>
            </a:fld>
            <a:endParaRPr lang="en-US"/>
          </a:p>
        </p:txBody>
      </p:sp>
      <p:sp>
        <p:nvSpPr>
          <p:cNvPr id="6" name="TextBox 5"/>
          <p:cNvSpPr txBox="1"/>
          <p:nvPr/>
        </p:nvSpPr>
        <p:spPr>
          <a:xfrm>
            <a:off x="6342822" y="2134236"/>
            <a:ext cx="463364" cy="584776"/>
          </a:xfrm>
          <a:prstGeom prst="rect">
            <a:avLst/>
          </a:prstGeom>
          <a:solidFill>
            <a:schemeClr val="bg1">
              <a:alpha val="90000"/>
            </a:schemeClr>
          </a:solidFill>
        </p:spPr>
        <p:txBody>
          <a:bodyPr wrap="square" rtlCol="0">
            <a:spAutoFit/>
          </a:bodyPr>
          <a:lstStyle/>
          <a:p>
            <a:r>
              <a:rPr lang="en-US" sz="3200" dirty="0" smtClean="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5" name="TextBox 4"/>
          <p:cNvSpPr txBox="1"/>
          <p:nvPr/>
        </p:nvSpPr>
        <p:spPr>
          <a:xfrm>
            <a:off x="6342822" y="1599858"/>
            <a:ext cx="463364" cy="584776"/>
          </a:xfrm>
          <a:prstGeom prst="rect">
            <a:avLst/>
          </a:prstGeom>
          <a:solidFill>
            <a:schemeClr val="bg1">
              <a:alpha val="90000"/>
            </a:schemeClr>
          </a:solidFill>
        </p:spPr>
        <p:txBody>
          <a:bodyPr wrap="square" rtlCol="0">
            <a:spAutoFit/>
          </a:bodyPr>
          <a:lstStyle/>
          <a:p>
            <a:r>
              <a:rPr lang="en-US" sz="3200" dirty="0" smtClean="0">
                <a:solidFill>
                  <a:srgbClr val="FF0000"/>
                </a:solidFill>
                <a:latin typeface="Zapf Dingbats"/>
                <a:ea typeface="Zapf Dingbats"/>
                <a:cs typeface="Zapf Dingbats"/>
                <a:sym typeface="Zapf Dingbats"/>
              </a:rPr>
              <a:t>✔</a:t>
            </a:r>
            <a:endParaRPr lang="en-US" sz="3200" dirty="0">
              <a:solidFill>
                <a:srgbClr val="FF0000"/>
              </a:solidFill>
            </a:endParaRPr>
          </a:p>
        </p:txBody>
      </p:sp>
    </p:spTree>
    <p:extLst>
      <p:ext uri="{BB962C8B-B14F-4D97-AF65-F5344CB8AC3E}">
        <p14:creationId xmlns:p14="http://schemas.microsoft.com/office/powerpoint/2010/main" val="6473371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capabilities in API Services	</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12</a:t>
            </a:fld>
            <a:endParaRPr lang="en-US"/>
          </a:p>
        </p:txBody>
      </p:sp>
      <p:pic>
        <p:nvPicPr>
          <p:cNvPr id="6" name="Picture 5"/>
          <p:cNvPicPr>
            <a:picLocks noChangeAspect="1"/>
          </p:cNvPicPr>
          <p:nvPr/>
        </p:nvPicPr>
        <p:blipFill>
          <a:blip r:embed="rId3"/>
          <a:stretch>
            <a:fillRect/>
          </a:stretch>
        </p:blipFill>
        <p:spPr>
          <a:xfrm>
            <a:off x="1745062" y="3317481"/>
            <a:ext cx="2127030" cy="715730"/>
          </a:xfrm>
          <a:prstGeom prst="rect">
            <a:avLst/>
          </a:prstGeom>
        </p:spPr>
      </p:pic>
      <p:pic>
        <p:nvPicPr>
          <p:cNvPr id="7" name="Picture 6"/>
          <p:cNvPicPr>
            <a:picLocks noChangeAspect="1"/>
          </p:cNvPicPr>
          <p:nvPr/>
        </p:nvPicPr>
        <p:blipFill>
          <a:blip r:embed="rId4"/>
          <a:stretch>
            <a:fillRect/>
          </a:stretch>
        </p:blipFill>
        <p:spPr>
          <a:xfrm>
            <a:off x="467857" y="3003932"/>
            <a:ext cx="1413569" cy="1829325"/>
          </a:xfrm>
          <a:prstGeom prst="rect">
            <a:avLst/>
          </a:prstGeom>
        </p:spPr>
      </p:pic>
      <p:pic>
        <p:nvPicPr>
          <p:cNvPr id="8" name="Picture 7"/>
          <p:cNvPicPr>
            <a:picLocks noChangeAspect="1"/>
          </p:cNvPicPr>
          <p:nvPr/>
        </p:nvPicPr>
        <p:blipFill>
          <a:blip r:embed="rId5"/>
          <a:stretch>
            <a:fillRect/>
          </a:stretch>
        </p:blipFill>
        <p:spPr>
          <a:xfrm>
            <a:off x="1579962" y="4203656"/>
            <a:ext cx="1076941" cy="1076941"/>
          </a:xfrm>
          <a:prstGeom prst="rect">
            <a:avLst/>
          </a:prstGeom>
        </p:spPr>
      </p:pic>
      <p:pic>
        <p:nvPicPr>
          <p:cNvPr id="9" name="Picture 8"/>
          <p:cNvPicPr>
            <a:picLocks noChangeAspect="1"/>
          </p:cNvPicPr>
          <p:nvPr/>
        </p:nvPicPr>
        <p:blipFill>
          <a:blip r:embed="rId6"/>
          <a:stretch>
            <a:fillRect/>
          </a:stretch>
        </p:blipFill>
        <p:spPr>
          <a:xfrm>
            <a:off x="4855024" y="3124877"/>
            <a:ext cx="1681853" cy="1416778"/>
          </a:xfrm>
          <a:prstGeom prst="rect">
            <a:avLst/>
          </a:prstGeom>
        </p:spPr>
      </p:pic>
      <p:sp>
        <p:nvSpPr>
          <p:cNvPr id="12" name="Content Placeholder 2"/>
          <p:cNvSpPr>
            <a:spLocks noGrp="1"/>
          </p:cNvSpPr>
          <p:nvPr>
            <p:ph idx="1"/>
          </p:nvPr>
        </p:nvSpPr>
        <p:spPr>
          <a:xfrm>
            <a:off x="608965" y="1751972"/>
            <a:ext cx="3480435" cy="599671"/>
          </a:xfrm>
        </p:spPr>
        <p:txBody>
          <a:bodyPr>
            <a:noAutofit/>
          </a:bodyPr>
          <a:lstStyle/>
          <a:p>
            <a:pPr marL="0" indent="0">
              <a:buNone/>
            </a:pPr>
            <a:r>
              <a:rPr lang="en-US" dirty="0" smtClean="0"/>
              <a:t>In the beginning . . .</a:t>
            </a:r>
          </a:p>
        </p:txBody>
      </p:sp>
      <p:sp>
        <p:nvSpPr>
          <p:cNvPr id="13" name="Content Placeholder 2"/>
          <p:cNvSpPr txBox="1">
            <a:spLocks/>
          </p:cNvSpPr>
          <p:nvPr/>
        </p:nvSpPr>
        <p:spPr>
          <a:xfrm>
            <a:off x="4239322" y="1751972"/>
            <a:ext cx="3700657" cy="59967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000" kern="1200">
                <a:solidFill>
                  <a:schemeClr val="tx1"/>
                </a:solidFill>
                <a:latin typeface="Arial"/>
                <a:ea typeface="+mn-ea"/>
                <a:cs typeface="+mn-cs"/>
              </a:defRPr>
            </a:lvl1pPr>
            <a:lvl2pPr marL="742950" indent="-285750" algn="l" defTabSz="457200" rtl="0" eaLnBrk="1" latinLnBrk="0" hangingPunct="1">
              <a:spcBef>
                <a:spcPct val="20000"/>
              </a:spcBef>
              <a:buClr>
                <a:schemeClr val="tx2"/>
              </a:buClr>
              <a:buFont typeface="Arial"/>
              <a:buChar char="–"/>
              <a:defRPr sz="1800" kern="1200">
                <a:solidFill>
                  <a:schemeClr val="tx1"/>
                </a:solidFill>
                <a:latin typeface="Arial"/>
                <a:ea typeface="+mn-ea"/>
                <a:cs typeface="+mn-cs"/>
              </a:defRPr>
            </a:lvl2pPr>
            <a:lvl3pPr marL="11430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Then things got better . . .</a:t>
            </a:r>
          </a:p>
        </p:txBody>
      </p:sp>
      <p:sp>
        <p:nvSpPr>
          <p:cNvPr id="14" name="Content Placeholder 2"/>
          <p:cNvSpPr txBox="1">
            <a:spLocks/>
          </p:cNvSpPr>
          <p:nvPr/>
        </p:nvSpPr>
        <p:spPr>
          <a:xfrm>
            <a:off x="7904724" y="1669734"/>
            <a:ext cx="3665611" cy="5996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tx2"/>
              </a:buClr>
              <a:buFont typeface="Arial"/>
              <a:buChar char="•"/>
              <a:defRPr sz="2000" kern="1200">
                <a:solidFill>
                  <a:schemeClr val="tx1"/>
                </a:solidFill>
                <a:latin typeface="Arial"/>
                <a:ea typeface="+mn-ea"/>
                <a:cs typeface="+mn-cs"/>
              </a:defRPr>
            </a:lvl1pPr>
            <a:lvl2pPr marL="742950" indent="-285750" algn="l" defTabSz="457200" rtl="0" eaLnBrk="1" latinLnBrk="0" hangingPunct="1">
              <a:spcBef>
                <a:spcPct val="20000"/>
              </a:spcBef>
              <a:buClr>
                <a:schemeClr val="tx2"/>
              </a:buClr>
              <a:buFont typeface="Arial"/>
              <a:buChar char="–"/>
              <a:defRPr sz="1800" kern="1200">
                <a:solidFill>
                  <a:schemeClr val="tx1"/>
                </a:solidFill>
                <a:latin typeface="Arial"/>
                <a:ea typeface="+mn-ea"/>
                <a:cs typeface="+mn-cs"/>
              </a:defRPr>
            </a:lvl2pPr>
            <a:lvl3pPr marL="11430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Font typeface="Arial"/>
              <a:buNone/>
            </a:pPr>
            <a:r>
              <a:rPr lang="en-US" dirty="0" smtClean="0"/>
              <a:t>And now, it's even better with </a:t>
            </a:r>
            <a:br>
              <a:rPr lang="en-US" dirty="0" smtClean="0"/>
            </a:br>
            <a:r>
              <a:rPr lang="en-US" dirty="0" smtClean="0"/>
              <a:t>the public beta of . . .</a:t>
            </a:r>
          </a:p>
        </p:txBody>
      </p:sp>
      <p:pic>
        <p:nvPicPr>
          <p:cNvPr id="15" name="Picture 14"/>
          <p:cNvPicPr>
            <a:picLocks noChangeAspect="1"/>
          </p:cNvPicPr>
          <p:nvPr/>
        </p:nvPicPr>
        <p:blipFill>
          <a:blip r:embed="rId7"/>
          <a:stretch>
            <a:fillRect/>
          </a:stretch>
        </p:blipFill>
        <p:spPr>
          <a:xfrm>
            <a:off x="8036454" y="3124877"/>
            <a:ext cx="3310459" cy="1698893"/>
          </a:xfrm>
          <a:prstGeom prst="rect">
            <a:avLst/>
          </a:prstGeom>
        </p:spPr>
      </p:pic>
    </p:spTree>
    <p:extLst>
      <p:ext uri="{BB962C8B-B14F-4D97-AF65-F5344CB8AC3E}">
        <p14:creationId xmlns:p14="http://schemas.microsoft.com/office/powerpoint/2010/main" val="40739280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a:t>
            </a:r>
            <a:r>
              <a:rPr lang="en-US" dirty="0" err="1" smtClean="0"/>
              <a:t>Apigee’s</a:t>
            </a:r>
            <a:r>
              <a:rPr lang="en-US" dirty="0" smtClean="0"/>
              <a:t> </a:t>
            </a:r>
            <a:r>
              <a:rPr lang="en-US" dirty="0" err="1" smtClean="0"/>
              <a:t>node.js</a:t>
            </a:r>
            <a:r>
              <a:rPr lang="en-US" dirty="0" smtClean="0"/>
              <a:t> support?</a:t>
            </a:r>
            <a:endParaRPr lang="en-US" dirty="0"/>
          </a:p>
        </p:txBody>
      </p:sp>
      <p:sp>
        <p:nvSpPr>
          <p:cNvPr id="3" name="Content Placeholder 2"/>
          <p:cNvSpPr>
            <a:spLocks noGrp="1"/>
          </p:cNvSpPr>
          <p:nvPr>
            <p:ph idx="1"/>
          </p:nvPr>
        </p:nvSpPr>
        <p:spPr>
          <a:xfrm>
            <a:off x="4356101" y="1509093"/>
            <a:ext cx="7214234" cy="4703415"/>
          </a:xfrm>
        </p:spPr>
        <p:txBody>
          <a:bodyPr/>
          <a:lstStyle/>
          <a:p>
            <a:r>
              <a:rPr lang="en-US" b="1" dirty="0" smtClean="0"/>
              <a:t>Build highly-customized </a:t>
            </a:r>
            <a:r>
              <a:rPr lang="en-US" b="1" i="1" dirty="0" smtClean="0"/>
              <a:t>standalone</a:t>
            </a:r>
            <a:r>
              <a:rPr lang="en-US" b="1" dirty="0" smtClean="0"/>
              <a:t> APIs </a:t>
            </a:r>
            <a:r>
              <a:rPr lang="en-US" dirty="0" smtClean="0"/>
              <a:t>by leveraging Apigee’s integrated node.js as your back-end system</a:t>
            </a:r>
          </a:p>
          <a:p>
            <a:endParaRPr lang="en-US" dirty="0" smtClean="0"/>
          </a:p>
          <a:p>
            <a:r>
              <a:rPr lang="en-US" b="1" dirty="0" smtClean="0"/>
              <a:t>Solve </a:t>
            </a:r>
            <a:r>
              <a:rPr lang="en-US" b="1" dirty="0"/>
              <a:t>complex orchestration or mobile optimization </a:t>
            </a:r>
            <a:r>
              <a:rPr lang="en-US" b="1" dirty="0" smtClean="0"/>
              <a:t>problems </a:t>
            </a:r>
            <a:r>
              <a:rPr lang="en-US" dirty="0" smtClean="0"/>
              <a:t>by combining Apigee policies with the power of a scriptable target endpoint</a:t>
            </a:r>
          </a:p>
          <a:p>
            <a:endParaRPr lang="en-US" dirty="0"/>
          </a:p>
          <a:p>
            <a:r>
              <a:rPr lang="en-US" dirty="0" smtClean="0"/>
              <a:t>Use many </a:t>
            </a:r>
            <a:r>
              <a:rPr lang="en-US" dirty="0"/>
              <a:t>of the </a:t>
            </a:r>
            <a:r>
              <a:rPr lang="en-US" dirty="0" smtClean="0"/>
              <a:t>thousands of </a:t>
            </a:r>
            <a:r>
              <a:rPr lang="en-US" b="1" dirty="0" smtClean="0"/>
              <a:t>third-party node.js modules </a:t>
            </a:r>
            <a:r>
              <a:rPr lang="en-US" dirty="0" smtClean="0"/>
              <a:t>in your APIs </a:t>
            </a:r>
            <a:r>
              <a:rPr lang="en-US" b="1" dirty="0" smtClean="0"/>
              <a:t>without modification</a:t>
            </a:r>
          </a:p>
          <a:p>
            <a:endParaRPr lang="en-US" b="1" dirty="0" smtClean="0"/>
          </a:p>
          <a:p>
            <a:r>
              <a:rPr lang="en-US" dirty="0" smtClean="0"/>
              <a:t>Leverage Apigee’s </a:t>
            </a:r>
            <a:r>
              <a:rPr lang="en-US" b="1" dirty="0" smtClean="0"/>
              <a:t>world-class cloud operations</a:t>
            </a:r>
          </a:p>
        </p:txBody>
      </p:sp>
      <p:sp>
        <p:nvSpPr>
          <p:cNvPr id="4" name="Slide Number Placeholder 3"/>
          <p:cNvSpPr>
            <a:spLocks noGrp="1"/>
          </p:cNvSpPr>
          <p:nvPr>
            <p:ph type="sldNum" sz="quarter" idx="4"/>
          </p:nvPr>
        </p:nvSpPr>
        <p:spPr/>
        <p:txBody>
          <a:bodyPr/>
          <a:lstStyle/>
          <a:p>
            <a:fld id="{B9CF2066-C172-C043-9656-E2597F9B5BE6}" type="slidenum">
              <a:rPr lang="en-US" smtClean="0"/>
              <a:pPr/>
              <a:t>13</a:t>
            </a:fld>
            <a:endParaRPr lang="en-US"/>
          </a:p>
        </p:txBody>
      </p:sp>
      <p:pic>
        <p:nvPicPr>
          <p:cNvPr id="5" name="Picture 4"/>
          <p:cNvPicPr>
            <a:picLocks noChangeAspect="1"/>
          </p:cNvPicPr>
          <p:nvPr/>
        </p:nvPicPr>
        <p:blipFill>
          <a:blip r:embed="rId3"/>
          <a:stretch>
            <a:fillRect/>
          </a:stretch>
        </p:blipFill>
        <p:spPr>
          <a:xfrm>
            <a:off x="860447" y="2847687"/>
            <a:ext cx="3152754" cy="1162626"/>
          </a:xfrm>
          <a:prstGeom prst="rect">
            <a:avLst/>
          </a:prstGeom>
        </p:spPr>
      </p:pic>
    </p:spTree>
    <p:extLst>
      <p:ext uri="{BB962C8B-B14F-4D97-AF65-F5344CB8AC3E}">
        <p14:creationId xmlns:p14="http://schemas.microsoft.com/office/powerpoint/2010/main" val="14712093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a:t>
            </a:r>
            <a:r>
              <a:rPr lang="en-US" dirty="0" err="1" smtClean="0"/>
              <a:t>node.js</a:t>
            </a:r>
            <a:r>
              <a:rPr lang="en-US" dirty="0" smtClean="0"/>
              <a:t> is easy…</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14</a:t>
            </a:fld>
            <a:endParaRPr lang="en-US"/>
          </a:p>
        </p:txBody>
      </p:sp>
      <p:pic>
        <p:nvPicPr>
          <p:cNvPr id="5" name="Picture 4"/>
          <p:cNvPicPr>
            <a:picLocks noChangeAspect="1"/>
          </p:cNvPicPr>
          <p:nvPr/>
        </p:nvPicPr>
        <p:blipFill>
          <a:blip r:embed="rId3"/>
          <a:stretch>
            <a:fillRect/>
          </a:stretch>
        </p:blipFill>
        <p:spPr>
          <a:xfrm>
            <a:off x="1676400" y="1298338"/>
            <a:ext cx="8644582" cy="4801154"/>
          </a:xfrm>
          <a:prstGeom prst="rect">
            <a:avLst/>
          </a:prstGeom>
          <a:ln>
            <a:noFill/>
          </a:ln>
        </p:spPr>
      </p:pic>
    </p:spTree>
    <p:extLst>
      <p:ext uri="{BB962C8B-B14F-4D97-AF65-F5344CB8AC3E}">
        <p14:creationId xmlns:p14="http://schemas.microsoft.com/office/powerpoint/2010/main" val="12978026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a:t>
            </a:r>
            <a:r>
              <a:rPr lang="en-US" dirty="0" err="1" smtClean="0"/>
              <a:t>Node.js</a:t>
            </a:r>
            <a:r>
              <a:rPr lang="en-US" dirty="0" smtClean="0"/>
              <a:t> apps into Apigee</a:t>
            </a:r>
            <a:endParaRPr lang="en-US" dirty="0"/>
          </a:p>
        </p:txBody>
      </p:sp>
      <p:sp>
        <p:nvSpPr>
          <p:cNvPr id="3" name="Slide Number Placeholder 2"/>
          <p:cNvSpPr>
            <a:spLocks noGrp="1"/>
          </p:cNvSpPr>
          <p:nvPr>
            <p:ph type="sldNum" sz="quarter" idx="4"/>
          </p:nvPr>
        </p:nvSpPr>
        <p:spPr/>
        <p:txBody>
          <a:bodyPr/>
          <a:lstStyle/>
          <a:p>
            <a:fld id="{B9CF2066-C172-C043-9656-E2597F9B5BE6}" type="slidenum">
              <a:rPr lang="en-US" smtClean="0"/>
              <a:pPr/>
              <a:t>15</a:t>
            </a:fld>
            <a:endParaRPr lang="en-US"/>
          </a:p>
        </p:txBody>
      </p:sp>
      <p:sp>
        <p:nvSpPr>
          <p:cNvPr id="6" name="TextBox 5"/>
          <p:cNvSpPr txBox="1"/>
          <p:nvPr/>
        </p:nvSpPr>
        <p:spPr>
          <a:xfrm>
            <a:off x="608965" y="1359131"/>
            <a:ext cx="4957231" cy="400110"/>
          </a:xfrm>
          <a:prstGeom prst="rect">
            <a:avLst/>
          </a:prstGeom>
          <a:noFill/>
        </p:spPr>
        <p:txBody>
          <a:bodyPr wrap="none" rtlCol="0">
            <a:spAutoFit/>
          </a:bodyPr>
          <a:lstStyle/>
          <a:p>
            <a:r>
              <a:rPr lang="en-US" sz="2000" dirty="0" smtClean="0">
                <a:latin typeface="Arial"/>
                <a:cs typeface="Arial"/>
              </a:rPr>
              <a:t>1. Download and install </a:t>
            </a:r>
            <a:r>
              <a:rPr lang="en-US" sz="2000" b="1" dirty="0" smtClean="0">
                <a:latin typeface="Courier New"/>
                <a:cs typeface="Courier New"/>
              </a:rPr>
              <a:t>apigeetool </a:t>
            </a:r>
            <a:r>
              <a:rPr lang="en-US" sz="2000" dirty="0" smtClean="0">
                <a:latin typeface="Arial"/>
                <a:cs typeface="Arial"/>
              </a:rPr>
              <a:t>. . .</a:t>
            </a:r>
            <a:endParaRPr lang="en-US" sz="2000" dirty="0">
              <a:latin typeface="Arial"/>
              <a:cs typeface="Arial"/>
            </a:endParaRPr>
          </a:p>
        </p:txBody>
      </p:sp>
      <p:sp>
        <p:nvSpPr>
          <p:cNvPr id="7" name="TextBox 6"/>
          <p:cNvSpPr txBox="1"/>
          <p:nvPr/>
        </p:nvSpPr>
        <p:spPr>
          <a:xfrm>
            <a:off x="608965" y="1965488"/>
            <a:ext cx="6401435" cy="954107"/>
          </a:xfrm>
          <a:prstGeom prst="rect">
            <a:avLst/>
          </a:prstGeom>
          <a:solidFill>
            <a:schemeClr val="accent3"/>
          </a:solidFill>
        </p:spPr>
        <p:txBody>
          <a:bodyPr wrap="square" rtlCol="0">
            <a:spAutoFit/>
          </a:bodyPr>
          <a:lstStyle/>
          <a:p>
            <a:r>
              <a:rPr lang="en-US" sz="1400" dirty="0" smtClean="0">
                <a:solidFill>
                  <a:schemeClr val="bg1"/>
                </a:solidFill>
                <a:latin typeface="Consolas"/>
                <a:cs typeface="Consolas"/>
              </a:rPr>
              <a:t>$ </a:t>
            </a:r>
            <a:r>
              <a:rPr lang="en-US" sz="1400" dirty="0" err="1" smtClean="0">
                <a:solidFill>
                  <a:schemeClr val="bg1"/>
                </a:solidFill>
                <a:latin typeface="Consolas"/>
                <a:cs typeface="Consolas"/>
              </a:rPr>
              <a:t>git</a:t>
            </a:r>
            <a:r>
              <a:rPr lang="en-US" sz="1400" dirty="0" smtClean="0">
                <a:solidFill>
                  <a:schemeClr val="bg1"/>
                </a:solidFill>
                <a:latin typeface="Consolas"/>
                <a:cs typeface="Consolas"/>
              </a:rPr>
              <a:t> clone https</a:t>
            </a:r>
            <a:r>
              <a:rPr lang="en-US" sz="1400" dirty="0">
                <a:solidFill>
                  <a:schemeClr val="bg1"/>
                </a:solidFill>
                <a:latin typeface="Consolas"/>
                <a:cs typeface="Consolas"/>
              </a:rPr>
              <a:t>://</a:t>
            </a:r>
            <a:r>
              <a:rPr lang="en-US" sz="1400" dirty="0" err="1">
                <a:solidFill>
                  <a:schemeClr val="bg1"/>
                </a:solidFill>
                <a:latin typeface="Consolas"/>
                <a:cs typeface="Consolas"/>
              </a:rPr>
              <a:t>github.com</a:t>
            </a:r>
            <a:r>
              <a:rPr lang="en-US" sz="1400" dirty="0">
                <a:solidFill>
                  <a:schemeClr val="bg1"/>
                </a:solidFill>
                <a:latin typeface="Consolas"/>
                <a:cs typeface="Consolas"/>
              </a:rPr>
              <a:t>/</a:t>
            </a:r>
            <a:r>
              <a:rPr lang="en-US" sz="1400" dirty="0" err="1">
                <a:solidFill>
                  <a:schemeClr val="bg1"/>
                </a:solidFill>
                <a:latin typeface="Consolas"/>
                <a:cs typeface="Consolas"/>
              </a:rPr>
              <a:t>apigee</a:t>
            </a:r>
            <a:r>
              <a:rPr lang="en-US" sz="1400" dirty="0">
                <a:solidFill>
                  <a:schemeClr val="bg1"/>
                </a:solidFill>
                <a:latin typeface="Consolas"/>
                <a:cs typeface="Consolas"/>
              </a:rPr>
              <a:t>/</a:t>
            </a:r>
            <a:r>
              <a:rPr lang="en-US" sz="1400" dirty="0" err="1">
                <a:solidFill>
                  <a:schemeClr val="bg1"/>
                </a:solidFill>
                <a:latin typeface="Consolas"/>
                <a:cs typeface="Consolas"/>
              </a:rPr>
              <a:t>api</a:t>
            </a:r>
            <a:r>
              <a:rPr lang="en-US" sz="1400" dirty="0">
                <a:solidFill>
                  <a:schemeClr val="bg1"/>
                </a:solidFill>
                <a:latin typeface="Consolas"/>
                <a:cs typeface="Consolas"/>
              </a:rPr>
              <a:t>-platform-</a:t>
            </a:r>
            <a:r>
              <a:rPr lang="en-US" sz="1400" dirty="0" err="1" smtClean="0">
                <a:solidFill>
                  <a:schemeClr val="bg1"/>
                </a:solidFill>
                <a:latin typeface="Consolas"/>
                <a:cs typeface="Consolas"/>
              </a:rPr>
              <a:t>tools.git</a:t>
            </a:r>
            <a:endParaRPr lang="en-US" sz="1400" dirty="0" smtClean="0">
              <a:solidFill>
                <a:schemeClr val="bg1"/>
              </a:solidFill>
              <a:latin typeface="Consolas"/>
              <a:cs typeface="Consolas"/>
            </a:endParaRPr>
          </a:p>
          <a:p>
            <a:endParaRPr lang="en-US" sz="1400" dirty="0" smtClean="0">
              <a:solidFill>
                <a:schemeClr val="bg1"/>
              </a:solidFill>
              <a:latin typeface="Consolas"/>
              <a:cs typeface="Consolas"/>
            </a:endParaRPr>
          </a:p>
          <a:p>
            <a:r>
              <a:rPr lang="en-US" sz="1400" dirty="0" smtClean="0">
                <a:solidFill>
                  <a:schemeClr val="bg1"/>
                </a:solidFill>
                <a:latin typeface="Consolas"/>
                <a:cs typeface="Consolas"/>
              </a:rPr>
              <a:t>$ cd </a:t>
            </a:r>
            <a:r>
              <a:rPr lang="en-US" sz="1400" dirty="0" err="1" smtClean="0">
                <a:solidFill>
                  <a:schemeClr val="bg1"/>
                </a:solidFill>
                <a:latin typeface="Consolas"/>
                <a:cs typeface="Consolas"/>
              </a:rPr>
              <a:t>api</a:t>
            </a:r>
            <a:r>
              <a:rPr lang="en-US" sz="1400" dirty="0" smtClean="0">
                <a:solidFill>
                  <a:schemeClr val="bg1"/>
                </a:solidFill>
                <a:latin typeface="Consolas"/>
                <a:cs typeface="Consolas"/>
              </a:rPr>
              <a:t>-platform-tools</a:t>
            </a:r>
          </a:p>
          <a:p>
            <a:r>
              <a:rPr lang="en-US" sz="1400" dirty="0" smtClean="0">
                <a:solidFill>
                  <a:schemeClr val="bg1"/>
                </a:solidFill>
                <a:latin typeface="Consolas"/>
                <a:cs typeface="Consolas"/>
              </a:rPr>
              <a:t>$ </a:t>
            </a:r>
            <a:r>
              <a:rPr lang="en-US" sz="1400" dirty="0" err="1" smtClean="0">
                <a:solidFill>
                  <a:schemeClr val="bg1"/>
                </a:solidFill>
                <a:latin typeface="Consolas"/>
                <a:cs typeface="Consolas"/>
              </a:rPr>
              <a:t>sudo</a:t>
            </a:r>
            <a:r>
              <a:rPr lang="en-US" sz="1400" dirty="0" smtClean="0">
                <a:solidFill>
                  <a:schemeClr val="bg1"/>
                </a:solidFill>
                <a:latin typeface="Consolas"/>
                <a:cs typeface="Consolas"/>
              </a:rPr>
              <a:t> python </a:t>
            </a:r>
            <a:r>
              <a:rPr lang="en-US" sz="1400" dirty="0" err="1" smtClean="0">
                <a:solidFill>
                  <a:schemeClr val="bg1"/>
                </a:solidFill>
                <a:latin typeface="Consolas"/>
                <a:cs typeface="Consolas"/>
              </a:rPr>
              <a:t>setup.py</a:t>
            </a:r>
            <a:r>
              <a:rPr lang="en-US" sz="1400" dirty="0" smtClean="0">
                <a:solidFill>
                  <a:schemeClr val="bg1"/>
                </a:solidFill>
                <a:latin typeface="Consolas"/>
                <a:cs typeface="Consolas"/>
              </a:rPr>
              <a:t> install</a:t>
            </a:r>
            <a:endParaRPr lang="en-US" sz="1400" dirty="0">
              <a:solidFill>
                <a:schemeClr val="bg1"/>
              </a:solidFill>
              <a:latin typeface="Consolas"/>
              <a:cs typeface="Consolas"/>
            </a:endParaRPr>
          </a:p>
        </p:txBody>
      </p:sp>
      <p:sp>
        <p:nvSpPr>
          <p:cNvPr id="10" name="TextBox 9"/>
          <p:cNvSpPr txBox="1"/>
          <p:nvPr/>
        </p:nvSpPr>
        <p:spPr>
          <a:xfrm>
            <a:off x="608965" y="3762977"/>
            <a:ext cx="5622052" cy="523220"/>
          </a:xfrm>
          <a:prstGeom prst="rect">
            <a:avLst/>
          </a:prstGeom>
          <a:solidFill>
            <a:schemeClr val="accent3"/>
          </a:solidFill>
        </p:spPr>
        <p:txBody>
          <a:bodyPr wrap="none" rtlCol="0">
            <a:spAutoFit/>
          </a:bodyPr>
          <a:lstStyle/>
          <a:p>
            <a:r>
              <a:rPr lang="en-US" sz="1400" dirty="0" smtClean="0">
                <a:solidFill>
                  <a:schemeClr val="bg1"/>
                </a:solidFill>
                <a:latin typeface="Consolas"/>
                <a:cs typeface="Consolas"/>
              </a:rPr>
              <a:t>$ apigeetool deploynodeapp –n hello –d . –m </a:t>
            </a:r>
            <a:r>
              <a:rPr lang="en-US" sz="1400" dirty="0" err="1" smtClean="0">
                <a:solidFill>
                  <a:schemeClr val="bg1"/>
                </a:solidFill>
                <a:latin typeface="Consolas"/>
                <a:cs typeface="Consolas"/>
              </a:rPr>
              <a:t>server.js</a:t>
            </a:r>
            <a:r>
              <a:rPr lang="en-US" sz="1400" dirty="0" smtClean="0">
                <a:solidFill>
                  <a:schemeClr val="bg1"/>
                </a:solidFill>
                <a:latin typeface="Consolas"/>
                <a:cs typeface="Consolas"/>
              </a:rPr>
              <a:t> \</a:t>
            </a:r>
            <a:br>
              <a:rPr lang="en-US" sz="1400" dirty="0" smtClean="0">
                <a:solidFill>
                  <a:schemeClr val="bg1"/>
                </a:solidFill>
                <a:latin typeface="Consolas"/>
                <a:cs typeface="Consolas"/>
              </a:rPr>
            </a:br>
            <a:r>
              <a:rPr lang="en-US" sz="1400" dirty="0" smtClean="0">
                <a:solidFill>
                  <a:schemeClr val="bg1"/>
                </a:solidFill>
                <a:latin typeface="Consolas"/>
                <a:cs typeface="Consolas"/>
              </a:rPr>
              <a:t>-o </a:t>
            </a:r>
            <a:r>
              <a:rPr lang="en-US" sz="1400" dirty="0" err="1" smtClean="0">
                <a:solidFill>
                  <a:schemeClr val="bg1"/>
                </a:solidFill>
                <a:latin typeface="Consolas"/>
                <a:cs typeface="Consolas"/>
              </a:rPr>
              <a:t>org_name</a:t>
            </a:r>
            <a:r>
              <a:rPr lang="en-US" sz="1400" dirty="0" smtClean="0">
                <a:solidFill>
                  <a:schemeClr val="bg1"/>
                </a:solidFill>
                <a:latin typeface="Consolas"/>
                <a:cs typeface="Consolas"/>
              </a:rPr>
              <a:t> –e test –u username –p password</a:t>
            </a:r>
            <a:endParaRPr lang="en-US" sz="1400" dirty="0">
              <a:solidFill>
                <a:schemeClr val="bg1"/>
              </a:solidFill>
              <a:latin typeface="Consolas"/>
              <a:cs typeface="Consolas"/>
            </a:endParaRPr>
          </a:p>
        </p:txBody>
      </p:sp>
      <p:sp>
        <p:nvSpPr>
          <p:cNvPr id="11" name="TextBox 10"/>
          <p:cNvSpPr txBox="1"/>
          <p:nvPr/>
        </p:nvSpPr>
        <p:spPr>
          <a:xfrm>
            <a:off x="608965" y="3156620"/>
            <a:ext cx="7912643" cy="400110"/>
          </a:xfrm>
          <a:prstGeom prst="rect">
            <a:avLst/>
          </a:prstGeom>
          <a:noFill/>
        </p:spPr>
        <p:txBody>
          <a:bodyPr wrap="none" rtlCol="0">
            <a:spAutoFit/>
          </a:bodyPr>
          <a:lstStyle/>
          <a:p>
            <a:r>
              <a:rPr lang="en-US" sz="2000" dirty="0" smtClean="0">
                <a:latin typeface="Arial"/>
                <a:cs typeface="Arial"/>
              </a:rPr>
              <a:t>2. Create and test your great </a:t>
            </a:r>
            <a:r>
              <a:rPr lang="en-US" sz="2000" dirty="0" err="1" smtClean="0">
                <a:latin typeface="Arial"/>
                <a:cs typeface="Arial"/>
              </a:rPr>
              <a:t>node.js</a:t>
            </a:r>
            <a:r>
              <a:rPr lang="en-US" sz="2000" dirty="0" smtClean="0">
                <a:latin typeface="Arial"/>
                <a:cs typeface="Arial"/>
              </a:rPr>
              <a:t> app, and deploy it to Apigee …</a:t>
            </a:r>
            <a:endParaRPr lang="en-US" sz="2000" dirty="0">
              <a:latin typeface="Arial"/>
              <a:cs typeface="Arial"/>
            </a:endParaRPr>
          </a:p>
        </p:txBody>
      </p:sp>
      <p:sp>
        <p:nvSpPr>
          <p:cNvPr id="12" name="TextBox 11"/>
          <p:cNvSpPr txBox="1"/>
          <p:nvPr/>
        </p:nvSpPr>
        <p:spPr>
          <a:xfrm>
            <a:off x="608965" y="5129580"/>
            <a:ext cx="4034353" cy="523220"/>
          </a:xfrm>
          <a:prstGeom prst="rect">
            <a:avLst/>
          </a:prstGeom>
          <a:solidFill>
            <a:schemeClr val="accent3"/>
          </a:solidFill>
        </p:spPr>
        <p:txBody>
          <a:bodyPr wrap="none" rtlCol="0">
            <a:spAutoFit/>
          </a:bodyPr>
          <a:lstStyle/>
          <a:p>
            <a:r>
              <a:rPr lang="en-US" sz="1400" dirty="0" smtClean="0">
                <a:solidFill>
                  <a:schemeClr val="bg1"/>
                </a:solidFill>
                <a:latin typeface="Consolas"/>
                <a:cs typeface="Consolas"/>
              </a:rPr>
              <a:t>$ curl http://org-name-</a:t>
            </a:r>
            <a:r>
              <a:rPr lang="en-US" sz="1400" dirty="0" err="1" smtClean="0">
                <a:solidFill>
                  <a:schemeClr val="bg1"/>
                </a:solidFill>
                <a:latin typeface="Consolas"/>
                <a:cs typeface="Consolas"/>
              </a:rPr>
              <a:t>test.apigee.net</a:t>
            </a:r>
            <a:r>
              <a:rPr lang="en-US" sz="1400" dirty="0" smtClean="0">
                <a:solidFill>
                  <a:schemeClr val="bg1"/>
                </a:solidFill>
                <a:latin typeface="Consolas"/>
                <a:cs typeface="Consolas"/>
              </a:rPr>
              <a:t>/</a:t>
            </a:r>
          </a:p>
          <a:p>
            <a:r>
              <a:rPr lang="en-US" sz="1400" dirty="0" smtClean="0">
                <a:solidFill>
                  <a:schemeClr val="bg1"/>
                </a:solidFill>
                <a:latin typeface="Consolas"/>
                <a:cs typeface="Consolas"/>
              </a:rPr>
              <a:t>Hello, World!</a:t>
            </a:r>
            <a:endParaRPr lang="en-US" sz="1400" dirty="0">
              <a:solidFill>
                <a:schemeClr val="bg1"/>
              </a:solidFill>
              <a:latin typeface="Consolas"/>
              <a:cs typeface="Consolas"/>
            </a:endParaRPr>
          </a:p>
        </p:txBody>
      </p:sp>
      <p:sp>
        <p:nvSpPr>
          <p:cNvPr id="13" name="TextBox 12"/>
          <p:cNvSpPr txBox="1"/>
          <p:nvPr/>
        </p:nvSpPr>
        <p:spPr>
          <a:xfrm>
            <a:off x="608965" y="4523222"/>
            <a:ext cx="1211089" cy="400110"/>
          </a:xfrm>
          <a:prstGeom prst="rect">
            <a:avLst/>
          </a:prstGeom>
          <a:noFill/>
        </p:spPr>
        <p:txBody>
          <a:bodyPr wrap="none" rtlCol="0">
            <a:spAutoFit/>
          </a:bodyPr>
          <a:lstStyle/>
          <a:p>
            <a:r>
              <a:rPr lang="en-US" sz="2000" dirty="0" smtClean="0">
                <a:latin typeface="Arial"/>
                <a:cs typeface="Arial"/>
              </a:rPr>
              <a:t>3. Run it!</a:t>
            </a:r>
            <a:endParaRPr lang="en-US" sz="2000" dirty="0">
              <a:latin typeface="Arial"/>
              <a:cs typeface="Arial"/>
            </a:endParaRPr>
          </a:p>
        </p:txBody>
      </p:sp>
    </p:spTree>
    <p:extLst>
      <p:ext uri="{BB962C8B-B14F-4D97-AF65-F5344CB8AC3E}">
        <p14:creationId xmlns:p14="http://schemas.microsoft.com/office/powerpoint/2010/main" val="29160643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A bit of the details…</a:t>
            </a:r>
            <a:endParaRPr lang="en-US" dirty="0"/>
          </a:p>
        </p:txBody>
      </p:sp>
      <p:sp>
        <p:nvSpPr>
          <p:cNvPr id="3" name="Content Placeholder 2"/>
          <p:cNvSpPr>
            <a:spLocks noGrp="1"/>
          </p:cNvSpPr>
          <p:nvPr>
            <p:ph idx="1"/>
          </p:nvPr>
        </p:nvSpPr>
        <p:spPr/>
        <p:txBody>
          <a:bodyPr/>
          <a:lstStyle/>
          <a:p>
            <a:r>
              <a:rPr lang="en-US" dirty="0" smtClean="0"/>
              <a:t>Modules pre-installed on the API platform:</a:t>
            </a:r>
          </a:p>
          <a:p>
            <a:pPr lvl="1"/>
            <a:r>
              <a:rPr lang="en-US" dirty="0" err="1" smtClean="0"/>
              <a:t>argo</a:t>
            </a:r>
            <a:r>
              <a:rPr lang="en-US" dirty="0" smtClean="0"/>
              <a:t> 0.1.8</a:t>
            </a:r>
          </a:p>
          <a:p>
            <a:pPr lvl="1"/>
            <a:r>
              <a:rPr lang="en-US" dirty="0" err="1" smtClean="0"/>
              <a:t>usergrid</a:t>
            </a:r>
            <a:r>
              <a:rPr lang="en-US" dirty="0" smtClean="0"/>
              <a:t> 0.10.5</a:t>
            </a:r>
          </a:p>
          <a:p>
            <a:pPr lvl="1"/>
            <a:r>
              <a:rPr lang="en-US" dirty="0" err="1" smtClean="0"/>
              <a:t>async</a:t>
            </a:r>
            <a:r>
              <a:rPr lang="en-US" dirty="0" smtClean="0"/>
              <a:t> 0.2.9</a:t>
            </a:r>
          </a:p>
          <a:p>
            <a:pPr lvl="1"/>
            <a:r>
              <a:rPr lang="en-US" dirty="0" smtClean="0"/>
              <a:t>express 3.2.6</a:t>
            </a:r>
          </a:p>
          <a:p>
            <a:pPr lvl="1"/>
            <a:r>
              <a:rPr lang="en-US" dirty="0" smtClean="0"/>
              <a:t>request 2.21.0</a:t>
            </a:r>
          </a:p>
          <a:p>
            <a:pPr lvl="1"/>
            <a:r>
              <a:rPr lang="en-US" dirty="0" smtClean="0"/>
              <a:t>underscore 1.4.4</a:t>
            </a:r>
          </a:p>
          <a:p>
            <a:r>
              <a:rPr lang="en-US" dirty="0" smtClean="0"/>
              <a:t>Apps can exist in Apigee at the org or environment level in addition to be included as resources in an API proxy bundle.</a:t>
            </a:r>
          </a:p>
          <a:p>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16</a:t>
            </a:fld>
            <a:endParaRPr lang="en-US"/>
          </a:p>
        </p:txBody>
      </p:sp>
    </p:spTree>
    <p:extLst>
      <p:ext uri="{BB962C8B-B14F-4D97-AF65-F5344CB8AC3E}">
        <p14:creationId xmlns:p14="http://schemas.microsoft.com/office/powerpoint/2010/main" val="34394985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14" y="2880052"/>
            <a:ext cx="10108727" cy="795933"/>
          </a:xfrm>
        </p:spPr>
        <p:txBody>
          <a:bodyPr>
            <a:normAutofit fontScale="90000"/>
          </a:bodyPr>
          <a:lstStyle/>
          <a:p>
            <a:r>
              <a:rPr lang="en-US" dirty="0" smtClean="0"/>
              <a:t>Demonstration: Let's go take a look at a </a:t>
            </a:r>
            <a:r>
              <a:rPr lang="en-US" dirty="0" err="1" smtClean="0"/>
              <a:t>node.js</a:t>
            </a:r>
            <a:r>
              <a:rPr lang="en-US" dirty="0" smtClean="0"/>
              <a:t> proxy…</a:t>
            </a:r>
            <a:endParaRPr lang="en-US" dirty="0"/>
          </a:p>
        </p:txBody>
      </p:sp>
    </p:spTree>
    <p:extLst>
      <p:ext uri="{BB962C8B-B14F-4D97-AF65-F5344CB8AC3E}">
        <p14:creationId xmlns:p14="http://schemas.microsoft.com/office/powerpoint/2010/main" val="34280179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key topics . . .</a:t>
            </a:r>
          </a:p>
        </p:txBody>
      </p:sp>
      <p:sp>
        <p:nvSpPr>
          <p:cNvPr id="3" name="Content Placeholder 2"/>
          <p:cNvSpPr>
            <a:spLocks noGrp="1"/>
          </p:cNvSpPr>
          <p:nvPr>
            <p:ph idx="1"/>
          </p:nvPr>
        </p:nvSpPr>
        <p:spPr>
          <a:xfrm>
            <a:off x="608965" y="1597553"/>
            <a:ext cx="10961370" cy="2425352"/>
          </a:xfrm>
        </p:spPr>
        <p:txBody>
          <a:bodyPr>
            <a:normAutofit/>
          </a:bodyPr>
          <a:lstStyle/>
          <a:p>
            <a:pPr marL="457200" indent="-457200">
              <a:lnSpc>
                <a:spcPct val="140000"/>
              </a:lnSpc>
              <a:buFont typeface="+mj-lt"/>
              <a:buAutoNum type="arabicPeriod"/>
            </a:pPr>
            <a:r>
              <a:rPr lang="en-US" dirty="0" smtClean="0"/>
              <a:t>Implementing optimal API security</a:t>
            </a:r>
          </a:p>
          <a:p>
            <a:pPr marL="457200" indent="-457200">
              <a:lnSpc>
                <a:spcPct val="140000"/>
              </a:lnSpc>
              <a:buFont typeface="+mj-lt"/>
              <a:buAutoNum type="arabicPeriod"/>
            </a:pPr>
            <a:r>
              <a:rPr lang="en-US" dirty="0" smtClean="0"/>
              <a:t>Configuring proxy runtime characteristics</a:t>
            </a:r>
          </a:p>
          <a:p>
            <a:pPr marL="457200" indent="-457200">
              <a:lnSpc>
                <a:spcPct val="140000"/>
              </a:lnSpc>
              <a:buFont typeface="+mj-lt"/>
              <a:buAutoNum type="arabicPeriod"/>
            </a:pPr>
            <a:r>
              <a:rPr lang="en-US" dirty="0" smtClean="0"/>
              <a:t>Scripting capabilities in API Services (and how they just got better!)</a:t>
            </a:r>
          </a:p>
          <a:p>
            <a:pPr marL="457200" indent="-457200">
              <a:lnSpc>
                <a:spcPct val="140000"/>
              </a:lnSpc>
              <a:buFont typeface="+mj-lt"/>
              <a:buAutoNum type="arabicPeriod"/>
            </a:pPr>
            <a:r>
              <a:rPr lang="en-US" dirty="0" smtClean="0"/>
              <a:t>The API Services datastore</a:t>
            </a:r>
          </a:p>
        </p:txBody>
      </p:sp>
      <p:sp>
        <p:nvSpPr>
          <p:cNvPr id="4" name="Slide Number Placeholder 3"/>
          <p:cNvSpPr>
            <a:spLocks noGrp="1"/>
          </p:cNvSpPr>
          <p:nvPr>
            <p:ph type="sldNum" sz="quarter" idx="4"/>
          </p:nvPr>
        </p:nvSpPr>
        <p:spPr/>
        <p:txBody>
          <a:bodyPr/>
          <a:lstStyle/>
          <a:p>
            <a:fld id="{B9CF2066-C172-C043-9656-E2597F9B5BE6}" type="slidenum">
              <a:rPr lang="en-US" smtClean="0"/>
              <a:pPr/>
              <a:t>18</a:t>
            </a:fld>
            <a:endParaRPr lang="en-US"/>
          </a:p>
        </p:txBody>
      </p:sp>
      <p:sp>
        <p:nvSpPr>
          <p:cNvPr id="6" name="TextBox 5"/>
          <p:cNvSpPr txBox="1"/>
          <p:nvPr/>
        </p:nvSpPr>
        <p:spPr>
          <a:xfrm>
            <a:off x="6111140" y="2014582"/>
            <a:ext cx="463364" cy="584776"/>
          </a:xfrm>
          <a:prstGeom prst="rect">
            <a:avLst/>
          </a:prstGeom>
          <a:solidFill>
            <a:schemeClr val="bg1">
              <a:alpha val="90000"/>
            </a:schemeClr>
          </a:solidFill>
        </p:spPr>
        <p:txBody>
          <a:bodyPr wrap="square" rtlCol="0">
            <a:spAutoFit/>
          </a:bodyPr>
          <a:lstStyle/>
          <a:p>
            <a:r>
              <a:rPr lang="en-US" sz="3200" dirty="0" smtClean="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5" name="TextBox 4"/>
          <p:cNvSpPr txBox="1"/>
          <p:nvPr/>
        </p:nvSpPr>
        <p:spPr>
          <a:xfrm>
            <a:off x="6111140" y="1457565"/>
            <a:ext cx="463364" cy="584776"/>
          </a:xfrm>
          <a:prstGeom prst="rect">
            <a:avLst/>
          </a:prstGeom>
          <a:solidFill>
            <a:schemeClr val="bg1">
              <a:alpha val="90000"/>
            </a:schemeClr>
          </a:solidFill>
        </p:spPr>
        <p:txBody>
          <a:bodyPr wrap="square" rtlCol="0">
            <a:spAutoFit/>
          </a:bodyPr>
          <a:lstStyle/>
          <a:p>
            <a:r>
              <a:rPr lang="en-US" sz="3200" dirty="0" smtClean="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7" name="TextBox 6"/>
          <p:cNvSpPr txBox="1"/>
          <p:nvPr/>
        </p:nvSpPr>
        <p:spPr>
          <a:xfrm>
            <a:off x="9015127" y="2464101"/>
            <a:ext cx="463364" cy="584776"/>
          </a:xfrm>
          <a:prstGeom prst="rect">
            <a:avLst/>
          </a:prstGeom>
          <a:solidFill>
            <a:schemeClr val="bg1">
              <a:alpha val="90000"/>
            </a:schemeClr>
          </a:solidFill>
        </p:spPr>
        <p:txBody>
          <a:bodyPr wrap="square" rtlCol="0">
            <a:spAutoFit/>
          </a:bodyPr>
          <a:lstStyle/>
          <a:p>
            <a:r>
              <a:rPr lang="en-US" sz="3200" dirty="0" smtClean="0">
                <a:solidFill>
                  <a:srgbClr val="FF0000"/>
                </a:solidFill>
                <a:latin typeface="Zapf Dingbats"/>
                <a:ea typeface="Zapf Dingbats"/>
                <a:cs typeface="Zapf Dingbats"/>
                <a:sym typeface="Zapf Dingbats"/>
              </a:rPr>
              <a:t>✔</a:t>
            </a:r>
            <a:endParaRPr lang="en-US" sz="3200" dirty="0">
              <a:solidFill>
                <a:srgbClr val="FF0000"/>
              </a:solidFill>
            </a:endParaRPr>
          </a:p>
        </p:txBody>
      </p:sp>
    </p:spTree>
    <p:extLst>
      <p:ext uri="{BB962C8B-B14F-4D97-AF65-F5344CB8AC3E}">
        <p14:creationId xmlns:p14="http://schemas.microsoft.com/office/powerpoint/2010/main" val="3373476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clients with data: The API Services datastore</a:t>
            </a:r>
            <a:endParaRPr lang="en-US" dirty="0"/>
          </a:p>
        </p:txBody>
      </p:sp>
      <p:sp>
        <p:nvSpPr>
          <p:cNvPr id="3" name="Slide Number Placeholder 2"/>
          <p:cNvSpPr>
            <a:spLocks noGrp="1"/>
          </p:cNvSpPr>
          <p:nvPr>
            <p:ph type="sldNum" sz="quarter" idx="4"/>
          </p:nvPr>
        </p:nvSpPr>
        <p:spPr/>
        <p:txBody>
          <a:bodyPr/>
          <a:lstStyle/>
          <a:p>
            <a:fld id="{B9CF2066-C172-C043-9656-E2597F9B5BE6}" type="slidenum">
              <a:rPr lang="en-US" smtClean="0"/>
              <a:pPr/>
              <a:t>19</a:t>
            </a:fld>
            <a:endParaRPr lang="en-US"/>
          </a:p>
        </p:txBody>
      </p:sp>
      <p:sp>
        <p:nvSpPr>
          <p:cNvPr id="5" name="AutoShape 11"/>
          <p:cNvSpPr>
            <a:spLocks/>
          </p:cNvSpPr>
          <p:nvPr/>
        </p:nvSpPr>
        <p:spPr bwMode="auto">
          <a:xfrm>
            <a:off x="7660099" y="4708575"/>
            <a:ext cx="2412569" cy="692021"/>
          </a:xfrm>
          <a:prstGeom prst="roundRect">
            <a:avLst>
              <a:gd name="adj" fmla="val 8653"/>
            </a:avLst>
          </a:prstGeom>
          <a:solidFill>
            <a:srgbClr val="FF4300"/>
          </a:solidFill>
          <a:ln w="12700" cap="flat">
            <a:noFill/>
            <a:prstDash val="solid"/>
            <a:miter lim="800000"/>
            <a:headEnd type="none" w="med" len="med"/>
            <a:tailEnd type="none" w="med" len="med"/>
          </a:ln>
          <a:effectLst>
            <a:outerShdw blurRad="38100" dist="12699" dir="5400000" algn="ctr" rotWithShape="0">
              <a:schemeClr val="bg2">
                <a:alpha val="29999"/>
              </a:schemeClr>
            </a:outerShdw>
          </a:effectLst>
        </p:spPr>
        <p:txBody>
          <a:bodyPr lIns="0" tIns="0" rIns="0" bIns="0"/>
          <a:lstStyle/>
          <a:p>
            <a:pPr>
              <a:defRPr/>
            </a:pPr>
            <a:endParaRPr lang="en-US">
              <a:latin typeface="Arial"/>
              <a:cs typeface="Arial"/>
            </a:endParaRPr>
          </a:p>
        </p:txBody>
      </p:sp>
      <p:sp>
        <p:nvSpPr>
          <p:cNvPr id="6" name="AutoShape 12"/>
          <p:cNvSpPr>
            <a:spLocks/>
          </p:cNvSpPr>
          <p:nvPr/>
        </p:nvSpPr>
        <p:spPr bwMode="auto">
          <a:xfrm>
            <a:off x="7660099" y="3246711"/>
            <a:ext cx="2412569" cy="692021"/>
          </a:xfrm>
          <a:prstGeom prst="roundRect">
            <a:avLst>
              <a:gd name="adj" fmla="val 8653"/>
            </a:avLst>
          </a:prstGeom>
          <a:solidFill>
            <a:srgbClr val="FF4300"/>
          </a:solidFill>
          <a:ln w="12700" cap="flat">
            <a:noFill/>
            <a:prstDash val="solid"/>
            <a:miter lim="800000"/>
            <a:headEnd type="none" w="med" len="med"/>
            <a:tailEnd type="none" w="med" len="med"/>
          </a:ln>
          <a:effectLst>
            <a:outerShdw blurRad="38100" dist="12699" dir="5400000" algn="ctr" rotWithShape="0">
              <a:schemeClr val="bg2">
                <a:alpha val="29999"/>
              </a:schemeClr>
            </a:outerShdw>
          </a:effectLst>
        </p:spPr>
        <p:txBody>
          <a:bodyPr lIns="0" tIns="0" rIns="0" bIns="0"/>
          <a:lstStyle/>
          <a:p>
            <a:pPr>
              <a:defRPr/>
            </a:pPr>
            <a:endParaRPr lang="en-US">
              <a:latin typeface="Arial"/>
              <a:cs typeface="Arial"/>
            </a:endParaRPr>
          </a:p>
        </p:txBody>
      </p:sp>
      <p:sp>
        <p:nvSpPr>
          <p:cNvPr id="8" name="AutoShape 14"/>
          <p:cNvSpPr>
            <a:spLocks/>
          </p:cNvSpPr>
          <p:nvPr/>
        </p:nvSpPr>
        <p:spPr bwMode="auto">
          <a:xfrm>
            <a:off x="7733207" y="4770175"/>
            <a:ext cx="852928" cy="566199"/>
          </a:xfrm>
          <a:prstGeom prst="roundRect">
            <a:avLst>
              <a:gd name="adj" fmla="val 11856"/>
            </a:avLst>
          </a:prstGeom>
          <a:solidFill>
            <a:srgbClr val="FF4300">
              <a:alpha val="73000"/>
            </a:srgbClr>
          </a:solidFill>
          <a:ln w="12700">
            <a:noFill/>
            <a:miter lim="800000"/>
            <a:headEnd/>
            <a:tailEnd/>
          </a:ln>
        </p:spPr>
        <p:txBody>
          <a:bodyPr lIns="0" tIns="0" rIns="0" bIns="0"/>
          <a:lstStyle/>
          <a:p>
            <a:endParaRPr lang="en-US">
              <a:latin typeface="Arial"/>
              <a:cs typeface="Arial"/>
            </a:endParaRPr>
          </a:p>
        </p:txBody>
      </p:sp>
      <p:sp>
        <p:nvSpPr>
          <p:cNvPr id="9" name="AutoShape 16"/>
          <p:cNvSpPr>
            <a:spLocks/>
          </p:cNvSpPr>
          <p:nvPr/>
        </p:nvSpPr>
        <p:spPr bwMode="auto">
          <a:xfrm>
            <a:off x="7660099" y="3971498"/>
            <a:ext cx="2412569" cy="692021"/>
          </a:xfrm>
          <a:prstGeom prst="roundRect">
            <a:avLst>
              <a:gd name="adj" fmla="val 8653"/>
            </a:avLst>
          </a:prstGeom>
          <a:solidFill>
            <a:srgbClr val="FF4300"/>
          </a:solidFill>
          <a:ln w="12700" cap="flat">
            <a:noFill/>
            <a:prstDash val="solid"/>
            <a:miter lim="800000"/>
            <a:headEnd type="none" w="med" len="med"/>
            <a:tailEnd type="none" w="med" len="med"/>
          </a:ln>
          <a:effectLst>
            <a:outerShdw blurRad="38100" dist="12699" dir="5400000" algn="ctr" rotWithShape="0">
              <a:schemeClr val="bg2">
                <a:alpha val="29999"/>
              </a:schemeClr>
            </a:outerShdw>
          </a:effectLst>
        </p:spPr>
        <p:txBody>
          <a:bodyPr lIns="0" tIns="0" rIns="0" bIns="0"/>
          <a:lstStyle/>
          <a:p>
            <a:pPr>
              <a:defRPr/>
            </a:pPr>
            <a:endParaRPr lang="en-US">
              <a:latin typeface="Arial"/>
              <a:cs typeface="Arial"/>
            </a:endParaRPr>
          </a:p>
        </p:txBody>
      </p:sp>
      <p:sp>
        <p:nvSpPr>
          <p:cNvPr id="10" name="AutoShape 17"/>
          <p:cNvSpPr>
            <a:spLocks/>
          </p:cNvSpPr>
          <p:nvPr/>
        </p:nvSpPr>
        <p:spPr bwMode="auto">
          <a:xfrm>
            <a:off x="7660099" y="2514060"/>
            <a:ext cx="2412569" cy="692021"/>
          </a:xfrm>
          <a:prstGeom prst="roundRect">
            <a:avLst>
              <a:gd name="adj" fmla="val 8653"/>
            </a:avLst>
          </a:prstGeom>
          <a:solidFill>
            <a:srgbClr val="FF4300"/>
          </a:solidFill>
          <a:ln w="12700" cap="flat">
            <a:noFill/>
            <a:prstDash val="solid"/>
            <a:miter lim="800000"/>
            <a:headEnd type="none" w="med" len="med"/>
            <a:tailEnd type="none" w="med" len="med"/>
          </a:ln>
          <a:effectLst>
            <a:outerShdw blurRad="38100" dist="12699" dir="5400000" algn="ctr" rotWithShape="0">
              <a:schemeClr val="bg2">
                <a:alpha val="29999"/>
              </a:schemeClr>
            </a:outerShdw>
          </a:effectLst>
        </p:spPr>
        <p:txBody>
          <a:bodyPr lIns="0" tIns="0" rIns="0" bIns="0"/>
          <a:lstStyle/>
          <a:p>
            <a:pPr>
              <a:defRPr/>
            </a:pPr>
            <a:endParaRPr lang="en-US">
              <a:latin typeface="Arial"/>
              <a:cs typeface="Arial"/>
            </a:endParaRPr>
          </a:p>
        </p:txBody>
      </p:sp>
      <p:sp>
        <p:nvSpPr>
          <p:cNvPr id="11" name="AutoShape 18"/>
          <p:cNvSpPr>
            <a:spLocks/>
          </p:cNvSpPr>
          <p:nvPr/>
        </p:nvSpPr>
        <p:spPr bwMode="auto">
          <a:xfrm>
            <a:off x="7660480" y="1785731"/>
            <a:ext cx="2412569" cy="690710"/>
          </a:xfrm>
          <a:prstGeom prst="roundRect">
            <a:avLst>
              <a:gd name="adj" fmla="val 8653"/>
            </a:avLst>
          </a:prstGeom>
          <a:solidFill>
            <a:srgbClr val="FF4300"/>
          </a:solidFill>
          <a:ln w="12700" cap="flat">
            <a:noFill/>
            <a:prstDash val="solid"/>
            <a:miter lim="800000"/>
            <a:headEnd type="none" w="med" len="med"/>
            <a:tailEnd type="none" w="med" len="med"/>
          </a:ln>
          <a:effectLst>
            <a:outerShdw blurRad="38100" dist="12699" dir="5400000" algn="ctr" rotWithShape="0">
              <a:schemeClr val="bg2">
                <a:alpha val="29999"/>
              </a:schemeClr>
            </a:outerShdw>
          </a:effectLst>
        </p:spPr>
        <p:txBody>
          <a:bodyPr lIns="0" tIns="0" rIns="0" bIns="0"/>
          <a:lstStyle/>
          <a:p>
            <a:pPr>
              <a:defRPr/>
            </a:pPr>
            <a:endParaRPr lang="en-US">
              <a:latin typeface="Arial"/>
              <a:cs typeface="Arial"/>
            </a:endParaRPr>
          </a:p>
        </p:txBody>
      </p:sp>
      <p:sp>
        <p:nvSpPr>
          <p:cNvPr id="12" name="AutoShape 19"/>
          <p:cNvSpPr>
            <a:spLocks/>
          </p:cNvSpPr>
          <p:nvPr/>
        </p:nvSpPr>
        <p:spPr bwMode="auto">
          <a:xfrm>
            <a:off x="7745392" y="2576971"/>
            <a:ext cx="852928" cy="566199"/>
          </a:xfrm>
          <a:prstGeom prst="roundRect">
            <a:avLst>
              <a:gd name="adj" fmla="val 11856"/>
            </a:avLst>
          </a:prstGeom>
          <a:solidFill>
            <a:srgbClr val="FF4300">
              <a:alpha val="73000"/>
            </a:srgbClr>
          </a:solidFill>
          <a:ln w="12700">
            <a:noFill/>
            <a:miter lim="800000"/>
            <a:headEnd/>
            <a:tailEnd/>
          </a:ln>
        </p:spPr>
        <p:txBody>
          <a:bodyPr lIns="0" tIns="0" rIns="0" bIns="0"/>
          <a:lstStyle/>
          <a:p>
            <a:endParaRPr lang="en-US">
              <a:latin typeface="Arial"/>
              <a:cs typeface="Arial"/>
            </a:endParaRPr>
          </a:p>
        </p:txBody>
      </p:sp>
      <p:sp>
        <p:nvSpPr>
          <p:cNvPr id="13" name="AutoShape 20"/>
          <p:cNvSpPr>
            <a:spLocks/>
          </p:cNvSpPr>
          <p:nvPr/>
        </p:nvSpPr>
        <p:spPr bwMode="auto">
          <a:xfrm>
            <a:off x="7745773" y="1898446"/>
            <a:ext cx="852928" cy="566199"/>
          </a:xfrm>
          <a:prstGeom prst="roundRect">
            <a:avLst>
              <a:gd name="adj" fmla="val 11856"/>
            </a:avLst>
          </a:prstGeom>
          <a:solidFill>
            <a:srgbClr val="FF4300">
              <a:alpha val="73000"/>
            </a:srgbClr>
          </a:solidFill>
          <a:ln w="12700">
            <a:noFill/>
            <a:miter lim="800000"/>
            <a:headEnd/>
            <a:tailEnd/>
          </a:ln>
        </p:spPr>
        <p:txBody>
          <a:bodyPr lIns="0" tIns="0" rIns="0" bIns="0"/>
          <a:lstStyle/>
          <a:p>
            <a:endParaRPr lang="en-US">
              <a:latin typeface="Arial"/>
              <a:cs typeface="Arial"/>
            </a:endParaRPr>
          </a:p>
        </p:txBody>
      </p:sp>
      <p:sp>
        <p:nvSpPr>
          <p:cNvPr id="14" name="AutoShape 21"/>
          <p:cNvSpPr>
            <a:spLocks/>
          </p:cNvSpPr>
          <p:nvPr/>
        </p:nvSpPr>
        <p:spPr bwMode="auto">
          <a:xfrm>
            <a:off x="7739299" y="4034409"/>
            <a:ext cx="852928" cy="566199"/>
          </a:xfrm>
          <a:prstGeom prst="roundRect">
            <a:avLst>
              <a:gd name="adj" fmla="val 11856"/>
            </a:avLst>
          </a:prstGeom>
          <a:solidFill>
            <a:srgbClr val="FF4300">
              <a:alpha val="73000"/>
            </a:srgbClr>
          </a:solidFill>
          <a:ln w="12700">
            <a:noFill/>
            <a:miter lim="800000"/>
            <a:headEnd/>
            <a:tailEnd/>
          </a:ln>
        </p:spPr>
        <p:txBody>
          <a:bodyPr lIns="0" tIns="0" rIns="0" bIns="0"/>
          <a:lstStyle/>
          <a:p>
            <a:endParaRPr lang="en-US">
              <a:latin typeface="Arial"/>
              <a:cs typeface="Arial"/>
            </a:endParaRPr>
          </a:p>
        </p:txBody>
      </p:sp>
      <p:pic>
        <p:nvPicPr>
          <p:cNvPr id="15" name="Picture 22"/>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8098748" y="2693618"/>
            <a:ext cx="146216" cy="323729"/>
          </a:xfrm>
          <a:prstGeom prst="rect">
            <a:avLst/>
          </a:prstGeom>
          <a:noFill/>
          <a:ln>
            <a:noFill/>
          </a:ln>
          <a:extLst>
            <a:ext uri="{909E8E84-426E-40dd-AFC4-6F175D3DCCD1}">
              <a14:hiddenFill xmlns:a14="http://schemas.microsoft.com/office/drawing/2010/main">
                <a:solidFill>
                  <a:srgbClr val="FFFFFF">
                    <a:alpha val="69019"/>
                  </a:srgbClr>
                </a:solidFill>
              </a14:hiddenFill>
            </a:ext>
            <a:ext uri="{91240B29-F687-4f45-9708-019B960494DF}">
              <a14:hiddenLine xmlns:a14="http://schemas.microsoft.com/office/drawing/2010/main" w="12700" cap="rnd">
                <a:solidFill>
                  <a:schemeClr val="tx1">
                    <a:alpha val="69019"/>
                  </a:schemeClr>
                </a:solidFill>
                <a:round/>
                <a:headEnd/>
                <a:tailEnd/>
              </a14:hiddenLine>
            </a:ext>
          </a:extLst>
        </p:spPr>
      </p:pic>
      <p:pic>
        <p:nvPicPr>
          <p:cNvPr id="16" name="Picture 23"/>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7877900" y="2693618"/>
            <a:ext cx="144693" cy="323729"/>
          </a:xfrm>
          <a:prstGeom prst="rect">
            <a:avLst/>
          </a:prstGeom>
          <a:noFill/>
          <a:ln>
            <a:noFill/>
          </a:ln>
          <a:extLst>
            <a:ext uri="{909E8E84-426E-40dd-AFC4-6F175D3DCCD1}">
              <a14:hiddenFill xmlns:a14="http://schemas.microsoft.com/office/drawing/2010/main">
                <a:solidFill>
                  <a:srgbClr val="FFFFFF">
                    <a:alpha val="69019"/>
                  </a:srgbClr>
                </a:solidFill>
              </a14:hiddenFill>
            </a:ext>
            <a:ext uri="{91240B29-F687-4f45-9708-019B960494DF}">
              <a14:hiddenLine xmlns:a14="http://schemas.microsoft.com/office/drawing/2010/main" w="12700" cap="rnd">
                <a:solidFill>
                  <a:schemeClr val="tx1">
                    <a:alpha val="69019"/>
                  </a:schemeClr>
                </a:solidFill>
                <a:round/>
                <a:headEnd/>
                <a:tailEnd/>
              </a14:hiddenLine>
            </a:ext>
          </a:extLst>
        </p:spPr>
      </p:pic>
      <p:pic>
        <p:nvPicPr>
          <p:cNvPr id="17" name="Picture 24"/>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8318072" y="2693618"/>
            <a:ext cx="146216" cy="323729"/>
          </a:xfrm>
          <a:prstGeom prst="rect">
            <a:avLst/>
          </a:prstGeom>
          <a:noFill/>
          <a:ln>
            <a:noFill/>
          </a:ln>
          <a:extLst>
            <a:ext uri="{909E8E84-426E-40dd-AFC4-6F175D3DCCD1}">
              <a14:hiddenFill xmlns:a14="http://schemas.microsoft.com/office/drawing/2010/main">
                <a:solidFill>
                  <a:srgbClr val="FFFFFF">
                    <a:alpha val="69019"/>
                  </a:srgbClr>
                </a:solidFill>
              </a14:hiddenFill>
            </a:ext>
            <a:ext uri="{91240B29-F687-4f45-9708-019B960494DF}">
              <a14:hiddenLine xmlns:a14="http://schemas.microsoft.com/office/drawing/2010/main" w="12700" cap="rnd">
                <a:solidFill>
                  <a:schemeClr val="tx1">
                    <a:alpha val="69019"/>
                  </a:schemeClr>
                </a:solidFill>
                <a:round/>
                <a:headEnd/>
                <a:tailEnd/>
              </a14:hiddenLine>
            </a:ext>
          </a:extLst>
        </p:spPr>
      </p:pic>
      <p:sp>
        <p:nvSpPr>
          <p:cNvPr id="18" name="Rectangle 25"/>
          <p:cNvSpPr>
            <a:spLocks/>
          </p:cNvSpPr>
          <p:nvPr/>
        </p:nvSpPr>
        <p:spPr bwMode="auto">
          <a:xfrm>
            <a:off x="8690086" y="1939076"/>
            <a:ext cx="1230654" cy="39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ctr"/>
          <a:lstStyle/>
          <a:p>
            <a:pPr algn="l"/>
            <a:r>
              <a:rPr lang="en-US" sz="1400" dirty="0">
                <a:solidFill>
                  <a:srgbClr val="FFFFFF"/>
                </a:solidFill>
                <a:latin typeface="Arial"/>
                <a:ea typeface="ＭＳ Ｐゴシック" charset="0"/>
                <a:cs typeface="Arial"/>
                <a:sym typeface="Helvetica" charset="0"/>
              </a:rPr>
              <a:t>Datastore</a:t>
            </a:r>
          </a:p>
        </p:txBody>
      </p:sp>
      <p:pic>
        <p:nvPicPr>
          <p:cNvPr id="19" name="Picture 26"/>
          <p:cNvPicPr>
            <a:picLocks noChangeAspect="1" noChangeArrowheads="1"/>
          </p:cNvPicPr>
          <p:nvPr/>
        </p:nvPicPr>
        <p:blipFill>
          <a:blip r:embed="rId4">
            <a:alphaModFix amt="69000"/>
            <a:extLst>
              <a:ext uri="{28A0092B-C50C-407E-A947-70E740481C1C}">
                <a14:useLocalDpi xmlns:a14="http://schemas.microsoft.com/office/drawing/2010/main" val="0"/>
              </a:ext>
            </a:extLst>
          </a:blip>
          <a:srcRect/>
          <a:stretch>
            <a:fillRect/>
          </a:stretch>
        </p:blipFill>
        <p:spPr bwMode="auto">
          <a:xfrm>
            <a:off x="7818881" y="1973153"/>
            <a:ext cx="731082" cy="432513"/>
          </a:xfrm>
          <a:prstGeom prst="rect">
            <a:avLst/>
          </a:prstGeom>
          <a:noFill/>
          <a:ln>
            <a:noFill/>
          </a:ln>
          <a:extLst>
            <a:ext uri="{909E8E84-426E-40dd-AFC4-6F175D3DCCD1}">
              <a14:hiddenFill xmlns:a14="http://schemas.microsoft.com/office/drawing/2010/main">
                <a:solidFill>
                  <a:srgbClr val="FFFFFF">
                    <a:alpha val="69019"/>
                  </a:srgbClr>
                </a:solidFill>
              </a14:hiddenFill>
            </a:ext>
            <a:ext uri="{91240B29-F687-4f45-9708-019B960494DF}">
              <a14:hiddenLine xmlns:a14="http://schemas.microsoft.com/office/drawing/2010/main" w="12700" cap="rnd">
                <a:solidFill>
                  <a:schemeClr val="tx1">
                    <a:alpha val="69019"/>
                  </a:schemeClr>
                </a:solidFill>
                <a:round/>
                <a:headEnd/>
                <a:tailEnd/>
              </a14:hiddenLine>
            </a:ext>
          </a:extLst>
        </p:spPr>
      </p:pic>
      <p:sp>
        <p:nvSpPr>
          <p:cNvPr id="20" name="Rectangle 27"/>
          <p:cNvSpPr>
            <a:spLocks/>
          </p:cNvSpPr>
          <p:nvPr/>
        </p:nvSpPr>
        <p:spPr bwMode="auto">
          <a:xfrm>
            <a:off x="8689705" y="4099941"/>
            <a:ext cx="889483" cy="39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ctr"/>
          <a:lstStyle/>
          <a:p>
            <a:pPr algn="l"/>
            <a:r>
              <a:rPr lang="en-US" sz="1400" dirty="0">
                <a:solidFill>
                  <a:srgbClr val="FFFFFF"/>
                </a:solidFill>
                <a:latin typeface="Arial"/>
                <a:ea typeface="ＭＳ Ｐゴシック" charset="0"/>
                <a:cs typeface="Arial"/>
                <a:sym typeface="Helvetica" charset="0"/>
              </a:rPr>
              <a:t>Location queries</a:t>
            </a:r>
          </a:p>
        </p:txBody>
      </p:sp>
      <p:sp>
        <p:nvSpPr>
          <p:cNvPr id="22" name="Rectangle 30"/>
          <p:cNvSpPr>
            <a:spLocks/>
          </p:cNvSpPr>
          <p:nvPr/>
        </p:nvSpPr>
        <p:spPr bwMode="auto">
          <a:xfrm>
            <a:off x="8689705" y="4951044"/>
            <a:ext cx="1035699" cy="19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ctr"/>
          <a:lstStyle/>
          <a:p>
            <a:pPr algn="l"/>
            <a:r>
              <a:rPr lang="en-US" sz="1400" dirty="0">
                <a:solidFill>
                  <a:srgbClr val="FFFFFF"/>
                </a:solidFill>
                <a:latin typeface="Arial"/>
                <a:ea typeface="ＭＳ Ｐゴシック" charset="0"/>
                <a:cs typeface="Arial"/>
                <a:sym typeface="Helvetica" charset="0"/>
              </a:rPr>
              <a:t>Push Notifications</a:t>
            </a:r>
          </a:p>
        </p:txBody>
      </p:sp>
      <p:pic>
        <p:nvPicPr>
          <p:cNvPr id="23" name="Picture 31"/>
          <p:cNvPicPr>
            <a:picLocks noChangeAspect="1" noChangeArrowheads="1"/>
          </p:cNvPicPr>
          <p:nvPr/>
        </p:nvPicPr>
        <p:blipFill>
          <a:blip r:embed="rId5">
            <a:alphaModFix amt="69000"/>
            <a:extLst>
              <a:ext uri="{28A0092B-C50C-407E-A947-70E740481C1C}">
                <a14:useLocalDpi xmlns:a14="http://schemas.microsoft.com/office/drawing/2010/main" val="0"/>
              </a:ext>
            </a:extLst>
          </a:blip>
          <a:srcRect/>
          <a:stretch>
            <a:fillRect/>
          </a:stretch>
        </p:blipFill>
        <p:spPr bwMode="auto">
          <a:xfrm>
            <a:off x="7839823" y="4875027"/>
            <a:ext cx="645789" cy="444309"/>
          </a:xfrm>
          <a:prstGeom prst="rect">
            <a:avLst/>
          </a:prstGeom>
          <a:noFill/>
          <a:ln>
            <a:noFill/>
          </a:ln>
          <a:extLst>
            <a:ext uri="{909E8E84-426E-40dd-AFC4-6F175D3DCCD1}">
              <a14:hiddenFill xmlns:a14="http://schemas.microsoft.com/office/drawing/2010/main">
                <a:solidFill>
                  <a:srgbClr val="FFFFFF">
                    <a:alpha val="69019"/>
                  </a:srgbClr>
                </a:solidFill>
              </a14:hiddenFill>
            </a:ext>
            <a:ext uri="{91240B29-F687-4f45-9708-019B960494DF}">
              <a14:hiddenLine xmlns:a14="http://schemas.microsoft.com/office/drawing/2010/main" w="12700" cap="rnd">
                <a:solidFill>
                  <a:schemeClr val="tx1">
                    <a:alpha val="69019"/>
                  </a:schemeClr>
                </a:solidFill>
                <a:round/>
                <a:headEnd/>
                <a:tailEnd/>
              </a14:hiddenLine>
            </a:ext>
          </a:extLst>
        </p:spPr>
      </p:pic>
      <p:sp>
        <p:nvSpPr>
          <p:cNvPr id="24" name="Rectangle 32"/>
          <p:cNvSpPr>
            <a:spLocks/>
          </p:cNvSpPr>
          <p:nvPr/>
        </p:nvSpPr>
        <p:spPr bwMode="auto">
          <a:xfrm>
            <a:off x="8689705" y="3480006"/>
            <a:ext cx="1376870" cy="19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ctr"/>
          <a:lstStyle/>
          <a:p>
            <a:pPr algn="l"/>
            <a:r>
              <a:rPr lang="en-US" sz="1400" dirty="0">
                <a:solidFill>
                  <a:srgbClr val="FFFFFF"/>
                </a:solidFill>
                <a:latin typeface="Arial"/>
                <a:ea typeface="ＭＳ Ｐゴシック" charset="0"/>
                <a:cs typeface="Arial"/>
                <a:sym typeface="Helvetica" charset="0"/>
              </a:rPr>
              <a:t>Connections/Social</a:t>
            </a:r>
          </a:p>
        </p:txBody>
      </p:sp>
      <p:pic>
        <p:nvPicPr>
          <p:cNvPr id="25" name="Picture 33"/>
          <p:cNvPicPr>
            <a:picLocks noChangeAspect="1" noChangeArrowheads="1"/>
          </p:cNvPicPr>
          <p:nvPr/>
        </p:nvPicPr>
        <p:blipFill>
          <a:blip r:embed="rId6">
            <a:alphaModFix amt="74000"/>
            <a:extLst>
              <a:ext uri="{28A0092B-C50C-407E-A947-70E740481C1C}">
                <a14:useLocalDpi xmlns:a14="http://schemas.microsoft.com/office/drawing/2010/main" val="0"/>
              </a:ext>
            </a:extLst>
          </a:blip>
          <a:srcRect/>
          <a:stretch>
            <a:fillRect/>
          </a:stretch>
        </p:blipFill>
        <p:spPr bwMode="auto">
          <a:xfrm>
            <a:off x="7812408" y="3364669"/>
            <a:ext cx="657973" cy="483628"/>
          </a:xfrm>
          <a:prstGeom prst="rect">
            <a:avLst/>
          </a:prstGeom>
          <a:noFill/>
          <a:ln>
            <a:noFill/>
          </a:ln>
          <a:extLst>
            <a:ext uri="{909E8E84-426E-40dd-AFC4-6F175D3DCCD1}">
              <a14:hiddenFill xmlns:a14="http://schemas.microsoft.com/office/drawing/2010/main">
                <a:solidFill>
                  <a:srgbClr val="FFFFFF">
                    <a:alpha val="74117"/>
                  </a:srgbClr>
                </a:solidFill>
              </a14:hiddenFill>
            </a:ext>
            <a:ext uri="{91240B29-F687-4f45-9708-019B960494DF}">
              <a14:hiddenLine xmlns:a14="http://schemas.microsoft.com/office/drawing/2010/main" w="12700" cap="rnd">
                <a:solidFill>
                  <a:schemeClr val="tx1">
                    <a:alpha val="74117"/>
                  </a:schemeClr>
                </a:solidFill>
                <a:round/>
                <a:headEnd/>
                <a:tailEnd/>
              </a14:hiddenLine>
            </a:ext>
          </a:extLst>
        </p:spPr>
      </p:pic>
      <p:sp>
        <p:nvSpPr>
          <p:cNvPr id="26" name="Rectangle 36"/>
          <p:cNvSpPr>
            <a:spLocks/>
          </p:cNvSpPr>
          <p:nvPr/>
        </p:nvSpPr>
        <p:spPr bwMode="auto">
          <a:xfrm>
            <a:off x="8690086" y="2727641"/>
            <a:ext cx="1298929" cy="33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smtClean="0">
                <a:solidFill>
                  <a:srgbClr val="FFFFFF"/>
                </a:solidFill>
                <a:latin typeface="Arial"/>
                <a:ea typeface="ＭＳ Ｐゴシック" charset="0"/>
                <a:cs typeface="Arial"/>
                <a:sym typeface="Helvetica" charset="0"/>
              </a:rPr>
              <a:t>User </a:t>
            </a:r>
            <a:r>
              <a:rPr lang="en-US" sz="1400" dirty="0">
                <a:solidFill>
                  <a:srgbClr val="FFFFFF"/>
                </a:solidFill>
                <a:latin typeface="Arial"/>
                <a:ea typeface="ＭＳ Ｐゴシック" charset="0"/>
                <a:cs typeface="Arial"/>
                <a:sym typeface="Helvetica" charset="0"/>
              </a:rPr>
              <a:t>Data</a:t>
            </a:r>
          </a:p>
        </p:txBody>
      </p:sp>
      <p:cxnSp>
        <p:nvCxnSpPr>
          <p:cNvPr id="27" name="Straight Arrow Connector 26"/>
          <p:cNvCxnSpPr/>
          <p:nvPr/>
        </p:nvCxnSpPr>
        <p:spPr>
          <a:xfrm>
            <a:off x="4061786" y="3710336"/>
            <a:ext cx="631706" cy="0"/>
          </a:xfrm>
          <a:prstGeom prst="straightConnector1">
            <a:avLst/>
          </a:prstGeom>
          <a:ln w="34925">
            <a:solidFill>
              <a:srgbClr val="F82201"/>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691415" y="1836740"/>
            <a:ext cx="968684" cy="753842"/>
          </a:xfrm>
          <a:prstGeom prst="straightConnector1">
            <a:avLst/>
          </a:prstGeom>
          <a:ln w="34925">
            <a:solidFill>
              <a:srgbClr val="F8220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691415" y="3852454"/>
            <a:ext cx="968684" cy="1609920"/>
          </a:xfrm>
          <a:prstGeom prst="straightConnector1">
            <a:avLst/>
          </a:prstGeom>
          <a:ln w="34925">
            <a:solidFill>
              <a:srgbClr val="F8220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7"/>
          <a:stretch>
            <a:fillRect/>
          </a:stretch>
        </p:blipFill>
        <p:spPr>
          <a:xfrm>
            <a:off x="7842148" y="4035127"/>
            <a:ext cx="578331" cy="578331"/>
          </a:xfrm>
          <a:prstGeom prst="rect">
            <a:avLst/>
          </a:prstGeom>
        </p:spPr>
      </p:pic>
      <p:sp>
        <p:nvSpPr>
          <p:cNvPr id="33" name="Rounded Rectangle 32"/>
          <p:cNvSpPr/>
          <p:nvPr/>
        </p:nvSpPr>
        <p:spPr>
          <a:xfrm>
            <a:off x="5639854" y="3953533"/>
            <a:ext cx="1142541" cy="172075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dirty="0">
                <a:solidFill>
                  <a:srgbClr val="494949"/>
                </a:solidFill>
                <a:latin typeface="Arial"/>
                <a:cs typeface="Arial"/>
              </a:rPr>
              <a:t>Existing </a:t>
            </a:r>
            <a:r>
              <a:rPr lang="en-US" dirty="0" smtClean="0">
                <a:solidFill>
                  <a:srgbClr val="494949"/>
                </a:solidFill>
                <a:latin typeface="Arial"/>
                <a:cs typeface="Arial"/>
              </a:rPr>
              <a:t>backend</a:t>
            </a:r>
          </a:p>
        </p:txBody>
      </p:sp>
      <p:sp>
        <p:nvSpPr>
          <p:cNvPr id="34" name="Rounded Rectangle 33"/>
          <p:cNvSpPr/>
          <p:nvPr/>
        </p:nvSpPr>
        <p:spPr>
          <a:xfrm>
            <a:off x="5639855" y="1721133"/>
            <a:ext cx="1051560" cy="778707"/>
          </a:xfrm>
          <a:prstGeom prst="roundRect">
            <a:avLst/>
          </a:prstGeom>
          <a:no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dirty="0">
                <a:solidFill>
                  <a:srgbClr val="494949"/>
                </a:solidFill>
                <a:cs typeface="Arial"/>
              </a:rPr>
              <a:t>Partner </a:t>
            </a:r>
            <a:r>
              <a:rPr lang="en-US" dirty="0" smtClean="0">
                <a:solidFill>
                  <a:srgbClr val="494949"/>
                </a:solidFill>
                <a:cs typeface="Arial"/>
              </a:rPr>
              <a:t>Services</a:t>
            </a:r>
            <a:endParaRPr lang="en-US" dirty="0">
              <a:solidFill>
                <a:srgbClr val="494949"/>
              </a:solidFill>
              <a:cs typeface="Arial"/>
            </a:endParaRPr>
          </a:p>
        </p:txBody>
      </p:sp>
      <p:sp>
        <p:nvSpPr>
          <p:cNvPr id="35" name="Rounded Rectangle 34"/>
          <p:cNvSpPr/>
          <p:nvPr/>
        </p:nvSpPr>
        <p:spPr>
          <a:xfrm>
            <a:off x="5639855" y="2590582"/>
            <a:ext cx="1051560" cy="1261872"/>
          </a:xfrm>
          <a:prstGeom prst="roundRect">
            <a:avLst/>
          </a:prstGeom>
          <a:noFill/>
          <a:ln>
            <a:solidFill>
              <a:srgbClr val="FF4300"/>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b="1" dirty="0" smtClean="0">
                <a:solidFill>
                  <a:srgbClr val="494949"/>
                </a:solidFill>
                <a:latin typeface="Arial"/>
                <a:cs typeface="Arial"/>
              </a:rPr>
              <a:t>Pre-built</a:t>
            </a:r>
          </a:p>
        </p:txBody>
      </p:sp>
      <p:sp>
        <p:nvSpPr>
          <p:cNvPr id="36" name="Rounded Rectangle 35"/>
          <p:cNvSpPr/>
          <p:nvPr/>
        </p:nvSpPr>
        <p:spPr>
          <a:xfrm>
            <a:off x="5524445" y="1621613"/>
            <a:ext cx="1257951" cy="4160520"/>
          </a:xfrm>
          <a:prstGeom prst="roundRect">
            <a:avLst/>
          </a:prstGeom>
          <a:noFill/>
          <a:ln>
            <a:solidFill>
              <a:srgbClr val="686868"/>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7" name="Rounded Rectangle 36"/>
          <p:cNvSpPr/>
          <p:nvPr/>
        </p:nvSpPr>
        <p:spPr>
          <a:xfrm rot="16200000">
            <a:off x="3068989" y="3394282"/>
            <a:ext cx="3977640" cy="640080"/>
          </a:xfrm>
          <a:prstGeom prst="roundRect">
            <a:avLst/>
          </a:prstGeom>
          <a:solidFill>
            <a:srgbClr val="FFFFFF"/>
          </a:solidFill>
          <a:ln w="12700" cmpd="sng">
            <a:solidFill>
              <a:srgbClr val="FF4300"/>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nchorCtr="0"/>
          <a:lstStyle/>
          <a:p>
            <a:pPr algn="ctr"/>
            <a:r>
              <a:rPr lang="en-US" sz="2000" dirty="0">
                <a:solidFill>
                  <a:srgbClr val="494949"/>
                </a:solidFill>
                <a:cs typeface="ARS Maquette Pro Medium"/>
              </a:rPr>
              <a:t>API</a:t>
            </a:r>
            <a:r>
              <a:rPr lang="en-US" dirty="0">
                <a:solidFill>
                  <a:srgbClr val="494949"/>
                </a:solidFill>
                <a:cs typeface="ARS Maquette Pro Medium"/>
              </a:rPr>
              <a:t> </a:t>
            </a:r>
            <a:r>
              <a:rPr lang="en-US" sz="2000" dirty="0" smtClean="0">
                <a:solidFill>
                  <a:srgbClr val="494949"/>
                </a:solidFill>
                <a:cs typeface="ARS Maquette Pro Medium"/>
              </a:rPr>
              <a:t>Services</a:t>
            </a:r>
            <a:endParaRPr lang="en-US" sz="2000" dirty="0">
              <a:solidFill>
                <a:srgbClr val="494949"/>
              </a:solidFill>
              <a:cs typeface="ARS Maquette Pro Medium"/>
            </a:endParaRPr>
          </a:p>
        </p:txBody>
      </p:sp>
      <p:pic>
        <p:nvPicPr>
          <p:cNvPr id="38"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0083" y="1621014"/>
            <a:ext cx="2232548" cy="418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2811483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key topics . . .</a:t>
            </a:r>
            <a:endParaRPr lang="en-US" dirty="0"/>
          </a:p>
        </p:txBody>
      </p:sp>
      <p:sp>
        <p:nvSpPr>
          <p:cNvPr id="3" name="Content Placeholder 2"/>
          <p:cNvSpPr>
            <a:spLocks noGrp="1"/>
          </p:cNvSpPr>
          <p:nvPr>
            <p:ph idx="1"/>
          </p:nvPr>
        </p:nvSpPr>
        <p:spPr>
          <a:xfrm>
            <a:off x="608965" y="1422749"/>
            <a:ext cx="10961370" cy="2768252"/>
          </a:xfrm>
        </p:spPr>
        <p:txBody>
          <a:bodyPr/>
          <a:lstStyle/>
          <a:p>
            <a:pPr marL="457200" indent="-457200">
              <a:lnSpc>
                <a:spcPct val="140000"/>
              </a:lnSpc>
              <a:buFont typeface="+mj-lt"/>
              <a:buAutoNum type="arabicPeriod"/>
            </a:pPr>
            <a:r>
              <a:rPr lang="en-US" dirty="0" smtClean="0"/>
              <a:t>Implementing optimal client-side API security</a:t>
            </a:r>
          </a:p>
          <a:p>
            <a:pPr marL="457200" indent="-457200">
              <a:lnSpc>
                <a:spcPct val="140000"/>
              </a:lnSpc>
              <a:buFont typeface="+mj-lt"/>
              <a:buAutoNum type="arabicPeriod"/>
            </a:pPr>
            <a:r>
              <a:rPr lang="en-US" dirty="0" smtClean="0"/>
              <a:t>Configuring proxy runtime characteristics</a:t>
            </a:r>
          </a:p>
          <a:p>
            <a:pPr marL="457200" indent="-457200">
              <a:lnSpc>
                <a:spcPct val="140000"/>
              </a:lnSpc>
              <a:buFont typeface="+mj-lt"/>
              <a:buAutoNum type="arabicPeriod"/>
            </a:pPr>
            <a:r>
              <a:rPr lang="en-US" dirty="0" smtClean="0"/>
              <a:t>Scripting capabilities in Apigee Edge (and how they just got better!)</a:t>
            </a:r>
          </a:p>
          <a:p>
            <a:pPr marL="457200" indent="-457200">
              <a:lnSpc>
                <a:spcPct val="140000"/>
              </a:lnSpc>
              <a:buFont typeface="+mj-lt"/>
              <a:buAutoNum type="arabicPeriod"/>
            </a:pPr>
            <a:r>
              <a:rPr lang="en-US" dirty="0" smtClean="0"/>
              <a:t>The API Services datastore</a:t>
            </a:r>
          </a:p>
          <a:p>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2</a:t>
            </a:fld>
            <a:endParaRPr lang="en-US"/>
          </a:p>
        </p:txBody>
      </p:sp>
    </p:spTree>
    <p:extLst>
      <p:ext uri="{BB962C8B-B14F-4D97-AF65-F5344CB8AC3E}">
        <p14:creationId xmlns:p14="http://schemas.microsoft.com/office/powerpoint/2010/main" val="40322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Driving clients with data: </a:t>
            </a:r>
            <a:r>
              <a:rPr lang="en-US" dirty="0" smtClean="0"/>
              <a:t>The </a:t>
            </a:r>
            <a:r>
              <a:rPr lang="en-US" dirty="0"/>
              <a:t>API Services </a:t>
            </a:r>
            <a:r>
              <a:rPr lang="en-US" dirty="0" smtClean="0"/>
              <a:t>datastore</a:t>
            </a:r>
            <a:endParaRPr lang="en-US" dirty="0"/>
          </a:p>
        </p:txBody>
      </p:sp>
      <p:sp>
        <p:nvSpPr>
          <p:cNvPr id="3" name="Slide Number Placeholder 2"/>
          <p:cNvSpPr>
            <a:spLocks noGrp="1"/>
          </p:cNvSpPr>
          <p:nvPr>
            <p:ph type="sldNum" sz="quarter" idx="4"/>
          </p:nvPr>
        </p:nvSpPr>
        <p:spPr/>
        <p:txBody>
          <a:bodyPr/>
          <a:lstStyle/>
          <a:p>
            <a:fld id="{B9CF2066-C172-C043-9656-E2597F9B5BE6}" type="slidenum">
              <a:rPr lang="en-US" smtClean="0"/>
              <a:pPr/>
              <a:t>20</a:t>
            </a:fld>
            <a:endParaRPr lang="en-US"/>
          </a:p>
        </p:txBody>
      </p:sp>
      <p:sp>
        <p:nvSpPr>
          <p:cNvPr id="4" name="Can 3"/>
          <p:cNvSpPr/>
          <p:nvPr/>
        </p:nvSpPr>
        <p:spPr>
          <a:xfrm>
            <a:off x="5331240" y="1424994"/>
            <a:ext cx="4608205" cy="4549218"/>
          </a:xfrm>
          <a:prstGeom prst="can">
            <a:avLst>
              <a:gd name="adj" fmla="val 9528"/>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marL="285750" indent="-285750">
              <a:lnSpc>
                <a:spcPct val="120000"/>
              </a:lnSpc>
              <a:spcBef>
                <a:spcPts val="400"/>
              </a:spcBef>
              <a:buClr>
                <a:schemeClr val="tx2"/>
              </a:buClr>
              <a:buFont typeface="Arial"/>
              <a:buChar char="•"/>
            </a:pPr>
            <a:r>
              <a:rPr lang="en-US" sz="2000" dirty="0" smtClean="0">
                <a:solidFill>
                  <a:srgbClr val="686868"/>
                </a:solidFill>
                <a:latin typeface="Arial"/>
                <a:cs typeface="Arial"/>
              </a:rPr>
              <a:t>Not </a:t>
            </a:r>
            <a:r>
              <a:rPr lang="en-US" sz="2000" dirty="0">
                <a:solidFill>
                  <a:srgbClr val="686868"/>
                </a:solidFill>
                <a:latin typeface="Arial"/>
                <a:cs typeface="Arial"/>
              </a:rPr>
              <a:t>easily posted or extracted from existing </a:t>
            </a:r>
            <a:r>
              <a:rPr lang="en-US" sz="2000" dirty="0" smtClean="0">
                <a:solidFill>
                  <a:srgbClr val="686868"/>
                </a:solidFill>
                <a:latin typeface="Arial"/>
                <a:cs typeface="Arial"/>
              </a:rPr>
              <a:t>backend</a:t>
            </a:r>
            <a:endParaRPr lang="en-US" sz="2000" dirty="0">
              <a:solidFill>
                <a:srgbClr val="686868"/>
              </a:solidFill>
              <a:latin typeface="Arial"/>
              <a:cs typeface="Arial"/>
            </a:endParaRPr>
          </a:p>
          <a:p>
            <a:pPr marL="285750" indent="-285750">
              <a:lnSpc>
                <a:spcPct val="120000"/>
              </a:lnSpc>
              <a:spcBef>
                <a:spcPts val="400"/>
              </a:spcBef>
              <a:buClr>
                <a:schemeClr val="tx2"/>
              </a:buClr>
              <a:buFont typeface="Arial"/>
              <a:buChar char="•"/>
            </a:pPr>
            <a:r>
              <a:rPr lang="en-US" sz="2000" dirty="0">
                <a:solidFill>
                  <a:srgbClr val="686868"/>
                </a:solidFill>
                <a:latin typeface="Arial"/>
                <a:cs typeface="Arial"/>
              </a:rPr>
              <a:t>Trapped in a database with no </a:t>
            </a:r>
            <a:r>
              <a:rPr lang="en-US" sz="2000" dirty="0" smtClean="0">
                <a:solidFill>
                  <a:srgbClr val="686868"/>
                </a:solidFill>
                <a:latin typeface="Arial"/>
                <a:cs typeface="Arial"/>
              </a:rPr>
              <a:t>API</a:t>
            </a:r>
            <a:endParaRPr lang="en-US" sz="2000" dirty="0">
              <a:solidFill>
                <a:srgbClr val="686868"/>
              </a:solidFill>
              <a:latin typeface="Arial"/>
              <a:cs typeface="Arial"/>
            </a:endParaRPr>
          </a:p>
          <a:p>
            <a:pPr marL="285750" indent="-285750">
              <a:lnSpc>
                <a:spcPct val="120000"/>
              </a:lnSpc>
              <a:spcBef>
                <a:spcPts val="400"/>
              </a:spcBef>
              <a:buClr>
                <a:schemeClr val="tx2"/>
              </a:buClr>
              <a:buFont typeface="Arial"/>
              <a:buChar char="•"/>
            </a:pPr>
            <a:r>
              <a:rPr lang="en-US" sz="2000" dirty="0">
                <a:solidFill>
                  <a:srgbClr val="686868"/>
                </a:solidFill>
                <a:latin typeface="Arial"/>
                <a:cs typeface="Arial"/>
              </a:rPr>
              <a:t>No system of </a:t>
            </a:r>
            <a:r>
              <a:rPr lang="en-US" sz="2000" dirty="0" smtClean="0">
                <a:solidFill>
                  <a:srgbClr val="686868"/>
                </a:solidFill>
                <a:latin typeface="Arial"/>
                <a:cs typeface="Arial"/>
              </a:rPr>
              <a:t>record</a:t>
            </a:r>
            <a:br>
              <a:rPr lang="en-US" sz="2000" dirty="0" smtClean="0">
                <a:solidFill>
                  <a:srgbClr val="686868"/>
                </a:solidFill>
                <a:latin typeface="Arial"/>
                <a:cs typeface="Arial"/>
              </a:rPr>
            </a:br>
            <a:r>
              <a:rPr lang="en-US" sz="2000" dirty="0" smtClean="0">
                <a:solidFill>
                  <a:srgbClr val="686868"/>
                </a:solidFill>
                <a:latin typeface="Arial"/>
                <a:cs typeface="Arial"/>
              </a:rPr>
              <a:t>(app </a:t>
            </a:r>
            <a:r>
              <a:rPr lang="en-US" sz="2000" dirty="0">
                <a:solidFill>
                  <a:srgbClr val="686868"/>
                </a:solidFill>
                <a:latin typeface="Arial"/>
                <a:cs typeface="Arial"/>
              </a:rPr>
              <a:t>preferences / location</a:t>
            </a:r>
            <a:r>
              <a:rPr lang="en-US" sz="2000" dirty="0" smtClean="0">
                <a:solidFill>
                  <a:srgbClr val="686868"/>
                </a:solidFill>
                <a:latin typeface="Arial"/>
                <a:cs typeface="Arial"/>
              </a:rPr>
              <a:t>)</a:t>
            </a:r>
            <a:endParaRPr lang="en-US" sz="2000" dirty="0">
              <a:solidFill>
                <a:srgbClr val="686868"/>
              </a:solidFill>
              <a:latin typeface="Arial"/>
              <a:cs typeface="Arial"/>
            </a:endParaRPr>
          </a:p>
          <a:p>
            <a:pPr marL="285750" indent="-285750">
              <a:lnSpc>
                <a:spcPct val="120000"/>
              </a:lnSpc>
              <a:spcBef>
                <a:spcPts val="400"/>
              </a:spcBef>
              <a:buClr>
                <a:schemeClr val="tx2"/>
              </a:buClr>
              <a:buFont typeface="Arial"/>
              <a:buChar char="•"/>
            </a:pPr>
            <a:r>
              <a:rPr lang="en-US" sz="2000" dirty="0">
                <a:solidFill>
                  <a:srgbClr val="686868"/>
                </a:solidFill>
                <a:latin typeface="Arial"/>
                <a:cs typeface="Arial"/>
              </a:rPr>
              <a:t>Puts adverse load on existing </a:t>
            </a:r>
            <a:r>
              <a:rPr lang="en-US" sz="2000" dirty="0" smtClean="0">
                <a:solidFill>
                  <a:srgbClr val="686868"/>
                </a:solidFill>
                <a:latin typeface="Arial"/>
                <a:cs typeface="Arial"/>
              </a:rPr>
              <a:t>backend</a:t>
            </a:r>
            <a:endParaRPr lang="en-US" sz="2000" dirty="0">
              <a:solidFill>
                <a:srgbClr val="686868"/>
              </a:solidFill>
              <a:latin typeface="Arial"/>
              <a:cs typeface="Arial"/>
            </a:endParaRPr>
          </a:p>
          <a:p>
            <a:pPr marL="285750" indent="-285750">
              <a:lnSpc>
                <a:spcPct val="120000"/>
              </a:lnSpc>
              <a:spcBef>
                <a:spcPts val="400"/>
              </a:spcBef>
              <a:buClr>
                <a:schemeClr val="tx2"/>
              </a:buClr>
              <a:buFont typeface="Arial"/>
              <a:buChar char="•"/>
            </a:pPr>
            <a:r>
              <a:rPr lang="en-US" sz="2000" dirty="0">
                <a:solidFill>
                  <a:srgbClr val="686868"/>
                </a:solidFill>
                <a:latin typeface="Arial"/>
                <a:cs typeface="Arial"/>
              </a:rPr>
              <a:t>Temporal in </a:t>
            </a:r>
            <a:r>
              <a:rPr lang="en-US" sz="2000" dirty="0" smtClean="0">
                <a:solidFill>
                  <a:srgbClr val="686868"/>
                </a:solidFill>
                <a:latin typeface="Arial"/>
                <a:cs typeface="Arial"/>
              </a:rPr>
              <a:t>nature</a:t>
            </a:r>
            <a:endParaRPr lang="en-US" sz="2000" dirty="0">
              <a:solidFill>
                <a:srgbClr val="686868"/>
              </a:solidFill>
              <a:latin typeface="Arial"/>
              <a:cs typeface="Arial"/>
            </a:endParaRPr>
          </a:p>
          <a:p>
            <a:pPr marL="285750" indent="-285750">
              <a:lnSpc>
                <a:spcPct val="120000"/>
              </a:lnSpc>
              <a:spcBef>
                <a:spcPts val="400"/>
              </a:spcBef>
              <a:buClr>
                <a:schemeClr val="tx2"/>
              </a:buClr>
              <a:buFont typeface="Arial"/>
              <a:buChar char="•"/>
            </a:pPr>
            <a:r>
              <a:rPr lang="en-US" sz="2000" dirty="0">
                <a:solidFill>
                  <a:srgbClr val="686868"/>
                </a:solidFill>
                <a:latin typeface="Arial"/>
                <a:cs typeface="Arial"/>
              </a:rPr>
              <a:t>Needs to be closer to requesting app to reduce latency</a:t>
            </a:r>
          </a:p>
        </p:txBody>
      </p:sp>
      <p:cxnSp>
        <p:nvCxnSpPr>
          <p:cNvPr id="5" name="Straight Arrow Connector 4"/>
          <p:cNvCxnSpPr/>
          <p:nvPr/>
        </p:nvCxnSpPr>
        <p:spPr>
          <a:xfrm>
            <a:off x="4014741" y="3699603"/>
            <a:ext cx="631706" cy="0"/>
          </a:xfrm>
          <a:prstGeom prst="straightConnector1">
            <a:avLst/>
          </a:prstGeom>
          <a:ln w="34925">
            <a:solidFill>
              <a:srgbClr val="F82201"/>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38" y="1610281"/>
            <a:ext cx="2232548" cy="418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Rounded Rectangle 6"/>
          <p:cNvSpPr/>
          <p:nvPr/>
        </p:nvSpPr>
        <p:spPr>
          <a:xfrm rot="16200000">
            <a:off x="3021944" y="3383549"/>
            <a:ext cx="3977640" cy="640080"/>
          </a:xfrm>
          <a:prstGeom prst="roundRect">
            <a:avLst/>
          </a:prstGeom>
          <a:solidFill>
            <a:schemeClr val="tx2"/>
          </a:solidFill>
          <a:ln w="12700" cmpd="sng">
            <a:no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nchorCtr="0"/>
          <a:lstStyle/>
          <a:p>
            <a:pPr algn="ctr"/>
            <a:r>
              <a:rPr lang="en-US" dirty="0">
                <a:solidFill>
                  <a:srgbClr val="FFFFFF"/>
                </a:solidFill>
                <a:latin typeface="Arial"/>
                <a:cs typeface="Arial"/>
              </a:rPr>
              <a:t>API </a:t>
            </a:r>
            <a:r>
              <a:rPr lang="en-US" dirty="0" smtClean="0">
                <a:solidFill>
                  <a:srgbClr val="FFFFFF"/>
                </a:solidFill>
                <a:latin typeface="Arial"/>
                <a:cs typeface="Arial"/>
              </a:rPr>
              <a:t>Services</a:t>
            </a:r>
            <a:endParaRPr lang="en-US" dirty="0">
              <a:solidFill>
                <a:srgbClr val="FFFFFF"/>
              </a:solidFill>
              <a:latin typeface="Arial"/>
              <a:cs typeface="Arial"/>
            </a:endParaRPr>
          </a:p>
        </p:txBody>
      </p:sp>
    </p:spTree>
    <p:extLst>
      <p:ext uri="{BB962C8B-B14F-4D97-AF65-F5344CB8AC3E}">
        <p14:creationId xmlns:p14="http://schemas.microsoft.com/office/powerpoint/2010/main" val="39664106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14" y="2880052"/>
            <a:ext cx="10108727" cy="795933"/>
          </a:xfrm>
        </p:spPr>
        <p:txBody>
          <a:bodyPr>
            <a:normAutofit fontScale="90000"/>
          </a:bodyPr>
          <a:lstStyle/>
          <a:p>
            <a:r>
              <a:rPr lang="en-US" dirty="0" smtClean="0"/>
              <a:t>Demonstration: Let's show the datastore in action…</a:t>
            </a:r>
            <a:endParaRPr lang="en-US" dirty="0"/>
          </a:p>
        </p:txBody>
      </p:sp>
    </p:spTree>
    <p:extLst>
      <p:ext uri="{BB962C8B-B14F-4D97-AF65-F5344CB8AC3E}">
        <p14:creationId xmlns:p14="http://schemas.microsoft.com/office/powerpoint/2010/main" val="31849500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take-</a:t>
            </a:r>
            <a:r>
              <a:rPr lang="en-US" dirty="0" err="1"/>
              <a:t>aways</a:t>
            </a:r>
            <a:r>
              <a:rPr lang="en-US" dirty="0"/>
              <a:t>…</a:t>
            </a:r>
          </a:p>
        </p:txBody>
      </p:sp>
      <p:sp>
        <p:nvSpPr>
          <p:cNvPr id="3" name="Content Placeholder 2"/>
          <p:cNvSpPr>
            <a:spLocks noGrp="1"/>
          </p:cNvSpPr>
          <p:nvPr>
            <p:ph idx="1"/>
          </p:nvPr>
        </p:nvSpPr>
        <p:spPr/>
        <p:txBody>
          <a:bodyPr/>
          <a:lstStyle/>
          <a:p>
            <a:pPr marL="457200" indent="-457200">
              <a:lnSpc>
                <a:spcPct val="140000"/>
              </a:lnSpc>
              <a:buFont typeface="+mj-lt"/>
              <a:buAutoNum type="arabicPeriod"/>
            </a:pPr>
            <a:r>
              <a:rPr lang="en-US" dirty="0"/>
              <a:t>Implementing optimal API </a:t>
            </a:r>
            <a:r>
              <a:rPr lang="en-US" dirty="0" smtClean="0"/>
              <a:t>security </a:t>
            </a:r>
            <a:r>
              <a:rPr lang="en-US" dirty="0"/>
              <a:t>	</a:t>
            </a:r>
            <a:r>
              <a:rPr lang="en-US" dirty="0" smtClean="0"/>
              <a:t>		</a:t>
            </a:r>
            <a:r>
              <a:rPr lang="en-US" b="1" dirty="0" smtClean="0"/>
              <a:t>easy				</a:t>
            </a:r>
            <a:r>
              <a:rPr lang="en-US" sz="2400" dirty="0" smtClean="0">
                <a:solidFill>
                  <a:srgbClr val="FF0000"/>
                </a:solidFill>
                <a:latin typeface="Zapf Dingbats"/>
                <a:ea typeface="Zapf Dingbats"/>
                <a:cs typeface="Zapf Dingbats"/>
                <a:sym typeface="Zapf Dingbats"/>
              </a:rPr>
              <a:t>✔</a:t>
            </a:r>
          </a:p>
          <a:p>
            <a:pPr marL="457200" indent="-457200">
              <a:lnSpc>
                <a:spcPct val="140000"/>
              </a:lnSpc>
              <a:buFont typeface="+mj-lt"/>
              <a:buAutoNum type="arabicPeriod"/>
            </a:pPr>
            <a:r>
              <a:rPr lang="en-US" dirty="0" smtClean="0"/>
              <a:t>Configuring proxy runtime characteristics 	</a:t>
            </a:r>
            <a:r>
              <a:rPr lang="en-US" b="1" dirty="0" smtClean="0"/>
              <a:t>powerful			</a:t>
            </a:r>
            <a:r>
              <a:rPr lang="en-US" sz="2400" dirty="0" smtClean="0">
                <a:solidFill>
                  <a:srgbClr val="FF0000"/>
                </a:solidFill>
                <a:latin typeface="Zapf Dingbats"/>
                <a:ea typeface="Zapf Dingbats"/>
                <a:cs typeface="Zapf Dingbats"/>
                <a:sym typeface="Zapf Dingbats"/>
              </a:rPr>
              <a:t>✔</a:t>
            </a:r>
            <a:endParaRPr lang="en-US" sz="2400" b="1" dirty="0" smtClean="0"/>
          </a:p>
          <a:p>
            <a:pPr marL="457200" indent="-457200">
              <a:lnSpc>
                <a:spcPct val="140000"/>
              </a:lnSpc>
              <a:buFont typeface="+mj-lt"/>
              <a:buAutoNum type="arabicPeriod"/>
            </a:pPr>
            <a:r>
              <a:rPr lang="en-US" dirty="0" smtClean="0"/>
              <a:t>Scripting </a:t>
            </a:r>
            <a:r>
              <a:rPr lang="en-US" dirty="0"/>
              <a:t>capabilities in API </a:t>
            </a:r>
            <a:r>
              <a:rPr lang="en-US" dirty="0" smtClean="0"/>
              <a:t>Services 		</a:t>
            </a:r>
            <a:r>
              <a:rPr lang="en-US" b="1" dirty="0" smtClean="0"/>
              <a:t>flexible				</a:t>
            </a:r>
            <a:r>
              <a:rPr lang="en-US" sz="2400" dirty="0" smtClean="0">
                <a:solidFill>
                  <a:srgbClr val="FF0000"/>
                </a:solidFill>
                <a:latin typeface="Zapf Dingbats"/>
                <a:ea typeface="Zapf Dingbats"/>
                <a:cs typeface="Zapf Dingbats"/>
                <a:sym typeface="Zapf Dingbats"/>
              </a:rPr>
              <a:t>✔</a:t>
            </a:r>
          </a:p>
          <a:p>
            <a:pPr marL="457200" indent="-457200">
              <a:lnSpc>
                <a:spcPct val="140000"/>
              </a:lnSpc>
              <a:buFont typeface="+mj-lt"/>
              <a:buAutoNum type="arabicPeriod"/>
            </a:pPr>
            <a:r>
              <a:rPr lang="en-US" dirty="0" smtClean="0"/>
              <a:t>The </a:t>
            </a:r>
            <a:r>
              <a:rPr lang="en-US" dirty="0"/>
              <a:t>API Services </a:t>
            </a:r>
            <a:r>
              <a:rPr lang="en-US" dirty="0" smtClean="0"/>
              <a:t>datastore					</a:t>
            </a:r>
            <a:r>
              <a:rPr lang="en-US" b="1" dirty="0" smtClean="0"/>
              <a:t>extensible			</a:t>
            </a:r>
            <a:r>
              <a:rPr lang="en-US" sz="2400" dirty="0" smtClean="0">
                <a:solidFill>
                  <a:srgbClr val="FF0000"/>
                </a:solidFill>
                <a:latin typeface="Zapf Dingbats"/>
                <a:ea typeface="Zapf Dingbats"/>
                <a:cs typeface="Zapf Dingbats"/>
                <a:sym typeface="Zapf Dingbats"/>
              </a:rPr>
              <a:t>✔</a:t>
            </a:r>
            <a:endParaRPr lang="en-US" sz="2400" b="1" dirty="0"/>
          </a:p>
          <a:p>
            <a:pPr marL="457200" indent="-457200">
              <a:buFont typeface="+mj-lt"/>
              <a:buAutoNum type="arabicPeriod"/>
            </a:pPr>
            <a:endParaRPr lang="en-US" b="1" dirty="0"/>
          </a:p>
          <a:p>
            <a:endParaRPr lang="en-US" b="1" dirty="0"/>
          </a:p>
          <a:p>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22</a:t>
            </a:fld>
            <a:endParaRPr lang="en-US"/>
          </a:p>
        </p:txBody>
      </p:sp>
    </p:spTree>
    <p:extLst>
      <p:ext uri="{BB962C8B-B14F-4D97-AF65-F5344CB8AC3E}">
        <p14:creationId xmlns:p14="http://schemas.microsoft.com/office/powerpoint/2010/main" val="1580662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0247" y="739070"/>
            <a:ext cx="5479656" cy="2031325"/>
          </a:xfrm>
          <a:prstGeom prst="rect">
            <a:avLst/>
          </a:prstGeom>
          <a:noFill/>
          <a:effectLst/>
        </p:spPr>
        <p:txBody>
          <a:bodyPr wrap="square" rtlCol="0">
            <a:spAutoFit/>
          </a:bodyPr>
          <a:lstStyle/>
          <a:p>
            <a:pPr algn="r"/>
            <a:r>
              <a:rPr lang="en-US" b="1" dirty="0">
                <a:ln w="18415" cmpd="sng">
                  <a:noFill/>
                  <a:prstDash val="solid"/>
                </a:ln>
                <a:latin typeface="Arial"/>
                <a:cs typeface="Arial"/>
              </a:rPr>
              <a:t>We would love your feedback!</a:t>
            </a:r>
          </a:p>
          <a:p>
            <a:pPr algn="r"/>
            <a:endParaRPr lang="en-US" dirty="0">
              <a:ln w="18415" cmpd="sng">
                <a:noFill/>
                <a:prstDash val="solid"/>
              </a:ln>
              <a:latin typeface="Arial"/>
              <a:cs typeface="Arial"/>
            </a:endParaRPr>
          </a:p>
          <a:p>
            <a:pPr algn="r"/>
            <a:r>
              <a:rPr lang="en-US" dirty="0">
                <a:ln w="18415" cmpd="sng">
                  <a:noFill/>
                  <a:prstDash val="solid"/>
                </a:ln>
                <a:latin typeface="Arial"/>
                <a:cs typeface="Arial"/>
              </a:rPr>
              <a:t>Don’t forget to fill out the session’s </a:t>
            </a:r>
            <a:br>
              <a:rPr lang="en-US" dirty="0">
                <a:ln w="18415" cmpd="sng">
                  <a:noFill/>
                  <a:prstDash val="solid"/>
                </a:ln>
                <a:latin typeface="Arial"/>
                <a:cs typeface="Arial"/>
              </a:rPr>
            </a:br>
            <a:r>
              <a:rPr lang="en-US" dirty="0">
                <a:ln w="18415" cmpd="sng">
                  <a:noFill/>
                  <a:prstDash val="solid"/>
                </a:ln>
                <a:latin typeface="Arial"/>
                <a:cs typeface="Arial"/>
              </a:rPr>
              <a:t>survey – found in the session details </a:t>
            </a:r>
            <a:br>
              <a:rPr lang="en-US" dirty="0">
                <a:ln w="18415" cmpd="sng">
                  <a:noFill/>
                  <a:prstDash val="solid"/>
                </a:ln>
                <a:latin typeface="Arial"/>
                <a:cs typeface="Arial"/>
              </a:rPr>
            </a:br>
            <a:r>
              <a:rPr lang="en-US" dirty="0">
                <a:ln w="18415" cmpd="sng">
                  <a:noFill/>
                  <a:prstDash val="solid"/>
                </a:ln>
                <a:latin typeface="Arial"/>
                <a:cs typeface="Arial"/>
              </a:rPr>
              <a:t>on the conference app</a:t>
            </a:r>
          </a:p>
          <a:p>
            <a:pPr algn="r"/>
            <a:endParaRPr lang="en-US" dirty="0">
              <a:ln w="18415" cmpd="sng">
                <a:noFill/>
                <a:prstDash val="solid"/>
              </a:ln>
              <a:latin typeface="Arial"/>
              <a:cs typeface="Arial"/>
            </a:endParaRPr>
          </a:p>
          <a:p>
            <a:pPr algn="r"/>
            <a:r>
              <a:rPr lang="en-US" dirty="0">
                <a:ln w="18415" cmpd="sng">
                  <a:noFill/>
                  <a:prstDash val="solid"/>
                </a:ln>
                <a:latin typeface="Arial"/>
                <a:cs typeface="Arial"/>
              </a:rPr>
              <a:t>#</a:t>
            </a:r>
            <a:r>
              <a:rPr lang="en-US" dirty="0" err="1">
                <a:ln w="18415" cmpd="sng">
                  <a:noFill/>
                  <a:prstDash val="solid"/>
                </a:ln>
                <a:latin typeface="Arial"/>
                <a:cs typeface="Arial"/>
              </a:rPr>
              <a:t>iloveapis</a:t>
            </a:r>
            <a:endParaRPr lang="en-US" dirty="0">
              <a:ln w="18415" cmpd="sng">
                <a:noFill/>
                <a:prstDash val="solid"/>
              </a:ln>
              <a:latin typeface="Arial"/>
              <a:cs typeface="Arial"/>
            </a:endParaRPr>
          </a:p>
        </p:txBody>
      </p:sp>
    </p:spTree>
    <p:extLst>
      <p:ext uri="{BB962C8B-B14F-4D97-AF65-F5344CB8AC3E}">
        <p14:creationId xmlns:p14="http://schemas.microsoft.com/office/powerpoint/2010/main" val="28564214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603238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client-side applications…</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3</a:t>
            </a:fld>
            <a:endParaRPr lang="en-US"/>
          </a:p>
        </p:txBody>
      </p:sp>
      <p:pic>
        <p:nvPicPr>
          <p:cNvPr id="5" name="Picture 4"/>
          <p:cNvPicPr>
            <a:picLocks noChangeAspect="1"/>
          </p:cNvPicPr>
          <p:nvPr/>
        </p:nvPicPr>
        <p:blipFill>
          <a:blip r:embed="rId3"/>
          <a:stretch>
            <a:fillRect/>
          </a:stretch>
        </p:blipFill>
        <p:spPr>
          <a:xfrm>
            <a:off x="608965" y="1287490"/>
            <a:ext cx="813864" cy="813864"/>
          </a:xfrm>
          <a:prstGeom prst="rect">
            <a:avLst/>
          </a:prstGeom>
        </p:spPr>
      </p:pic>
      <p:sp>
        <p:nvSpPr>
          <p:cNvPr id="6" name="TextBox 5"/>
          <p:cNvSpPr txBox="1"/>
          <p:nvPr/>
        </p:nvSpPr>
        <p:spPr>
          <a:xfrm>
            <a:off x="1672760" y="1407732"/>
            <a:ext cx="6366447" cy="584776"/>
          </a:xfrm>
          <a:prstGeom prst="rect">
            <a:avLst/>
          </a:prstGeom>
          <a:noFill/>
        </p:spPr>
        <p:txBody>
          <a:bodyPr wrap="none" rtlCol="0">
            <a:spAutoFit/>
          </a:bodyPr>
          <a:lstStyle/>
          <a:p>
            <a:r>
              <a:rPr lang="en-US" sz="3200" dirty="0" smtClean="0">
                <a:latin typeface="Arial"/>
                <a:cs typeface="Arial"/>
              </a:rPr>
              <a:t>Business to Business applications</a:t>
            </a:r>
            <a:endParaRPr lang="en-US" sz="3200" dirty="0">
              <a:latin typeface="Arial"/>
              <a:cs typeface="Arial"/>
            </a:endParaRPr>
          </a:p>
        </p:txBody>
      </p:sp>
      <p:pic>
        <p:nvPicPr>
          <p:cNvPr id="7" name="Picture 6"/>
          <p:cNvPicPr>
            <a:picLocks noChangeAspect="1"/>
          </p:cNvPicPr>
          <p:nvPr/>
        </p:nvPicPr>
        <p:blipFill>
          <a:blip r:embed="rId4"/>
          <a:stretch>
            <a:fillRect/>
          </a:stretch>
        </p:blipFill>
        <p:spPr>
          <a:xfrm>
            <a:off x="608965" y="2395520"/>
            <a:ext cx="961673" cy="961673"/>
          </a:xfrm>
          <a:prstGeom prst="rect">
            <a:avLst/>
          </a:prstGeom>
        </p:spPr>
      </p:pic>
      <p:sp>
        <p:nvSpPr>
          <p:cNvPr id="8" name="TextBox 7"/>
          <p:cNvSpPr txBox="1"/>
          <p:nvPr/>
        </p:nvSpPr>
        <p:spPr>
          <a:xfrm>
            <a:off x="1672760" y="2302108"/>
            <a:ext cx="9897575" cy="1077218"/>
          </a:xfrm>
          <a:prstGeom prst="rect">
            <a:avLst/>
          </a:prstGeom>
          <a:noFill/>
        </p:spPr>
        <p:txBody>
          <a:bodyPr wrap="square" rtlCol="0">
            <a:spAutoFit/>
          </a:bodyPr>
          <a:lstStyle/>
          <a:p>
            <a:r>
              <a:rPr lang="en-US" sz="3200" dirty="0" smtClean="0">
                <a:latin typeface="Arial"/>
                <a:cs typeface="Arial"/>
              </a:rPr>
              <a:t>Mobile applications from developers you trust (like yourself)</a:t>
            </a:r>
            <a:endParaRPr lang="en-US" sz="3200" dirty="0">
              <a:latin typeface="Arial"/>
              <a:cs typeface="Arial"/>
            </a:endParaRPr>
          </a:p>
        </p:txBody>
      </p:sp>
      <p:sp>
        <p:nvSpPr>
          <p:cNvPr id="9" name="TextBox 8"/>
          <p:cNvSpPr txBox="1"/>
          <p:nvPr/>
        </p:nvSpPr>
        <p:spPr>
          <a:xfrm>
            <a:off x="761958" y="2600947"/>
            <a:ext cx="531916" cy="584776"/>
          </a:xfrm>
          <a:prstGeom prst="rect">
            <a:avLst/>
          </a:prstGeom>
          <a:noFill/>
        </p:spPr>
        <p:txBody>
          <a:bodyPr wrap="none" rtlCol="0">
            <a:spAutoFit/>
          </a:bodyPr>
          <a:lstStyle/>
          <a:p>
            <a:r>
              <a:rPr lang="en-US" sz="3200" dirty="0" smtClean="0">
                <a:solidFill>
                  <a:srgbClr val="FF4300"/>
                </a:solidFill>
                <a:latin typeface="Zapf Dingbats"/>
                <a:ea typeface="Zapf Dingbats"/>
                <a:cs typeface="Zapf Dingbats"/>
                <a:sym typeface="Zapf Dingbats"/>
              </a:rPr>
              <a:t>✔</a:t>
            </a:r>
            <a:endParaRPr lang="en-US" sz="3200" dirty="0">
              <a:solidFill>
                <a:srgbClr val="FF4300"/>
              </a:solidFill>
            </a:endParaRPr>
          </a:p>
        </p:txBody>
      </p:sp>
      <p:pic>
        <p:nvPicPr>
          <p:cNvPr id="13" name="Picture 12"/>
          <p:cNvPicPr>
            <a:picLocks noChangeAspect="1"/>
          </p:cNvPicPr>
          <p:nvPr/>
        </p:nvPicPr>
        <p:blipFill>
          <a:blip r:embed="rId4"/>
          <a:stretch>
            <a:fillRect/>
          </a:stretch>
        </p:blipFill>
        <p:spPr>
          <a:xfrm>
            <a:off x="608965" y="3676712"/>
            <a:ext cx="961673" cy="961673"/>
          </a:xfrm>
          <a:prstGeom prst="rect">
            <a:avLst/>
          </a:prstGeom>
        </p:spPr>
      </p:pic>
      <p:sp>
        <p:nvSpPr>
          <p:cNvPr id="14" name="TextBox 13"/>
          <p:cNvSpPr txBox="1"/>
          <p:nvPr/>
        </p:nvSpPr>
        <p:spPr>
          <a:xfrm>
            <a:off x="1672760" y="3688926"/>
            <a:ext cx="9803945" cy="1077218"/>
          </a:xfrm>
          <a:prstGeom prst="rect">
            <a:avLst/>
          </a:prstGeom>
          <a:noFill/>
        </p:spPr>
        <p:txBody>
          <a:bodyPr wrap="square" rtlCol="0">
            <a:spAutoFit/>
          </a:bodyPr>
          <a:lstStyle/>
          <a:p>
            <a:r>
              <a:rPr lang="en-US" sz="3200" dirty="0" smtClean="0">
                <a:latin typeface="Arial"/>
                <a:cs typeface="Arial"/>
              </a:rPr>
              <a:t>Mobile applications from developers you don't trust (like open API developers)</a:t>
            </a:r>
            <a:endParaRPr lang="en-US" sz="3200" dirty="0">
              <a:latin typeface="Arial"/>
              <a:cs typeface="Arial"/>
            </a:endParaRPr>
          </a:p>
        </p:txBody>
      </p:sp>
      <p:sp>
        <p:nvSpPr>
          <p:cNvPr id="15" name="TextBox 14"/>
          <p:cNvSpPr txBox="1"/>
          <p:nvPr/>
        </p:nvSpPr>
        <p:spPr>
          <a:xfrm>
            <a:off x="832512" y="3823349"/>
            <a:ext cx="466669" cy="646331"/>
          </a:xfrm>
          <a:prstGeom prst="rect">
            <a:avLst/>
          </a:prstGeom>
          <a:noFill/>
        </p:spPr>
        <p:txBody>
          <a:bodyPr wrap="none" rtlCol="0">
            <a:spAutoFit/>
          </a:bodyPr>
          <a:lstStyle/>
          <a:p>
            <a:r>
              <a:rPr lang="en-US" sz="3600" b="1" dirty="0" smtClean="0">
                <a:solidFill>
                  <a:srgbClr val="FF4300"/>
                </a:solidFill>
                <a:latin typeface="Arial"/>
                <a:cs typeface="Arial"/>
              </a:rPr>
              <a:t>?</a:t>
            </a:r>
            <a:endParaRPr lang="en-US" sz="3600" b="1" dirty="0">
              <a:solidFill>
                <a:srgbClr val="FF4300"/>
              </a:solidFill>
              <a:latin typeface="Arial"/>
              <a:cs typeface="Arial"/>
            </a:endParaRPr>
          </a:p>
        </p:txBody>
      </p:sp>
      <p:pic>
        <p:nvPicPr>
          <p:cNvPr id="16" name="Picture 15"/>
          <p:cNvPicPr>
            <a:picLocks noChangeAspect="1"/>
          </p:cNvPicPr>
          <p:nvPr/>
        </p:nvPicPr>
        <p:blipFill>
          <a:blip r:embed="rId5"/>
          <a:stretch>
            <a:fillRect/>
          </a:stretch>
        </p:blipFill>
        <p:spPr>
          <a:xfrm>
            <a:off x="516587" y="4883865"/>
            <a:ext cx="1054051" cy="1054051"/>
          </a:xfrm>
          <a:prstGeom prst="rect">
            <a:avLst/>
          </a:prstGeom>
        </p:spPr>
      </p:pic>
      <p:sp>
        <p:nvSpPr>
          <p:cNvPr id="17" name="TextBox 16"/>
          <p:cNvSpPr txBox="1"/>
          <p:nvPr/>
        </p:nvSpPr>
        <p:spPr>
          <a:xfrm>
            <a:off x="1672760" y="5075743"/>
            <a:ext cx="9097162" cy="584776"/>
          </a:xfrm>
          <a:prstGeom prst="rect">
            <a:avLst/>
          </a:prstGeom>
          <a:noFill/>
        </p:spPr>
        <p:txBody>
          <a:bodyPr wrap="none" rtlCol="0">
            <a:spAutoFit/>
          </a:bodyPr>
          <a:lstStyle/>
          <a:p>
            <a:r>
              <a:rPr lang="en-US" sz="3200" dirty="0" smtClean="0">
                <a:latin typeface="Arial"/>
                <a:cs typeface="Arial"/>
              </a:rPr>
              <a:t>Web applications that need authenticated access</a:t>
            </a:r>
            <a:endParaRPr lang="en-US" sz="3200" dirty="0">
              <a:latin typeface="Arial"/>
              <a:cs typeface="Arial"/>
            </a:endParaRPr>
          </a:p>
        </p:txBody>
      </p:sp>
    </p:spTree>
    <p:extLst>
      <p:ext uri="{BB962C8B-B14F-4D97-AF65-F5344CB8AC3E}">
        <p14:creationId xmlns:p14="http://schemas.microsoft.com/office/powerpoint/2010/main" val="37832401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security: Authentication and Authorization</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768866452"/>
              </p:ext>
            </p:extLst>
          </p:nvPr>
        </p:nvGraphicFramePr>
        <p:xfrm>
          <a:off x="347905" y="2572684"/>
          <a:ext cx="11222429" cy="1854200"/>
        </p:xfrm>
        <a:graphic>
          <a:graphicData uri="http://schemas.openxmlformats.org/drawingml/2006/table">
            <a:tbl>
              <a:tblPr firstRow="1" bandRow="1">
                <a:tableStyleId>{5C22544A-7EE6-4342-B048-85BDC9FD1C3A}</a:tableStyleId>
              </a:tblPr>
              <a:tblGrid>
                <a:gridCol w="3123428"/>
                <a:gridCol w="5994400"/>
                <a:gridCol w="2104601"/>
              </a:tblGrid>
              <a:tr h="370840">
                <a:tc>
                  <a:txBody>
                    <a:bodyPr/>
                    <a:lstStyle/>
                    <a:p>
                      <a:r>
                        <a:rPr lang="en-US" dirty="0" smtClean="0">
                          <a:solidFill>
                            <a:srgbClr val="494949"/>
                          </a:solidFill>
                          <a:latin typeface="Arial"/>
                          <a:cs typeface="Arial"/>
                        </a:rPr>
                        <a:t>Security scenario</a:t>
                      </a:r>
                      <a:endParaRPr lang="en-US" dirty="0">
                        <a:solidFill>
                          <a:srgbClr val="494949"/>
                        </a:solidFill>
                        <a:latin typeface="Arial"/>
                        <a:cs typeface="Arial"/>
                      </a:endParaRPr>
                    </a:p>
                  </a:txBody>
                  <a:tcPr/>
                </a:tc>
                <a:tc>
                  <a:txBody>
                    <a:bodyPr/>
                    <a:lstStyle/>
                    <a:p>
                      <a:r>
                        <a:rPr lang="en-US" dirty="0" smtClean="0">
                          <a:solidFill>
                            <a:srgbClr val="494949"/>
                          </a:solidFill>
                          <a:latin typeface="Arial"/>
                          <a:cs typeface="Arial"/>
                        </a:rPr>
                        <a:t>OAuth</a:t>
                      </a:r>
                      <a:r>
                        <a:rPr lang="en-US" baseline="0" dirty="0" smtClean="0">
                          <a:solidFill>
                            <a:srgbClr val="494949"/>
                          </a:solidFill>
                          <a:latin typeface="Arial"/>
                          <a:cs typeface="Arial"/>
                        </a:rPr>
                        <a:t> grant type</a:t>
                      </a:r>
                      <a:endParaRPr lang="en-US" dirty="0">
                        <a:solidFill>
                          <a:srgbClr val="494949"/>
                        </a:solidFill>
                        <a:latin typeface="Arial"/>
                        <a:cs typeface="Arial"/>
                      </a:endParaRPr>
                    </a:p>
                  </a:txBody>
                  <a:tcPr/>
                </a:tc>
                <a:tc>
                  <a:txBody>
                    <a:bodyPr/>
                    <a:lstStyle/>
                    <a:p>
                      <a:r>
                        <a:rPr lang="en-US" dirty="0" smtClean="0">
                          <a:solidFill>
                            <a:srgbClr val="494949"/>
                          </a:solidFill>
                          <a:latin typeface="Arial"/>
                          <a:cs typeface="Arial"/>
                        </a:rPr>
                        <a:t>Supports scope?</a:t>
                      </a:r>
                      <a:endParaRPr lang="en-US" dirty="0">
                        <a:solidFill>
                          <a:srgbClr val="494949"/>
                        </a:solidFill>
                        <a:latin typeface="Arial"/>
                        <a:cs typeface="Arial"/>
                      </a:endParaRPr>
                    </a:p>
                  </a:txBody>
                  <a:tcPr/>
                </a:tc>
              </a:tr>
              <a:tr h="370840">
                <a:tc>
                  <a:txBody>
                    <a:bodyPr/>
                    <a:lstStyle/>
                    <a:p>
                      <a:r>
                        <a:rPr lang="en-US" dirty="0" smtClean="0">
                          <a:latin typeface="Arial"/>
                          <a:cs typeface="Arial"/>
                        </a:rPr>
                        <a:t>Business to Business</a:t>
                      </a:r>
                      <a:endParaRPr lang="en-US" dirty="0">
                        <a:latin typeface="Arial"/>
                        <a:cs typeface="Arial"/>
                      </a:endParaRPr>
                    </a:p>
                  </a:txBody>
                  <a:tcPr/>
                </a:tc>
                <a:tc>
                  <a:txBody>
                    <a:bodyPr/>
                    <a:lstStyle/>
                    <a:p>
                      <a:r>
                        <a:rPr lang="en-US" dirty="0" smtClean="0">
                          <a:latin typeface="Arial"/>
                          <a:cs typeface="Arial"/>
                        </a:rPr>
                        <a:t>Client credentials grant (</a:t>
                      </a:r>
                      <a:r>
                        <a:rPr lang="en-US" i="1" dirty="0" smtClean="0">
                          <a:latin typeface="Arial"/>
                          <a:cs typeface="Arial"/>
                        </a:rPr>
                        <a:t>two-legged</a:t>
                      </a:r>
                      <a:r>
                        <a:rPr lang="en-US" i="1" baseline="0" dirty="0" smtClean="0">
                          <a:latin typeface="Arial"/>
                          <a:cs typeface="Arial"/>
                        </a:rPr>
                        <a:t> OAuth</a:t>
                      </a:r>
                      <a:r>
                        <a:rPr lang="en-US" baseline="0" dirty="0" smtClean="0">
                          <a:latin typeface="Arial"/>
                          <a:cs typeface="Arial"/>
                        </a:rPr>
                        <a:t>)</a:t>
                      </a:r>
                      <a:endParaRPr lang="en-US" dirty="0">
                        <a:latin typeface="Arial"/>
                        <a:cs typeface="Arial"/>
                      </a:endParaRPr>
                    </a:p>
                  </a:txBody>
                  <a:tcPr/>
                </a:tc>
                <a:tc>
                  <a:txBody>
                    <a:bodyPr/>
                    <a:lstStyle/>
                    <a:p>
                      <a:r>
                        <a:rPr lang="en-US" dirty="0" smtClean="0">
                          <a:latin typeface="Arial"/>
                          <a:cs typeface="Arial"/>
                        </a:rPr>
                        <a:t>Yes</a:t>
                      </a:r>
                      <a:endParaRPr lang="en-US" dirty="0">
                        <a:latin typeface="Arial"/>
                        <a:cs typeface="Arial"/>
                      </a:endParaRPr>
                    </a:p>
                  </a:txBody>
                  <a:tcPr/>
                </a:tc>
              </a:tr>
              <a:tr h="370840">
                <a:tc>
                  <a:txBody>
                    <a:bodyPr/>
                    <a:lstStyle/>
                    <a:p>
                      <a:r>
                        <a:rPr lang="en-US" dirty="0" smtClean="0">
                          <a:latin typeface="Arial"/>
                          <a:cs typeface="Arial"/>
                        </a:rPr>
                        <a:t>Developers</a:t>
                      </a:r>
                      <a:r>
                        <a:rPr lang="en-US" baseline="0" dirty="0" smtClean="0">
                          <a:latin typeface="Arial"/>
                          <a:cs typeface="Arial"/>
                        </a:rPr>
                        <a:t> you trust</a:t>
                      </a:r>
                      <a:endParaRPr lang="en-US" dirty="0">
                        <a:latin typeface="Arial"/>
                        <a:cs typeface="Arial"/>
                      </a:endParaRPr>
                    </a:p>
                  </a:txBody>
                  <a:tcPr/>
                </a:tc>
                <a:tc>
                  <a:txBody>
                    <a:bodyPr/>
                    <a:lstStyle/>
                    <a:p>
                      <a:r>
                        <a:rPr lang="en-US" dirty="0" smtClean="0">
                          <a:latin typeface="Arial"/>
                          <a:cs typeface="Arial"/>
                        </a:rPr>
                        <a:t>Resource</a:t>
                      </a:r>
                      <a:r>
                        <a:rPr lang="en-US" baseline="0" dirty="0" smtClean="0">
                          <a:latin typeface="Arial"/>
                          <a:cs typeface="Arial"/>
                        </a:rPr>
                        <a:t> owner password grant</a:t>
                      </a:r>
                      <a:endParaRPr lang="en-US" dirty="0">
                        <a:latin typeface="Arial"/>
                        <a:cs typeface="Aria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Yes</a:t>
                      </a:r>
                    </a:p>
                  </a:txBody>
                  <a:tcPr/>
                </a:tc>
              </a:tr>
              <a:tr h="370840">
                <a:tc>
                  <a:txBody>
                    <a:bodyPr/>
                    <a:lstStyle/>
                    <a:p>
                      <a:r>
                        <a:rPr lang="en-US" dirty="0" smtClean="0">
                          <a:latin typeface="Arial"/>
                          <a:cs typeface="Arial"/>
                        </a:rPr>
                        <a:t>Developers you don’t trust</a:t>
                      </a:r>
                      <a:endParaRPr lang="en-US" dirty="0">
                        <a:latin typeface="Arial"/>
                        <a:cs typeface="Arial"/>
                      </a:endParaRPr>
                    </a:p>
                  </a:txBody>
                  <a:tcPr/>
                </a:tc>
                <a:tc>
                  <a:txBody>
                    <a:bodyPr/>
                    <a:lstStyle/>
                    <a:p>
                      <a:r>
                        <a:rPr lang="en-US" dirty="0" smtClean="0">
                          <a:latin typeface="Arial"/>
                          <a:cs typeface="Arial"/>
                        </a:rPr>
                        <a:t>Authorization code grant</a:t>
                      </a:r>
                      <a:r>
                        <a:rPr lang="en-US" baseline="0" dirty="0" smtClean="0">
                          <a:latin typeface="Arial"/>
                          <a:cs typeface="Arial"/>
                        </a:rPr>
                        <a:t> (</a:t>
                      </a:r>
                      <a:r>
                        <a:rPr lang="en-US" i="1" baseline="0" dirty="0" smtClean="0">
                          <a:latin typeface="Arial"/>
                          <a:cs typeface="Arial"/>
                        </a:rPr>
                        <a:t>three-legged OAuth</a:t>
                      </a:r>
                      <a:r>
                        <a:rPr lang="en-US" baseline="0" dirty="0" smtClean="0">
                          <a:latin typeface="Arial"/>
                          <a:cs typeface="Arial"/>
                        </a:rPr>
                        <a:t>)</a:t>
                      </a:r>
                      <a:endParaRPr lang="en-US" dirty="0">
                        <a:latin typeface="Arial"/>
                        <a:cs typeface="Aria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Yes</a:t>
                      </a:r>
                    </a:p>
                  </a:txBody>
                  <a:tcPr/>
                </a:tc>
              </a:tr>
              <a:tr h="370840">
                <a:tc>
                  <a:txBody>
                    <a:bodyPr/>
                    <a:lstStyle/>
                    <a:p>
                      <a:r>
                        <a:rPr lang="en-US" dirty="0" smtClean="0">
                          <a:latin typeface="Arial"/>
                          <a:cs typeface="Arial"/>
                        </a:rPr>
                        <a:t>HTML5</a:t>
                      </a:r>
                      <a:r>
                        <a:rPr lang="en-US" baseline="0" dirty="0" smtClean="0">
                          <a:latin typeface="Arial"/>
                          <a:cs typeface="Arial"/>
                        </a:rPr>
                        <a:t> applications</a:t>
                      </a:r>
                      <a:endParaRPr lang="en-US" dirty="0">
                        <a:latin typeface="Arial"/>
                        <a:cs typeface="Arial"/>
                      </a:endParaRPr>
                    </a:p>
                  </a:txBody>
                  <a:tcPr/>
                </a:tc>
                <a:tc>
                  <a:txBody>
                    <a:bodyPr/>
                    <a:lstStyle/>
                    <a:p>
                      <a:r>
                        <a:rPr lang="en-US" dirty="0" smtClean="0">
                          <a:latin typeface="Arial"/>
                          <a:cs typeface="Arial"/>
                        </a:rPr>
                        <a:t>Implicit grant</a:t>
                      </a:r>
                      <a:endParaRPr lang="en-US" dirty="0">
                        <a:latin typeface="Arial"/>
                        <a:cs typeface="Aria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Yes</a:t>
                      </a:r>
                    </a:p>
                  </a:txBody>
                  <a:tcPr/>
                </a:tc>
              </a:tr>
            </a:tbl>
          </a:graphicData>
        </a:graphic>
      </p:graphicFrame>
      <p:pic>
        <p:nvPicPr>
          <p:cNvPr id="56" name="Picture 55"/>
          <p:cNvPicPr>
            <a:picLocks noChangeAspect="1"/>
          </p:cNvPicPr>
          <p:nvPr/>
        </p:nvPicPr>
        <p:blipFill>
          <a:blip r:embed="rId3"/>
          <a:stretch>
            <a:fillRect/>
          </a:stretch>
        </p:blipFill>
        <p:spPr>
          <a:xfrm>
            <a:off x="5344409" y="1245529"/>
            <a:ext cx="1216626" cy="1206815"/>
          </a:xfrm>
          <a:prstGeom prst="rect">
            <a:avLst/>
          </a:prstGeom>
        </p:spPr>
      </p:pic>
      <p:sp>
        <p:nvSpPr>
          <p:cNvPr id="9" name="Content Placeholder 2"/>
          <p:cNvSpPr>
            <a:spLocks noGrp="1"/>
          </p:cNvSpPr>
          <p:nvPr>
            <p:ph idx="1"/>
          </p:nvPr>
        </p:nvSpPr>
        <p:spPr>
          <a:xfrm>
            <a:off x="347906" y="4892867"/>
            <a:ext cx="11222428" cy="1050733"/>
          </a:xfrm>
          <a:ln w="31750">
            <a:noFill/>
          </a:ln>
        </p:spPr>
        <p:txBody>
          <a:bodyPr>
            <a:normAutofit/>
          </a:bodyPr>
          <a:lstStyle/>
          <a:p>
            <a:pPr>
              <a:lnSpc>
                <a:spcPct val="140000"/>
              </a:lnSpc>
            </a:pPr>
            <a:r>
              <a:rPr lang="en-US" b="1" dirty="0" smtClean="0"/>
              <a:t>OAuthV1 </a:t>
            </a:r>
            <a:r>
              <a:rPr lang="en-US" dirty="0" smtClean="0"/>
              <a:t>and </a:t>
            </a:r>
            <a:r>
              <a:rPr lang="en-US" b="1" dirty="0" smtClean="0"/>
              <a:t>OAuthV2 </a:t>
            </a:r>
            <a:r>
              <a:rPr lang="en-US" dirty="0" smtClean="0"/>
              <a:t>policies, covering all four grant types</a:t>
            </a:r>
          </a:p>
          <a:p>
            <a:pPr marL="0" indent="0">
              <a:buNone/>
            </a:pPr>
            <a:endParaRPr lang="en-US" dirty="0"/>
          </a:p>
        </p:txBody>
      </p:sp>
    </p:spTree>
    <p:extLst>
      <p:ext uri="{BB962C8B-B14F-4D97-AF65-F5344CB8AC3E}">
        <p14:creationId xmlns:p14="http://schemas.microsoft.com/office/powerpoint/2010/main" val="25751363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security: Identity tracking</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5</a:t>
            </a:fld>
            <a:endParaRPr lang="en-US"/>
          </a:p>
        </p:txBody>
      </p:sp>
      <p:sp>
        <p:nvSpPr>
          <p:cNvPr id="9" name="Content Placeholder 2"/>
          <p:cNvSpPr>
            <a:spLocks noGrp="1"/>
          </p:cNvSpPr>
          <p:nvPr>
            <p:ph idx="1"/>
          </p:nvPr>
        </p:nvSpPr>
        <p:spPr>
          <a:xfrm>
            <a:off x="347906" y="4892867"/>
            <a:ext cx="11222428" cy="1050733"/>
          </a:xfrm>
          <a:ln w="31750">
            <a:noFill/>
          </a:ln>
        </p:spPr>
        <p:txBody>
          <a:bodyPr>
            <a:normAutofit/>
          </a:bodyPr>
          <a:lstStyle/>
          <a:p>
            <a:pPr>
              <a:lnSpc>
                <a:spcPct val="140000"/>
              </a:lnSpc>
            </a:pPr>
            <a:r>
              <a:rPr lang="en-US" b="1" dirty="0" smtClean="0"/>
              <a:t>API Key Validation</a:t>
            </a:r>
            <a:r>
              <a:rPr lang="en-US" dirty="0" smtClean="0"/>
              <a:t>, for identity-based access verification</a:t>
            </a:r>
          </a:p>
          <a:p>
            <a:endParaRPr lang="en-US" dirty="0"/>
          </a:p>
        </p:txBody>
      </p:sp>
      <p:sp>
        <p:nvSpPr>
          <p:cNvPr id="7" name="Content Placeholder 2"/>
          <p:cNvSpPr txBox="1">
            <a:spLocks/>
          </p:cNvSpPr>
          <p:nvPr/>
        </p:nvSpPr>
        <p:spPr>
          <a:xfrm>
            <a:off x="500306" y="1489267"/>
            <a:ext cx="11222428" cy="2625533"/>
          </a:xfrm>
          <a:prstGeom prst="rect">
            <a:avLst/>
          </a:prstGeom>
          <a:ln w="31750">
            <a:noFill/>
          </a:ln>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2000" kern="1200">
                <a:solidFill>
                  <a:schemeClr val="tx1"/>
                </a:solidFill>
                <a:latin typeface="Arial"/>
                <a:ea typeface="+mn-ea"/>
                <a:cs typeface="+mn-cs"/>
              </a:defRPr>
            </a:lvl1pPr>
            <a:lvl2pPr marL="742950" indent="-285750" algn="l" defTabSz="457200" rtl="0" eaLnBrk="1" latinLnBrk="0" hangingPunct="1">
              <a:spcBef>
                <a:spcPct val="20000"/>
              </a:spcBef>
              <a:buClr>
                <a:schemeClr val="tx2"/>
              </a:buClr>
              <a:buFont typeface="Arial"/>
              <a:buChar char="–"/>
              <a:defRPr sz="1800" kern="1200">
                <a:solidFill>
                  <a:schemeClr val="tx1"/>
                </a:solidFill>
                <a:latin typeface="Arial"/>
                <a:ea typeface="+mn-ea"/>
                <a:cs typeface="+mn-cs"/>
              </a:defRPr>
            </a:lvl2pPr>
            <a:lvl3pPr marL="11430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Why use API key based identity tracking instead of authorization and authentication?</a:t>
            </a:r>
          </a:p>
          <a:p>
            <a:pPr lvl="1"/>
            <a:r>
              <a:rPr lang="en-US" dirty="0" smtClean="0"/>
              <a:t>Need registration and tracking of content/service users</a:t>
            </a:r>
          </a:p>
          <a:p>
            <a:pPr lvl="1"/>
            <a:r>
              <a:rPr lang="en-US" dirty="0" smtClean="0"/>
              <a:t>No user-specific data involved</a:t>
            </a:r>
          </a:p>
          <a:p>
            <a:pPr lvl="1"/>
            <a:r>
              <a:rPr lang="en-US" dirty="0" smtClean="0"/>
              <a:t>Rate limits or quota restrictions needed</a:t>
            </a:r>
          </a:p>
          <a:p>
            <a:pPr lvl="1"/>
            <a:r>
              <a:rPr lang="en-US" dirty="0" smtClean="0"/>
              <a:t>Little or no risk associated with </a:t>
            </a:r>
            <a:r>
              <a:rPr lang="en-US" dirty="0" err="1" smtClean="0"/>
              <a:t>mis</a:t>
            </a:r>
            <a:r>
              <a:rPr lang="en-US" dirty="0" smtClean="0"/>
              <a:t>-appropriated keys</a:t>
            </a:r>
            <a:endParaRPr lang="en-US" dirty="0"/>
          </a:p>
        </p:txBody>
      </p:sp>
    </p:spTree>
    <p:extLst>
      <p:ext uri="{BB962C8B-B14F-4D97-AF65-F5344CB8AC3E}">
        <p14:creationId xmlns:p14="http://schemas.microsoft.com/office/powerpoint/2010/main" val="26755022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a:stretch>
            <a:fillRect/>
          </a:stretch>
        </p:blipFill>
        <p:spPr>
          <a:xfrm>
            <a:off x="5499101" y="1242749"/>
            <a:ext cx="1162830" cy="1162830"/>
          </a:xfrm>
          <a:prstGeom prst="rect">
            <a:avLst/>
          </a:prstGeom>
        </p:spPr>
      </p:pic>
      <p:sp>
        <p:nvSpPr>
          <p:cNvPr id="2" name="Title 1"/>
          <p:cNvSpPr>
            <a:spLocks noGrp="1"/>
          </p:cNvSpPr>
          <p:nvPr>
            <p:ph type="title"/>
          </p:nvPr>
        </p:nvSpPr>
        <p:spPr/>
        <p:txBody>
          <a:bodyPr/>
          <a:lstStyle/>
          <a:p>
            <a:r>
              <a:rPr lang="en-US" dirty="0" smtClean="0"/>
              <a:t>Client-side security: Threat Protection</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6</a:t>
            </a:fld>
            <a:endParaRPr lang="en-US"/>
          </a:p>
        </p:txBody>
      </p:sp>
      <p:sp>
        <p:nvSpPr>
          <p:cNvPr id="46" name="TextBox 45"/>
          <p:cNvSpPr txBox="1"/>
          <p:nvPr/>
        </p:nvSpPr>
        <p:spPr>
          <a:xfrm>
            <a:off x="5653046" y="1344349"/>
            <a:ext cx="772098" cy="1107996"/>
          </a:xfrm>
          <a:prstGeom prst="rect">
            <a:avLst/>
          </a:prstGeom>
          <a:noFill/>
        </p:spPr>
        <p:txBody>
          <a:bodyPr wrap="square" rtlCol="0">
            <a:spAutoFit/>
          </a:bodyPr>
          <a:lstStyle/>
          <a:p>
            <a:r>
              <a:rPr lang="en-US" sz="6600" dirty="0" smtClean="0">
                <a:solidFill>
                  <a:srgbClr val="FF4300"/>
                </a:solidFill>
                <a:latin typeface="Zapf Dingbats"/>
                <a:ea typeface="Zapf Dingbats"/>
                <a:cs typeface="Zapf Dingbats"/>
                <a:sym typeface="Zapf Dingbats"/>
              </a:rPr>
              <a:t>✔</a:t>
            </a:r>
            <a:endParaRPr lang="en-US" sz="6600" dirty="0">
              <a:solidFill>
                <a:srgbClr val="FF4300"/>
              </a:solidFill>
            </a:endParaRPr>
          </a:p>
        </p:txBody>
      </p:sp>
      <p:graphicFrame>
        <p:nvGraphicFramePr>
          <p:cNvPr id="57" name="Table 56"/>
          <p:cNvGraphicFramePr>
            <a:graphicFrameLocks noGrp="1"/>
          </p:cNvGraphicFramePr>
          <p:nvPr>
            <p:extLst>
              <p:ext uri="{D42A27DB-BD31-4B8C-83A1-F6EECF244321}">
                <p14:modId xmlns:p14="http://schemas.microsoft.com/office/powerpoint/2010/main" val="3208379345"/>
              </p:ext>
            </p:extLst>
          </p:nvPr>
        </p:nvGraphicFramePr>
        <p:xfrm>
          <a:off x="608965" y="2557287"/>
          <a:ext cx="11235262" cy="1483360"/>
        </p:xfrm>
        <a:graphic>
          <a:graphicData uri="http://schemas.openxmlformats.org/drawingml/2006/table">
            <a:tbl>
              <a:tblPr firstRow="1" bandRow="1">
                <a:tableStyleId>{5C22544A-7EE6-4342-B048-85BDC9FD1C3A}</a:tableStyleId>
              </a:tblPr>
              <a:tblGrid>
                <a:gridCol w="3912235"/>
                <a:gridCol w="7323027"/>
              </a:tblGrid>
              <a:tr h="370840">
                <a:tc>
                  <a:txBody>
                    <a:bodyPr/>
                    <a:lstStyle/>
                    <a:p>
                      <a:r>
                        <a:rPr lang="en-US" dirty="0" smtClean="0">
                          <a:solidFill>
                            <a:schemeClr val="accent4"/>
                          </a:solidFill>
                          <a:latin typeface="Arial"/>
                          <a:cs typeface="Arial"/>
                        </a:rPr>
                        <a:t>Threat</a:t>
                      </a:r>
                      <a:endParaRPr lang="en-US" dirty="0">
                        <a:solidFill>
                          <a:schemeClr val="accent4"/>
                        </a:solidFill>
                        <a:latin typeface="Arial"/>
                        <a:cs typeface="Arial"/>
                      </a:endParaRPr>
                    </a:p>
                  </a:txBody>
                  <a:tcPr/>
                </a:tc>
                <a:tc>
                  <a:txBody>
                    <a:bodyPr/>
                    <a:lstStyle/>
                    <a:p>
                      <a:r>
                        <a:rPr lang="en-US" dirty="0" smtClean="0">
                          <a:solidFill>
                            <a:schemeClr val="accent4"/>
                          </a:solidFill>
                          <a:latin typeface="Arial"/>
                          <a:cs typeface="Arial"/>
                        </a:rPr>
                        <a:t>Consequences</a:t>
                      </a:r>
                      <a:endParaRPr lang="en-US" dirty="0">
                        <a:solidFill>
                          <a:schemeClr val="accent4"/>
                        </a:solidFill>
                        <a:latin typeface="Arial"/>
                        <a:cs typeface="Arial"/>
                      </a:endParaRPr>
                    </a:p>
                  </a:txBody>
                  <a:tcPr/>
                </a:tc>
              </a:tr>
              <a:tr h="370840">
                <a:tc>
                  <a:txBody>
                    <a:bodyPr/>
                    <a:lstStyle/>
                    <a:p>
                      <a:r>
                        <a:rPr lang="en-US" dirty="0" smtClean="0">
                          <a:latin typeface="Arial"/>
                          <a:cs typeface="Arial"/>
                        </a:rPr>
                        <a:t>Denial of Service attack</a:t>
                      </a:r>
                      <a:endParaRPr lang="en-US" dirty="0">
                        <a:latin typeface="Arial"/>
                        <a:cs typeface="Arial"/>
                      </a:endParaRPr>
                    </a:p>
                  </a:txBody>
                  <a:tcPr/>
                </a:tc>
                <a:tc>
                  <a:txBody>
                    <a:bodyPr/>
                    <a:lstStyle/>
                    <a:p>
                      <a:r>
                        <a:rPr lang="en-US" dirty="0" smtClean="0">
                          <a:latin typeface="Arial"/>
                          <a:cs typeface="Arial"/>
                        </a:rPr>
                        <a:t>Overwhelmed</a:t>
                      </a:r>
                      <a:r>
                        <a:rPr lang="en-US" baseline="0" dirty="0" smtClean="0">
                          <a:latin typeface="Arial"/>
                          <a:cs typeface="Arial"/>
                        </a:rPr>
                        <a:t> computing resources and inability to do business</a:t>
                      </a:r>
                      <a:endParaRPr lang="en-US" dirty="0">
                        <a:latin typeface="Arial"/>
                        <a:cs typeface="Aria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Injection and scripting attacks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Corrupted or lost data, compromised servers or user systems</a:t>
                      </a: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XML/JSON threats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Excessive resource</a:t>
                      </a:r>
                      <a:r>
                        <a:rPr lang="en-US" baseline="0" dirty="0" smtClean="0">
                          <a:latin typeface="Arial"/>
                          <a:cs typeface="Arial"/>
                        </a:rPr>
                        <a:t> utilization that can crash systems</a:t>
                      </a:r>
                      <a:endParaRPr lang="en-US" dirty="0" smtClean="0">
                        <a:latin typeface="Arial"/>
                        <a:cs typeface="Arial"/>
                      </a:endParaRPr>
                    </a:p>
                  </a:txBody>
                  <a:tcPr/>
                </a:tc>
              </a:tr>
            </a:tbl>
          </a:graphicData>
        </a:graphic>
      </p:graphicFrame>
      <p:sp>
        <p:nvSpPr>
          <p:cNvPr id="7" name="Content Placeholder 2"/>
          <p:cNvSpPr>
            <a:spLocks noGrp="1"/>
          </p:cNvSpPr>
          <p:nvPr>
            <p:ph idx="1"/>
          </p:nvPr>
        </p:nvSpPr>
        <p:spPr>
          <a:xfrm>
            <a:off x="608965" y="4448367"/>
            <a:ext cx="11222428" cy="1701451"/>
          </a:xfrm>
          <a:ln w="31750">
            <a:noFill/>
          </a:ln>
        </p:spPr>
        <p:txBody>
          <a:bodyPr>
            <a:normAutofit fontScale="92500" lnSpcReduction="20000"/>
          </a:bodyPr>
          <a:lstStyle/>
          <a:p>
            <a:pPr>
              <a:lnSpc>
                <a:spcPct val="140000"/>
              </a:lnSpc>
            </a:pPr>
            <a:r>
              <a:rPr lang="en-US" b="1" dirty="0" smtClean="0"/>
              <a:t>Spike Arrest</a:t>
            </a:r>
            <a:r>
              <a:rPr lang="en-US" dirty="0" smtClean="0"/>
              <a:t> policy, for protection against instantaneous bursts of traffic</a:t>
            </a:r>
          </a:p>
          <a:p>
            <a:pPr>
              <a:lnSpc>
                <a:spcPct val="140000"/>
              </a:lnSpc>
            </a:pPr>
            <a:r>
              <a:rPr lang="en-US" b="1" dirty="0" smtClean="0"/>
              <a:t>XML and JSON threat protection</a:t>
            </a:r>
            <a:r>
              <a:rPr lang="en-US" dirty="0" smtClean="0"/>
              <a:t> to keep malformed payloads out of your system</a:t>
            </a:r>
            <a:endParaRPr lang="en-US" b="1" dirty="0" smtClean="0"/>
          </a:p>
          <a:p>
            <a:pPr>
              <a:lnSpc>
                <a:spcPct val="140000"/>
              </a:lnSpc>
            </a:pPr>
            <a:r>
              <a:rPr lang="en-US" b="1" dirty="0" smtClean="0"/>
              <a:t>Regular expression protection</a:t>
            </a:r>
            <a:r>
              <a:rPr lang="en-US" dirty="0" smtClean="0"/>
              <a:t>, allowing you to scan payloads for SQL, JavaScript, etc.</a:t>
            </a:r>
          </a:p>
          <a:p>
            <a:pPr>
              <a:lnSpc>
                <a:spcPct val="140000"/>
              </a:lnSpc>
            </a:pPr>
            <a:r>
              <a:rPr lang="en-US" b="1" dirty="0" smtClean="0"/>
              <a:t>IP address restrictions</a:t>
            </a:r>
            <a:r>
              <a:rPr lang="en-US" dirty="0" smtClean="0"/>
              <a:t>, imposing limits on who can access your API</a:t>
            </a:r>
          </a:p>
          <a:p>
            <a:endParaRPr lang="en-US" dirty="0"/>
          </a:p>
        </p:txBody>
      </p:sp>
    </p:spTree>
    <p:extLst>
      <p:ext uri="{BB962C8B-B14F-4D97-AF65-F5344CB8AC3E}">
        <p14:creationId xmlns:p14="http://schemas.microsoft.com/office/powerpoint/2010/main" val="4842781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Demonstration: Let's build a basic secure API…</a:t>
            </a:r>
            <a:endParaRPr lang="en-US" dirty="0"/>
          </a:p>
        </p:txBody>
      </p:sp>
    </p:spTree>
    <p:extLst>
      <p:ext uri="{BB962C8B-B14F-4D97-AF65-F5344CB8AC3E}">
        <p14:creationId xmlns:p14="http://schemas.microsoft.com/office/powerpoint/2010/main" val="16130985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key topics . . .</a:t>
            </a:r>
          </a:p>
        </p:txBody>
      </p:sp>
      <p:sp>
        <p:nvSpPr>
          <p:cNvPr id="3" name="Content Placeholder 2"/>
          <p:cNvSpPr>
            <a:spLocks noGrp="1"/>
          </p:cNvSpPr>
          <p:nvPr>
            <p:ph idx="1"/>
          </p:nvPr>
        </p:nvSpPr>
        <p:spPr>
          <a:xfrm>
            <a:off x="608207" y="1496589"/>
            <a:ext cx="10961370" cy="2501552"/>
          </a:xfrm>
        </p:spPr>
        <p:txBody>
          <a:bodyPr>
            <a:noAutofit/>
          </a:bodyPr>
          <a:lstStyle/>
          <a:p>
            <a:pPr marL="457200" indent="-457200">
              <a:lnSpc>
                <a:spcPct val="140000"/>
              </a:lnSpc>
              <a:buFont typeface="+mj-lt"/>
              <a:buAutoNum type="arabicPeriod"/>
            </a:pPr>
            <a:r>
              <a:rPr lang="en-US" dirty="0" smtClean="0"/>
              <a:t>Implementing optimal API security		</a:t>
            </a:r>
          </a:p>
          <a:p>
            <a:pPr marL="457200" indent="-457200">
              <a:lnSpc>
                <a:spcPct val="140000"/>
              </a:lnSpc>
              <a:buFont typeface="+mj-lt"/>
              <a:buAutoNum type="arabicPeriod"/>
            </a:pPr>
            <a:r>
              <a:rPr lang="en-US" dirty="0" smtClean="0"/>
              <a:t>Configuring proxy runtime characteristics</a:t>
            </a:r>
          </a:p>
          <a:p>
            <a:pPr marL="457200" indent="-457200">
              <a:lnSpc>
                <a:spcPct val="140000"/>
              </a:lnSpc>
              <a:buFont typeface="+mj-lt"/>
              <a:buAutoNum type="arabicPeriod"/>
            </a:pPr>
            <a:r>
              <a:rPr lang="en-US" dirty="0" smtClean="0"/>
              <a:t>Scripting capabilities in Apigee Edge (and how they just got better!)</a:t>
            </a:r>
          </a:p>
          <a:p>
            <a:pPr marL="457200" indent="-457200">
              <a:lnSpc>
                <a:spcPct val="140000"/>
              </a:lnSpc>
              <a:buFont typeface="+mj-lt"/>
              <a:buAutoNum type="arabicPeriod"/>
            </a:pPr>
            <a:r>
              <a:rPr lang="en-US" dirty="0" smtClean="0"/>
              <a:t>The API Services datastore</a:t>
            </a:r>
          </a:p>
        </p:txBody>
      </p:sp>
      <p:sp>
        <p:nvSpPr>
          <p:cNvPr id="4" name="Slide Number Placeholder 3"/>
          <p:cNvSpPr>
            <a:spLocks noGrp="1"/>
          </p:cNvSpPr>
          <p:nvPr>
            <p:ph type="sldNum" sz="quarter" idx="4"/>
          </p:nvPr>
        </p:nvSpPr>
        <p:spPr/>
        <p:txBody>
          <a:bodyPr/>
          <a:lstStyle/>
          <a:p>
            <a:fld id="{B9CF2066-C172-C043-9656-E2597F9B5BE6}" type="slidenum">
              <a:rPr lang="en-US" smtClean="0"/>
              <a:pPr/>
              <a:t>8</a:t>
            </a:fld>
            <a:endParaRPr lang="en-US"/>
          </a:p>
        </p:txBody>
      </p:sp>
      <p:sp>
        <p:nvSpPr>
          <p:cNvPr id="5" name="TextBox 4"/>
          <p:cNvSpPr txBox="1"/>
          <p:nvPr/>
        </p:nvSpPr>
        <p:spPr>
          <a:xfrm>
            <a:off x="5857210" y="1491067"/>
            <a:ext cx="463364" cy="584776"/>
          </a:xfrm>
          <a:prstGeom prst="rect">
            <a:avLst/>
          </a:prstGeom>
          <a:solidFill>
            <a:schemeClr val="bg1">
              <a:alpha val="90000"/>
            </a:schemeClr>
          </a:solidFill>
        </p:spPr>
        <p:txBody>
          <a:bodyPr wrap="square" rtlCol="0">
            <a:spAutoFit/>
          </a:bodyPr>
          <a:lstStyle/>
          <a:p>
            <a:r>
              <a:rPr lang="en-US" sz="3200" dirty="0" smtClean="0">
                <a:solidFill>
                  <a:srgbClr val="FF0000"/>
                </a:solidFill>
                <a:latin typeface="Zapf Dingbats"/>
                <a:ea typeface="Zapf Dingbats"/>
                <a:cs typeface="Zapf Dingbats"/>
                <a:sym typeface="Zapf Dingbats"/>
              </a:rPr>
              <a:t>✔</a:t>
            </a:r>
            <a:endParaRPr lang="en-US" sz="3200" dirty="0">
              <a:solidFill>
                <a:srgbClr val="FF0000"/>
              </a:solidFill>
            </a:endParaRPr>
          </a:p>
        </p:txBody>
      </p:sp>
    </p:spTree>
    <p:extLst>
      <p:ext uri="{BB962C8B-B14F-4D97-AF65-F5344CB8AC3E}">
        <p14:creationId xmlns:p14="http://schemas.microsoft.com/office/powerpoint/2010/main" val="29694772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would you need to configure a proxy?</a:t>
            </a:r>
            <a:endParaRPr lang="en-US" dirty="0"/>
          </a:p>
        </p:txBody>
      </p:sp>
      <p:sp>
        <p:nvSpPr>
          <p:cNvPr id="5" name="Text Placeholder 4"/>
          <p:cNvSpPr>
            <a:spLocks noGrp="1"/>
          </p:cNvSpPr>
          <p:nvPr>
            <p:ph type="body" idx="1"/>
          </p:nvPr>
        </p:nvSpPr>
        <p:spPr/>
        <p:txBody>
          <a:bodyPr/>
          <a:lstStyle/>
          <a:p>
            <a:r>
              <a:rPr lang="en-US" dirty="0" smtClean="0"/>
              <a:t>For use cases like this . . .</a:t>
            </a:r>
            <a:endParaRPr lang="en-US" dirty="0"/>
          </a:p>
        </p:txBody>
      </p:sp>
      <p:sp>
        <p:nvSpPr>
          <p:cNvPr id="3" name="Content Placeholder 2"/>
          <p:cNvSpPr>
            <a:spLocks noGrp="1"/>
          </p:cNvSpPr>
          <p:nvPr>
            <p:ph sz="half" idx="2"/>
          </p:nvPr>
        </p:nvSpPr>
        <p:spPr>
          <a:xfrm>
            <a:off x="608966" y="1802834"/>
            <a:ext cx="4813935" cy="4267766"/>
          </a:xfrm>
        </p:spPr>
        <p:txBody>
          <a:bodyPr>
            <a:normAutofit/>
          </a:bodyPr>
          <a:lstStyle/>
          <a:p>
            <a:pPr>
              <a:spcBef>
                <a:spcPts val="200"/>
              </a:spcBef>
            </a:pPr>
            <a:r>
              <a:rPr lang="en-US" sz="1600" dirty="0" smtClean="0"/>
              <a:t>HTTP basic authorization credentials for back-end systems</a:t>
            </a:r>
            <a:br>
              <a:rPr lang="en-US" sz="1600" dirty="0" smtClean="0"/>
            </a:br>
            <a:endParaRPr lang="en-US" sz="1600" dirty="0" smtClean="0"/>
          </a:p>
          <a:p>
            <a:pPr>
              <a:spcBef>
                <a:spcPts val="200"/>
              </a:spcBef>
            </a:pPr>
            <a:r>
              <a:rPr lang="en-US" sz="1600" dirty="0" smtClean="0"/>
              <a:t>Changing rate limits, quotas, cache expiration intervals or other service execution characteristics </a:t>
            </a:r>
            <a:br>
              <a:rPr lang="en-US" sz="1600" dirty="0" smtClean="0"/>
            </a:br>
            <a:endParaRPr lang="en-US" sz="1600" dirty="0" smtClean="0"/>
          </a:p>
          <a:p>
            <a:pPr>
              <a:spcBef>
                <a:spcPts val="200"/>
              </a:spcBef>
            </a:pPr>
            <a:r>
              <a:rPr lang="en-US" sz="1600" dirty="0" smtClean="0"/>
              <a:t>Updating application-specific configuration values</a:t>
            </a:r>
            <a:br>
              <a:rPr lang="en-US" sz="1600" dirty="0" smtClean="0"/>
            </a:br>
            <a:endParaRPr lang="en-US" sz="1600" dirty="0" smtClean="0"/>
          </a:p>
          <a:p>
            <a:pPr>
              <a:spcBef>
                <a:spcPts val="200"/>
              </a:spcBef>
            </a:pPr>
            <a:r>
              <a:rPr lang="en-US" sz="1600" dirty="0" smtClean="0"/>
              <a:t>Updating shared processing or transformation logic</a:t>
            </a:r>
          </a:p>
          <a:p>
            <a:pPr marL="457200" lvl="1" indent="0">
              <a:spcBef>
                <a:spcPts val="200"/>
              </a:spcBef>
              <a:buNone/>
            </a:pPr>
            <a:endParaRPr lang="en-US" sz="1600" dirty="0"/>
          </a:p>
        </p:txBody>
      </p:sp>
      <p:sp>
        <p:nvSpPr>
          <p:cNvPr id="6" name="Text Placeholder 5"/>
          <p:cNvSpPr>
            <a:spLocks noGrp="1"/>
          </p:cNvSpPr>
          <p:nvPr>
            <p:ph type="body" sz="quarter" idx="3"/>
          </p:nvPr>
        </p:nvSpPr>
        <p:spPr>
          <a:xfrm>
            <a:off x="6186916" y="1061472"/>
            <a:ext cx="5624083" cy="639762"/>
          </a:xfrm>
        </p:spPr>
        <p:txBody>
          <a:bodyPr>
            <a:normAutofit/>
          </a:bodyPr>
          <a:lstStyle/>
          <a:p>
            <a:r>
              <a:rPr lang="en-US" dirty="0" smtClean="0"/>
              <a:t>Use API Services features like this . . .</a:t>
            </a:r>
            <a:endParaRPr lang="en-US" dirty="0"/>
          </a:p>
        </p:txBody>
      </p:sp>
      <p:sp>
        <p:nvSpPr>
          <p:cNvPr id="7" name="Content Placeholder 6"/>
          <p:cNvSpPr>
            <a:spLocks noGrp="1"/>
          </p:cNvSpPr>
          <p:nvPr>
            <p:ph sz="quarter" idx="4"/>
          </p:nvPr>
        </p:nvSpPr>
        <p:spPr>
          <a:xfrm>
            <a:off x="5990271" y="1802834"/>
            <a:ext cx="5820729" cy="4788460"/>
          </a:xfrm>
        </p:spPr>
        <p:txBody>
          <a:bodyPr>
            <a:normAutofit/>
          </a:bodyPr>
          <a:lstStyle/>
          <a:p>
            <a:pPr>
              <a:spcBef>
                <a:spcPts val="200"/>
              </a:spcBef>
            </a:pPr>
            <a:r>
              <a:rPr lang="en-US" sz="1600" dirty="0"/>
              <a:t>Key-value maps</a:t>
            </a:r>
            <a:br>
              <a:rPr lang="en-US" sz="1600" dirty="0"/>
            </a:br>
            <a:endParaRPr lang="en-US" sz="1600" dirty="0"/>
          </a:p>
          <a:p>
            <a:pPr>
              <a:spcBef>
                <a:spcPts val="200"/>
              </a:spcBef>
            </a:pPr>
            <a:r>
              <a:rPr lang="en-US" sz="1600" dirty="0" smtClean="0"/>
              <a:t>API Products</a:t>
            </a:r>
            <a:br>
              <a:rPr lang="en-US" sz="1600" dirty="0" smtClean="0"/>
            </a:br>
            <a:endParaRPr lang="en-US" sz="1600" dirty="0"/>
          </a:p>
          <a:p>
            <a:pPr>
              <a:spcBef>
                <a:spcPts val="200"/>
              </a:spcBef>
            </a:pPr>
            <a:r>
              <a:rPr lang="en-US" sz="1600" dirty="0"/>
              <a:t>Custom attributes on API Products, Developer or Developer Application </a:t>
            </a:r>
            <a:r>
              <a:rPr lang="en-US" sz="1600" dirty="0" smtClean="0"/>
              <a:t>definitions</a:t>
            </a:r>
            <a:br>
              <a:rPr lang="en-US" sz="1600" dirty="0" smtClean="0"/>
            </a:br>
            <a:endParaRPr lang="en-US" sz="1600" dirty="0"/>
          </a:p>
          <a:p>
            <a:pPr>
              <a:spcBef>
                <a:spcPts val="200"/>
              </a:spcBef>
            </a:pPr>
            <a:r>
              <a:rPr lang="en-US" sz="1600" dirty="0" smtClean="0"/>
              <a:t>Change resources </a:t>
            </a:r>
            <a:r>
              <a:rPr lang="en-US" sz="1600" dirty="0"/>
              <a:t>stored at the organization or environment level, such as</a:t>
            </a:r>
            <a:r>
              <a:rPr lang="en-US" sz="1600" dirty="0" smtClean="0"/>
              <a:t>:</a:t>
            </a:r>
            <a:endParaRPr lang="en-US" sz="1600" dirty="0"/>
          </a:p>
          <a:p>
            <a:pPr lvl="1">
              <a:lnSpc>
                <a:spcPct val="130000"/>
              </a:lnSpc>
              <a:spcBef>
                <a:spcPts val="200"/>
              </a:spcBef>
            </a:pPr>
            <a:r>
              <a:rPr lang="en-US" sz="1600" dirty="0" smtClean="0"/>
              <a:t>JavaScript </a:t>
            </a:r>
            <a:r>
              <a:rPr lang="en-US" sz="1600" dirty="0"/>
              <a:t>or Python scripts</a:t>
            </a:r>
          </a:p>
          <a:p>
            <a:pPr lvl="1">
              <a:lnSpc>
                <a:spcPct val="130000"/>
              </a:lnSpc>
              <a:spcBef>
                <a:spcPts val="200"/>
              </a:spcBef>
            </a:pPr>
            <a:r>
              <a:rPr lang="en-US" sz="1600" dirty="0"/>
              <a:t>Java classes, in JAR format</a:t>
            </a:r>
          </a:p>
          <a:p>
            <a:pPr lvl="1">
              <a:lnSpc>
                <a:spcPct val="130000"/>
              </a:lnSpc>
              <a:spcBef>
                <a:spcPts val="200"/>
              </a:spcBef>
            </a:pPr>
            <a:r>
              <a:rPr lang="en-US" sz="1600" dirty="0"/>
              <a:t>WSDL files and XML </a:t>
            </a:r>
            <a:r>
              <a:rPr lang="en-US" sz="1600" dirty="0" smtClean="0"/>
              <a:t>Schemas</a:t>
            </a:r>
          </a:p>
          <a:p>
            <a:pPr lvl="1">
              <a:lnSpc>
                <a:spcPct val="130000"/>
              </a:lnSpc>
              <a:spcBef>
                <a:spcPts val="200"/>
              </a:spcBef>
            </a:pPr>
            <a:r>
              <a:rPr lang="en-US" sz="1600" dirty="0" smtClean="0"/>
              <a:t>XSLT </a:t>
            </a:r>
            <a:r>
              <a:rPr lang="en-US" sz="1600" dirty="0" err="1" smtClean="0"/>
              <a:t>stylesheets</a:t>
            </a:r>
            <a:endParaRPr lang="en-US" sz="1600" dirty="0" smtClean="0"/>
          </a:p>
          <a:p>
            <a:pPr marL="0" indent="0">
              <a:spcBef>
                <a:spcPts val="200"/>
              </a:spcBef>
              <a:buNone/>
            </a:pPr>
            <a:endParaRPr lang="en-US" sz="1600" dirty="0"/>
          </a:p>
        </p:txBody>
      </p:sp>
      <p:sp>
        <p:nvSpPr>
          <p:cNvPr id="4" name="Slide Number Placeholder 3"/>
          <p:cNvSpPr>
            <a:spLocks noGrp="1"/>
          </p:cNvSpPr>
          <p:nvPr>
            <p:ph type="sldNum" sz="quarter" idx="10"/>
          </p:nvPr>
        </p:nvSpPr>
        <p:spPr/>
        <p:txBody>
          <a:bodyPr/>
          <a:lstStyle/>
          <a:p>
            <a:fld id="{B9CF2066-C172-C043-9656-E2597F9B5BE6}" type="slidenum">
              <a:rPr lang="en-US" smtClean="0"/>
              <a:pPr/>
              <a:t>9</a:t>
            </a:fld>
            <a:endParaRPr lang="en-US"/>
          </a:p>
        </p:txBody>
      </p:sp>
    </p:spTree>
    <p:extLst>
      <p:ext uri="{BB962C8B-B14F-4D97-AF65-F5344CB8AC3E}">
        <p14:creationId xmlns:p14="http://schemas.microsoft.com/office/powerpoint/2010/main" val="32238097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loveAPIs_breakout_4-3">
  <a:themeElements>
    <a:clrScheme name="apigee_theme_colors">
      <a:dk1>
        <a:srgbClr val="686868"/>
      </a:dk1>
      <a:lt1>
        <a:sysClr val="window" lastClr="FFFFFF"/>
      </a:lt1>
      <a:dk2>
        <a:srgbClr val="FF4300"/>
      </a:dk2>
      <a:lt2>
        <a:srgbClr val="F1F2F2"/>
      </a:lt2>
      <a:accent1>
        <a:srgbClr val="D1D3D4"/>
      </a:accent1>
      <a:accent2>
        <a:srgbClr val="A7A9AC"/>
      </a:accent2>
      <a:accent3>
        <a:srgbClr val="6D6E71"/>
      </a:accent3>
      <a:accent4>
        <a:srgbClr val="494949"/>
      </a:accent4>
      <a:accent5>
        <a:srgbClr val="1C9AD6"/>
      </a:accent5>
      <a:accent6>
        <a:srgbClr val="179C4E"/>
      </a:accent6>
      <a:hlink>
        <a:srgbClr val="1B97D1"/>
      </a:hlink>
      <a:folHlink>
        <a:srgbClr val="064B7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10919</TotalTime>
  <Words>3387</Words>
  <Application>Microsoft Macintosh PowerPoint</Application>
  <PresentationFormat>Custom</PresentationFormat>
  <Paragraphs>309</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iloveAPIs_breakout_4-3</vt:lpstr>
      <vt:lpstr>API Services: Building State-of-the-Art APIs</vt:lpstr>
      <vt:lpstr>Four key topics . . .</vt:lpstr>
      <vt:lpstr>Thinking about client-side applications…</vt:lpstr>
      <vt:lpstr>Client-side security: Authentication and Authorization</vt:lpstr>
      <vt:lpstr>Client-side security: Identity tracking</vt:lpstr>
      <vt:lpstr>Client-side security: Threat Protection</vt:lpstr>
      <vt:lpstr>Demonstration: Let's build a basic secure API…</vt:lpstr>
      <vt:lpstr>Four key topics . . .</vt:lpstr>
      <vt:lpstr>Why would you need to configure a proxy?</vt:lpstr>
      <vt:lpstr>Demonstration: Let's configure an API…</vt:lpstr>
      <vt:lpstr>Four key topics . . .</vt:lpstr>
      <vt:lpstr>Scripting capabilities in API Services </vt:lpstr>
      <vt:lpstr>What can you do with Apigee’s node.js support?</vt:lpstr>
      <vt:lpstr>Getting started with node.js is easy…</vt:lpstr>
      <vt:lpstr>Importing Node.js apps into Apigee</vt:lpstr>
      <vt:lpstr>Node.js: A bit of the details…</vt:lpstr>
      <vt:lpstr>Demonstration: Let's go take a look at a node.js proxy…</vt:lpstr>
      <vt:lpstr>Four key topics . . .</vt:lpstr>
      <vt:lpstr>Driving clients with data: The API Services datastore</vt:lpstr>
      <vt:lpstr>Driving clients with data: The API Services datastore</vt:lpstr>
      <vt:lpstr>Demonstration: Let's show the datastore in action…</vt:lpstr>
      <vt:lpstr>The take-aways…</vt:lpstr>
      <vt:lpstr>PowerPoint Presentation</vt:lpstr>
      <vt:lpstr>Questions</vt:lpstr>
    </vt:vector>
  </TitlesOfParts>
  <Company>The Opposite of Olives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Carole Jeung</dc:creator>
  <cp:lastModifiedBy>API  Conference</cp:lastModifiedBy>
  <cp:revision>343</cp:revision>
  <dcterms:created xsi:type="dcterms:W3CDTF">2013-08-05T18:46:25Z</dcterms:created>
  <dcterms:modified xsi:type="dcterms:W3CDTF">2013-11-05T17:08:48Z</dcterms:modified>
</cp:coreProperties>
</file>