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1452" r:id="rId2"/>
    <p:sldId id="1425" r:id="rId3"/>
    <p:sldId id="1423" r:id="rId4"/>
    <p:sldId id="1424" r:id="rId5"/>
    <p:sldId id="1620" r:id="rId6"/>
    <p:sldId id="1596" r:id="rId7"/>
    <p:sldId id="1549" r:id="rId8"/>
    <p:sldId id="1597" r:id="rId9"/>
    <p:sldId id="1598" r:id="rId10"/>
    <p:sldId id="1599" r:id="rId11"/>
    <p:sldId id="1600" r:id="rId12"/>
    <p:sldId id="1602" r:id="rId13"/>
    <p:sldId id="1603" r:id="rId14"/>
    <p:sldId id="1604" r:id="rId15"/>
    <p:sldId id="1605" r:id="rId16"/>
    <p:sldId id="1606" r:id="rId17"/>
    <p:sldId id="1607" r:id="rId18"/>
    <p:sldId id="1608" r:id="rId19"/>
    <p:sldId id="1609" r:id="rId20"/>
    <p:sldId id="1610" r:id="rId21"/>
    <p:sldId id="1611" r:id="rId22"/>
    <p:sldId id="1612" r:id="rId23"/>
    <p:sldId id="1615" r:id="rId24"/>
    <p:sldId id="1616" r:id="rId25"/>
    <p:sldId id="1617" r:id="rId26"/>
    <p:sldId id="1618" r:id="rId27"/>
    <p:sldId id="1619" r:id="rId28"/>
    <p:sldId id="1622" r:id="rId29"/>
    <p:sldId id="1621" r:id="rId30"/>
    <p:sldId id="1567" r:id="rId31"/>
    <p:sldId id="1478" r:id="rId32"/>
    <p:sldId id="155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ruté Awasth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FCF8DE"/>
    <a:srgbClr val="872E07"/>
    <a:srgbClr val="B9420D"/>
    <a:srgbClr val="A19574"/>
    <a:srgbClr val="8F6E4E"/>
    <a:srgbClr val="C3986D"/>
    <a:srgbClr val="C8C800"/>
    <a:srgbClr val="DC0000"/>
    <a:srgbClr val="C0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39623" autoAdjust="0"/>
  </p:normalViewPr>
  <p:slideViewPr>
    <p:cSldViewPr>
      <p:cViewPr>
        <p:scale>
          <a:sx n="90" d="100"/>
          <a:sy n="90" d="100"/>
        </p:scale>
        <p:origin x="-2064" y="-88"/>
      </p:cViewPr>
      <p:guideLst>
        <p:guide orient="horz" pos="192"/>
        <p:guide pos="5759"/>
      </p:guideLst>
    </p:cSldViewPr>
  </p:slideViewPr>
  <p:outlineViewPr>
    <p:cViewPr>
      <p:scale>
        <a:sx n="33" d="100"/>
        <a:sy n="33" d="100"/>
      </p:scale>
      <p:origin x="0" y="60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7" d="100"/>
        <a:sy n="197" d="100"/>
      </p:scale>
      <p:origin x="0" y="10520"/>
    </p:cViewPr>
  </p:sorterViewPr>
  <p:notesViewPr>
    <p:cSldViewPr>
      <p:cViewPr varScale="1">
        <p:scale>
          <a:sx n="105" d="100"/>
          <a:sy n="105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0117620-5600-40F7-93FF-829E2656C65F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A9D320B-8260-4209-BC0F-4C8F3C59F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81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9AD9562-902C-4267-8890-2EA86B1D1AA6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E84A27-352A-4507-865F-96A08A6E1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83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Creative Commons Attribution-Share Alike 3.0 United States License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Clr>
                <a:schemeClr val="tx2"/>
              </a:buClr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 To The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18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 To The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1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674C9-CE5C-4F85-AE9F-722FDB784097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14872-5E8A-4DC3-9C7F-AA8FCAD987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29143-0A31-459D-86DB-B4B6869A0589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15639-D13B-4F48-B4E3-2F93AE4B8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9FFC3-98AF-4523-8801-4BC3E0E10359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59CD-CC3E-4075-A861-31C5119C82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BECFA-B99F-494C-A8C7-0EDFEED37AAC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BA530-05E5-4E80-ABA4-B8D3AFF9D0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68C8A-1817-4B02-A6E9-9966221900F9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CE63-49C4-414F-8812-C330221CDE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C6E47-2670-4AEA-8F43-7EFD5C7A9E03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2BF77-85F6-4AD4-8CC0-B808D54B8A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DB91D-AD25-4ACD-8EC3-0315BD8A1792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20D1E-8ED4-4DE5-BFBE-817E7A547F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95EE-9B55-4B1D-A816-BC51E25E6D7C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26BD5-3515-4524-9D68-9498C4507D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96296-61DE-498A-A031-D0A90D64D610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6948E-7DDD-4179-BDA7-DE5E3790C8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CDDD6-75F8-40C6-95FA-3E3721BA36E5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6B495-8802-4993-B63B-295AF848A9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EA50B-8930-42DA-B62F-B3708D2D039E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F66E9-C9F1-4B86-94BA-772E5417D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CF8D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5CD030-535F-4DF9-8453-51A83C6060B9}" type="datetimeFigureOut">
              <a:rPr lang="en-US"/>
              <a:pPr>
                <a:defRPr/>
              </a:pPr>
              <a:t>11/21/13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1E441C-A9D1-48C0-A879-262B443C5E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C2C2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2C2C2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2C2C2C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2C2C2C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C2C2C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2C2C2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apigee.com/docs/gateway-services/content/developing-nodejs-applications-api-platfor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igee/volos" TargetMode="External"/><Relationship Id="rId4" Type="http://schemas.openxmlformats.org/officeDocument/2006/relationships/hyperlink" Target="https://github.com/apigee/node-samples" TargetMode="External"/><Relationship Id="rId5" Type="http://schemas.openxmlformats.org/officeDocument/2006/relationships/hyperlink" Target="https://github.com/apigee/api-platform-tools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igee/node-samples/tree/master/node/hello" TargetMode="External"/><Relationship Id="rId4" Type="http://schemas.openxmlformats.org/officeDocument/2006/relationships/hyperlink" Target="https://github.com/apigee/node-samples/tree/master/node/mashup" TargetMode="External"/><Relationship Id="rId5" Type="http://schemas.openxmlformats.org/officeDocument/2006/relationships/hyperlink" Target="https://github.com/apigee/volos/tree/master/samples/webinar" TargetMode="External"/><Relationship Id="rId6" Type="http://schemas.openxmlformats.org/officeDocument/2006/relationships/hyperlink" Target="https://github.com/argo/argo" TargetMode="External"/><Relationship Id="rId7" Type="http://schemas.openxmlformats.org/officeDocument/2006/relationships/hyperlink" Target="https://github.com/apigee/trireme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381000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609600" y="914400"/>
            <a:ext cx="822960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sz="5400" b="1" dirty="0" smtClean="0">
                <a:solidFill>
                  <a:srgbClr val="FFFFFF"/>
                </a:solidFill>
              </a:rPr>
              <a:t>Node.js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 algn="l" eaLnBrk="1" hangingPunct="1">
              <a:defRPr/>
            </a:pPr>
            <a:r>
              <a:rPr lang="en-US" dirty="0" smtClean="0">
                <a:solidFill>
                  <a:srgbClr val="FFFFFF"/>
                </a:solidFill>
              </a:rPr>
              <a:t>Extending </a:t>
            </a:r>
            <a:r>
              <a:rPr lang="en-US" dirty="0">
                <a:solidFill>
                  <a:srgbClr val="FFFFFF"/>
                </a:solidFill>
              </a:rPr>
              <a:t>the Programmability of </a:t>
            </a:r>
            <a:r>
              <a:rPr lang="en-US" dirty="0" smtClean="0">
                <a:solidFill>
                  <a:srgbClr val="FFFFFF"/>
                </a:solidFill>
              </a:rPr>
              <a:t>Apigee </a:t>
            </a:r>
            <a:r>
              <a:rPr lang="en-US" dirty="0">
                <a:solidFill>
                  <a:srgbClr val="FFFFFF"/>
                </a:solidFill>
              </a:rPr>
              <a:t>Edge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5731514"/>
            <a:ext cx="2362200" cy="66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575"/>
              </a:spcBef>
            </a:pPr>
            <a:r>
              <a:rPr lang="en-US" b="1" dirty="0">
                <a:solidFill>
                  <a:schemeClr val="bg1"/>
                </a:solidFill>
                <a:latin typeface="Lucida Grande" charset="0"/>
                <a:ea typeface="ＭＳ Ｐゴシック" charset="0"/>
                <a:sym typeface="Lucida Grande" charset="0"/>
              </a:rPr>
              <a:t>Apigee</a:t>
            </a:r>
          </a:p>
          <a:p>
            <a:pPr algn="r">
              <a:lnSpc>
                <a:spcPct val="90000"/>
              </a:lnSpc>
              <a:spcBef>
                <a:spcPts val="575"/>
              </a:spcBef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ＭＳ Ｐゴシック" charset="0"/>
                <a:sym typeface="Courier New" charset="0"/>
              </a:rPr>
              <a:t>@apigee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685800" y="2971800"/>
            <a:ext cx="601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lnSpc>
                <a:spcPct val="90000"/>
              </a:lnSpc>
              <a:spcBef>
                <a:spcPts val="575"/>
              </a:spcBef>
            </a:pPr>
            <a:endParaRPr lang="en-US" sz="2800" dirty="0">
              <a:solidFill>
                <a:schemeClr val="bg1"/>
              </a:solidFill>
              <a:latin typeface="Courier New" charset="0"/>
              <a:ea typeface="ＭＳ Ｐゴシック" charset="0"/>
              <a:sym typeface="Courier New" charset="0"/>
            </a:endParaRP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685800" y="3810000"/>
            <a:ext cx="6629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lnSpc>
                <a:spcPct val="90000"/>
              </a:lnSpc>
              <a:spcBef>
                <a:spcPts val="575"/>
              </a:spcBef>
            </a:pPr>
            <a:endParaRPr lang="en-US" sz="2600" dirty="0">
              <a:solidFill>
                <a:schemeClr val="bg1"/>
              </a:solidFill>
              <a:latin typeface="Courier New" charset="0"/>
              <a:ea typeface="ＭＳ Ｐゴシック" charset="0"/>
              <a:sym typeface="Courier New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r>
              <a:rPr lang="en-US" sz="2600" b="1" dirty="0">
                <a:solidFill>
                  <a:schemeClr val="bg1"/>
                </a:solidFill>
                <a:latin typeface="Lucida Grande" charset="0"/>
                <a:ea typeface="ＭＳ Ｐゴシック" charset="0"/>
                <a:sym typeface="Lucida Grande" charset="0"/>
              </a:rPr>
              <a:t>G</a:t>
            </a:r>
            <a:r>
              <a:rPr lang="en-US" sz="2600" b="1" dirty="0" smtClean="0">
                <a:solidFill>
                  <a:schemeClr val="bg1"/>
                </a:solidFill>
                <a:latin typeface="Lucida Grande" charset="0"/>
                <a:ea typeface="ＭＳ Ｐゴシック" charset="0"/>
                <a:sym typeface="Lucida Grande" charset="0"/>
              </a:rPr>
              <a:t>reg Brail</a:t>
            </a:r>
            <a:endParaRPr lang="en-US" sz="2600" b="1" dirty="0">
              <a:solidFill>
                <a:srgbClr val="FFFFFF"/>
              </a:solidFill>
              <a:latin typeface="Lucida Grande" charset="0"/>
              <a:ea typeface="ＭＳ Ｐゴシック" charset="0"/>
              <a:sym typeface="Lucida Grande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r>
              <a:rPr lang="en-US" sz="2600" dirty="0" smtClean="0">
                <a:solidFill>
                  <a:schemeClr val="bg1"/>
                </a:solidFill>
                <a:latin typeface="Courier New" charset="0"/>
                <a:ea typeface="ＭＳ Ｐゴシック" charset="0"/>
                <a:sym typeface="Courier New" charset="0"/>
              </a:rPr>
              <a:t>@gbrail</a:t>
            </a:r>
          </a:p>
          <a:p>
            <a:pPr>
              <a:lnSpc>
                <a:spcPct val="90000"/>
              </a:lnSpc>
              <a:spcBef>
                <a:spcPts val="575"/>
              </a:spcBef>
            </a:pPr>
            <a:endParaRPr lang="en-US" sz="2600" dirty="0" smtClean="0">
              <a:solidFill>
                <a:schemeClr val="bg1"/>
              </a:solidFill>
              <a:latin typeface="Courier New" charset="0"/>
              <a:ea typeface="ＭＳ Ｐゴシック" charset="0"/>
              <a:sym typeface="Courier New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r>
              <a:rPr lang="en-US" sz="2600" b="1" dirty="0" smtClean="0">
                <a:solidFill>
                  <a:schemeClr val="bg1"/>
                </a:solidFill>
                <a:latin typeface="Lucida Grande" charset="0"/>
                <a:ea typeface="ＭＳ Ｐゴシック" charset="0"/>
                <a:sym typeface="Lucida Grande" charset="0"/>
              </a:rPr>
              <a:t>Scott </a:t>
            </a:r>
            <a:r>
              <a:rPr lang="en-US" sz="2600" b="1" dirty="0" err="1" smtClean="0">
                <a:solidFill>
                  <a:schemeClr val="bg1"/>
                </a:solidFill>
                <a:latin typeface="Lucida Grande" charset="0"/>
                <a:ea typeface="ＭＳ Ｐゴシック" charset="0"/>
                <a:sym typeface="Lucida Grande" charset="0"/>
              </a:rPr>
              <a:t>Ganyo</a:t>
            </a:r>
            <a:endParaRPr lang="en-US" sz="2600" b="1" dirty="0">
              <a:solidFill>
                <a:schemeClr val="bg1"/>
              </a:solidFill>
              <a:latin typeface="Lucida Grande" charset="0"/>
              <a:ea typeface="ＭＳ Ｐゴシック" charset="0"/>
              <a:sym typeface="Lucida Grande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r>
              <a:rPr lang="en-US" sz="2600" dirty="0" smtClean="0">
                <a:solidFill>
                  <a:schemeClr val="bg1"/>
                </a:solidFill>
                <a:latin typeface="Courier New" charset="0"/>
                <a:ea typeface="ＭＳ Ｐゴシック" charset="0"/>
                <a:sym typeface="Courier New" charset="0"/>
              </a:rPr>
              <a:t>@</a:t>
            </a:r>
            <a:r>
              <a:rPr lang="en-US" sz="2600" dirty="0" err="1" smtClean="0">
                <a:solidFill>
                  <a:schemeClr val="bg1"/>
                </a:solidFill>
                <a:latin typeface="Courier New" charset="0"/>
                <a:ea typeface="ＭＳ Ｐゴシック" charset="0"/>
                <a:sym typeface="Courier New" charset="0"/>
              </a:rPr>
              <a:t>theganyo</a:t>
            </a:r>
            <a:endParaRPr lang="en-US" sz="2600" dirty="0">
              <a:solidFill>
                <a:schemeClr val="bg1"/>
              </a:solidFill>
              <a:latin typeface="Courier New" charset="0"/>
              <a:ea typeface="ＭＳ Ｐゴシック" charset="0"/>
              <a:sym typeface="Courier New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endParaRPr lang="en-US" sz="2600" dirty="0" smtClean="0">
              <a:solidFill>
                <a:schemeClr val="bg1"/>
              </a:solidFill>
              <a:latin typeface="Courier New" charset="0"/>
              <a:ea typeface="ＭＳ Ｐゴシック" charset="0"/>
              <a:sym typeface="Courier New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endParaRPr lang="en-US" sz="2800" dirty="0">
              <a:solidFill>
                <a:schemeClr val="bg1"/>
              </a:solidFill>
              <a:latin typeface="Courier New" charset="0"/>
              <a:ea typeface="ＭＳ Ｐゴシック" charset="0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1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600201"/>
            <a:ext cx="7848600" cy="590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800" b="1" dirty="0" smtClean="0">
                <a:latin typeface="Calibri"/>
                <a:cs typeface="Calibri"/>
              </a:rPr>
              <a:t>A Framework</a:t>
            </a:r>
            <a:endParaRPr lang="en-US" sz="2800" b="1" dirty="0">
              <a:latin typeface="Calibri"/>
              <a:cs typeface="Calibri"/>
            </a:endParaRP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Describe how to handle URIs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Designed for APIs</a:t>
            </a:r>
            <a:endParaRPr lang="en-US" sz="2800" dirty="0">
              <a:latin typeface="Calibri"/>
              <a:cs typeface="Calibri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  <a:p>
            <a:pPr marL="0" lvl="1">
              <a:lnSpc>
                <a:spcPct val="150000"/>
              </a:lnSpc>
            </a:pPr>
            <a:r>
              <a:rPr lang="en-US" sz="2800" b="1" dirty="0" smtClean="0">
                <a:latin typeface="Calibri"/>
                <a:cs typeface="Calibri"/>
              </a:rPr>
              <a:t>Flexible</a:t>
            </a:r>
            <a:endParaRPr lang="en-US" sz="2800" b="1" dirty="0">
              <a:latin typeface="Calibri"/>
              <a:cs typeface="Calibri"/>
            </a:endParaRP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Add “middleware” to requests and responses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Serve </a:t>
            </a:r>
            <a:r>
              <a:rPr lang="en-US" sz="2800" dirty="0" smtClean="0">
                <a:latin typeface="Calibri"/>
                <a:cs typeface="Calibri"/>
              </a:rPr>
              <a:t>up content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Act as proxy</a:t>
            </a:r>
            <a:endParaRPr lang="en-US" sz="2800" dirty="0">
              <a:latin typeface="Calibri"/>
              <a:cs typeface="Calibri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Argo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r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09800"/>
            <a:ext cx="3086918" cy="2315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04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600200"/>
            <a:ext cx="8534400" cy="547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800" b="1" dirty="0" err="1" smtClean="0">
                <a:latin typeface="Calibri"/>
                <a:cs typeface="Calibri"/>
              </a:rPr>
              <a:t>Node.js</a:t>
            </a:r>
            <a:r>
              <a:rPr lang="en-US" sz="2800" b="1" dirty="0" smtClean="0">
                <a:latin typeface="Calibri"/>
                <a:cs typeface="Calibri"/>
              </a:rPr>
              <a:t> modules for API management</a:t>
            </a:r>
            <a:endParaRPr lang="en-US" sz="2800" b="1" dirty="0">
              <a:latin typeface="Calibri"/>
              <a:cs typeface="Calibri"/>
            </a:endParaRP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OAuth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Quota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Cache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More to come</a:t>
            </a:r>
            <a:endParaRPr lang="en-US" sz="2800" dirty="0">
              <a:latin typeface="Calibri"/>
              <a:cs typeface="Calibri"/>
            </a:endParaRPr>
          </a:p>
          <a:p>
            <a:pPr marL="0" lvl="1">
              <a:lnSpc>
                <a:spcPct val="150000"/>
              </a:lnSpc>
            </a:pPr>
            <a:r>
              <a:rPr lang="en-US" sz="2800" b="1" dirty="0" smtClean="0">
                <a:latin typeface="Calibri"/>
                <a:cs typeface="Calibri"/>
              </a:rPr>
              <a:t>MIT License</a:t>
            </a:r>
          </a:p>
          <a:p>
            <a:pPr marL="0" lvl="1">
              <a:lnSpc>
                <a:spcPct val="150000"/>
              </a:lnSpc>
            </a:pPr>
            <a:r>
              <a:rPr lang="en-US" sz="2800" b="1" dirty="0" smtClean="0">
                <a:latin typeface="Calibri"/>
                <a:cs typeface="Calibri"/>
              </a:rPr>
              <a:t>Multiple back ends</a:t>
            </a:r>
            <a:endParaRPr lang="en-US" sz="2800" b="1" dirty="0">
              <a:latin typeface="Calibri"/>
              <a:cs typeface="Calibri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Volos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Volanakis_Constantine_epistrofi_argonauto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19" y="3276600"/>
            <a:ext cx="4762501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04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600200"/>
            <a:ext cx="8534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800" b="1" dirty="0" smtClean="0">
                <a:latin typeface="Calibri"/>
                <a:cs typeface="Calibri"/>
              </a:rPr>
              <a:t>Deploy </a:t>
            </a:r>
            <a:r>
              <a:rPr lang="en-US" sz="2800" b="1" dirty="0" err="1" smtClean="0">
                <a:latin typeface="Calibri"/>
                <a:cs typeface="Calibri"/>
              </a:rPr>
              <a:t>Node.js</a:t>
            </a:r>
            <a:r>
              <a:rPr lang="en-US" sz="2800" b="1" dirty="0" smtClean="0">
                <a:latin typeface="Calibri"/>
                <a:cs typeface="Calibri"/>
              </a:rPr>
              <a:t> applications to Apigee</a:t>
            </a:r>
            <a:endParaRPr lang="en-US" sz="2800" b="1" dirty="0">
              <a:latin typeface="Calibri"/>
              <a:cs typeface="Calibri"/>
            </a:endParaRP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Directly from UI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From source code</a:t>
            </a:r>
          </a:p>
          <a:p>
            <a:pPr marL="0" lvl="1">
              <a:lnSpc>
                <a:spcPct val="150000"/>
              </a:lnSpc>
            </a:pPr>
            <a:r>
              <a:rPr lang="en-US" sz="2800" b="1" dirty="0" smtClean="0">
                <a:latin typeface="Calibri"/>
                <a:cs typeface="Calibri"/>
              </a:rPr>
              <a:t>Third party module support</a:t>
            </a:r>
          </a:p>
          <a:p>
            <a:pPr marL="0" lvl="1">
              <a:lnSpc>
                <a:spcPct val="150000"/>
              </a:lnSpc>
            </a:pPr>
            <a:endParaRPr lang="en-US" sz="2800" b="1" dirty="0" smtClean="0">
              <a:latin typeface="Calibri"/>
              <a:cs typeface="Calibri"/>
            </a:endParaRPr>
          </a:p>
          <a:p>
            <a:pPr marL="0" lvl="1"/>
            <a:r>
              <a:rPr lang="en-US" sz="2800" b="1" dirty="0" smtClean="0">
                <a:latin typeface="Calibri"/>
                <a:cs typeface="Calibri"/>
              </a:rPr>
              <a:t>Combine with other policies</a:t>
            </a:r>
            <a:endParaRPr lang="en-US" sz="2800" b="1" dirty="0">
              <a:latin typeface="Calibri"/>
              <a:cs typeface="Calibri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Volos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Screen Shot 2013-11-05 at 9.37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200400"/>
            <a:ext cx="4122098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83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4800" y="3083004"/>
            <a:ext cx="8610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Demo:</a:t>
            </a:r>
          </a:p>
          <a:p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Building a Simple API</a:t>
            </a:r>
            <a:endParaRPr lang="en-US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7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“Hello World”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Screen Shot 2013-11-18 at 4.3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61764"/>
            <a:ext cx="8035003" cy="4481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558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“Hello World” with Policies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Screen Shot 2013-11-18 at 4.38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4" y="1524001"/>
            <a:ext cx="8270273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410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Tracing Script Output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Screen Shot 2013-11-18 at 4.4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270412" cy="4916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051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Deploying from the Command Line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Screen Shot 2013-11-18 at 4.47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06741"/>
            <a:ext cx="8115793" cy="30558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1600200"/>
            <a:ext cx="4564746" cy="637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 smtClean="0">
                <a:latin typeface="Calibri"/>
                <a:cs typeface="Calibri"/>
              </a:rPr>
              <a:t>Install Apigee deployment tool. . .</a:t>
            </a:r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14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Deploying from the Command Line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Screen Shot 2013-11-18 at 4.54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399"/>
            <a:ext cx="6967246" cy="41148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62400" y="5383649"/>
            <a:ext cx="4419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sz="1400" dirty="0">
                <a:latin typeface="Calibri"/>
                <a:cs typeface="Calibri"/>
              </a:rPr>
              <a:t>-d: Directory where the app is kept</a:t>
            </a:r>
          </a:p>
          <a:p>
            <a:pPr>
              <a:buClr>
                <a:schemeClr val="tx2"/>
              </a:buClr>
            </a:pPr>
            <a:r>
              <a:rPr lang="en-US" sz="1400" dirty="0">
                <a:latin typeface="Calibri"/>
                <a:cs typeface="Calibri"/>
              </a:rPr>
              <a:t>-n: Name to create in Apigee</a:t>
            </a:r>
          </a:p>
          <a:p>
            <a:pPr>
              <a:buClr>
                <a:schemeClr val="tx2"/>
              </a:buClr>
            </a:pPr>
            <a:r>
              <a:rPr lang="en-US" sz="1400" dirty="0">
                <a:latin typeface="Calibri"/>
                <a:cs typeface="Calibri"/>
              </a:rPr>
              <a:t>-m: Name of the “main” script file to run</a:t>
            </a:r>
          </a:p>
          <a:p>
            <a:pPr>
              <a:buClr>
                <a:schemeClr val="tx2"/>
              </a:buClr>
            </a:pPr>
            <a:r>
              <a:rPr lang="en-US" sz="1400" dirty="0">
                <a:latin typeface="Calibri"/>
                <a:cs typeface="Calibri"/>
              </a:rPr>
              <a:t>-b: URI prefix for the app</a:t>
            </a:r>
          </a:p>
          <a:p>
            <a:pPr>
              <a:buClr>
                <a:schemeClr val="tx2"/>
              </a:buClr>
            </a:pPr>
            <a:r>
              <a:rPr lang="en-US" sz="1400" dirty="0" smtClean="0">
                <a:latin typeface="Calibri"/>
                <a:cs typeface="Calibri"/>
              </a:rPr>
              <a:t>(</a:t>
            </a:r>
            <a:r>
              <a:rPr lang="en-US" sz="1400" dirty="0">
                <a:latin typeface="Calibri"/>
                <a:cs typeface="Calibri"/>
              </a:rPr>
              <a:t>NPM modules will be Uploaded along with your app.)</a:t>
            </a:r>
          </a:p>
        </p:txBody>
      </p:sp>
    </p:spTree>
    <p:extLst>
      <p:ext uri="{BB962C8B-B14F-4D97-AF65-F5344CB8AC3E}">
        <p14:creationId xmlns:p14="http://schemas.microsoft.com/office/powerpoint/2010/main" val="391901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4800" y="3083004"/>
            <a:ext cx="8610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Volos</a:t>
            </a:r>
            <a:endParaRPr lang="en-US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52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6918" y="4343400"/>
            <a:ext cx="1109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C2C2C"/>
                </a:solidFill>
                <a:latin typeface="Calibri" pitchFamily="34" charset="0"/>
              </a:rPr>
              <a:t>@gbrail</a:t>
            </a:r>
          </a:p>
          <a:p>
            <a:pPr algn="ctr"/>
            <a:r>
              <a:rPr lang="en-US" dirty="0" smtClean="0">
                <a:solidFill>
                  <a:srgbClr val="2C2C2C"/>
                </a:solidFill>
                <a:latin typeface="Calibri" pitchFamily="34" charset="0"/>
              </a:rPr>
              <a:t>Greg Brail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13336" y="4343400"/>
            <a:ext cx="1312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C2C2C"/>
                </a:solidFill>
                <a:latin typeface="Calibri" pitchFamily="34" charset="0"/>
              </a:rPr>
              <a:t>@</a:t>
            </a:r>
            <a:r>
              <a:rPr lang="en-US" b="1" dirty="0" err="1" smtClean="0">
                <a:solidFill>
                  <a:srgbClr val="2C2C2C"/>
                </a:solidFill>
                <a:latin typeface="Calibri" pitchFamily="34" charset="0"/>
              </a:rPr>
              <a:t>theganyo</a:t>
            </a:r>
            <a:endParaRPr lang="en-US" b="1" dirty="0" smtClean="0">
              <a:solidFill>
                <a:srgbClr val="2C2C2C"/>
              </a:solidFill>
              <a:latin typeface="Calibri" pitchFamily="34" charset="0"/>
            </a:endParaRPr>
          </a:p>
          <a:p>
            <a:pPr algn="ctr"/>
            <a:r>
              <a:rPr lang="en-US" dirty="0" smtClean="0">
                <a:solidFill>
                  <a:srgbClr val="2C2C2C"/>
                </a:solidFill>
                <a:latin typeface="Calibri" pitchFamily="34" charset="0"/>
              </a:rPr>
              <a:t>Scott </a:t>
            </a:r>
            <a:r>
              <a:rPr lang="en-US" dirty="0" err="1" smtClean="0">
                <a:solidFill>
                  <a:srgbClr val="2C2C2C"/>
                </a:solidFill>
                <a:latin typeface="Calibri" pitchFamily="34" charset="0"/>
              </a:rPr>
              <a:t>Ganyo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1885335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860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0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828800"/>
            <a:ext cx="8458200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800" b="1" dirty="0" smtClean="0">
                <a:latin typeface="Calibri"/>
                <a:cs typeface="Calibri"/>
              </a:rPr>
              <a:t>OAuth 2.0</a:t>
            </a:r>
            <a:endParaRPr lang="en-US" sz="2800" b="1" dirty="0">
              <a:latin typeface="Calibri"/>
              <a:cs typeface="Calibri"/>
            </a:endParaRP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Add </a:t>
            </a:r>
            <a:r>
              <a:rPr lang="en-US" sz="2800" dirty="0">
                <a:latin typeface="Calibri"/>
                <a:cs typeface="Calibri"/>
              </a:rPr>
              <a:t>OAuth 2.0 authorization support to any </a:t>
            </a:r>
            <a:r>
              <a:rPr lang="en-US" sz="2800" dirty="0" smtClean="0">
                <a:latin typeface="Calibri"/>
                <a:cs typeface="Calibri"/>
              </a:rPr>
              <a:t>API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err="1">
                <a:latin typeface="Calibri"/>
                <a:cs typeface="Calibri"/>
              </a:rPr>
              <a:t>Redis</a:t>
            </a:r>
            <a:r>
              <a:rPr lang="en-US" sz="2800" dirty="0">
                <a:latin typeface="Calibri"/>
                <a:cs typeface="Calibri"/>
              </a:rPr>
              <a:t>  and Apigee </a:t>
            </a:r>
            <a:r>
              <a:rPr lang="en-US" sz="2800" dirty="0" err="1" smtClean="0">
                <a:latin typeface="Calibri"/>
                <a:cs typeface="Calibri"/>
              </a:rPr>
              <a:t>backends</a:t>
            </a:r>
            <a:endParaRPr lang="en-US" sz="2800" dirty="0" smtClean="0">
              <a:latin typeface="Calibri"/>
              <a:cs typeface="Calibri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Introduction to Volos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95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752600"/>
            <a:ext cx="8534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800" b="1" dirty="0" smtClean="0">
                <a:latin typeface="Calibri"/>
                <a:cs typeface="Calibri"/>
              </a:rPr>
              <a:t>Quota</a:t>
            </a:r>
            <a:endParaRPr lang="en-US" sz="2800" b="1" dirty="0">
              <a:latin typeface="Calibri"/>
              <a:cs typeface="Calibri"/>
            </a:endParaRPr>
          </a:p>
          <a:p>
            <a:pPr marL="457200" lvl="2">
              <a:lnSpc>
                <a:spcPct val="150000"/>
              </a:lnSpc>
            </a:pPr>
            <a:r>
              <a:rPr lang="en-US" sz="2600" dirty="0" smtClean="0">
                <a:latin typeface="Calibri"/>
                <a:cs typeface="Calibri"/>
              </a:rPr>
              <a:t>Count API calls by time and by any identifier (API key, etc.)</a:t>
            </a:r>
          </a:p>
          <a:p>
            <a:pPr marL="457200" lvl="2">
              <a:lnSpc>
                <a:spcPct val="150000"/>
              </a:lnSpc>
            </a:pPr>
            <a:r>
              <a:rPr lang="en-US" sz="2600" dirty="0" smtClean="0">
                <a:latin typeface="Calibri"/>
                <a:cs typeface="Calibri"/>
              </a:rPr>
              <a:t>In-memory, </a:t>
            </a:r>
            <a:r>
              <a:rPr lang="en-US" sz="2600" dirty="0" err="1" smtClean="0">
                <a:latin typeface="Calibri"/>
                <a:cs typeface="Calibri"/>
              </a:rPr>
              <a:t>Redis</a:t>
            </a:r>
            <a:r>
              <a:rPr lang="en-US" sz="2600" dirty="0" smtClean="0">
                <a:latin typeface="Calibri"/>
                <a:cs typeface="Calibri"/>
              </a:rPr>
              <a:t>, and Apigee </a:t>
            </a:r>
            <a:r>
              <a:rPr lang="en-US" sz="2600" dirty="0" err="1" smtClean="0">
                <a:latin typeface="Calibri"/>
                <a:cs typeface="Calibri"/>
              </a:rPr>
              <a:t>backends</a:t>
            </a:r>
            <a:endParaRPr lang="en-US" sz="2600" dirty="0" smtClean="0">
              <a:latin typeface="Calibri"/>
              <a:cs typeface="Calibri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Introduction to Volos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8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828800"/>
            <a:ext cx="8458200" cy="199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800" b="1" dirty="0" smtClean="0">
                <a:latin typeface="Calibri"/>
                <a:cs typeface="Calibri"/>
              </a:rPr>
              <a:t>Cache</a:t>
            </a:r>
            <a:endParaRPr lang="en-US" sz="2800" b="1" dirty="0">
              <a:latin typeface="Calibri"/>
              <a:cs typeface="Calibri"/>
            </a:endParaRP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Cache arbitrary data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In-memory and </a:t>
            </a:r>
            <a:r>
              <a:rPr lang="en-US" sz="2800" dirty="0" err="1" smtClean="0">
                <a:latin typeface="Calibri"/>
                <a:cs typeface="Calibri"/>
              </a:rPr>
              <a:t>Redis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 err="1" smtClean="0">
                <a:latin typeface="Calibri"/>
                <a:cs typeface="Calibri"/>
              </a:rPr>
              <a:t>backends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Introduction to Volos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079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828800"/>
            <a:ext cx="8458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800" b="1" dirty="0" smtClean="0">
                <a:latin typeface="Calibri"/>
                <a:cs typeface="Calibri"/>
              </a:rPr>
              <a:t>On </a:t>
            </a:r>
            <a:r>
              <a:rPr lang="en-US" sz="2800" b="1" dirty="0" err="1" smtClean="0">
                <a:latin typeface="Calibri"/>
                <a:cs typeface="Calibri"/>
              </a:rPr>
              <a:t>GitHub</a:t>
            </a:r>
            <a:r>
              <a:rPr lang="en-US" sz="2800" b="1" dirty="0" smtClean="0">
                <a:latin typeface="Calibri"/>
                <a:cs typeface="Calibri"/>
              </a:rPr>
              <a:t> and NPM now</a:t>
            </a:r>
          </a:p>
          <a:p>
            <a:pPr marL="0" lvl="1">
              <a:lnSpc>
                <a:spcPct val="150000"/>
              </a:lnSpc>
            </a:pPr>
            <a:r>
              <a:rPr lang="en-US" sz="2800" b="1" dirty="0" smtClean="0">
                <a:latin typeface="Calibri"/>
                <a:cs typeface="Calibri"/>
              </a:rPr>
              <a:t>More to come</a:t>
            </a:r>
            <a:endParaRPr lang="en-US" sz="2800" b="1" dirty="0">
              <a:latin typeface="Calibri"/>
              <a:cs typeface="Calibri"/>
            </a:endParaRP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Concurrency management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More security features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Maybe even XML. . . </a:t>
            </a:r>
          </a:p>
          <a:p>
            <a:pPr marL="0" lvl="1"/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Introduction to Volos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875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4800" y="3083004"/>
            <a:ext cx="8610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Demo:</a:t>
            </a:r>
          </a:p>
          <a:p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Volos App</a:t>
            </a:r>
            <a:endParaRPr lang="en-US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7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Volos API with OAuth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Screen Shot 2013-11-19 at 2.0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322932" cy="5105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034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Volos Configuration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Screen Shot 2013-11-19 at 2.04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1" y="1241508"/>
            <a:ext cx="8012715" cy="5235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4176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600200"/>
            <a:ext cx="8534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Apigee </a:t>
            </a:r>
            <a:r>
              <a:rPr lang="en-US" sz="2800" dirty="0" err="1" smtClean="0">
                <a:latin typeface="Calibri"/>
                <a:cs typeface="Calibri"/>
              </a:rPr>
              <a:t>Node.js</a:t>
            </a:r>
            <a:r>
              <a:rPr lang="en-US" sz="2800" dirty="0" smtClean="0">
                <a:latin typeface="Calibri"/>
                <a:cs typeface="Calibri"/>
              </a:rPr>
              <a:t> Docs 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200" dirty="0">
                <a:latin typeface="Courier"/>
                <a:cs typeface="Courier"/>
                <a:hlinkClick r:id="rId3"/>
              </a:rPr>
              <a:t>http://apigee.com/docs/gateway-services/content/developing-nodejs-applications-api-</a:t>
            </a:r>
            <a:r>
              <a:rPr lang="en-US" sz="2200" dirty="0" smtClean="0">
                <a:latin typeface="Courier"/>
                <a:cs typeface="Courier"/>
                <a:hlinkClick r:id="rId3"/>
              </a:rPr>
              <a:t>platform</a:t>
            </a:r>
            <a:endParaRPr lang="en-US" sz="2200" dirty="0" smtClean="0">
              <a:latin typeface="Courier"/>
              <a:cs typeface="Courier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Resources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094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600200"/>
            <a:ext cx="85344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dirty="0" smtClean="0">
                <a:latin typeface="Calibri"/>
                <a:cs typeface="Calibri"/>
              </a:rPr>
              <a:t>Volos</a:t>
            </a:r>
            <a:endParaRPr lang="en-US" sz="2800" dirty="0" smtClean="0">
              <a:latin typeface="Calibri"/>
              <a:cs typeface="Calibri"/>
            </a:endParaRPr>
          </a:p>
          <a:p>
            <a:pPr marL="0" lvl="1"/>
            <a:r>
              <a:rPr lang="en-US" sz="2400" dirty="0">
                <a:latin typeface="Courier"/>
                <a:cs typeface="Courier"/>
                <a:hlinkClick r:id="rId3"/>
              </a:rPr>
              <a:t>https://github.com/apigee/volos</a:t>
            </a:r>
            <a:endParaRPr lang="en-US" sz="2400" dirty="0">
              <a:latin typeface="Courier"/>
              <a:cs typeface="Courier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Apigee </a:t>
            </a:r>
            <a:r>
              <a:rPr lang="en-US" sz="2800" dirty="0" err="1">
                <a:latin typeface="Calibri"/>
                <a:cs typeface="Calibri"/>
              </a:rPr>
              <a:t>Node.js</a:t>
            </a:r>
            <a:r>
              <a:rPr lang="en-US" sz="2800" dirty="0">
                <a:latin typeface="Calibri"/>
                <a:cs typeface="Calibri"/>
              </a:rPr>
              <a:t> Sample Apps</a:t>
            </a:r>
          </a:p>
          <a:p>
            <a:r>
              <a:rPr lang="en-US" sz="2400" dirty="0">
                <a:latin typeface="Courier"/>
                <a:cs typeface="Courier"/>
                <a:hlinkClick r:id="rId4"/>
              </a:rPr>
              <a:t>https://github.com/apigee/node-samples</a:t>
            </a:r>
            <a:endParaRPr lang="en-US" sz="2400" dirty="0">
              <a:latin typeface="Courier"/>
              <a:cs typeface="Courier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marL="0" lvl="1"/>
            <a:r>
              <a:rPr lang="en-US" sz="2800" dirty="0">
                <a:latin typeface="Calibri"/>
                <a:cs typeface="Calibri"/>
              </a:rPr>
              <a:t>Apigee Platform Tools</a:t>
            </a:r>
          </a:p>
          <a:p>
            <a:pPr marL="0" lvl="1"/>
            <a:r>
              <a:rPr lang="en-US" sz="2400" dirty="0">
                <a:latin typeface="Courier"/>
                <a:cs typeface="Courier"/>
                <a:hlinkClick r:id="rId5"/>
              </a:rPr>
              <a:t>https://github.com/apigee/api-platform-tools</a:t>
            </a:r>
            <a:endParaRPr lang="en-US" sz="2400" dirty="0">
              <a:latin typeface="Courier"/>
              <a:cs typeface="Courier"/>
            </a:endParaRPr>
          </a:p>
          <a:p>
            <a:pPr marL="0" lvl="1"/>
            <a:endParaRPr lang="en-US" sz="2800" dirty="0" smtClean="0">
              <a:latin typeface="Calibri"/>
              <a:cs typeface="Calibri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Resources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945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600200"/>
            <a:ext cx="85344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dirty="0" smtClean="0">
                <a:latin typeface="Calibri"/>
                <a:cs typeface="Calibri"/>
              </a:rPr>
              <a:t>Samples</a:t>
            </a:r>
          </a:p>
          <a:p>
            <a:pPr marL="0" lvl="1"/>
            <a:r>
              <a:rPr lang="en-US" dirty="0" smtClean="0">
                <a:latin typeface="Courier"/>
                <a:cs typeface="Courier"/>
                <a:hlinkClick r:id="rId3"/>
              </a:rPr>
              <a:t>https://github.com/apigee/node-samples/tree/master/node/hello</a:t>
            </a:r>
            <a:endParaRPr lang="en-US" sz="2000" dirty="0" smtClean="0">
              <a:latin typeface="Courier"/>
              <a:cs typeface="Courier"/>
            </a:endParaRPr>
          </a:p>
          <a:p>
            <a:pPr marL="0" lvl="1"/>
            <a:r>
              <a:rPr lang="en-US" dirty="0" smtClean="0">
                <a:latin typeface="Courier"/>
                <a:cs typeface="Courier"/>
                <a:hlinkClick r:id="rId4"/>
              </a:rPr>
              <a:t>https://github.com/apigee/node-samples/tree/master/node/mashup</a:t>
            </a:r>
            <a:endParaRPr lang="en-US" dirty="0" smtClean="0">
              <a:latin typeface="Courier"/>
              <a:cs typeface="Courier"/>
            </a:endParaRPr>
          </a:p>
          <a:p>
            <a:pPr marL="0" lvl="1"/>
            <a:r>
              <a:rPr lang="en-US" dirty="0" smtClean="0">
                <a:latin typeface="Courier"/>
                <a:cs typeface="Courier"/>
                <a:hlinkClick r:id="rId5"/>
              </a:rPr>
              <a:t>https://github.com/apigee/volos/tree/master/samples/webinar</a:t>
            </a:r>
            <a:endParaRPr lang="en-US" dirty="0" smtClean="0">
              <a:latin typeface="Courier"/>
              <a:cs typeface="Courier"/>
            </a:endParaRPr>
          </a:p>
          <a:p>
            <a:pPr marL="0" lvl="1"/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Argo – API and proxy framework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400" dirty="0">
                <a:latin typeface="Courier"/>
                <a:cs typeface="Courier"/>
                <a:hlinkClick r:id="rId6"/>
              </a:rPr>
              <a:t>https://github.com/argo/</a:t>
            </a:r>
            <a:r>
              <a:rPr lang="en-US" sz="2400" dirty="0" smtClean="0">
                <a:latin typeface="Courier"/>
                <a:cs typeface="Courier"/>
                <a:hlinkClick r:id="rId6"/>
              </a:rPr>
              <a:t>argo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pPr marL="0" lvl="1"/>
            <a:r>
              <a:rPr lang="en-US" sz="2800" dirty="0" smtClean="0">
                <a:latin typeface="Calibri"/>
                <a:cs typeface="Calibri"/>
              </a:rPr>
              <a:t>Trireme – </a:t>
            </a:r>
            <a:r>
              <a:rPr lang="en-US" sz="2800" dirty="0" err="1" smtClean="0">
                <a:latin typeface="Calibri"/>
                <a:cs typeface="Calibri"/>
              </a:rPr>
              <a:t>Node.js</a:t>
            </a:r>
            <a:r>
              <a:rPr lang="en-US" sz="2800" dirty="0" smtClean="0">
                <a:latin typeface="Calibri"/>
                <a:cs typeface="Calibri"/>
              </a:rPr>
              <a:t> runtime for Java</a:t>
            </a:r>
            <a:endParaRPr lang="en-US" sz="2800" dirty="0">
              <a:latin typeface="Calibri"/>
              <a:cs typeface="Calibri"/>
            </a:endParaRPr>
          </a:p>
          <a:p>
            <a:pPr marL="0" lvl="1"/>
            <a:r>
              <a:rPr lang="en-US" sz="2400" dirty="0">
                <a:latin typeface="Courier"/>
                <a:cs typeface="Courier"/>
                <a:hlinkClick r:id="rId7"/>
              </a:rPr>
              <a:t>https://github.com/apigee/</a:t>
            </a:r>
            <a:r>
              <a:rPr lang="en-US" sz="2400" dirty="0" smtClean="0">
                <a:latin typeface="Courier"/>
                <a:cs typeface="Courier"/>
                <a:hlinkClick r:id="rId7"/>
              </a:rPr>
              <a:t>trireme</a:t>
            </a:r>
            <a:endParaRPr lang="en-US" sz="2400" dirty="0" smtClean="0">
              <a:latin typeface="Courier"/>
              <a:cs typeface="Courier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More Resources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39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/>
          </p:cNvSpPr>
          <p:nvPr/>
        </p:nvSpPr>
        <p:spPr bwMode="auto">
          <a:xfrm>
            <a:off x="2463800" y="381000"/>
            <a:ext cx="4203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800" b="1">
                <a:solidFill>
                  <a:schemeClr val="tx1"/>
                </a:solidFill>
                <a:latin typeface="Courier" charset="0"/>
                <a:ea typeface="ＭＳ Ｐゴシック" charset="0"/>
                <a:sym typeface="Courier" charset="0"/>
              </a:rPr>
              <a:t>youtube.com/apigee</a:t>
            </a:r>
          </a:p>
        </p:txBody>
      </p:sp>
      <p:pic>
        <p:nvPicPr>
          <p:cNvPr id="2" name="Picture 1" descr="Screen Shot 2012-03-27 at 1.38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12" y="914400"/>
            <a:ext cx="6483576" cy="5561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42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762000" y="3083004"/>
            <a:ext cx="7086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Q&amp;A</a:t>
            </a:r>
            <a:endParaRPr lang="en-US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9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143000" y="2971800"/>
            <a:ext cx="6934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 smtClean="0">
                <a:solidFill>
                  <a:srgbClr val="2C2C2C"/>
                </a:solidFill>
                <a:latin typeface="Courier"/>
                <a:cs typeface="Courier"/>
              </a:rPr>
              <a:t>community.apigee.com</a:t>
            </a:r>
            <a:endParaRPr lang="en-US" sz="3000" b="1" dirty="0">
              <a:solidFill>
                <a:srgbClr val="2C2C2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9704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0771" name="TextBox 3"/>
          <p:cNvSpPr txBox="1">
            <a:spLocks noChangeArrowheads="1"/>
          </p:cNvSpPr>
          <p:nvPr/>
        </p:nvSpPr>
        <p:spPr bwMode="auto">
          <a:xfrm>
            <a:off x="609600" y="1798638"/>
            <a:ext cx="8229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THANK YOU</a:t>
            </a:r>
          </a:p>
          <a:p>
            <a:endParaRPr lang="en-US" sz="6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0773" name="TextBox 3"/>
          <p:cNvSpPr txBox="1">
            <a:spLocks noChangeArrowheads="1"/>
          </p:cNvSpPr>
          <p:nvPr/>
        </p:nvSpPr>
        <p:spPr bwMode="auto">
          <a:xfrm>
            <a:off x="609600" y="3170238"/>
            <a:ext cx="8229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Calibri" pitchFamily="34" charset="0"/>
              </a:rPr>
              <a:t>Questions and ideas to:</a:t>
            </a:r>
            <a:endParaRPr lang="en-US" sz="3200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@gbrail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@</a:t>
            </a:r>
            <a:r>
              <a:rPr lang="en-US" sz="3200" dirty="0" err="1" smtClean="0">
                <a:solidFill>
                  <a:schemeClr val="bg1"/>
                </a:solidFill>
                <a:latin typeface="Calibri" pitchFamily="34" charset="0"/>
              </a:rPr>
              <a:t>theganyo</a:t>
            </a:r>
            <a:endParaRPr lang="en-US" sz="3200" dirty="0">
              <a:solidFill>
                <a:srgbClr val="D7D7D7"/>
              </a:solidFill>
              <a:latin typeface="Calibri" pitchFamily="34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304800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609600" y="5334000"/>
            <a:ext cx="6934200" cy="26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en-US" dirty="0" smtClean="0">
                <a:solidFill>
                  <a:schemeClr val="bg1"/>
                </a:solidFill>
              </a:rPr>
              <a:t>http://</a:t>
            </a:r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dirty="0" err="1" smtClean="0">
                <a:solidFill>
                  <a:schemeClr val="bg1"/>
                </a:solidFill>
              </a:rPr>
              <a:t>ommunity.apigee.com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1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5-08 at 3.03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580" y="990600"/>
            <a:ext cx="7856840" cy="5433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4"/>
          <p:cNvSpPr>
            <a:spLocks/>
          </p:cNvSpPr>
          <p:nvPr/>
        </p:nvSpPr>
        <p:spPr bwMode="auto">
          <a:xfrm>
            <a:off x="1606550" y="381000"/>
            <a:ext cx="5930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2800" b="1" dirty="0" err="1" smtClean="0">
                <a:latin typeface="Courier" charset="0"/>
                <a:ea typeface="ＭＳ Ｐゴシック" charset="0"/>
                <a:sym typeface="Courier" charset="0"/>
              </a:rPr>
              <a:t>slideshare.net</a:t>
            </a:r>
            <a:r>
              <a:rPr lang="en-US" sz="2800" b="1" dirty="0">
                <a:latin typeface="Courier" charset="0"/>
                <a:ea typeface="ＭＳ Ｐゴシック" charset="0"/>
                <a:sym typeface="Courier" charset="0"/>
              </a:rPr>
              <a:t>/</a:t>
            </a:r>
            <a:r>
              <a:rPr lang="en-US" sz="2800" b="1" dirty="0" err="1">
                <a:latin typeface="Courier" charset="0"/>
                <a:ea typeface="ＭＳ Ｐゴシック" charset="0"/>
                <a:sym typeface="Courier" charset="0"/>
              </a:rPr>
              <a:t>apigee</a:t>
            </a:r>
            <a:endParaRPr lang="en-US" sz="2800" b="1" dirty="0">
              <a:solidFill>
                <a:schemeClr val="tx1"/>
              </a:solidFill>
              <a:latin typeface="Courier" charset="0"/>
              <a:ea typeface="ＭＳ Ｐゴシック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8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/>
          </p:cNvSpPr>
          <p:nvPr/>
        </p:nvSpPr>
        <p:spPr bwMode="auto">
          <a:xfrm>
            <a:off x="571500" y="381000"/>
            <a:ext cx="79883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2800" b="1" dirty="0" err="1">
                <a:latin typeface="Courier" charset="0"/>
                <a:ea typeface="ＭＳ Ｐゴシック" charset="0"/>
                <a:sym typeface="Courier" charset="0"/>
              </a:rPr>
              <a:t>c</a:t>
            </a:r>
            <a:r>
              <a:rPr lang="en-US" sz="2800" b="1" dirty="0" err="1" smtClean="0">
                <a:solidFill>
                  <a:schemeClr val="tx1"/>
                </a:solidFill>
                <a:latin typeface="Courier" charset="0"/>
                <a:ea typeface="ＭＳ Ｐゴシック" charset="0"/>
                <a:sym typeface="Courier" charset="0"/>
              </a:rPr>
              <a:t>ommunity.apigee.com</a:t>
            </a:r>
            <a:endParaRPr lang="en-US" sz="2800" b="1" dirty="0">
              <a:solidFill>
                <a:schemeClr val="tx1"/>
              </a:solidFill>
              <a:latin typeface="Courier" charset="0"/>
              <a:ea typeface="ＭＳ Ｐゴシック" charset="0"/>
              <a:sym typeface="Courier" charset="0"/>
            </a:endParaRPr>
          </a:p>
        </p:txBody>
      </p:sp>
      <p:pic>
        <p:nvPicPr>
          <p:cNvPr id="5" name="Picture 4" descr="Screen Shot 2013-11-20 at 3.4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219200"/>
            <a:ext cx="6819900" cy="393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Screen Shot 2013-11-18 at 3.50.1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r="12212"/>
          <a:stretch/>
        </p:blipFill>
        <p:spPr>
          <a:xfrm>
            <a:off x="1485900" y="2286000"/>
            <a:ext cx="6858001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09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600200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Introduction to </a:t>
            </a:r>
            <a:r>
              <a:rPr lang="en-US" sz="2800" dirty="0">
                <a:latin typeface="Calibri"/>
                <a:cs typeface="Calibri"/>
              </a:rPr>
              <a:t>the stack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pPr marL="0" lvl="1"/>
            <a:r>
              <a:rPr lang="en-US" sz="2800" dirty="0" smtClean="0">
                <a:latin typeface="Calibri"/>
                <a:cs typeface="Calibri"/>
              </a:rPr>
              <a:t>Building a simple API (demo)</a:t>
            </a:r>
          </a:p>
          <a:p>
            <a:pPr marL="0" lvl="1"/>
            <a:endParaRPr lang="en-US" sz="2800" dirty="0">
              <a:latin typeface="Calibri"/>
              <a:cs typeface="Calibri"/>
            </a:endParaRPr>
          </a:p>
          <a:p>
            <a:pPr marL="0" lvl="1"/>
            <a:r>
              <a:rPr lang="en-US" sz="2800" dirty="0" smtClean="0">
                <a:latin typeface="Calibri"/>
                <a:cs typeface="Calibri"/>
              </a:rPr>
              <a:t>Deploying in Edge</a:t>
            </a:r>
          </a:p>
          <a:p>
            <a:pPr marL="0" lvl="1"/>
            <a:endParaRPr lang="en-US" sz="2800" dirty="0" smtClean="0">
              <a:latin typeface="Calibri"/>
              <a:cs typeface="Calibri"/>
            </a:endParaRPr>
          </a:p>
          <a:p>
            <a:pPr marL="0" lvl="1"/>
            <a:r>
              <a:rPr lang="en-US" sz="2800" dirty="0" smtClean="0">
                <a:latin typeface="Calibri"/>
                <a:cs typeface="Calibri"/>
              </a:rPr>
              <a:t>Adding API features using Volos (demo)</a:t>
            </a:r>
          </a:p>
          <a:p>
            <a:pPr marL="0" lvl="1"/>
            <a:endParaRPr lang="en-US" sz="2800" dirty="0">
              <a:latin typeface="Calibri"/>
              <a:cs typeface="Calibri"/>
            </a:endParaRPr>
          </a:p>
          <a:p>
            <a:pPr marL="0" lvl="1"/>
            <a:endParaRPr lang="en-US" sz="2800" dirty="0" smtClean="0">
              <a:latin typeface="Calibri"/>
              <a:cs typeface="Calibri"/>
            </a:endParaRPr>
          </a:p>
          <a:p>
            <a:pPr marL="0" lvl="1"/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Overview 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1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4800" y="3083004"/>
            <a:ext cx="8610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alibri" pitchFamily="34" charset="0"/>
              </a:rPr>
              <a:t>I</a:t>
            </a:r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ntroduction to the Stack</a:t>
            </a:r>
            <a:endParaRPr lang="en-US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2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600200"/>
            <a:ext cx="8534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800" b="1" dirty="0" smtClean="0">
                <a:latin typeface="+mj-lt"/>
              </a:rPr>
              <a:t>API Middleware 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Volos</a:t>
            </a:r>
          </a:p>
          <a:p>
            <a:pPr marL="0" lvl="1"/>
            <a:endParaRPr lang="en-US" sz="2800" dirty="0" smtClean="0">
              <a:latin typeface="+mj-lt"/>
            </a:endParaRPr>
          </a:p>
          <a:p>
            <a:pPr marL="0" lvl="1">
              <a:lnSpc>
                <a:spcPct val="150000"/>
              </a:lnSpc>
            </a:pPr>
            <a:r>
              <a:rPr lang="en-US" sz="2800" b="1" dirty="0" smtClean="0">
                <a:latin typeface="+mj-lt"/>
              </a:rPr>
              <a:t>Web App and API framework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Argo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Express</a:t>
            </a:r>
          </a:p>
          <a:p>
            <a:pPr marL="457200" lvl="2"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Others</a:t>
            </a:r>
          </a:p>
          <a:p>
            <a:pPr marL="0" lvl="1"/>
            <a:endParaRPr lang="en-US" sz="2800" dirty="0" smtClean="0">
              <a:latin typeface="+mj-lt"/>
            </a:endParaRPr>
          </a:p>
          <a:p>
            <a:pPr marL="0" lvl="1"/>
            <a:endParaRPr lang="en-US" sz="2800" dirty="0" smtClean="0">
              <a:latin typeface="+mj-lt"/>
            </a:endParaRPr>
          </a:p>
          <a:p>
            <a:pPr marL="0" lvl="1"/>
            <a:endParaRPr lang="en-US" sz="2800" dirty="0">
              <a:latin typeface="+mj-lt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Node.js</a:t>
            </a: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Stack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600200"/>
            <a:ext cx="8534400" cy="393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alibri"/>
                <a:cs typeface="Calibri"/>
              </a:rPr>
              <a:t>Server-side platform for JavaScript</a:t>
            </a:r>
            <a:endParaRPr lang="en-US" sz="2800" dirty="0">
              <a:latin typeface="Calibri"/>
              <a:cs typeface="Calibri"/>
            </a:endParaRPr>
          </a:p>
          <a:p>
            <a:pPr marL="0" lvl="1"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Support for HTTP(s)</a:t>
            </a:r>
          </a:p>
          <a:p>
            <a:pPr marL="0" lvl="1"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Scalable and fast</a:t>
            </a:r>
          </a:p>
          <a:p>
            <a:pPr marL="0" lvl="1"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Huge third-party community</a:t>
            </a:r>
          </a:p>
          <a:p>
            <a:pPr marL="0" lvl="1"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#1 language on </a:t>
            </a:r>
            <a:r>
              <a:rPr lang="en-US" sz="2800" dirty="0" err="1" smtClean="0">
                <a:latin typeface="+mj-lt"/>
              </a:rPr>
              <a:t>GitHub</a:t>
            </a:r>
            <a:endParaRPr lang="en-US" sz="2800" dirty="0" smtClean="0">
              <a:latin typeface="+mj-lt"/>
            </a:endParaRPr>
          </a:p>
          <a:p>
            <a:pPr marL="0" lvl="1"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6,742 modules/year for last four</a:t>
            </a:r>
            <a:endParaRPr lang="en-US" sz="2800" dirty="0">
              <a:latin typeface="+mj-lt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609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Node.js</a:t>
            </a:r>
            <a:endParaRPr 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Screen Shot 2013-11-01 at 5.10.1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r="4072"/>
          <a:stretch/>
        </p:blipFill>
        <p:spPr>
          <a:xfrm>
            <a:off x="5446889" y="4267200"/>
            <a:ext cx="3358444" cy="212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49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B9420D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21277</TotalTime>
  <Words>565</Words>
  <Application>Microsoft Macintosh PowerPoint</Application>
  <PresentationFormat>On-screen Show (4:3)</PresentationFormat>
  <Paragraphs>160</Paragraphs>
  <Slides>32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</dc:creator>
  <cp:lastModifiedBy>Biruté Awasthi</cp:lastModifiedBy>
  <cp:revision>795</cp:revision>
  <dcterms:created xsi:type="dcterms:W3CDTF">2010-04-28T23:04:14Z</dcterms:created>
  <dcterms:modified xsi:type="dcterms:W3CDTF">2013-11-21T19:20:56Z</dcterms:modified>
</cp:coreProperties>
</file>