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61" r:id="rId9"/>
    <p:sldId id="262" r:id="rId10"/>
    <p:sldId id="268" r:id="rId11"/>
    <p:sldId id="269" r:id="rId12"/>
    <p:sldId id="270" r:id="rId13"/>
    <p:sldId id="271" r:id="rId14"/>
    <p:sldId id="272" r:id="rId15"/>
    <p:sldId id="275" r:id="rId16"/>
    <p:sldId id="276" r:id="rId17"/>
  </p:sldIdLst>
  <p:sldSz cx="121793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umar" initials="" lastIdx="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AC62F"/>
    <a:srgbClr val="064B7C"/>
    <a:srgbClr val="1B97D1"/>
    <a:srgbClr val="494949"/>
    <a:srgbClr val="686868"/>
    <a:srgbClr val="969696"/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90" autoAdjust="0"/>
    <p:restoredTop sz="90156" autoAdjust="0"/>
  </p:normalViewPr>
  <p:slideViewPr>
    <p:cSldViewPr snapToGrid="0" snapToObjects="1">
      <p:cViewPr>
        <p:scale>
          <a:sx n="75" d="100"/>
          <a:sy n="75" d="100"/>
        </p:scale>
        <p:origin x="-2880" y="-1192"/>
      </p:cViewPr>
      <p:guideLst>
        <p:guide orient="horz" pos="882"/>
        <p:guide pos="61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0-30T19:30:20.493" idx="1">
    <p:pos x="2417" y="3332"/>
    <p:text>"Great apps in minutes" should be changed to "Great apps and apis fast"</p:text>
  </p:cm>
  <p:cm authorId="0" dt="2013-10-30T19:30:55.559" idx="2">
    <p:pos x="2056" y="2349"/>
    <p:text>Need to highlight the "Analytics Services" component in this slide.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0-30T19:44:03.406" idx="22">
    <p:pos x="2796" y="2578"/>
    <p:text>Can we get a better representation of this slide graphic in a way that represents these constituents who care about analytics</p:text>
  </p:cm>
  <p:cm authorId="0" dt="2013-10-30T19:48:30.360" idx="23">
    <p:pos x="2960" y="2282"/>
    <p:text>Also, can we get one slide each, once you have the final graphic, for each user so that I can focus on them one by one for a per user demo.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0-30T19:40:28.423" idx="7">
    <p:pos x="946" y="1560"/>
    <p:text>Is there an image that can represent these data points?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0-30T19:40:28.423" idx="8">
    <p:pos x="946" y="1560"/>
    <p:text>Is there an image that can represent these data points?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0-30T19:40:28.423" idx="9">
    <p:pos x="946" y="1560"/>
    <p:text>Is there an image that can represent these data points?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0-30T19:44:03.406" idx="5">
    <p:pos x="2796" y="2578"/>
    <p:text>Can we get a better representation of this slide graphic in a way that represents these constituents who care about analytics</p:text>
  </p:cm>
  <p:cm authorId="0" dt="2013-10-30T19:48:30.360" idx="6">
    <p:pos x="2960" y="2282"/>
    <p:text>Also, can we get one slide each, once you have the final graphic, for each user so that I can focus on them one by one for a per user demo.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0-30T19:44:03.406" idx="14">
    <p:pos x="2796" y="2578"/>
    <p:text>Can we get a better representation of this slide graphic in a way that represents these constituents who care about analytics</p:text>
  </p:cm>
  <p:cm authorId="0" dt="2013-10-30T19:48:30.360" idx="15">
    <p:pos x="2960" y="2282"/>
    <p:text>Also, can we get one slide each, once you have the final graphic, for each user so that I can focus on them one by one for a per user demo.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0-30T19:44:03.406" idx="16">
    <p:pos x="2796" y="2578"/>
    <p:text>Can we get a better representation of this slide graphic in a way that represents these constituents who care about analytics</p:text>
  </p:cm>
  <p:cm authorId="0" dt="2013-10-30T19:48:30.360" idx="17">
    <p:pos x="2960" y="2282"/>
    <p:text>Also, can we get one slide each, once you have the final graphic, for each user so that I can focus on them one by one for a per user demo.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0-30T19:44:03.406" idx="18">
    <p:pos x="2796" y="2578"/>
    <p:text>Can we get a better representation of this slide graphic in a way that represents these constituents who care about analytics</p:text>
  </p:cm>
  <p:cm authorId="0" dt="2013-10-30T19:48:30.360" idx="19">
    <p:pos x="2960" y="2282"/>
    <p:text>Also, can we get one slide each, once you have the final graphic, for each user so that I can focus on them one by one for a per user demo.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0-30T19:44:03.406" idx="20">
    <p:pos x="2796" y="2578"/>
    <p:text>Can we get a better representation of this slide graphic in a way that represents these constituents who care about analytics</p:text>
  </p:cm>
  <p:cm authorId="0" dt="2013-10-30T19:48:30.360" idx="21">
    <p:pos x="2960" y="2282"/>
    <p:text>Also, can we get one slide each, once you have the final graphic, for each user so that I can focus on them one by one for a per user demo.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2A81F-78C7-E440-9079-2EB66B8AC635}" type="datetimeFigureOut">
              <a:rPr lang="en-US" smtClean="0">
                <a:latin typeface="Arial"/>
              </a:rPr>
              <a:t>11/5/13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513AF-E49A-4440-8C95-B32979C7EF27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7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B6C3568D-0BFB-614F-857F-9A2B6EBEEF77}" type="datetimeFigureOut">
              <a:rPr lang="en-US" smtClean="0"/>
              <a:pPr/>
              <a:t>11/5/13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528E766-D65B-A946-AB93-E463F7094F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27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are in a hyper competitive environment where speed</a:t>
            </a:r>
            <a:r>
              <a:rPr lang="en-US" baseline="0" dirty="0" smtClean="0"/>
              <a:t> and accuracy of your actions can be the difference between engaged and unhappy customers.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are worried about quality of your actions and decisions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these decisions and actions are not data drive, you risk loosing customer mindshare.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Analytics Services provide you the information and insights that you need across your API and App product lifecycle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Consider our product and how it enables you to be more analytical and action oriented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Apigee’s</a:t>
            </a:r>
            <a:r>
              <a:rPr lang="en-US" baseline="0" dirty="0" smtClean="0"/>
              <a:t> Analytics Services enable you to be data driven and focus your resources on your core value prop for your customers and not on building an analytics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8E766-D65B-A946-AB93-E463F7094F3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8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Points:</a:t>
            </a:r>
            <a:endParaRPr lang="en-US" sz="11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Apigee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Enterprise delivers the most comprehensive set of tools to support your Mobile Value Chain.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Script: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</a:pP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Layer to </a:t>
            </a:r>
            <a:r>
              <a:rPr lang="en-US" sz="1200" kern="1200" dirty="0" smtClean="0">
                <a:solidFill>
                  <a:srgbClr val="494949"/>
                </a:solidFill>
                <a:latin typeface="+mn-lt"/>
                <a:ea typeface="+mn-ea"/>
                <a:cs typeface="Arial"/>
              </a:rPr>
              <a:t>securely transform backend services to</a:t>
            </a:r>
            <a:r>
              <a:rPr lang="en-US" sz="1200" kern="1200" baseline="0" dirty="0" smtClean="0">
                <a:solidFill>
                  <a:srgbClr val="494949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sz="1200" kern="1200" dirty="0" smtClean="0">
                <a:solidFill>
                  <a:srgbClr val="494949"/>
                </a:solidFill>
                <a:latin typeface="+mn-lt"/>
                <a:ea typeface="+mn-ea"/>
                <a:cs typeface="Arial"/>
              </a:rPr>
              <a:t>easily consumable APIs to accelerate app development</a:t>
            </a:r>
          </a:p>
          <a:p>
            <a:pPr marL="228600" marR="0" indent="-2286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 Layer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sz="1200" kern="1200" dirty="0" smtClean="0">
                <a:solidFill>
                  <a:srgbClr val="494949"/>
                </a:solidFill>
                <a:latin typeface="+mn-lt"/>
                <a:ea typeface="+mn-ea"/>
                <a:cs typeface="Arial"/>
              </a:rPr>
              <a:t>enable, engage and transact with</a:t>
            </a:r>
            <a:r>
              <a:rPr lang="en-US" sz="1200" kern="1200" baseline="0" dirty="0" smtClean="0">
                <a:solidFill>
                  <a:srgbClr val="494949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sz="1200" kern="1200" dirty="0" smtClean="0">
                <a:solidFill>
                  <a:srgbClr val="494949"/>
                </a:solidFill>
                <a:latin typeface="+mn-lt"/>
                <a:ea typeface="+mn-ea"/>
                <a:cs typeface="Arial"/>
              </a:rPr>
              <a:t>your developer community</a:t>
            </a:r>
            <a:r>
              <a:rPr lang="en-US" sz="1200" kern="1200" baseline="0" dirty="0" smtClean="0">
                <a:solidFill>
                  <a:srgbClr val="494949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(represented by the gray people graphics)</a:t>
            </a:r>
          </a:p>
          <a:p>
            <a:pPr marL="228600" marR="0" indent="-2286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Layer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sz="1200" kern="120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Arial"/>
              </a:rPr>
              <a:t>p</a:t>
            </a:r>
            <a:r>
              <a:rPr lang="en-US" sz="1200" kern="1200" dirty="0" smtClean="0">
                <a:solidFill>
                  <a:schemeClr val="accent4"/>
                </a:solidFill>
                <a:latin typeface="+mn-lt"/>
                <a:ea typeface="+mn-ea"/>
                <a:cs typeface="Arial"/>
              </a:rPr>
              <a:t>rovide visibility from the app-end to the backend</a:t>
            </a:r>
            <a:r>
              <a:rPr lang="en-US" sz="1200" kern="1200" baseline="0" dirty="0" smtClean="0">
                <a:solidFill>
                  <a:schemeClr val="accent4"/>
                </a:solidFill>
                <a:latin typeface="+mn-lt"/>
                <a:ea typeface="+mn-ea"/>
                <a:cs typeface="Arial"/>
              </a:rPr>
              <a:t> </a:t>
            </a:r>
            <a:r>
              <a:rPr lang="en-US" sz="1200" kern="1200" dirty="0" smtClean="0">
                <a:solidFill>
                  <a:schemeClr val="accent4"/>
                </a:solidFill>
                <a:latin typeface="+mn-lt"/>
                <a:ea typeface="+mn-ea"/>
                <a:cs typeface="Arial"/>
              </a:rPr>
              <a:t>for business and technical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8E766-D65B-A946-AB93-E463F7094F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619" y="3559482"/>
            <a:ext cx="8405682" cy="653437"/>
          </a:xfrm>
        </p:spPr>
        <p:txBody>
          <a:bodyPr rIns="0">
            <a:normAutofit/>
          </a:bodyPr>
          <a:lstStyle>
            <a:lvl1pPr algn="r">
              <a:defRPr sz="32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2942" y="4212918"/>
            <a:ext cx="7728359" cy="872790"/>
          </a:xfrm>
        </p:spPr>
        <p:txBody>
          <a:bodyPr rIns="0"/>
          <a:lstStyle>
            <a:lvl1pPr marL="0" indent="0" algn="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7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668732" y="6353012"/>
            <a:ext cx="2841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2066-C172-C043-9656-E2597F9B5B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04113" y="6520628"/>
            <a:ext cx="5216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© 2013 </a:t>
            </a:r>
            <a:r>
              <a:rPr lang="en-US" sz="1100" dirty="0" err="1" smtClean="0">
                <a:latin typeface="Arial"/>
                <a:cs typeface="Arial"/>
              </a:rPr>
              <a:t>Apigee</a:t>
            </a:r>
            <a:r>
              <a:rPr lang="en-US" sz="1100" dirty="0" smtClean="0">
                <a:latin typeface="Arial"/>
                <a:cs typeface="Arial"/>
              </a:rPr>
              <a:t> Corp.</a:t>
            </a:r>
            <a:r>
              <a:rPr lang="en-US" sz="1100" baseline="0" dirty="0" smtClean="0">
                <a:latin typeface="Arial"/>
                <a:cs typeface="Arial"/>
              </a:rPr>
              <a:t> All Rights Reserved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07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511" y="2880046"/>
            <a:ext cx="8946289" cy="795933"/>
          </a:xfrm>
        </p:spPr>
        <p:txBody>
          <a:bodyPr rIns="0" anchor="t">
            <a:normAutofit/>
          </a:bodyPr>
          <a:lstStyle>
            <a:lvl1pPr algn="r"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Section 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7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5" y="1419984"/>
            <a:ext cx="5379191" cy="451567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1419984"/>
            <a:ext cx="5379191" cy="451567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668732" y="6353012"/>
            <a:ext cx="2841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2066-C172-C043-9656-E2597F9B5B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113" y="6520628"/>
            <a:ext cx="5216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© 2013 </a:t>
            </a:r>
            <a:r>
              <a:rPr lang="en-US" sz="1100" dirty="0" err="1" smtClean="0">
                <a:latin typeface="Arial"/>
                <a:cs typeface="Arial"/>
              </a:rPr>
              <a:t>Apigee</a:t>
            </a:r>
            <a:r>
              <a:rPr lang="en-US" sz="1100" dirty="0" smtClean="0">
                <a:latin typeface="Arial"/>
                <a:cs typeface="Arial"/>
              </a:rPr>
              <a:t> Corp.</a:t>
            </a:r>
            <a:r>
              <a:rPr lang="en-US" sz="1100" baseline="0" dirty="0" smtClean="0">
                <a:latin typeface="Arial"/>
                <a:cs typeface="Arial"/>
              </a:rPr>
              <a:t> All Rights Reserved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426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1061472"/>
            <a:ext cx="5381306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1701234"/>
            <a:ext cx="5381306" cy="44827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6" y="1061472"/>
            <a:ext cx="538342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6" y="1701234"/>
            <a:ext cx="5383420" cy="44827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668732" y="6353012"/>
            <a:ext cx="2841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2066-C172-C043-9656-E2597F9B5B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04113" y="6520628"/>
            <a:ext cx="5216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© 2013 </a:t>
            </a:r>
            <a:r>
              <a:rPr lang="en-US" sz="1100" dirty="0" err="1" smtClean="0">
                <a:latin typeface="Arial"/>
                <a:cs typeface="Arial"/>
              </a:rPr>
              <a:t>Apigee</a:t>
            </a:r>
            <a:r>
              <a:rPr lang="en-US" sz="1100" dirty="0" smtClean="0">
                <a:latin typeface="Arial"/>
                <a:cs typeface="Arial"/>
              </a:rPr>
              <a:t> Corp.</a:t>
            </a:r>
            <a:r>
              <a:rPr lang="en-US" sz="1100" baseline="0" dirty="0" smtClean="0">
                <a:latin typeface="Arial"/>
                <a:cs typeface="Arial"/>
              </a:rPr>
              <a:t> All Rights Reserved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619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668732" y="6353012"/>
            <a:ext cx="2841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2066-C172-C043-9656-E2597F9B5B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204113" y="6520628"/>
            <a:ext cx="5216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© 2013 </a:t>
            </a:r>
            <a:r>
              <a:rPr lang="en-US" sz="1100" dirty="0" err="1" smtClean="0">
                <a:latin typeface="Arial"/>
                <a:cs typeface="Arial"/>
              </a:rPr>
              <a:t>Apigee</a:t>
            </a:r>
            <a:r>
              <a:rPr lang="en-US" sz="1100" dirty="0" smtClean="0">
                <a:latin typeface="Arial"/>
                <a:cs typeface="Arial"/>
              </a:rPr>
              <a:t> Corp.</a:t>
            </a:r>
            <a:r>
              <a:rPr lang="en-US" sz="1100" baseline="0" dirty="0" smtClean="0">
                <a:latin typeface="Arial"/>
                <a:cs typeface="Arial"/>
              </a:rPr>
              <a:t> All Rights Reserved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511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668732" y="6353012"/>
            <a:ext cx="2841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2066-C172-C043-9656-E2597F9B5B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04113" y="6520628"/>
            <a:ext cx="5216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© 2013 </a:t>
            </a:r>
            <a:r>
              <a:rPr lang="en-US" sz="1100" dirty="0" err="1" smtClean="0">
                <a:latin typeface="Arial"/>
                <a:cs typeface="Arial"/>
              </a:rPr>
              <a:t>Apigee</a:t>
            </a:r>
            <a:r>
              <a:rPr lang="en-US" sz="1100" dirty="0" smtClean="0">
                <a:latin typeface="Arial"/>
                <a:cs typeface="Arial"/>
              </a:rPr>
              <a:t> Corp.</a:t>
            </a:r>
            <a:r>
              <a:rPr lang="en-US" sz="1100" baseline="0" dirty="0" smtClean="0">
                <a:latin typeface="Arial"/>
                <a:cs typeface="Arial"/>
              </a:rPr>
              <a:t> All Rights Reserved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41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893424" y="2888493"/>
            <a:ext cx="480937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4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Thank you</a:t>
            </a:r>
            <a:endParaRPr lang="en-US" sz="32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496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455210"/>
            <a:ext cx="10961370" cy="6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1422748"/>
            <a:ext cx="10961370" cy="470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668732" y="6353012"/>
            <a:ext cx="2841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9CF2066-C172-C043-9656-E2597F9B5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9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b="1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comments" Target="../comments/comment6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comments" Target="../comments/comment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comments" Target="../comments/comment8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comments" Target="../comments/comment9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comments" Target="../comments/comment10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6" Type="http://schemas.openxmlformats.org/officeDocument/2006/relationships/image" Target="../media/image9.emf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emf"/><Relationship Id="rId10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Relationship Id="rId3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12.emf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comments" Target="../comments/comment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Apigee Analytics Services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6040" y="4212918"/>
            <a:ext cx="7728359" cy="8727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Measure Anything, Anywhere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54472" y="4947865"/>
            <a:ext cx="7728359" cy="872790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20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Kumar </a:t>
            </a:r>
            <a:r>
              <a:rPr lang="en-US" sz="2400" dirty="0" err="1" smtClean="0"/>
              <a:t>Srivastava</a:t>
            </a:r>
            <a:endParaRPr lang="en-US" sz="2400" dirty="0" smtClean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kumarSSR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1468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3676123" y="1913467"/>
            <a:ext cx="4370646" cy="4370646"/>
          </a:xfrm>
          <a:prstGeom prst="ellipse">
            <a:avLst/>
          </a:prstGeom>
          <a:noFill/>
          <a:ln>
            <a:solidFill>
              <a:srgbClr val="A7A9AC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59975" y="2537337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46450" y="4873126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84241" y="4747670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65055" y="2638935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15465" y="1301110"/>
            <a:ext cx="1396678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CF2066-C172-C043-9656-E2597F9B5B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developer_color_accent.png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78" y="2290413"/>
            <a:ext cx="1171062" cy="1304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8976" y="3430648"/>
            <a:ext cx="169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App Developer</a:t>
            </a:r>
            <a:endParaRPr lang="en-US" sz="1600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pic>
        <p:nvPicPr>
          <p:cNvPr id="7" name="Picture 6" descr="backend_developer.png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78" y="4696420"/>
            <a:ext cx="1326142" cy="12845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10545" y="5981018"/>
            <a:ext cx="2135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1600" dirty="0">
                <a:latin typeface="Helvetica"/>
                <a:cs typeface="Helvetica"/>
              </a:rPr>
              <a:t>API Operations</a:t>
            </a:r>
          </a:p>
        </p:txBody>
      </p:sp>
      <p:pic>
        <p:nvPicPr>
          <p:cNvPr id="6" name="Picture 5" descr="desk_gu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02" y="1301110"/>
            <a:ext cx="1228843" cy="12823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68732" y="2398823"/>
            <a:ext cx="24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API Executive Sponsor</a:t>
            </a:r>
            <a:endParaRPr lang="en-US" sz="1600" dirty="0">
              <a:latin typeface="Helvetica"/>
              <a:cs typeface="Helvetica"/>
            </a:endParaRPr>
          </a:p>
        </p:txBody>
      </p:sp>
      <p:pic>
        <p:nvPicPr>
          <p:cNvPr id="8" name="Picture 7" descr="api_team.png"/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55" y="2262602"/>
            <a:ext cx="1332756" cy="1289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44926" y="3551906"/>
            <a:ext cx="1913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1600" dirty="0">
                <a:latin typeface="Helvetica"/>
                <a:cs typeface="Helvetica"/>
              </a:rPr>
              <a:t>API Developers</a:t>
            </a:r>
          </a:p>
        </p:txBody>
      </p:sp>
      <p:pic>
        <p:nvPicPr>
          <p:cNvPr id="13" name="Picture 12" descr="person.png"/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66" y="4679938"/>
            <a:ext cx="1229598" cy="12893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31459" y="5992060"/>
            <a:ext cx="22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1600" dirty="0">
                <a:latin typeface="Helvetica"/>
                <a:cs typeface="Helvetica"/>
              </a:rPr>
              <a:t>API Product Owner</a:t>
            </a:r>
          </a:p>
        </p:txBody>
      </p:sp>
    </p:spTree>
    <p:extLst>
      <p:ext uri="{BB962C8B-B14F-4D97-AF65-F5344CB8AC3E}">
        <p14:creationId xmlns:p14="http://schemas.microsoft.com/office/powerpoint/2010/main" val="71815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3676123" y="1913467"/>
            <a:ext cx="4370646" cy="4370646"/>
          </a:xfrm>
          <a:prstGeom prst="ellipse">
            <a:avLst/>
          </a:prstGeom>
          <a:noFill/>
          <a:ln>
            <a:solidFill>
              <a:srgbClr val="A7A9AC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59975" y="2537337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46450" y="4873126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84241" y="4747670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65055" y="2638935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15465" y="1301110"/>
            <a:ext cx="1396678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CF2066-C172-C043-9656-E2597F9B5BE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developer_color_accent.png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78" y="2290413"/>
            <a:ext cx="1171062" cy="1304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8976" y="3430648"/>
            <a:ext cx="169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App Developer</a:t>
            </a:r>
            <a:endParaRPr lang="en-US" sz="1600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pic>
        <p:nvPicPr>
          <p:cNvPr id="7" name="Picture 6" descr="backend_developer.png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78" y="4696420"/>
            <a:ext cx="1326142" cy="12845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10545" y="5981018"/>
            <a:ext cx="2135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1600" dirty="0">
                <a:latin typeface="Helvetica"/>
                <a:cs typeface="Helvetica"/>
              </a:rPr>
              <a:t>API Operations</a:t>
            </a:r>
          </a:p>
        </p:txBody>
      </p:sp>
      <p:pic>
        <p:nvPicPr>
          <p:cNvPr id="6" name="Picture 5" descr="desk_guy.png"/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02" y="1301110"/>
            <a:ext cx="1228843" cy="12823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68732" y="2398823"/>
            <a:ext cx="24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1600" dirty="0">
                <a:latin typeface="Helvetica"/>
                <a:cs typeface="Helvetica"/>
              </a:rPr>
              <a:t>API Executive Sponsor</a:t>
            </a:r>
          </a:p>
        </p:txBody>
      </p:sp>
      <p:pic>
        <p:nvPicPr>
          <p:cNvPr id="8" name="Picture 7" descr="api_te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55" y="2262602"/>
            <a:ext cx="1332756" cy="1289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44926" y="3551906"/>
            <a:ext cx="1913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600" dirty="0">
                <a:latin typeface="Helvetica"/>
                <a:cs typeface="Helvetica"/>
              </a:rPr>
              <a:t>API Developers</a:t>
            </a:r>
          </a:p>
        </p:txBody>
      </p:sp>
      <p:pic>
        <p:nvPicPr>
          <p:cNvPr id="13" name="Picture 12" descr="person.png"/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66" y="4679938"/>
            <a:ext cx="1229598" cy="12893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31459" y="5992060"/>
            <a:ext cx="22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1600" dirty="0">
                <a:latin typeface="Helvetica"/>
                <a:cs typeface="Helvetica"/>
              </a:rPr>
              <a:t>API Product Owner</a:t>
            </a:r>
          </a:p>
        </p:txBody>
      </p:sp>
    </p:spTree>
    <p:extLst>
      <p:ext uri="{BB962C8B-B14F-4D97-AF65-F5344CB8AC3E}">
        <p14:creationId xmlns:p14="http://schemas.microsoft.com/office/powerpoint/2010/main" val="2352406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3676123" y="1913467"/>
            <a:ext cx="4370646" cy="4370646"/>
          </a:xfrm>
          <a:prstGeom prst="ellipse">
            <a:avLst/>
          </a:prstGeom>
          <a:noFill/>
          <a:ln>
            <a:solidFill>
              <a:srgbClr val="A7A9AC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59975" y="2537337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46450" y="4873126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84241" y="4747670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65055" y="2638935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15465" y="1301110"/>
            <a:ext cx="1396678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CF2066-C172-C043-9656-E2597F9B5B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developer_color_accent.png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78" y="2290413"/>
            <a:ext cx="1171062" cy="1304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8976" y="3430648"/>
            <a:ext cx="169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App Developer</a:t>
            </a:r>
            <a:endParaRPr lang="en-US" sz="1600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pic>
        <p:nvPicPr>
          <p:cNvPr id="7" name="Picture 6" descr="backend_develo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78" y="4696420"/>
            <a:ext cx="1326142" cy="12845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10545" y="5981018"/>
            <a:ext cx="2135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600" dirty="0">
                <a:latin typeface="Helvetica"/>
                <a:cs typeface="Helvetica"/>
              </a:rPr>
              <a:t>API Operations</a:t>
            </a:r>
          </a:p>
        </p:txBody>
      </p:sp>
      <p:pic>
        <p:nvPicPr>
          <p:cNvPr id="6" name="Picture 5" descr="desk_guy.png"/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02" y="1301110"/>
            <a:ext cx="1228843" cy="12823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68732" y="2398823"/>
            <a:ext cx="24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1600" dirty="0">
                <a:latin typeface="Helvetica"/>
                <a:cs typeface="Helvetica"/>
              </a:rPr>
              <a:t>API Executive Sponsor</a:t>
            </a:r>
          </a:p>
        </p:txBody>
      </p:sp>
      <p:pic>
        <p:nvPicPr>
          <p:cNvPr id="8" name="Picture 7" descr="api_team.png"/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55" y="2262602"/>
            <a:ext cx="1332756" cy="1289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44926" y="3551906"/>
            <a:ext cx="1913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1600" dirty="0">
                <a:latin typeface="Helvetica"/>
                <a:cs typeface="Helvetica"/>
              </a:rPr>
              <a:t>API Developers</a:t>
            </a:r>
          </a:p>
        </p:txBody>
      </p:sp>
      <p:pic>
        <p:nvPicPr>
          <p:cNvPr id="13" name="Picture 12" descr="person.png"/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66" y="4679938"/>
            <a:ext cx="1229598" cy="12893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31459" y="5992060"/>
            <a:ext cx="22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1600" dirty="0">
                <a:latin typeface="Helvetica"/>
                <a:cs typeface="Helvetica"/>
              </a:rPr>
              <a:t>API Product Owner</a:t>
            </a:r>
          </a:p>
        </p:txBody>
      </p:sp>
    </p:spTree>
    <p:extLst>
      <p:ext uri="{BB962C8B-B14F-4D97-AF65-F5344CB8AC3E}">
        <p14:creationId xmlns:p14="http://schemas.microsoft.com/office/powerpoint/2010/main" val="155127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3676123" y="1913467"/>
            <a:ext cx="4370646" cy="4370646"/>
          </a:xfrm>
          <a:prstGeom prst="ellipse">
            <a:avLst/>
          </a:prstGeom>
          <a:noFill/>
          <a:ln>
            <a:solidFill>
              <a:srgbClr val="A7A9AC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59975" y="2537337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46450" y="4873126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84241" y="4747670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65055" y="2638935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15465" y="1301110"/>
            <a:ext cx="1396678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CF2066-C172-C043-9656-E2597F9B5BE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developer_color_accent.png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78" y="2290413"/>
            <a:ext cx="1171062" cy="1304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8976" y="3430648"/>
            <a:ext cx="169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  <a:latin typeface="Helvetica"/>
                <a:cs typeface="Helvetica"/>
              </a:rPr>
              <a:t>App Developer</a:t>
            </a:r>
            <a:endParaRPr lang="en-US" sz="1600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pic>
        <p:nvPicPr>
          <p:cNvPr id="7" name="Picture 6" descr="backend_developer.png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78" y="4696420"/>
            <a:ext cx="1326142" cy="12845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10545" y="5981018"/>
            <a:ext cx="2135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1600" dirty="0">
                <a:latin typeface="Helvetica"/>
                <a:cs typeface="Helvetica"/>
              </a:rPr>
              <a:t>API Operations</a:t>
            </a:r>
          </a:p>
        </p:txBody>
      </p:sp>
      <p:pic>
        <p:nvPicPr>
          <p:cNvPr id="6" name="Picture 5" descr="desk_guy.png"/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02" y="1301110"/>
            <a:ext cx="1228843" cy="12823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68732" y="2398823"/>
            <a:ext cx="24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1600" dirty="0">
                <a:latin typeface="Helvetica"/>
                <a:cs typeface="Helvetica"/>
              </a:rPr>
              <a:t>API Executive Sponsor</a:t>
            </a:r>
          </a:p>
        </p:txBody>
      </p:sp>
      <p:pic>
        <p:nvPicPr>
          <p:cNvPr id="8" name="Picture 7" descr="api_team.png"/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55" y="2262602"/>
            <a:ext cx="1332756" cy="1289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44926" y="3551906"/>
            <a:ext cx="1913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1600" dirty="0">
                <a:latin typeface="Helvetica"/>
                <a:cs typeface="Helvetica"/>
              </a:rPr>
              <a:t>API Developers</a:t>
            </a:r>
          </a:p>
        </p:txBody>
      </p:sp>
      <p:pic>
        <p:nvPicPr>
          <p:cNvPr id="13" name="Picture 12" descr="pers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66" y="4679938"/>
            <a:ext cx="1229598" cy="12893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31459" y="5992060"/>
            <a:ext cx="22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600" dirty="0">
                <a:latin typeface="Helvetica"/>
                <a:cs typeface="Helvetica"/>
              </a:rPr>
              <a:t>API Product Owner</a:t>
            </a:r>
          </a:p>
        </p:txBody>
      </p:sp>
    </p:spTree>
    <p:extLst>
      <p:ext uri="{BB962C8B-B14F-4D97-AF65-F5344CB8AC3E}">
        <p14:creationId xmlns:p14="http://schemas.microsoft.com/office/powerpoint/2010/main" val="121643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3676123" y="1913467"/>
            <a:ext cx="4370646" cy="4370646"/>
          </a:xfrm>
          <a:prstGeom prst="ellipse">
            <a:avLst/>
          </a:prstGeom>
          <a:noFill/>
          <a:ln>
            <a:solidFill>
              <a:srgbClr val="A7A9AC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75467" y="2740533"/>
            <a:ext cx="1398078" cy="10964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46450" y="4873126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84241" y="4747670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65055" y="2638935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15465" y="1301110"/>
            <a:ext cx="1396678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CF2066-C172-C043-9656-E2597F9B5BE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developer_color_acc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78" y="2290413"/>
            <a:ext cx="1171062" cy="1304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8976" y="3430648"/>
            <a:ext cx="169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600" dirty="0">
                <a:latin typeface="Helvetica"/>
                <a:cs typeface="Helvetica"/>
              </a:rPr>
              <a:t>App Developer</a:t>
            </a:r>
          </a:p>
        </p:txBody>
      </p:sp>
      <p:pic>
        <p:nvPicPr>
          <p:cNvPr id="7" name="Picture 6" descr="backend_developer.png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78" y="4696420"/>
            <a:ext cx="1326142" cy="12845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10545" y="5981018"/>
            <a:ext cx="2135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1600" dirty="0">
                <a:latin typeface="Helvetica"/>
                <a:cs typeface="Helvetica"/>
              </a:rPr>
              <a:t>API Operations</a:t>
            </a:r>
          </a:p>
        </p:txBody>
      </p:sp>
      <p:pic>
        <p:nvPicPr>
          <p:cNvPr id="6" name="Picture 5" descr="desk_guy.png"/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02" y="1301110"/>
            <a:ext cx="1228843" cy="12823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68732" y="2398823"/>
            <a:ext cx="24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1600" dirty="0">
                <a:latin typeface="Helvetica"/>
                <a:cs typeface="Helvetica"/>
              </a:rPr>
              <a:t>API Executive Sponsor</a:t>
            </a:r>
          </a:p>
        </p:txBody>
      </p:sp>
      <p:pic>
        <p:nvPicPr>
          <p:cNvPr id="8" name="Picture 7" descr="api_team.png"/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55" y="2262602"/>
            <a:ext cx="1332756" cy="1289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44926" y="3551906"/>
            <a:ext cx="1913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1600" dirty="0">
                <a:latin typeface="Helvetica"/>
                <a:cs typeface="Helvetica"/>
              </a:rPr>
              <a:t>API Developers</a:t>
            </a:r>
          </a:p>
        </p:txBody>
      </p:sp>
      <p:pic>
        <p:nvPicPr>
          <p:cNvPr id="13" name="Picture 12" descr="person.png"/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66" y="4679938"/>
            <a:ext cx="1229598" cy="12893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31459" y="5992060"/>
            <a:ext cx="22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1600" dirty="0">
                <a:latin typeface="Helvetica"/>
                <a:cs typeface="Helvetica"/>
              </a:rPr>
              <a:t>API Product Owner</a:t>
            </a:r>
          </a:p>
        </p:txBody>
      </p:sp>
    </p:spTree>
    <p:extLst>
      <p:ext uri="{BB962C8B-B14F-4D97-AF65-F5344CB8AC3E}">
        <p14:creationId xmlns:p14="http://schemas.microsoft.com/office/powerpoint/2010/main" val="237480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0247" y="739070"/>
            <a:ext cx="5479656" cy="2031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n w="18415" cmpd="sng">
                  <a:noFill/>
                  <a:prstDash val="solid"/>
                </a:ln>
                <a:latin typeface="Arial"/>
                <a:cs typeface="Arial"/>
              </a:rPr>
              <a:t>We would love your feedback!</a:t>
            </a:r>
          </a:p>
          <a:p>
            <a:pPr algn="r"/>
            <a:endParaRPr lang="en-US" dirty="0">
              <a:ln w="18415" cmpd="sng">
                <a:noFill/>
                <a:prstDash val="solid"/>
              </a:ln>
              <a:latin typeface="Arial"/>
              <a:cs typeface="Arial"/>
            </a:endParaRPr>
          </a:p>
          <a:p>
            <a:pPr algn="r"/>
            <a:r>
              <a:rPr lang="en-US" dirty="0">
                <a:ln w="18415" cmpd="sng">
                  <a:noFill/>
                  <a:prstDash val="solid"/>
                </a:ln>
                <a:latin typeface="Arial"/>
                <a:cs typeface="Arial"/>
              </a:rPr>
              <a:t>Don’t forget to fill out the session’s </a:t>
            </a:r>
            <a:br>
              <a:rPr lang="en-US" dirty="0">
                <a:ln w="18415" cmpd="sng">
                  <a:noFill/>
                  <a:prstDash val="solid"/>
                </a:ln>
                <a:latin typeface="Arial"/>
                <a:cs typeface="Arial"/>
              </a:rPr>
            </a:br>
            <a:r>
              <a:rPr lang="en-US" dirty="0">
                <a:ln w="18415" cmpd="sng">
                  <a:noFill/>
                  <a:prstDash val="solid"/>
                </a:ln>
                <a:latin typeface="Arial"/>
                <a:cs typeface="Arial"/>
              </a:rPr>
              <a:t>survey – found in the session details </a:t>
            </a:r>
            <a:br>
              <a:rPr lang="en-US" dirty="0">
                <a:ln w="18415" cmpd="sng">
                  <a:noFill/>
                  <a:prstDash val="solid"/>
                </a:ln>
                <a:latin typeface="Arial"/>
                <a:cs typeface="Arial"/>
              </a:rPr>
            </a:br>
            <a:r>
              <a:rPr lang="en-US" dirty="0">
                <a:ln w="18415" cmpd="sng">
                  <a:noFill/>
                  <a:prstDash val="solid"/>
                </a:ln>
                <a:latin typeface="Arial"/>
                <a:cs typeface="Arial"/>
              </a:rPr>
              <a:t>on the conference app</a:t>
            </a:r>
          </a:p>
          <a:p>
            <a:pPr algn="r"/>
            <a:endParaRPr lang="en-US" dirty="0">
              <a:ln w="18415" cmpd="sng">
                <a:noFill/>
                <a:prstDash val="solid"/>
              </a:ln>
              <a:latin typeface="Arial"/>
              <a:cs typeface="Arial"/>
            </a:endParaRPr>
          </a:p>
          <a:p>
            <a:pPr algn="r"/>
            <a:r>
              <a:rPr lang="en-US" dirty="0">
                <a:ln w="18415" cmpd="sng">
                  <a:noFill/>
                  <a:prstDash val="solid"/>
                </a:ln>
                <a:latin typeface="Arial"/>
                <a:cs typeface="Arial"/>
              </a:rPr>
              <a:t>#</a:t>
            </a:r>
            <a:r>
              <a:rPr lang="en-US" dirty="0" err="1">
                <a:ln w="18415" cmpd="sng">
                  <a:noFill/>
                  <a:prstDash val="solid"/>
                </a:ln>
                <a:latin typeface="Arial"/>
                <a:cs typeface="Arial"/>
              </a:rPr>
              <a:t>iloveapis</a:t>
            </a:r>
            <a:endParaRPr lang="en-US" dirty="0">
              <a:ln w="18415" cmpd="sng">
                <a:noFill/>
                <a:prstDash val="solid"/>
              </a:ln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42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CF2066-C172-C043-9656-E2597F9B5BE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/>
              <a:t>Introduction to Analytics Services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Customer Stories and Use Cases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775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59208" y="1439333"/>
            <a:ext cx="4707466" cy="4622800"/>
          </a:xfrm>
          <a:prstGeom prst="roundRect">
            <a:avLst/>
          </a:prstGeom>
          <a:noFill/>
          <a:ln w="22225" cap="rnd">
            <a:solidFill>
              <a:schemeClr val="tx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89" tIns="41145" rIns="82289" bIns="41145"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706242" y="3409018"/>
            <a:ext cx="6715439" cy="833938"/>
          </a:xfrm>
          <a:prstGeom prst="roundRect">
            <a:avLst/>
          </a:prstGeom>
          <a:solidFill>
            <a:srgbClr val="F1F2F2"/>
          </a:solidFill>
          <a:ln w="190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89" tIns="41145" rIns="82289" bIns="41145" rtlCol="0" anchor="t"/>
          <a:lstStyle/>
          <a:p>
            <a:pPr algn="ctr"/>
            <a:endParaRPr lang="en-US" sz="14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Apigee Edge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72EC1214-2C7B-1846-91C7-D93747619575}" type="slidenum">
              <a:rPr lang="en-US" smtClean="0">
                <a:latin typeface="Helvetica"/>
                <a:cs typeface="Helvetica"/>
              </a:rPr>
              <a:t>3</a:t>
            </a:fld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034098" y="2117371"/>
            <a:ext cx="8065011" cy="8934"/>
          </a:xfrm>
          <a:prstGeom prst="straightConnector1">
            <a:avLst/>
          </a:prstGeom>
          <a:ln w="19050" cmpd="sng">
            <a:solidFill>
              <a:srgbClr val="FF4300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141153" y="5162845"/>
            <a:ext cx="7955922" cy="53604"/>
          </a:xfrm>
          <a:prstGeom prst="straightConnector1">
            <a:avLst/>
          </a:prstGeom>
          <a:ln w="19050" cmpd="sng">
            <a:solidFill>
              <a:srgbClr val="F8220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706242" y="4802491"/>
            <a:ext cx="6715439" cy="833938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89" tIns="41145" rIns="82289" bIns="41145" rtlCol="0" anchor="t"/>
          <a:lstStyle/>
          <a:p>
            <a:pPr algn="ctr"/>
            <a:endParaRPr lang="en-US" sz="1400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55966" y="4942286"/>
            <a:ext cx="583221" cy="515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8957" y="5022029"/>
            <a:ext cx="407075" cy="356406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 flipH="1">
            <a:off x="1029078" y="5493550"/>
            <a:ext cx="121793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00" b="1" dirty="0">
                <a:solidFill>
                  <a:srgbClr val="686868"/>
                </a:solidFill>
                <a:latin typeface="Arial"/>
                <a:cs typeface="Arial"/>
              </a:rPr>
              <a:t>App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79083" y="2970432"/>
            <a:ext cx="3678263" cy="460419"/>
          </a:xfrm>
          <a:prstGeom prst="roundRect">
            <a:avLst/>
          </a:prstGeom>
          <a:noFill/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89" tIns="41145" rIns="82289" bIns="41145"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706242" y="1750347"/>
            <a:ext cx="6715439" cy="833938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89" tIns="41145" rIns="82289" bIns="41145" rtlCol="0" anchor="t"/>
          <a:lstStyle/>
          <a:p>
            <a:pPr algn="ctr"/>
            <a:endParaRPr lang="en-US" sz="14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 flipH="1">
            <a:off x="2890272" y="5148124"/>
            <a:ext cx="6413360" cy="334444"/>
          </a:xfrm>
          <a:prstGeom prst="rect">
            <a:avLst/>
          </a:prstGeom>
          <a:noFill/>
        </p:spPr>
        <p:txBody>
          <a:bodyPr wrap="square" lIns="82289" tIns="41145" rIns="82289" bIns="41145">
            <a:sp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 smtClean="0">
                <a:solidFill>
                  <a:srgbClr val="494949"/>
                </a:solidFill>
                <a:latin typeface="Arial"/>
                <a:cs typeface="Arial"/>
              </a:rPr>
              <a:t>Great apps and APIs fast</a:t>
            </a:r>
            <a:endParaRPr lang="en-US" sz="1400" dirty="0">
              <a:solidFill>
                <a:srgbClr val="494949"/>
              </a:solidFill>
              <a:latin typeface="Arial"/>
              <a:cs typeface="Arial"/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 flipH="1">
            <a:off x="9913301" y="2201141"/>
            <a:ext cx="1366342" cy="520531"/>
          </a:xfrm>
          <a:prstGeom prst="rect">
            <a:avLst/>
          </a:prstGeom>
        </p:spPr>
        <p:txBody>
          <a:bodyPr lIns="74077" tIns="37039" rIns="74077" bIns="37039">
            <a:norm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00" b="1" dirty="0">
                <a:solidFill>
                  <a:srgbClr val="686868"/>
                </a:solidFill>
                <a:latin typeface="Arial"/>
                <a:cs typeface="Arial"/>
              </a:rPr>
              <a:t>API Team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4299" y="1608378"/>
            <a:ext cx="648175" cy="6437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0304" y="1707310"/>
            <a:ext cx="427481" cy="521122"/>
          </a:xfrm>
          <a:prstGeom prst="rect">
            <a:avLst/>
          </a:prstGeom>
        </p:spPr>
      </p:pic>
      <p:sp>
        <p:nvSpPr>
          <p:cNvPr id="20" name="Text Placeholder 2"/>
          <p:cNvSpPr txBox="1">
            <a:spLocks/>
          </p:cNvSpPr>
          <p:nvPr/>
        </p:nvSpPr>
        <p:spPr>
          <a:xfrm flipH="1">
            <a:off x="1005966" y="2201141"/>
            <a:ext cx="1355143" cy="339316"/>
          </a:xfrm>
          <a:prstGeom prst="rect">
            <a:avLst/>
          </a:prstGeom>
        </p:spPr>
        <p:txBody>
          <a:bodyPr lIns="74077" tIns="37039" rIns="74077" bIns="37039" anchor="t">
            <a:norm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00" b="1" dirty="0">
                <a:solidFill>
                  <a:schemeClr val="tx1"/>
                </a:solidFill>
                <a:latin typeface="Arial"/>
                <a:cs typeface="Arial"/>
              </a:rPr>
              <a:t>Developer</a:t>
            </a: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 flipH="1">
            <a:off x="9962901" y="5493550"/>
            <a:ext cx="1217930" cy="365760"/>
          </a:xfrm>
          <a:prstGeom prst="rect">
            <a:avLst/>
          </a:prstGeom>
        </p:spPr>
        <p:txBody>
          <a:bodyPr lIns="74077" tIns="37039" rIns="74077" bIns="37039">
            <a:no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00" b="1" dirty="0">
                <a:solidFill>
                  <a:schemeClr val="tx1"/>
                </a:solidFill>
                <a:latin typeface="Arial"/>
                <a:cs typeface="Arial"/>
              </a:rPr>
              <a:t>Backend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339" y="4949131"/>
            <a:ext cx="635791" cy="63592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0794599" y="5108907"/>
            <a:ext cx="179068" cy="2621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4408" y="4815413"/>
            <a:ext cx="576991" cy="537281"/>
          </a:xfrm>
          <a:prstGeom prst="rect">
            <a:avLst/>
          </a:prstGeom>
        </p:spPr>
      </p:pic>
      <p:sp>
        <p:nvSpPr>
          <p:cNvPr id="28" name="Text Placeholder 2"/>
          <p:cNvSpPr txBox="1">
            <a:spLocks/>
          </p:cNvSpPr>
          <p:nvPr/>
        </p:nvSpPr>
        <p:spPr>
          <a:xfrm flipH="1">
            <a:off x="3157315" y="3775188"/>
            <a:ext cx="5860864" cy="334444"/>
          </a:xfrm>
          <a:prstGeom prst="rect">
            <a:avLst/>
          </a:prstGeom>
          <a:noFill/>
        </p:spPr>
        <p:txBody>
          <a:bodyPr lIns="82289" tIns="41145" rIns="82289" bIns="41145">
            <a:sp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Visibility from the app-end to the back-end</a:t>
            </a:r>
            <a:endParaRPr lang="en-US"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29" name="Elbow Connector 28"/>
          <p:cNvCxnSpPr>
            <a:stCxn id="43" idx="1"/>
          </p:cNvCxnSpPr>
          <p:nvPr/>
        </p:nvCxnSpPr>
        <p:spPr>
          <a:xfrm rot="10800000">
            <a:off x="1705316" y="2808149"/>
            <a:ext cx="1000927" cy="1017839"/>
          </a:xfrm>
          <a:prstGeom prst="bentConnector2">
            <a:avLst/>
          </a:prstGeom>
          <a:ln w="19050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3" idx="3"/>
          </p:cNvCxnSpPr>
          <p:nvPr/>
        </p:nvCxnSpPr>
        <p:spPr>
          <a:xfrm flipV="1">
            <a:off x="9421681" y="2801518"/>
            <a:ext cx="1122661" cy="1024469"/>
          </a:xfrm>
          <a:prstGeom prst="bentConnector3">
            <a:avLst>
              <a:gd name="adj1" fmla="val 101283"/>
            </a:avLst>
          </a:prstGeom>
          <a:ln w="19050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 Placeholder 2"/>
          <p:cNvSpPr txBox="1">
            <a:spLocks/>
          </p:cNvSpPr>
          <p:nvPr/>
        </p:nvSpPr>
        <p:spPr>
          <a:xfrm flipH="1">
            <a:off x="-178415" y="4106083"/>
            <a:ext cx="1772861" cy="442982"/>
          </a:xfrm>
          <a:prstGeom prst="rect">
            <a:avLst/>
          </a:prstGeom>
        </p:spPr>
        <p:txBody>
          <a:bodyPr>
            <a:no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00" b="1" dirty="0">
                <a:solidFill>
                  <a:schemeClr val="tx1"/>
                </a:solidFill>
                <a:latin typeface="Arial"/>
                <a:cs typeface="Arial"/>
              </a:rPr>
              <a:t>Business </a:t>
            </a:r>
          </a:p>
          <a:p>
            <a:pPr marL="0" indent="0" algn="ctr">
              <a:buNone/>
            </a:pPr>
            <a:r>
              <a:rPr lang="en-US" sz="1300" b="1" dirty="0">
                <a:solidFill>
                  <a:schemeClr val="tx1"/>
                </a:solidFill>
                <a:latin typeface="Arial"/>
                <a:cs typeface="Arial"/>
              </a:rPr>
              <a:t>User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580223" y="3296667"/>
            <a:ext cx="308810" cy="775617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H="1">
            <a:off x="1241011" y="3955220"/>
            <a:ext cx="1465232" cy="0"/>
          </a:xfrm>
          <a:prstGeom prst="straightConnector1">
            <a:avLst/>
          </a:prstGeom>
          <a:ln w="19050" cmpd="sng">
            <a:solidFill>
              <a:srgbClr val="FF43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 txBox="1">
            <a:spLocks/>
          </p:cNvSpPr>
          <p:nvPr/>
        </p:nvSpPr>
        <p:spPr>
          <a:xfrm flipH="1">
            <a:off x="4452489" y="4873757"/>
            <a:ext cx="3288925" cy="411652"/>
          </a:xfrm>
          <a:prstGeom prst="rect">
            <a:avLst/>
          </a:prstGeom>
          <a:noFill/>
        </p:spPr>
        <p:txBody>
          <a:bodyPr lIns="82289" tIns="41145" rIns="82289" bIns="41145">
            <a:no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rgbClr val="494949"/>
                </a:solidFill>
                <a:latin typeface="Helvetica"/>
                <a:cs typeface="Helvetica"/>
              </a:rPr>
              <a:t>API Services</a:t>
            </a: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 flipH="1">
            <a:off x="4431389" y="1859621"/>
            <a:ext cx="3288925" cy="309280"/>
          </a:xfrm>
          <a:prstGeom prst="rect">
            <a:avLst/>
          </a:prstGeom>
          <a:noFill/>
        </p:spPr>
        <p:txBody>
          <a:bodyPr lIns="82289" tIns="41145" rIns="82289" bIns="41145">
            <a:no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solidFill>
                  <a:srgbClr val="494949"/>
                </a:solidFill>
                <a:latin typeface="Helvetica"/>
                <a:cs typeface="Helvetica"/>
              </a:rPr>
              <a:t>Developer </a:t>
            </a:r>
            <a:r>
              <a:rPr lang="en-US" sz="1600" b="1" dirty="0">
                <a:solidFill>
                  <a:srgbClr val="494949"/>
                </a:solidFill>
                <a:latin typeface="Helvetica"/>
                <a:cs typeface="Helvetica"/>
              </a:rPr>
              <a:t>Services</a:t>
            </a:r>
          </a:p>
        </p:txBody>
      </p:sp>
      <p:sp>
        <p:nvSpPr>
          <p:cNvPr id="40" name="Text Placeholder 2"/>
          <p:cNvSpPr txBox="1">
            <a:spLocks/>
          </p:cNvSpPr>
          <p:nvPr/>
        </p:nvSpPr>
        <p:spPr>
          <a:xfrm flipH="1">
            <a:off x="4323628" y="3483172"/>
            <a:ext cx="3528240" cy="411652"/>
          </a:xfrm>
          <a:prstGeom prst="rect">
            <a:avLst/>
          </a:prstGeom>
          <a:noFill/>
        </p:spPr>
        <p:txBody>
          <a:bodyPr lIns="82289" tIns="41145" rIns="82289" bIns="41145">
            <a:no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4"/>
                </a:solidFill>
                <a:latin typeface="Helvetica"/>
                <a:cs typeface="Helvetica"/>
              </a:rPr>
              <a:t>Analytics Services</a:t>
            </a:r>
          </a:p>
        </p:txBody>
      </p:sp>
      <p:sp>
        <p:nvSpPr>
          <p:cNvPr id="41" name="Text Placeholder 2"/>
          <p:cNvSpPr txBox="1">
            <a:spLocks/>
          </p:cNvSpPr>
          <p:nvPr/>
        </p:nvSpPr>
        <p:spPr>
          <a:xfrm flipH="1">
            <a:off x="2871862" y="2177781"/>
            <a:ext cx="6431770" cy="334444"/>
          </a:xfrm>
          <a:prstGeom prst="rect">
            <a:avLst/>
          </a:prstGeom>
          <a:noFill/>
        </p:spPr>
        <p:txBody>
          <a:bodyPr wrap="square" lIns="82289" tIns="41145" rIns="82289" bIns="41145">
            <a:sp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Engage internal &amp; external developers and monetize APIs</a:t>
            </a:r>
            <a:endParaRPr lang="en-US"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25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668732" y="6353012"/>
            <a:ext cx="2841837" cy="365125"/>
          </a:xfrm>
        </p:spPr>
        <p:txBody>
          <a:bodyPr/>
          <a:lstStyle/>
          <a:p>
            <a:fld id="{B9CF2066-C172-C043-9656-E2597F9B5B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83978" y="2967565"/>
            <a:ext cx="1808690" cy="1808690"/>
          </a:xfrm>
          <a:prstGeom prst="ellipse">
            <a:avLst/>
          </a:prstGeom>
          <a:solidFill>
            <a:srgbClr val="EFEFEF">
              <a:alpha val="50000"/>
            </a:srgb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02423" y="3529010"/>
            <a:ext cx="2971800" cy="68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rgbClr val="F82201"/>
                </a:solidFill>
                <a:latin typeface="Helvetica"/>
                <a:cs typeface="Helvetica"/>
              </a:rPr>
              <a:t>Generic</a:t>
            </a:r>
            <a:br>
              <a:rPr lang="en-US" sz="2000" dirty="0" smtClean="0">
                <a:solidFill>
                  <a:srgbClr val="F82201"/>
                </a:solidFill>
                <a:latin typeface="Helvetica"/>
                <a:cs typeface="Helvetica"/>
              </a:rPr>
            </a:br>
            <a:r>
              <a:rPr lang="en-US" sz="2000" dirty="0" smtClean="0">
                <a:solidFill>
                  <a:srgbClr val="F82201"/>
                </a:solidFill>
                <a:latin typeface="Helvetica"/>
                <a:cs typeface="Helvetica"/>
              </a:rPr>
              <a:t>Analytics</a:t>
            </a:r>
            <a:endParaRPr lang="en-US" sz="2000" dirty="0">
              <a:solidFill>
                <a:srgbClr val="F8220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7400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Services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29021" y="2212605"/>
            <a:ext cx="3318610" cy="3318610"/>
          </a:xfrm>
          <a:prstGeom prst="ellipse">
            <a:avLst/>
          </a:prstGeom>
          <a:solidFill>
            <a:srgbClr val="EFEFEF">
              <a:alpha val="26000"/>
            </a:srgbClr>
          </a:solidFill>
          <a:ln>
            <a:solidFill>
              <a:srgbClr val="A7A9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668732" y="6353012"/>
            <a:ext cx="2841837" cy="365125"/>
          </a:xfrm>
        </p:spPr>
        <p:txBody>
          <a:bodyPr/>
          <a:lstStyle/>
          <a:p>
            <a:fld id="{B9CF2066-C172-C043-9656-E2597F9B5BE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83978" y="2967565"/>
            <a:ext cx="1808690" cy="1808690"/>
          </a:xfrm>
          <a:prstGeom prst="ellipse">
            <a:avLst/>
          </a:prstGeom>
          <a:solidFill>
            <a:srgbClr val="EFEFEF">
              <a:alpha val="50000"/>
            </a:srgb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02423" y="3529010"/>
            <a:ext cx="2971800" cy="68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rgbClr val="F82201"/>
                </a:solidFill>
                <a:latin typeface="Helvetica"/>
                <a:cs typeface="Helvetica"/>
              </a:rPr>
              <a:t>Generic</a:t>
            </a:r>
            <a:br>
              <a:rPr lang="en-US" sz="2000" dirty="0" smtClean="0">
                <a:solidFill>
                  <a:srgbClr val="F82201"/>
                </a:solidFill>
                <a:latin typeface="Helvetica"/>
                <a:cs typeface="Helvetica"/>
              </a:rPr>
            </a:br>
            <a:r>
              <a:rPr lang="en-US" sz="2000" dirty="0" smtClean="0">
                <a:solidFill>
                  <a:srgbClr val="F82201"/>
                </a:solidFill>
                <a:latin typeface="Helvetica"/>
                <a:cs typeface="Helvetica"/>
              </a:rPr>
              <a:t>Analytics</a:t>
            </a:r>
            <a:endParaRPr lang="en-US" sz="2000" dirty="0">
              <a:solidFill>
                <a:srgbClr val="F82201"/>
              </a:solidFill>
              <a:latin typeface="Helvetica"/>
              <a:cs typeface="Helvetica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602423" y="2439610"/>
            <a:ext cx="2971800" cy="506786"/>
          </a:xfrm>
          <a:prstGeom prst="rect">
            <a:avLst/>
          </a:prstGeom>
        </p:spPr>
        <p:txBody>
          <a:bodyPr>
            <a:norm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rgbClr val="F82201"/>
                </a:solidFill>
                <a:latin typeface="Helvetica"/>
                <a:cs typeface="Helvetica"/>
              </a:rPr>
              <a:t>Apps &amp; APIs</a:t>
            </a:r>
            <a:endParaRPr lang="en-US" sz="2000" dirty="0">
              <a:solidFill>
                <a:srgbClr val="F8220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1238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676123" y="1459707"/>
            <a:ext cx="4824406" cy="4824406"/>
          </a:xfrm>
          <a:prstGeom prst="ellipse">
            <a:avLst/>
          </a:prstGeom>
          <a:solidFill>
            <a:srgbClr val="EFEFEF">
              <a:alpha val="25000"/>
            </a:srgbClr>
          </a:solidFill>
          <a:ln>
            <a:solidFill>
              <a:srgbClr val="A7A9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Services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29021" y="2212605"/>
            <a:ext cx="3318610" cy="3318610"/>
          </a:xfrm>
          <a:prstGeom prst="ellipse">
            <a:avLst/>
          </a:prstGeom>
          <a:solidFill>
            <a:srgbClr val="EFEFEF">
              <a:alpha val="26000"/>
            </a:srgbClr>
          </a:solidFill>
          <a:ln>
            <a:solidFill>
              <a:srgbClr val="A7A9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668732" y="6353012"/>
            <a:ext cx="2841837" cy="365125"/>
          </a:xfrm>
        </p:spPr>
        <p:txBody>
          <a:bodyPr/>
          <a:lstStyle/>
          <a:p>
            <a:fld id="{B9CF2066-C172-C043-9656-E2597F9B5B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83978" y="2967565"/>
            <a:ext cx="1808690" cy="1808690"/>
          </a:xfrm>
          <a:prstGeom prst="ellipse">
            <a:avLst/>
          </a:prstGeom>
          <a:solidFill>
            <a:srgbClr val="EFEFEF">
              <a:alpha val="50000"/>
            </a:srgb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02423" y="3529010"/>
            <a:ext cx="2971800" cy="68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rgbClr val="F82201"/>
                </a:solidFill>
                <a:latin typeface="Helvetica"/>
                <a:cs typeface="Helvetica"/>
              </a:rPr>
              <a:t>Generic</a:t>
            </a:r>
            <a:br>
              <a:rPr lang="en-US" sz="2000" dirty="0" smtClean="0">
                <a:solidFill>
                  <a:srgbClr val="F82201"/>
                </a:solidFill>
                <a:latin typeface="Helvetica"/>
                <a:cs typeface="Helvetica"/>
              </a:rPr>
            </a:br>
            <a:r>
              <a:rPr lang="en-US" sz="2000" dirty="0" smtClean="0">
                <a:solidFill>
                  <a:srgbClr val="F82201"/>
                </a:solidFill>
                <a:latin typeface="Helvetica"/>
                <a:cs typeface="Helvetica"/>
              </a:rPr>
              <a:t>Analytics</a:t>
            </a:r>
            <a:endParaRPr lang="en-US" sz="2000" dirty="0">
              <a:solidFill>
                <a:srgbClr val="F82201"/>
              </a:solidFill>
              <a:latin typeface="Helvetica"/>
              <a:cs typeface="Helvetica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602423" y="2439610"/>
            <a:ext cx="2971800" cy="506786"/>
          </a:xfrm>
          <a:prstGeom prst="rect">
            <a:avLst/>
          </a:prstGeom>
        </p:spPr>
        <p:txBody>
          <a:bodyPr>
            <a:norm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rgbClr val="F82201"/>
                </a:solidFill>
                <a:latin typeface="Helvetica"/>
                <a:cs typeface="Helvetica"/>
              </a:rPr>
              <a:t>Apps &amp; APIs</a:t>
            </a:r>
            <a:endParaRPr lang="en-US" sz="2000" dirty="0">
              <a:solidFill>
                <a:srgbClr val="F82201"/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684283" y="1959212"/>
            <a:ext cx="2018504" cy="506786"/>
          </a:xfrm>
          <a:prstGeom prst="rect">
            <a:avLst/>
          </a:prstGeom>
        </p:spPr>
        <p:txBody>
          <a:bodyPr>
            <a:norm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accent2"/>
                </a:solidFill>
                <a:latin typeface="Helvetica"/>
                <a:cs typeface="Helvetica"/>
              </a:rPr>
              <a:t>Healthcare</a:t>
            </a:r>
            <a:endParaRPr lang="en-US" sz="2000" dirty="0">
              <a:solidFill>
                <a:schemeClr val="accent2"/>
              </a:solidFill>
              <a:latin typeface="Helvetica"/>
              <a:cs typeface="Helvetic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386" y="1471192"/>
            <a:ext cx="559334" cy="504953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8289487" y="3631210"/>
            <a:ext cx="2018504" cy="506786"/>
          </a:xfrm>
          <a:prstGeom prst="rect">
            <a:avLst/>
          </a:prstGeom>
        </p:spPr>
        <p:txBody>
          <a:bodyPr>
            <a:norm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accent2"/>
                </a:solidFill>
                <a:latin typeface="Helvetica"/>
                <a:cs typeface="Helvetica"/>
              </a:rPr>
              <a:t>Automotive</a:t>
            </a:r>
            <a:endParaRPr lang="en-US" sz="2000" dirty="0">
              <a:solidFill>
                <a:schemeClr val="accent2"/>
              </a:solidFill>
              <a:latin typeface="Helvetica"/>
              <a:cs typeface="Helvetic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590" y="3143190"/>
            <a:ext cx="559334" cy="504953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>
          <a:xfrm>
            <a:off x="2041096" y="3648143"/>
            <a:ext cx="2018504" cy="506786"/>
          </a:xfrm>
          <a:prstGeom prst="rect">
            <a:avLst/>
          </a:prstGeom>
        </p:spPr>
        <p:txBody>
          <a:bodyPr>
            <a:norm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accent2"/>
                </a:solidFill>
                <a:latin typeface="Helvetica"/>
                <a:cs typeface="Helvetica"/>
              </a:rPr>
              <a:t>Finance</a:t>
            </a:r>
            <a:endParaRPr lang="en-US" sz="2000" dirty="0">
              <a:solidFill>
                <a:schemeClr val="accent2"/>
              </a:solidFill>
              <a:latin typeface="Helvetica"/>
              <a:cs typeface="Helvetic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99" y="3160123"/>
            <a:ext cx="559334" cy="504953"/>
          </a:xfrm>
          <a:prstGeom prst="rect">
            <a:avLst/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2718431" y="1947727"/>
            <a:ext cx="2018504" cy="506786"/>
          </a:xfrm>
          <a:prstGeom prst="rect">
            <a:avLst/>
          </a:prstGeom>
        </p:spPr>
        <p:txBody>
          <a:bodyPr>
            <a:norm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accent2"/>
                </a:solidFill>
                <a:latin typeface="Helvetica"/>
                <a:cs typeface="Helvetica"/>
              </a:rPr>
              <a:t>Retail</a:t>
            </a:r>
            <a:endParaRPr lang="en-US" sz="2000" dirty="0">
              <a:solidFill>
                <a:schemeClr val="accent2"/>
              </a:solidFill>
              <a:latin typeface="Helvetica"/>
              <a:cs typeface="Helvetica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34" y="1459707"/>
            <a:ext cx="559334" cy="504953"/>
          </a:xfrm>
          <a:prstGeom prst="rect">
            <a:avLst/>
          </a:prstGeom>
        </p:spPr>
      </p:pic>
      <p:sp>
        <p:nvSpPr>
          <p:cNvPr id="18" name="Text Placeholder 2"/>
          <p:cNvSpPr txBox="1">
            <a:spLocks/>
          </p:cNvSpPr>
          <p:nvPr/>
        </p:nvSpPr>
        <p:spPr>
          <a:xfrm>
            <a:off x="2548630" y="5582014"/>
            <a:ext cx="2018504" cy="506786"/>
          </a:xfrm>
          <a:prstGeom prst="rect">
            <a:avLst/>
          </a:prstGeom>
        </p:spPr>
        <p:txBody>
          <a:bodyPr>
            <a:norm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accent2"/>
                </a:solidFill>
                <a:latin typeface="Helvetica"/>
                <a:cs typeface="Helvetica"/>
              </a:rPr>
              <a:t>Energy</a:t>
            </a:r>
            <a:endParaRPr lang="en-US" sz="2000" dirty="0">
              <a:solidFill>
                <a:schemeClr val="accent2"/>
              </a:solidFill>
              <a:latin typeface="Helvetica"/>
              <a:cs typeface="Helvetica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733" y="5093994"/>
            <a:ext cx="559334" cy="504953"/>
          </a:xfrm>
          <a:prstGeom prst="rect">
            <a:avLst/>
          </a:prstGeom>
        </p:spPr>
      </p:pic>
      <p:sp>
        <p:nvSpPr>
          <p:cNvPr id="20" name="Text Placeholder 2"/>
          <p:cNvSpPr txBox="1">
            <a:spLocks/>
          </p:cNvSpPr>
          <p:nvPr/>
        </p:nvSpPr>
        <p:spPr>
          <a:xfrm>
            <a:off x="7676089" y="5531215"/>
            <a:ext cx="2018504" cy="506786"/>
          </a:xfrm>
          <a:prstGeom prst="rect">
            <a:avLst/>
          </a:prstGeom>
        </p:spPr>
        <p:txBody>
          <a:bodyPr>
            <a:norm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accent2"/>
                </a:solidFill>
                <a:latin typeface="Helvetica"/>
                <a:cs typeface="Helvetica"/>
              </a:rPr>
              <a:t>Manufacturing</a:t>
            </a:r>
            <a:endParaRPr lang="en-US" sz="2000" dirty="0">
              <a:solidFill>
                <a:schemeClr val="accent2"/>
              </a:solidFill>
              <a:latin typeface="Helvetica"/>
              <a:cs typeface="Helvetica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192" y="5043195"/>
            <a:ext cx="559334" cy="504953"/>
          </a:xfrm>
          <a:prstGeom prst="rect">
            <a:avLst/>
          </a:prstGeom>
        </p:spPr>
      </p:pic>
      <p:sp>
        <p:nvSpPr>
          <p:cNvPr id="22" name="Text Placeholder 2"/>
          <p:cNvSpPr txBox="1">
            <a:spLocks/>
          </p:cNvSpPr>
          <p:nvPr/>
        </p:nvSpPr>
        <p:spPr>
          <a:xfrm>
            <a:off x="4598351" y="1706421"/>
            <a:ext cx="2971800" cy="506786"/>
          </a:xfrm>
          <a:prstGeom prst="rect">
            <a:avLst/>
          </a:prstGeom>
        </p:spPr>
        <p:txBody>
          <a:bodyPr>
            <a:norm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rgbClr val="F82201"/>
                </a:solidFill>
                <a:latin typeface="Helvetica"/>
                <a:cs typeface="Helvetica"/>
              </a:rPr>
              <a:t>Industry Knowledge</a:t>
            </a:r>
            <a:endParaRPr lang="en-US" sz="2000" dirty="0">
              <a:solidFill>
                <a:srgbClr val="F8220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0710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across the API Value 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CF2066-C172-C043-9656-E2597F9B5BE6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268040" y="3462379"/>
            <a:ext cx="9459834" cy="0"/>
          </a:xfrm>
          <a:prstGeom prst="straightConnector1">
            <a:avLst/>
          </a:prstGeom>
          <a:ln w="34925">
            <a:solidFill>
              <a:srgbClr val="F82201"/>
            </a:solidFill>
            <a:prstDash val="sysDot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 flipH="1">
            <a:off x="2383673" y="3069113"/>
            <a:ext cx="954803" cy="7170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 flipH="1">
            <a:off x="6504310" y="3069113"/>
            <a:ext cx="954803" cy="7170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4266021" y="3025868"/>
            <a:ext cx="1131739" cy="849911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604" y="3159184"/>
            <a:ext cx="491866" cy="632215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 flipH="1">
            <a:off x="4021418" y="3855062"/>
            <a:ext cx="1644463" cy="4116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Developer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 flipH="1">
            <a:off x="75091" y="3855062"/>
            <a:ext cx="1644463" cy="4116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User</a:t>
            </a:r>
          </a:p>
        </p:txBody>
      </p:sp>
      <p:grpSp>
        <p:nvGrpSpPr>
          <p:cNvPr id="13" name="Group 12"/>
          <p:cNvGrpSpPr/>
          <p:nvPr/>
        </p:nvGrpSpPr>
        <p:grpSpPr>
          <a:xfrm flipH="1">
            <a:off x="2505238" y="3171303"/>
            <a:ext cx="631837" cy="558897"/>
            <a:chOff x="2488405" y="1370011"/>
            <a:chExt cx="685800" cy="68579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8405" y="1370011"/>
              <a:ext cx="685800" cy="685799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591970" y="1476018"/>
              <a:ext cx="478672" cy="473787"/>
            </a:xfrm>
            <a:prstGeom prst="rect">
              <a:avLst/>
            </a:prstGeom>
          </p:spPr>
        </p:pic>
      </p:grpSp>
      <p:sp>
        <p:nvSpPr>
          <p:cNvPr id="15" name="Text Placeholder 2"/>
          <p:cNvSpPr txBox="1">
            <a:spLocks/>
          </p:cNvSpPr>
          <p:nvPr/>
        </p:nvSpPr>
        <p:spPr>
          <a:xfrm flipH="1">
            <a:off x="6157796" y="3855062"/>
            <a:ext cx="1644463" cy="4116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rgbClr val="FF4300"/>
                </a:solidFill>
                <a:latin typeface="Arial"/>
                <a:cs typeface="Arial"/>
              </a:rPr>
              <a:t>API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 flipH="1">
            <a:off x="2035555" y="3855062"/>
            <a:ext cx="1644463" cy="4116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rgbClr val="FF4300"/>
                </a:solidFill>
                <a:latin typeface="Arial"/>
                <a:cs typeface="Arial"/>
              </a:rPr>
              <a:t>App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 flipH="1">
            <a:off x="8257433" y="3855062"/>
            <a:ext cx="1644463" cy="7193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API Team</a:t>
            </a:r>
          </a:p>
        </p:txBody>
      </p:sp>
      <p:sp>
        <p:nvSpPr>
          <p:cNvPr id="18" name="Rounded Rectangle 17"/>
          <p:cNvSpPr/>
          <p:nvPr/>
        </p:nvSpPr>
        <p:spPr>
          <a:xfrm flipH="1">
            <a:off x="8559815" y="3025868"/>
            <a:ext cx="1130228" cy="849911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 flipH="1">
            <a:off x="10575603" y="3855062"/>
            <a:ext cx="1447621" cy="411652"/>
          </a:xfrm>
          <a:prstGeom prst="rect">
            <a:avLst/>
          </a:prstGeom>
        </p:spPr>
        <p:txBody>
          <a:bodyPr anchor="t">
            <a:noAutofit/>
          </a:bodyPr>
          <a:lstStyle>
            <a:lvl1pPr marL="380893" indent="-380893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1pPr>
            <a:lvl2pPr marL="825269" indent="-317411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2pPr>
            <a:lvl3pPr marL="1269644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3pPr>
            <a:lvl4pPr marL="1777502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4pPr>
            <a:lvl5pPr marL="2285360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b="0" i="0" kern="1200">
                <a:solidFill>
                  <a:srgbClr val="444444"/>
                </a:solidFill>
                <a:latin typeface="Helvetica Light"/>
                <a:ea typeface="+mn-ea"/>
                <a:cs typeface="Helvetica Light"/>
              </a:defRPr>
            </a:lvl5pPr>
            <a:lvl6pPr marL="2793218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075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33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791" indent="-253929" algn="l" defTabSz="10157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rgbClr val="FF4300"/>
                </a:solidFill>
                <a:latin typeface="Arial"/>
                <a:cs typeface="Arial"/>
              </a:rPr>
              <a:t>Backend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23262" y="3080386"/>
            <a:ext cx="326604" cy="7341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327" y="3099502"/>
            <a:ext cx="892700" cy="7150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6057" y="3229550"/>
            <a:ext cx="940486" cy="70628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552382" y="3407005"/>
            <a:ext cx="198934" cy="29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0307" y="3081036"/>
            <a:ext cx="641009" cy="59673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 flipH="1">
            <a:off x="6656707" y="3153941"/>
            <a:ext cx="631837" cy="614787"/>
            <a:chOff x="2488405" y="1370011"/>
            <a:chExt cx="685800" cy="68579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8405" y="1370011"/>
              <a:ext cx="685800" cy="68579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591970" y="1476018"/>
              <a:ext cx="478672" cy="473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759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Services</a:t>
            </a:r>
            <a:endParaRPr lang="en-US" dirty="0"/>
          </a:p>
        </p:txBody>
      </p:sp>
      <p:pic>
        <p:nvPicPr>
          <p:cNvPr id="10" name="Picture 9" descr="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908" y="1641816"/>
            <a:ext cx="1083448" cy="991236"/>
          </a:xfrm>
          <a:prstGeom prst="rect">
            <a:avLst/>
          </a:prstGeom>
        </p:spPr>
      </p:pic>
      <p:pic>
        <p:nvPicPr>
          <p:cNvPr id="11" name="Picture 10" descr="data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507" y="1481651"/>
            <a:ext cx="1439647" cy="1297084"/>
          </a:xfrm>
          <a:prstGeom prst="rect">
            <a:avLst/>
          </a:prstGeom>
        </p:spPr>
      </p:pic>
      <p:pic>
        <p:nvPicPr>
          <p:cNvPr id="12" name="Picture 11" descr="ap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06" y="1677480"/>
            <a:ext cx="967315" cy="9487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31041" y="2717637"/>
            <a:ext cx="2562826" cy="369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Monitoring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58156" y="2754932"/>
            <a:ext cx="2562826" cy="369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Reporting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46494" y="2754932"/>
            <a:ext cx="256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Analytical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Tools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7" name="Picture 16" descr="prin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08" y="4924792"/>
            <a:ext cx="1174706" cy="9657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538504" y="5876429"/>
            <a:ext cx="123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Email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 descr="API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022" y="4879489"/>
            <a:ext cx="1109909" cy="10110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717878" y="5872573"/>
            <a:ext cx="123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API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 descr="laptop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39" y="4789294"/>
            <a:ext cx="1380548" cy="12488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387445" y="5898455"/>
            <a:ext cx="123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Web UI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Picture 6" descr="iPa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4" y="4924792"/>
            <a:ext cx="1230701" cy="10785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75431" y="5891663"/>
            <a:ext cx="20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Mobile App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2" name="Picture 21" descr="grap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27" y="1713064"/>
            <a:ext cx="1132600" cy="8503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5740" y="2713250"/>
            <a:ext cx="2562826" cy="369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Dashboards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4" name="Picture 23" descr="gears_red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458" y="1569871"/>
            <a:ext cx="1099942" cy="10717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594621" y="2743593"/>
            <a:ext cx="226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Customization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Capabilities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270000" y="3623739"/>
            <a:ext cx="9567333" cy="0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270000" y="3406857"/>
            <a:ext cx="0" cy="216882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860669" y="3406857"/>
            <a:ext cx="0" cy="216882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099192" y="3406857"/>
            <a:ext cx="0" cy="386212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334392" y="3406857"/>
            <a:ext cx="0" cy="216882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837333" y="3406857"/>
            <a:ext cx="0" cy="216882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email_symbol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34" y="5046132"/>
            <a:ext cx="532354" cy="532354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2861734" y="4419601"/>
            <a:ext cx="6502399" cy="3247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861734" y="4405915"/>
            <a:ext cx="0" cy="386212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364133" y="4405915"/>
            <a:ext cx="0" cy="386212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196666" y="4405915"/>
            <a:ext cx="0" cy="386212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029200" y="4405915"/>
            <a:ext cx="0" cy="386212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5400000">
            <a:off x="5705804" y="3398843"/>
            <a:ext cx="799109" cy="124890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7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3676123" y="1913467"/>
            <a:ext cx="4370646" cy="4370646"/>
          </a:xfrm>
          <a:prstGeom prst="ellipse">
            <a:avLst/>
          </a:prstGeom>
          <a:noFill/>
          <a:ln>
            <a:solidFill>
              <a:srgbClr val="A7A9AC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59975" y="2537337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46450" y="4873126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84241" y="4747670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65055" y="2638935"/>
            <a:ext cx="2030503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15465" y="1301110"/>
            <a:ext cx="1396678" cy="128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CF2066-C172-C043-9656-E2597F9B5BE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developer_color_acc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78" y="2290413"/>
            <a:ext cx="1171062" cy="1304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8976" y="3430648"/>
            <a:ext cx="169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App Developer</a:t>
            </a:r>
            <a:endParaRPr lang="en-US" sz="1600" dirty="0">
              <a:latin typeface="Helvetica"/>
              <a:cs typeface="Helvetica"/>
            </a:endParaRPr>
          </a:p>
        </p:txBody>
      </p:sp>
      <p:pic>
        <p:nvPicPr>
          <p:cNvPr id="7" name="Picture 6" descr="backend_develo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78" y="4696420"/>
            <a:ext cx="1326142" cy="12845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10545" y="5981018"/>
            <a:ext cx="2135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API Operations</a:t>
            </a:r>
            <a:endParaRPr lang="en-US" sz="1600" dirty="0">
              <a:latin typeface="Helvetica"/>
              <a:cs typeface="Helvetica"/>
            </a:endParaRPr>
          </a:p>
        </p:txBody>
      </p:sp>
      <p:pic>
        <p:nvPicPr>
          <p:cNvPr id="6" name="Picture 5" descr="desk_gu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02" y="1301110"/>
            <a:ext cx="1228843" cy="12823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68732" y="2398823"/>
            <a:ext cx="24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API Executive Sponsor</a:t>
            </a:r>
            <a:endParaRPr lang="en-US" sz="1600" dirty="0">
              <a:latin typeface="Helvetica"/>
              <a:cs typeface="Helvetica"/>
            </a:endParaRPr>
          </a:p>
        </p:txBody>
      </p:sp>
      <p:pic>
        <p:nvPicPr>
          <p:cNvPr id="8" name="Picture 7" descr="api_te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55" y="2262602"/>
            <a:ext cx="1332756" cy="1289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44926" y="3551906"/>
            <a:ext cx="1913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API Developers</a:t>
            </a:r>
            <a:endParaRPr lang="en-US" sz="1600" dirty="0">
              <a:latin typeface="Helvetica"/>
              <a:cs typeface="Helvetica"/>
            </a:endParaRPr>
          </a:p>
        </p:txBody>
      </p:sp>
      <p:pic>
        <p:nvPicPr>
          <p:cNvPr id="13" name="Picture 12" descr="pers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66" y="4679938"/>
            <a:ext cx="1229598" cy="12893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31459" y="5992060"/>
            <a:ext cx="22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API Product Owner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8383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loveAPIs_breakout_16-9onwhite">
  <a:themeElements>
    <a:clrScheme name="apigee_theme_colors">
      <a:dk1>
        <a:srgbClr val="686868"/>
      </a:dk1>
      <a:lt1>
        <a:sysClr val="window" lastClr="FFFFFF"/>
      </a:lt1>
      <a:dk2>
        <a:srgbClr val="FF4300"/>
      </a:dk2>
      <a:lt2>
        <a:srgbClr val="F1F2F2"/>
      </a:lt2>
      <a:accent1>
        <a:srgbClr val="D1D3D4"/>
      </a:accent1>
      <a:accent2>
        <a:srgbClr val="A7A9AC"/>
      </a:accent2>
      <a:accent3>
        <a:srgbClr val="6D6E71"/>
      </a:accent3>
      <a:accent4>
        <a:srgbClr val="494949"/>
      </a:accent4>
      <a:accent5>
        <a:srgbClr val="1C9AD6"/>
      </a:accent5>
      <a:accent6>
        <a:srgbClr val="179C4E"/>
      </a:accent6>
      <a:hlink>
        <a:srgbClr val="1B97D1"/>
      </a:hlink>
      <a:folHlink>
        <a:srgbClr val="064B7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iloveAPIs_breakout_16-9onwhite.potx</Template>
  <TotalTime>4136</TotalTime>
  <Words>402</Words>
  <Application>Microsoft Macintosh PowerPoint</Application>
  <PresentationFormat>Custom</PresentationFormat>
  <Paragraphs>127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iloveAPIs_breakout_16-9onwhite</vt:lpstr>
      <vt:lpstr>Apigee Analytics Services</vt:lpstr>
      <vt:lpstr>Agenda</vt:lpstr>
      <vt:lpstr>Apigee Edge</vt:lpstr>
      <vt:lpstr>Analytics Services</vt:lpstr>
      <vt:lpstr>Analytics Services</vt:lpstr>
      <vt:lpstr>Analytics Services</vt:lpstr>
      <vt:lpstr>Visibility across the API Value Chain</vt:lpstr>
      <vt:lpstr>Analytics Services</vt:lpstr>
      <vt:lpstr>Users</vt:lpstr>
      <vt:lpstr>Users</vt:lpstr>
      <vt:lpstr>Users</vt:lpstr>
      <vt:lpstr>Users</vt:lpstr>
      <vt:lpstr>Users</vt:lpstr>
      <vt:lpstr>Users</vt:lpstr>
      <vt:lpstr>PowerPoint Presentation</vt:lpstr>
      <vt:lpstr>Questions</vt:lpstr>
    </vt:vector>
  </TitlesOfParts>
  <Company>The Opposite of Olives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Carole Jeung</dc:creator>
  <cp:lastModifiedBy>API  Conference</cp:lastModifiedBy>
  <cp:revision>173</cp:revision>
  <dcterms:created xsi:type="dcterms:W3CDTF">2013-08-05T18:46:25Z</dcterms:created>
  <dcterms:modified xsi:type="dcterms:W3CDTF">2013-11-05T17:08:08Z</dcterms:modified>
</cp:coreProperties>
</file>