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33"/>
  </p:notesMasterIdLst>
  <p:handoutMasterIdLst>
    <p:handoutMasterId r:id="rId34"/>
  </p:handoutMasterIdLst>
  <p:sldIdLst>
    <p:sldId id="256" r:id="rId2"/>
    <p:sldId id="262" r:id="rId3"/>
    <p:sldId id="296" r:id="rId4"/>
    <p:sldId id="264" r:id="rId5"/>
    <p:sldId id="266" r:id="rId6"/>
    <p:sldId id="267" r:id="rId7"/>
    <p:sldId id="270" r:id="rId8"/>
    <p:sldId id="268" r:id="rId9"/>
    <p:sldId id="269" r:id="rId10"/>
    <p:sldId id="273" r:id="rId11"/>
    <p:sldId id="271" r:id="rId12"/>
    <p:sldId id="272" r:id="rId13"/>
    <p:sldId id="274" r:id="rId14"/>
    <p:sldId id="275" r:id="rId15"/>
    <p:sldId id="276" r:id="rId16"/>
    <p:sldId id="277" r:id="rId17"/>
    <p:sldId id="278" r:id="rId18"/>
    <p:sldId id="279" r:id="rId19"/>
    <p:sldId id="280" r:id="rId20"/>
    <p:sldId id="281" r:id="rId21"/>
    <p:sldId id="294" r:id="rId22"/>
    <p:sldId id="282" r:id="rId23"/>
    <p:sldId id="284" r:id="rId24"/>
    <p:sldId id="285" r:id="rId25"/>
    <p:sldId id="286" r:id="rId26"/>
    <p:sldId id="287" r:id="rId27"/>
    <p:sldId id="288" r:id="rId28"/>
    <p:sldId id="295" r:id="rId29"/>
    <p:sldId id="289" r:id="rId30"/>
    <p:sldId id="290" r:id="rId31"/>
    <p:sldId id="291" r:id="rId32"/>
  </p:sldIdLst>
  <p:sldSz cx="121793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AC62F"/>
    <a:srgbClr val="064B7C"/>
    <a:srgbClr val="1B97D1"/>
    <a:srgbClr val="494949"/>
    <a:srgbClr val="686868"/>
    <a:srgbClr val="969696"/>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2" autoAdjust="0"/>
    <p:restoredTop sz="95610" autoAdjust="0"/>
  </p:normalViewPr>
  <p:slideViewPr>
    <p:cSldViewPr snapToGrid="0" snapToObjects="1">
      <p:cViewPr varScale="1">
        <p:scale>
          <a:sx n="90" d="100"/>
          <a:sy n="90" d="100"/>
        </p:scale>
        <p:origin x="-472" y="-104"/>
      </p:cViewPr>
      <p:guideLst>
        <p:guide orient="horz" pos="2375"/>
        <p:guide pos="887"/>
        <p:guide pos="37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378C13-A8D6-E54B-939B-A35E4E8D9964}" type="doc">
      <dgm:prSet loTypeId="urn:microsoft.com/office/officeart/2005/8/layout/matrix3" loCatId="" qsTypeId="urn:microsoft.com/office/officeart/2005/8/quickstyle/simple1" qsCatId="simple" csTypeId="urn:microsoft.com/office/officeart/2005/8/colors/accent0_1" csCatId="mainScheme" phldr="1"/>
      <dgm:spPr/>
      <dgm:t>
        <a:bodyPr/>
        <a:lstStyle/>
        <a:p>
          <a:endParaRPr lang="en-US"/>
        </a:p>
      </dgm:t>
    </dgm:pt>
    <dgm:pt modelId="{8B87285E-9446-6E47-89DC-45307D025507}">
      <dgm:prSet phldrT="[Text]" custT="1"/>
      <dgm:spPr>
        <a:ln>
          <a:solidFill>
            <a:schemeClr val="tx1"/>
          </a:solidFill>
        </a:ln>
      </dgm:spPr>
      <dgm:t>
        <a:bodyPr/>
        <a:lstStyle/>
        <a:p>
          <a:r>
            <a:rPr lang="en-US" sz="2000" b="1" dirty="0" smtClean="0">
              <a:solidFill>
                <a:srgbClr val="FF4300"/>
              </a:solidFill>
              <a:latin typeface="Arial"/>
              <a:cs typeface="Arial"/>
            </a:rPr>
            <a:t>Business Growth</a:t>
          </a:r>
          <a:endParaRPr lang="en-US" sz="2000" b="1" dirty="0">
            <a:solidFill>
              <a:srgbClr val="FF4300"/>
            </a:solidFill>
            <a:latin typeface="Arial"/>
            <a:cs typeface="Arial"/>
          </a:endParaRPr>
        </a:p>
      </dgm:t>
    </dgm:pt>
    <dgm:pt modelId="{AF133669-99E4-0D45-B0C9-54832BA25E3B}" type="parTrans" cxnId="{D0A96929-B5EA-AD48-AAFB-001E1F1BA01B}">
      <dgm:prSet/>
      <dgm:spPr/>
      <dgm:t>
        <a:bodyPr/>
        <a:lstStyle/>
        <a:p>
          <a:endParaRPr lang="en-US" sz="2000" b="1">
            <a:solidFill>
              <a:srgbClr val="FF4300"/>
            </a:solidFill>
            <a:latin typeface="Arial"/>
            <a:cs typeface="Arial"/>
          </a:endParaRPr>
        </a:p>
      </dgm:t>
    </dgm:pt>
    <dgm:pt modelId="{DB65824D-BDB4-684C-BC20-84FF3D7CAD8D}" type="sibTrans" cxnId="{D0A96929-B5EA-AD48-AAFB-001E1F1BA01B}">
      <dgm:prSet/>
      <dgm:spPr/>
      <dgm:t>
        <a:bodyPr/>
        <a:lstStyle/>
        <a:p>
          <a:endParaRPr lang="en-US" sz="2000" b="1">
            <a:solidFill>
              <a:srgbClr val="FF4300"/>
            </a:solidFill>
            <a:latin typeface="Arial"/>
            <a:cs typeface="Arial"/>
          </a:endParaRPr>
        </a:p>
      </dgm:t>
    </dgm:pt>
    <dgm:pt modelId="{1C3BD6FD-7D3B-3E43-B6A6-BCF6BBF1C632}">
      <dgm:prSet phldrT="[Text]" custT="1"/>
      <dgm:spPr>
        <a:ln>
          <a:solidFill>
            <a:srgbClr val="686868"/>
          </a:solidFill>
        </a:ln>
      </dgm:spPr>
      <dgm:t>
        <a:bodyPr/>
        <a:lstStyle/>
        <a:p>
          <a:r>
            <a:rPr lang="en-US" sz="2000" b="1" dirty="0" smtClean="0">
              <a:solidFill>
                <a:srgbClr val="FF4300"/>
              </a:solidFill>
              <a:latin typeface="Arial"/>
              <a:cs typeface="Arial"/>
            </a:rPr>
            <a:t>User Engagement</a:t>
          </a:r>
          <a:endParaRPr lang="en-US" sz="2000" b="1" dirty="0">
            <a:solidFill>
              <a:srgbClr val="FF4300"/>
            </a:solidFill>
            <a:latin typeface="Arial"/>
            <a:cs typeface="Arial"/>
          </a:endParaRPr>
        </a:p>
      </dgm:t>
    </dgm:pt>
    <dgm:pt modelId="{472F6282-319C-474B-ABA6-438B9009EBD9}" type="parTrans" cxnId="{78CD35CF-92EC-0E47-B0D7-26A9720D76BA}">
      <dgm:prSet/>
      <dgm:spPr/>
      <dgm:t>
        <a:bodyPr/>
        <a:lstStyle/>
        <a:p>
          <a:endParaRPr lang="en-US" sz="2000" b="1">
            <a:solidFill>
              <a:srgbClr val="FF4300"/>
            </a:solidFill>
            <a:latin typeface="Arial"/>
            <a:cs typeface="Arial"/>
          </a:endParaRPr>
        </a:p>
      </dgm:t>
    </dgm:pt>
    <dgm:pt modelId="{89A82480-C4C0-9F4F-8739-AE96E6F30A34}" type="sibTrans" cxnId="{78CD35CF-92EC-0E47-B0D7-26A9720D76BA}">
      <dgm:prSet/>
      <dgm:spPr/>
      <dgm:t>
        <a:bodyPr/>
        <a:lstStyle/>
        <a:p>
          <a:endParaRPr lang="en-US" sz="2000" b="1">
            <a:solidFill>
              <a:srgbClr val="FF4300"/>
            </a:solidFill>
            <a:latin typeface="Arial"/>
            <a:cs typeface="Arial"/>
          </a:endParaRPr>
        </a:p>
      </dgm:t>
    </dgm:pt>
    <dgm:pt modelId="{EE37E2C3-1EE6-914F-8758-C8970DA66E57}">
      <dgm:prSet phldrT="[Text]" custT="1"/>
      <dgm:spPr/>
      <dgm:t>
        <a:bodyPr/>
        <a:lstStyle/>
        <a:p>
          <a:r>
            <a:rPr lang="en-US" sz="2000" b="1" dirty="0" smtClean="0">
              <a:solidFill>
                <a:srgbClr val="FF4300"/>
              </a:solidFill>
              <a:latin typeface="Arial"/>
              <a:cs typeface="Arial"/>
            </a:rPr>
            <a:t>Developer Adoption</a:t>
          </a:r>
          <a:endParaRPr lang="en-US" sz="2000" b="1" dirty="0">
            <a:solidFill>
              <a:srgbClr val="FF4300"/>
            </a:solidFill>
            <a:latin typeface="Arial"/>
            <a:cs typeface="Arial"/>
          </a:endParaRPr>
        </a:p>
      </dgm:t>
    </dgm:pt>
    <dgm:pt modelId="{1097E93C-AE53-3841-AF95-11763364D41A}" type="parTrans" cxnId="{1BCC469B-52F5-BC48-A3A0-30508BA0A30E}">
      <dgm:prSet/>
      <dgm:spPr/>
      <dgm:t>
        <a:bodyPr/>
        <a:lstStyle/>
        <a:p>
          <a:endParaRPr lang="en-US" sz="2000" b="1">
            <a:solidFill>
              <a:srgbClr val="FF4300"/>
            </a:solidFill>
            <a:latin typeface="Arial"/>
            <a:cs typeface="Arial"/>
          </a:endParaRPr>
        </a:p>
      </dgm:t>
    </dgm:pt>
    <dgm:pt modelId="{25B59925-1E54-344C-97D9-CF748820C9F1}" type="sibTrans" cxnId="{1BCC469B-52F5-BC48-A3A0-30508BA0A30E}">
      <dgm:prSet/>
      <dgm:spPr/>
      <dgm:t>
        <a:bodyPr/>
        <a:lstStyle/>
        <a:p>
          <a:endParaRPr lang="en-US" sz="2000" b="1">
            <a:solidFill>
              <a:srgbClr val="FF4300"/>
            </a:solidFill>
            <a:latin typeface="Arial"/>
            <a:cs typeface="Arial"/>
          </a:endParaRPr>
        </a:p>
      </dgm:t>
    </dgm:pt>
    <dgm:pt modelId="{9C898427-B1CF-1242-BD78-AF345DE5F0C3}">
      <dgm:prSet phldrT="[Text]" custT="1"/>
      <dgm:spPr/>
      <dgm:t>
        <a:bodyPr/>
        <a:lstStyle/>
        <a:p>
          <a:r>
            <a:rPr lang="en-US" sz="2000" b="1" dirty="0" smtClean="0">
              <a:solidFill>
                <a:srgbClr val="FF4300"/>
              </a:solidFill>
              <a:latin typeface="Arial"/>
              <a:cs typeface="Arial"/>
            </a:rPr>
            <a:t>API Information</a:t>
          </a:r>
          <a:endParaRPr lang="en-US" sz="1800" b="1" dirty="0">
            <a:solidFill>
              <a:srgbClr val="FF4300"/>
            </a:solidFill>
            <a:latin typeface="Arial"/>
            <a:cs typeface="Arial"/>
          </a:endParaRPr>
        </a:p>
      </dgm:t>
    </dgm:pt>
    <dgm:pt modelId="{C89638A8-EB44-7A4E-8C34-59C78E9BB87C}" type="parTrans" cxnId="{E8A9929B-BA08-6840-8D41-11948CF7A1A1}">
      <dgm:prSet/>
      <dgm:spPr/>
      <dgm:t>
        <a:bodyPr/>
        <a:lstStyle/>
        <a:p>
          <a:endParaRPr lang="en-US" sz="2000" b="1">
            <a:solidFill>
              <a:srgbClr val="FF4300"/>
            </a:solidFill>
            <a:latin typeface="Arial"/>
            <a:cs typeface="Arial"/>
          </a:endParaRPr>
        </a:p>
      </dgm:t>
    </dgm:pt>
    <dgm:pt modelId="{1D7DC0F8-1BF4-A349-9295-6B547DCD9673}" type="sibTrans" cxnId="{E8A9929B-BA08-6840-8D41-11948CF7A1A1}">
      <dgm:prSet/>
      <dgm:spPr/>
      <dgm:t>
        <a:bodyPr/>
        <a:lstStyle/>
        <a:p>
          <a:endParaRPr lang="en-US" sz="2000" b="1">
            <a:solidFill>
              <a:srgbClr val="FF4300"/>
            </a:solidFill>
            <a:latin typeface="Arial"/>
            <a:cs typeface="Arial"/>
          </a:endParaRPr>
        </a:p>
      </dgm:t>
    </dgm:pt>
    <dgm:pt modelId="{A2E225E1-270A-B24D-8730-B77173EDB100}" type="pres">
      <dgm:prSet presAssocID="{2C378C13-A8D6-E54B-939B-A35E4E8D9964}" presName="matrix" presStyleCnt="0">
        <dgm:presLayoutVars>
          <dgm:chMax val="1"/>
          <dgm:dir/>
          <dgm:resizeHandles val="exact"/>
        </dgm:presLayoutVars>
      </dgm:prSet>
      <dgm:spPr/>
      <dgm:t>
        <a:bodyPr/>
        <a:lstStyle/>
        <a:p>
          <a:endParaRPr lang="en-US"/>
        </a:p>
      </dgm:t>
    </dgm:pt>
    <dgm:pt modelId="{A0BABAB7-2F63-D84C-AA4C-F09714A9D502}" type="pres">
      <dgm:prSet presAssocID="{2C378C13-A8D6-E54B-939B-A35E4E8D9964}" presName="diamond" presStyleLbl="bgShp" presStyleIdx="0" presStyleCnt="1"/>
      <dgm:spPr/>
    </dgm:pt>
    <dgm:pt modelId="{7944ABCF-6428-6B47-BAD2-368660813492}" type="pres">
      <dgm:prSet presAssocID="{2C378C13-A8D6-E54B-939B-A35E4E8D9964}" presName="quad1" presStyleLbl="node1" presStyleIdx="0" presStyleCnt="4" custScaleX="114582" custLinFactNeighborX="-5315">
        <dgm:presLayoutVars>
          <dgm:chMax val="0"/>
          <dgm:chPref val="0"/>
          <dgm:bulletEnabled val="1"/>
        </dgm:presLayoutVars>
      </dgm:prSet>
      <dgm:spPr/>
      <dgm:t>
        <a:bodyPr/>
        <a:lstStyle/>
        <a:p>
          <a:endParaRPr lang="en-US"/>
        </a:p>
      </dgm:t>
    </dgm:pt>
    <dgm:pt modelId="{4C8114CC-133D-7543-AA7A-1B91214EB955}" type="pres">
      <dgm:prSet presAssocID="{2C378C13-A8D6-E54B-939B-A35E4E8D9964}" presName="quad2" presStyleLbl="node1" presStyleIdx="1" presStyleCnt="4" custScaleX="108888" custLinFactNeighborX="4556" custLinFactNeighborY="-759">
        <dgm:presLayoutVars>
          <dgm:chMax val="0"/>
          <dgm:chPref val="0"/>
          <dgm:bulletEnabled val="1"/>
        </dgm:presLayoutVars>
      </dgm:prSet>
      <dgm:spPr/>
      <dgm:t>
        <a:bodyPr/>
        <a:lstStyle/>
        <a:p>
          <a:endParaRPr lang="en-US"/>
        </a:p>
      </dgm:t>
    </dgm:pt>
    <dgm:pt modelId="{1D47139D-6DD5-3447-BD90-DB6293359E0D}" type="pres">
      <dgm:prSet presAssocID="{2C378C13-A8D6-E54B-939B-A35E4E8D9964}" presName="quad3" presStyleLbl="node1" presStyleIdx="2" presStyleCnt="4" custScaleX="120656" custLinFactNeighborX="-5315">
        <dgm:presLayoutVars>
          <dgm:chMax val="0"/>
          <dgm:chPref val="0"/>
          <dgm:bulletEnabled val="1"/>
        </dgm:presLayoutVars>
      </dgm:prSet>
      <dgm:spPr/>
      <dgm:t>
        <a:bodyPr/>
        <a:lstStyle/>
        <a:p>
          <a:endParaRPr lang="en-US"/>
        </a:p>
      </dgm:t>
    </dgm:pt>
    <dgm:pt modelId="{AFB02B14-266B-4D4E-BC26-24E94981E082}" type="pres">
      <dgm:prSet presAssocID="{2C378C13-A8D6-E54B-939B-A35E4E8D9964}" presName="quad4" presStyleLbl="node1" presStyleIdx="3" presStyleCnt="4" custScaleX="113443" custLinFactNeighborX="6074">
        <dgm:presLayoutVars>
          <dgm:chMax val="0"/>
          <dgm:chPref val="0"/>
          <dgm:bulletEnabled val="1"/>
        </dgm:presLayoutVars>
      </dgm:prSet>
      <dgm:spPr/>
      <dgm:t>
        <a:bodyPr/>
        <a:lstStyle/>
        <a:p>
          <a:endParaRPr lang="en-US"/>
        </a:p>
      </dgm:t>
    </dgm:pt>
  </dgm:ptLst>
  <dgm:cxnLst>
    <dgm:cxn modelId="{40454734-0826-7540-BDF9-4F80E3A3FE4A}" type="presOf" srcId="{9C898427-B1CF-1242-BD78-AF345DE5F0C3}" destId="{AFB02B14-266B-4D4E-BC26-24E94981E082}" srcOrd="0" destOrd="0" presId="urn:microsoft.com/office/officeart/2005/8/layout/matrix3"/>
    <dgm:cxn modelId="{D0A96929-B5EA-AD48-AAFB-001E1F1BA01B}" srcId="{2C378C13-A8D6-E54B-939B-A35E4E8D9964}" destId="{8B87285E-9446-6E47-89DC-45307D025507}" srcOrd="0" destOrd="0" parTransId="{AF133669-99E4-0D45-B0C9-54832BA25E3B}" sibTransId="{DB65824D-BDB4-684C-BC20-84FF3D7CAD8D}"/>
    <dgm:cxn modelId="{78CD35CF-92EC-0E47-B0D7-26A9720D76BA}" srcId="{2C378C13-A8D6-E54B-939B-A35E4E8D9964}" destId="{1C3BD6FD-7D3B-3E43-B6A6-BCF6BBF1C632}" srcOrd="1" destOrd="0" parTransId="{472F6282-319C-474B-ABA6-438B9009EBD9}" sibTransId="{89A82480-C4C0-9F4F-8739-AE96E6F30A34}"/>
    <dgm:cxn modelId="{546424C5-CE2F-3742-8399-FB1359AF36B7}" type="presOf" srcId="{1C3BD6FD-7D3B-3E43-B6A6-BCF6BBF1C632}" destId="{4C8114CC-133D-7543-AA7A-1B91214EB955}" srcOrd="0" destOrd="0" presId="urn:microsoft.com/office/officeart/2005/8/layout/matrix3"/>
    <dgm:cxn modelId="{1BCC469B-52F5-BC48-A3A0-30508BA0A30E}" srcId="{2C378C13-A8D6-E54B-939B-A35E4E8D9964}" destId="{EE37E2C3-1EE6-914F-8758-C8970DA66E57}" srcOrd="2" destOrd="0" parTransId="{1097E93C-AE53-3841-AF95-11763364D41A}" sibTransId="{25B59925-1E54-344C-97D9-CF748820C9F1}"/>
    <dgm:cxn modelId="{C0389551-4A69-2B40-8E21-AE820710E06E}" type="presOf" srcId="{8B87285E-9446-6E47-89DC-45307D025507}" destId="{7944ABCF-6428-6B47-BAD2-368660813492}" srcOrd="0" destOrd="0" presId="urn:microsoft.com/office/officeart/2005/8/layout/matrix3"/>
    <dgm:cxn modelId="{E8A9929B-BA08-6840-8D41-11948CF7A1A1}" srcId="{2C378C13-A8D6-E54B-939B-A35E4E8D9964}" destId="{9C898427-B1CF-1242-BD78-AF345DE5F0C3}" srcOrd="3" destOrd="0" parTransId="{C89638A8-EB44-7A4E-8C34-59C78E9BB87C}" sibTransId="{1D7DC0F8-1BF4-A349-9295-6B547DCD9673}"/>
    <dgm:cxn modelId="{548FEF37-3A51-5E49-9E71-0CC0F48A2FFC}" type="presOf" srcId="{2C378C13-A8D6-E54B-939B-A35E4E8D9964}" destId="{A2E225E1-270A-B24D-8730-B77173EDB100}" srcOrd="0" destOrd="0" presId="urn:microsoft.com/office/officeart/2005/8/layout/matrix3"/>
    <dgm:cxn modelId="{E8955060-5FEC-0A41-AAA6-E4AA148525DF}" type="presOf" srcId="{EE37E2C3-1EE6-914F-8758-C8970DA66E57}" destId="{1D47139D-6DD5-3447-BD90-DB6293359E0D}" srcOrd="0" destOrd="0" presId="urn:microsoft.com/office/officeart/2005/8/layout/matrix3"/>
    <dgm:cxn modelId="{72B95EBB-6C03-3841-BE8D-D8898A9E25F4}" type="presParOf" srcId="{A2E225E1-270A-B24D-8730-B77173EDB100}" destId="{A0BABAB7-2F63-D84C-AA4C-F09714A9D502}" srcOrd="0" destOrd="0" presId="urn:microsoft.com/office/officeart/2005/8/layout/matrix3"/>
    <dgm:cxn modelId="{700214C6-EF46-AB42-A99B-D1EC88DBAABA}" type="presParOf" srcId="{A2E225E1-270A-B24D-8730-B77173EDB100}" destId="{7944ABCF-6428-6B47-BAD2-368660813492}" srcOrd="1" destOrd="0" presId="urn:microsoft.com/office/officeart/2005/8/layout/matrix3"/>
    <dgm:cxn modelId="{6D63DBC6-6531-EB4C-936C-02511288D48F}" type="presParOf" srcId="{A2E225E1-270A-B24D-8730-B77173EDB100}" destId="{4C8114CC-133D-7543-AA7A-1B91214EB955}" srcOrd="2" destOrd="0" presId="urn:microsoft.com/office/officeart/2005/8/layout/matrix3"/>
    <dgm:cxn modelId="{68507EEA-E4AB-7B43-9285-53442E9D7D51}" type="presParOf" srcId="{A2E225E1-270A-B24D-8730-B77173EDB100}" destId="{1D47139D-6DD5-3447-BD90-DB6293359E0D}" srcOrd="3" destOrd="0" presId="urn:microsoft.com/office/officeart/2005/8/layout/matrix3"/>
    <dgm:cxn modelId="{993F30C0-7271-7C48-8EED-4DA567469112}" type="presParOf" srcId="{A2E225E1-270A-B24D-8730-B77173EDB100}" destId="{AFB02B14-266B-4D4E-BC26-24E94981E08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CF3F92-104C-6744-9259-2C8E8C8E766B}" type="doc">
      <dgm:prSet loTypeId="urn:microsoft.com/office/officeart/2005/8/layout/cycle5" loCatId="" qsTypeId="urn:microsoft.com/office/officeart/2005/8/quickstyle/simple2" qsCatId="simple" csTypeId="urn:microsoft.com/office/officeart/2005/8/colors/accent0_2" csCatId="mainScheme" phldr="1"/>
      <dgm:spPr/>
      <dgm:t>
        <a:bodyPr/>
        <a:lstStyle/>
        <a:p>
          <a:endParaRPr lang="en-US"/>
        </a:p>
      </dgm:t>
    </dgm:pt>
    <dgm:pt modelId="{D748880B-42BF-CA44-A7BC-E44BF76E49EB}">
      <dgm:prSet phldrT="[Text]" custT="1"/>
      <dgm:spPr>
        <a:ln>
          <a:solidFill>
            <a:srgbClr val="686868"/>
          </a:solidFill>
        </a:ln>
        <a:effectLst/>
      </dgm:spPr>
      <dgm:t>
        <a:bodyPr/>
        <a:lstStyle/>
        <a:p>
          <a:r>
            <a:rPr lang="en-US" sz="2000" b="1" dirty="0" smtClean="0">
              <a:latin typeface="Arial"/>
              <a:cs typeface="Arial"/>
            </a:rPr>
            <a:t>Visualize</a:t>
          </a:r>
          <a:endParaRPr lang="en-US" sz="1600" dirty="0">
            <a:solidFill>
              <a:srgbClr val="7F7F7F"/>
            </a:solidFill>
            <a:latin typeface="Arial"/>
            <a:cs typeface="Arial"/>
          </a:endParaRPr>
        </a:p>
      </dgm:t>
    </dgm:pt>
    <dgm:pt modelId="{16F3BE94-8584-7C41-8694-32A312ADAC50}" type="parTrans" cxnId="{CE866329-3719-F742-883B-D35E55F65DFD}">
      <dgm:prSet/>
      <dgm:spPr/>
      <dgm:t>
        <a:bodyPr/>
        <a:lstStyle/>
        <a:p>
          <a:endParaRPr lang="en-US" sz="2000">
            <a:latin typeface="Arial"/>
            <a:cs typeface="Arial"/>
          </a:endParaRPr>
        </a:p>
      </dgm:t>
    </dgm:pt>
    <dgm:pt modelId="{7962180B-4047-AC4A-8CD6-2E8D5D4DC7A0}" type="sibTrans" cxnId="{CE866329-3719-F742-883B-D35E55F65DFD}">
      <dgm:prSet/>
      <dgm:spPr/>
      <dgm:t>
        <a:bodyPr/>
        <a:lstStyle/>
        <a:p>
          <a:endParaRPr lang="en-US" sz="2000">
            <a:latin typeface="Arial"/>
            <a:cs typeface="Arial"/>
          </a:endParaRPr>
        </a:p>
      </dgm:t>
    </dgm:pt>
    <dgm:pt modelId="{6BED47BF-A80E-1D46-8E64-DFB651320EE9}">
      <dgm:prSet phldrT="[Text]" custT="1"/>
      <dgm:spPr>
        <a:ln>
          <a:solidFill>
            <a:schemeClr val="tx1"/>
          </a:solidFill>
        </a:ln>
        <a:effectLst/>
      </dgm:spPr>
      <dgm:t>
        <a:bodyPr/>
        <a:lstStyle/>
        <a:p>
          <a:r>
            <a:rPr lang="en-US" sz="2000" b="1" dirty="0" smtClean="0">
              <a:latin typeface="Arial"/>
              <a:cs typeface="Arial"/>
            </a:rPr>
            <a:t>Collect</a:t>
          </a:r>
          <a:endParaRPr lang="en-US" sz="1600" dirty="0">
            <a:solidFill>
              <a:srgbClr val="7F7F7F"/>
            </a:solidFill>
            <a:latin typeface="Arial"/>
            <a:cs typeface="Arial"/>
          </a:endParaRPr>
        </a:p>
      </dgm:t>
    </dgm:pt>
    <dgm:pt modelId="{C8DA8E62-0CC0-334B-BCDD-D650ED632ADC}" type="parTrans" cxnId="{D20960DD-DE2F-E74A-9800-C8BFEE651B4B}">
      <dgm:prSet/>
      <dgm:spPr/>
      <dgm:t>
        <a:bodyPr/>
        <a:lstStyle/>
        <a:p>
          <a:endParaRPr lang="en-US" sz="2000">
            <a:latin typeface="Arial"/>
            <a:cs typeface="Arial"/>
          </a:endParaRPr>
        </a:p>
      </dgm:t>
    </dgm:pt>
    <dgm:pt modelId="{7F9E6155-2A86-B545-819F-38D05A380B14}" type="sibTrans" cxnId="{D20960DD-DE2F-E74A-9800-C8BFEE651B4B}">
      <dgm:prSet/>
      <dgm:spPr/>
      <dgm:t>
        <a:bodyPr/>
        <a:lstStyle/>
        <a:p>
          <a:endParaRPr lang="en-US" sz="2000">
            <a:latin typeface="Arial"/>
            <a:cs typeface="Arial"/>
          </a:endParaRPr>
        </a:p>
      </dgm:t>
    </dgm:pt>
    <dgm:pt modelId="{B021C942-4C4D-5B4F-8A95-8832FD6FB63E}">
      <dgm:prSet phldrT="[Text]" custT="1"/>
      <dgm:spPr>
        <a:ln>
          <a:solidFill>
            <a:srgbClr val="686868"/>
          </a:solidFill>
        </a:ln>
        <a:effectLst/>
      </dgm:spPr>
      <dgm:t>
        <a:bodyPr/>
        <a:lstStyle/>
        <a:p>
          <a:r>
            <a:rPr lang="en-US" sz="2000" b="1" dirty="0" smtClean="0">
              <a:latin typeface="Arial"/>
              <a:cs typeface="Arial"/>
            </a:rPr>
            <a:t>Analyze</a:t>
          </a:r>
        </a:p>
      </dgm:t>
    </dgm:pt>
    <dgm:pt modelId="{3D527994-F10B-5247-A353-85E94C446B02}" type="parTrans" cxnId="{5D8626F5-9272-4B41-8B48-BE6D3F6B31A0}">
      <dgm:prSet/>
      <dgm:spPr/>
      <dgm:t>
        <a:bodyPr/>
        <a:lstStyle/>
        <a:p>
          <a:endParaRPr lang="en-US" sz="2000">
            <a:latin typeface="Arial"/>
            <a:cs typeface="Arial"/>
          </a:endParaRPr>
        </a:p>
      </dgm:t>
    </dgm:pt>
    <dgm:pt modelId="{EA0648B0-041C-354F-B92C-5FA954B4FFE1}" type="sibTrans" cxnId="{5D8626F5-9272-4B41-8B48-BE6D3F6B31A0}">
      <dgm:prSet/>
      <dgm:spPr/>
      <dgm:t>
        <a:bodyPr/>
        <a:lstStyle/>
        <a:p>
          <a:endParaRPr lang="en-US" sz="2000">
            <a:latin typeface="Arial"/>
            <a:cs typeface="Arial"/>
          </a:endParaRPr>
        </a:p>
      </dgm:t>
    </dgm:pt>
    <dgm:pt modelId="{7F92260C-709A-F14D-9DAA-DBC1CA8C87FF}">
      <dgm:prSet phldrT="[Text]" custT="1"/>
      <dgm:spPr>
        <a:ln>
          <a:solidFill>
            <a:srgbClr val="686868"/>
          </a:solidFill>
        </a:ln>
        <a:effectLst/>
      </dgm:spPr>
      <dgm:t>
        <a:bodyPr/>
        <a:lstStyle/>
        <a:p>
          <a:r>
            <a:rPr lang="en-US" sz="2000" b="1" dirty="0" smtClean="0">
              <a:latin typeface="Arial"/>
              <a:cs typeface="Arial"/>
            </a:rPr>
            <a:t>Act</a:t>
          </a:r>
          <a:endParaRPr lang="en-US" sz="1800" b="1" dirty="0" smtClean="0">
            <a:latin typeface="Arial"/>
            <a:cs typeface="Arial"/>
          </a:endParaRPr>
        </a:p>
      </dgm:t>
    </dgm:pt>
    <dgm:pt modelId="{F196069C-97F2-BE40-89CE-DF3973FDB0BF}" type="parTrans" cxnId="{A3CDC4EC-3058-9A4B-86F1-36E5F7BD6260}">
      <dgm:prSet/>
      <dgm:spPr/>
      <dgm:t>
        <a:bodyPr/>
        <a:lstStyle/>
        <a:p>
          <a:endParaRPr lang="en-US" sz="2000">
            <a:latin typeface="Arial"/>
            <a:cs typeface="Arial"/>
          </a:endParaRPr>
        </a:p>
      </dgm:t>
    </dgm:pt>
    <dgm:pt modelId="{5C7C4986-1942-DF41-8571-661FB9503C34}" type="sibTrans" cxnId="{A3CDC4EC-3058-9A4B-86F1-36E5F7BD6260}">
      <dgm:prSet/>
      <dgm:spPr/>
      <dgm:t>
        <a:bodyPr/>
        <a:lstStyle/>
        <a:p>
          <a:endParaRPr lang="en-US" sz="2000">
            <a:latin typeface="Arial"/>
            <a:cs typeface="Arial"/>
          </a:endParaRPr>
        </a:p>
      </dgm:t>
    </dgm:pt>
    <dgm:pt modelId="{6BDB20DA-E46E-8D4C-A8A4-415BEB489D62}" type="pres">
      <dgm:prSet presAssocID="{52CF3F92-104C-6744-9259-2C8E8C8E766B}" presName="cycle" presStyleCnt="0">
        <dgm:presLayoutVars>
          <dgm:dir/>
          <dgm:resizeHandles val="exact"/>
        </dgm:presLayoutVars>
      </dgm:prSet>
      <dgm:spPr/>
      <dgm:t>
        <a:bodyPr/>
        <a:lstStyle/>
        <a:p>
          <a:endParaRPr lang="en-US"/>
        </a:p>
      </dgm:t>
    </dgm:pt>
    <dgm:pt modelId="{E8A8F5F7-13DD-F541-81F8-ABB8452A1FC6}" type="pres">
      <dgm:prSet presAssocID="{6BED47BF-A80E-1D46-8E64-DFB651320EE9}" presName="node" presStyleLbl="node1" presStyleIdx="0" presStyleCnt="4">
        <dgm:presLayoutVars>
          <dgm:bulletEnabled val="1"/>
        </dgm:presLayoutVars>
      </dgm:prSet>
      <dgm:spPr/>
      <dgm:t>
        <a:bodyPr/>
        <a:lstStyle/>
        <a:p>
          <a:endParaRPr lang="en-US"/>
        </a:p>
      </dgm:t>
    </dgm:pt>
    <dgm:pt modelId="{E97A833F-C81E-804D-A38E-DE70698F593A}" type="pres">
      <dgm:prSet presAssocID="{6BED47BF-A80E-1D46-8E64-DFB651320EE9}" presName="spNode" presStyleCnt="0"/>
      <dgm:spPr/>
      <dgm:t>
        <a:bodyPr/>
        <a:lstStyle/>
        <a:p>
          <a:endParaRPr lang="en-US"/>
        </a:p>
      </dgm:t>
    </dgm:pt>
    <dgm:pt modelId="{8D0399F5-93EE-664A-BF53-EF8A27180581}" type="pres">
      <dgm:prSet presAssocID="{7F9E6155-2A86-B545-819F-38D05A380B14}" presName="sibTrans" presStyleLbl="sibTrans1D1" presStyleIdx="0" presStyleCnt="4"/>
      <dgm:spPr/>
      <dgm:t>
        <a:bodyPr/>
        <a:lstStyle/>
        <a:p>
          <a:endParaRPr lang="en-US"/>
        </a:p>
      </dgm:t>
    </dgm:pt>
    <dgm:pt modelId="{C5E44EC4-217B-CE46-BCB2-EC0F44D571B1}" type="pres">
      <dgm:prSet presAssocID="{B021C942-4C4D-5B4F-8A95-8832FD6FB63E}" presName="node" presStyleLbl="node1" presStyleIdx="1" presStyleCnt="4">
        <dgm:presLayoutVars>
          <dgm:bulletEnabled val="1"/>
        </dgm:presLayoutVars>
      </dgm:prSet>
      <dgm:spPr/>
      <dgm:t>
        <a:bodyPr/>
        <a:lstStyle/>
        <a:p>
          <a:endParaRPr lang="en-US"/>
        </a:p>
      </dgm:t>
    </dgm:pt>
    <dgm:pt modelId="{D4214E8F-9F09-FC47-A76B-CE3E844D6CF8}" type="pres">
      <dgm:prSet presAssocID="{B021C942-4C4D-5B4F-8A95-8832FD6FB63E}" presName="spNode" presStyleCnt="0"/>
      <dgm:spPr/>
      <dgm:t>
        <a:bodyPr/>
        <a:lstStyle/>
        <a:p>
          <a:endParaRPr lang="en-US"/>
        </a:p>
      </dgm:t>
    </dgm:pt>
    <dgm:pt modelId="{0BDDD141-DACE-D84A-B35D-17E564AFFE9E}" type="pres">
      <dgm:prSet presAssocID="{EA0648B0-041C-354F-B92C-5FA954B4FFE1}" presName="sibTrans" presStyleLbl="sibTrans1D1" presStyleIdx="1" presStyleCnt="4"/>
      <dgm:spPr/>
      <dgm:t>
        <a:bodyPr/>
        <a:lstStyle/>
        <a:p>
          <a:endParaRPr lang="en-US"/>
        </a:p>
      </dgm:t>
    </dgm:pt>
    <dgm:pt modelId="{97879E79-70AE-2E4C-B886-824FC77E7442}" type="pres">
      <dgm:prSet presAssocID="{D748880B-42BF-CA44-A7BC-E44BF76E49EB}" presName="node" presStyleLbl="node1" presStyleIdx="2" presStyleCnt="4">
        <dgm:presLayoutVars>
          <dgm:bulletEnabled val="1"/>
        </dgm:presLayoutVars>
      </dgm:prSet>
      <dgm:spPr/>
      <dgm:t>
        <a:bodyPr/>
        <a:lstStyle/>
        <a:p>
          <a:endParaRPr lang="en-US"/>
        </a:p>
      </dgm:t>
    </dgm:pt>
    <dgm:pt modelId="{E01693C5-9BA7-1C47-BAA3-F16E532B6F85}" type="pres">
      <dgm:prSet presAssocID="{D748880B-42BF-CA44-A7BC-E44BF76E49EB}" presName="spNode" presStyleCnt="0"/>
      <dgm:spPr/>
      <dgm:t>
        <a:bodyPr/>
        <a:lstStyle/>
        <a:p>
          <a:endParaRPr lang="en-US"/>
        </a:p>
      </dgm:t>
    </dgm:pt>
    <dgm:pt modelId="{685BC0D3-E1FA-0B49-A437-038663163717}" type="pres">
      <dgm:prSet presAssocID="{7962180B-4047-AC4A-8CD6-2E8D5D4DC7A0}" presName="sibTrans" presStyleLbl="sibTrans1D1" presStyleIdx="2" presStyleCnt="4"/>
      <dgm:spPr/>
      <dgm:t>
        <a:bodyPr/>
        <a:lstStyle/>
        <a:p>
          <a:endParaRPr lang="en-US"/>
        </a:p>
      </dgm:t>
    </dgm:pt>
    <dgm:pt modelId="{461DA315-4D9E-964E-B407-9566C7B2BBEA}" type="pres">
      <dgm:prSet presAssocID="{7F92260C-709A-F14D-9DAA-DBC1CA8C87FF}" presName="node" presStyleLbl="node1" presStyleIdx="3" presStyleCnt="4">
        <dgm:presLayoutVars>
          <dgm:bulletEnabled val="1"/>
        </dgm:presLayoutVars>
      </dgm:prSet>
      <dgm:spPr/>
      <dgm:t>
        <a:bodyPr/>
        <a:lstStyle/>
        <a:p>
          <a:endParaRPr lang="en-US"/>
        </a:p>
      </dgm:t>
    </dgm:pt>
    <dgm:pt modelId="{A2A469BA-ADEB-8F40-8F2A-6F31DC458E07}" type="pres">
      <dgm:prSet presAssocID="{7F92260C-709A-F14D-9DAA-DBC1CA8C87FF}" presName="spNode" presStyleCnt="0"/>
      <dgm:spPr/>
      <dgm:t>
        <a:bodyPr/>
        <a:lstStyle/>
        <a:p>
          <a:endParaRPr lang="en-US"/>
        </a:p>
      </dgm:t>
    </dgm:pt>
    <dgm:pt modelId="{D68698F1-83B7-F741-B793-9529BDC64F6A}" type="pres">
      <dgm:prSet presAssocID="{5C7C4986-1942-DF41-8571-661FB9503C34}" presName="sibTrans" presStyleLbl="sibTrans1D1" presStyleIdx="3" presStyleCnt="4"/>
      <dgm:spPr/>
      <dgm:t>
        <a:bodyPr/>
        <a:lstStyle/>
        <a:p>
          <a:endParaRPr lang="en-US"/>
        </a:p>
      </dgm:t>
    </dgm:pt>
  </dgm:ptLst>
  <dgm:cxnLst>
    <dgm:cxn modelId="{2562E949-42CC-0947-A6D1-66D062848378}" type="presOf" srcId="{52CF3F92-104C-6744-9259-2C8E8C8E766B}" destId="{6BDB20DA-E46E-8D4C-A8A4-415BEB489D62}" srcOrd="0" destOrd="0" presId="urn:microsoft.com/office/officeart/2005/8/layout/cycle5"/>
    <dgm:cxn modelId="{5D8626F5-9272-4B41-8B48-BE6D3F6B31A0}" srcId="{52CF3F92-104C-6744-9259-2C8E8C8E766B}" destId="{B021C942-4C4D-5B4F-8A95-8832FD6FB63E}" srcOrd="1" destOrd="0" parTransId="{3D527994-F10B-5247-A353-85E94C446B02}" sibTransId="{EA0648B0-041C-354F-B92C-5FA954B4FFE1}"/>
    <dgm:cxn modelId="{A3CDC4EC-3058-9A4B-86F1-36E5F7BD6260}" srcId="{52CF3F92-104C-6744-9259-2C8E8C8E766B}" destId="{7F92260C-709A-F14D-9DAA-DBC1CA8C87FF}" srcOrd="3" destOrd="0" parTransId="{F196069C-97F2-BE40-89CE-DF3973FDB0BF}" sibTransId="{5C7C4986-1942-DF41-8571-661FB9503C34}"/>
    <dgm:cxn modelId="{1246F3B8-7ABA-CE40-8004-10915C4B47F5}" type="presOf" srcId="{5C7C4986-1942-DF41-8571-661FB9503C34}" destId="{D68698F1-83B7-F741-B793-9529BDC64F6A}" srcOrd="0" destOrd="0" presId="urn:microsoft.com/office/officeart/2005/8/layout/cycle5"/>
    <dgm:cxn modelId="{D9FC28A9-6CBF-0E46-879D-2E7CF412E05B}" type="presOf" srcId="{EA0648B0-041C-354F-B92C-5FA954B4FFE1}" destId="{0BDDD141-DACE-D84A-B35D-17E564AFFE9E}" srcOrd="0" destOrd="0" presId="urn:microsoft.com/office/officeart/2005/8/layout/cycle5"/>
    <dgm:cxn modelId="{D7F7E09B-9CE0-9546-A7D0-844D0A1B2950}" type="presOf" srcId="{6BED47BF-A80E-1D46-8E64-DFB651320EE9}" destId="{E8A8F5F7-13DD-F541-81F8-ABB8452A1FC6}" srcOrd="0" destOrd="0" presId="urn:microsoft.com/office/officeart/2005/8/layout/cycle5"/>
    <dgm:cxn modelId="{83ED4041-9A05-AB48-B64F-27F46A8417B3}" type="presOf" srcId="{7F9E6155-2A86-B545-819F-38D05A380B14}" destId="{8D0399F5-93EE-664A-BF53-EF8A27180581}" srcOrd="0" destOrd="0" presId="urn:microsoft.com/office/officeart/2005/8/layout/cycle5"/>
    <dgm:cxn modelId="{ED14FF3A-2F3E-464F-A15D-3197774555E1}" type="presOf" srcId="{7962180B-4047-AC4A-8CD6-2E8D5D4DC7A0}" destId="{685BC0D3-E1FA-0B49-A437-038663163717}" srcOrd="0" destOrd="0" presId="urn:microsoft.com/office/officeart/2005/8/layout/cycle5"/>
    <dgm:cxn modelId="{D20960DD-DE2F-E74A-9800-C8BFEE651B4B}" srcId="{52CF3F92-104C-6744-9259-2C8E8C8E766B}" destId="{6BED47BF-A80E-1D46-8E64-DFB651320EE9}" srcOrd="0" destOrd="0" parTransId="{C8DA8E62-0CC0-334B-BCDD-D650ED632ADC}" sibTransId="{7F9E6155-2A86-B545-819F-38D05A380B14}"/>
    <dgm:cxn modelId="{CE866329-3719-F742-883B-D35E55F65DFD}" srcId="{52CF3F92-104C-6744-9259-2C8E8C8E766B}" destId="{D748880B-42BF-CA44-A7BC-E44BF76E49EB}" srcOrd="2" destOrd="0" parTransId="{16F3BE94-8584-7C41-8694-32A312ADAC50}" sibTransId="{7962180B-4047-AC4A-8CD6-2E8D5D4DC7A0}"/>
    <dgm:cxn modelId="{7C6137E0-1626-314F-ABC0-53B4D1CFABF1}" type="presOf" srcId="{7F92260C-709A-F14D-9DAA-DBC1CA8C87FF}" destId="{461DA315-4D9E-964E-B407-9566C7B2BBEA}" srcOrd="0" destOrd="0" presId="urn:microsoft.com/office/officeart/2005/8/layout/cycle5"/>
    <dgm:cxn modelId="{9F1FEF70-3962-834F-A5E0-97D2B4504AF2}" type="presOf" srcId="{B021C942-4C4D-5B4F-8A95-8832FD6FB63E}" destId="{C5E44EC4-217B-CE46-BCB2-EC0F44D571B1}" srcOrd="0" destOrd="0" presId="urn:microsoft.com/office/officeart/2005/8/layout/cycle5"/>
    <dgm:cxn modelId="{5DF3D28D-892A-9A46-B452-3EF325ADA521}" type="presOf" srcId="{D748880B-42BF-CA44-A7BC-E44BF76E49EB}" destId="{97879E79-70AE-2E4C-B886-824FC77E7442}" srcOrd="0" destOrd="0" presId="urn:microsoft.com/office/officeart/2005/8/layout/cycle5"/>
    <dgm:cxn modelId="{8C24B003-9938-6040-A98A-4CD93F3F99C0}" type="presParOf" srcId="{6BDB20DA-E46E-8D4C-A8A4-415BEB489D62}" destId="{E8A8F5F7-13DD-F541-81F8-ABB8452A1FC6}" srcOrd="0" destOrd="0" presId="urn:microsoft.com/office/officeart/2005/8/layout/cycle5"/>
    <dgm:cxn modelId="{2A708794-A7DC-CF48-9887-E69918E1EB9B}" type="presParOf" srcId="{6BDB20DA-E46E-8D4C-A8A4-415BEB489D62}" destId="{E97A833F-C81E-804D-A38E-DE70698F593A}" srcOrd="1" destOrd="0" presId="urn:microsoft.com/office/officeart/2005/8/layout/cycle5"/>
    <dgm:cxn modelId="{2E8179E6-B4BD-3448-8706-C1CF9DBB36F2}" type="presParOf" srcId="{6BDB20DA-E46E-8D4C-A8A4-415BEB489D62}" destId="{8D0399F5-93EE-664A-BF53-EF8A27180581}" srcOrd="2" destOrd="0" presId="urn:microsoft.com/office/officeart/2005/8/layout/cycle5"/>
    <dgm:cxn modelId="{7A1BC8AC-C11F-7E4B-AD6F-DA3C5021B6BD}" type="presParOf" srcId="{6BDB20DA-E46E-8D4C-A8A4-415BEB489D62}" destId="{C5E44EC4-217B-CE46-BCB2-EC0F44D571B1}" srcOrd="3" destOrd="0" presId="urn:microsoft.com/office/officeart/2005/8/layout/cycle5"/>
    <dgm:cxn modelId="{BC647C46-0295-EA46-A30C-EE3DB50DBAB5}" type="presParOf" srcId="{6BDB20DA-E46E-8D4C-A8A4-415BEB489D62}" destId="{D4214E8F-9F09-FC47-A76B-CE3E844D6CF8}" srcOrd="4" destOrd="0" presId="urn:microsoft.com/office/officeart/2005/8/layout/cycle5"/>
    <dgm:cxn modelId="{001906D9-3522-3149-ABE3-005CC03F9700}" type="presParOf" srcId="{6BDB20DA-E46E-8D4C-A8A4-415BEB489D62}" destId="{0BDDD141-DACE-D84A-B35D-17E564AFFE9E}" srcOrd="5" destOrd="0" presId="urn:microsoft.com/office/officeart/2005/8/layout/cycle5"/>
    <dgm:cxn modelId="{0722294B-7911-8C47-880E-C37E6E8D3E52}" type="presParOf" srcId="{6BDB20DA-E46E-8D4C-A8A4-415BEB489D62}" destId="{97879E79-70AE-2E4C-B886-824FC77E7442}" srcOrd="6" destOrd="0" presId="urn:microsoft.com/office/officeart/2005/8/layout/cycle5"/>
    <dgm:cxn modelId="{14547897-AAC1-7345-AD54-A6A942CE6C40}" type="presParOf" srcId="{6BDB20DA-E46E-8D4C-A8A4-415BEB489D62}" destId="{E01693C5-9BA7-1C47-BAA3-F16E532B6F85}" srcOrd="7" destOrd="0" presId="urn:microsoft.com/office/officeart/2005/8/layout/cycle5"/>
    <dgm:cxn modelId="{EFFF05CA-D451-7B45-BCC7-70710ED932E1}" type="presParOf" srcId="{6BDB20DA-E46E-8D4C-A8A4-415BEB489D62}" destId="{685BC0D3-E1FA-0B49-A437-038663163717}" srcOrd="8" destOrd="0" presId="urn:microsoft.com/office/officeart/2005/8/layout/cycle5"/>
    <dgm:cxn modelId="{FB519466-EB31-6E49-88BA-4F55B7413681}" type="presParOf" srcId="{6BDB20DA-E46E-8D4C-A8A4-415BEB489D62}" destId="{461DA315-4D9E-964E-B407-9566C7B2BBEA}" srcOrd="9" destOrd="0" presId="urn:microsoft.com/office/officeart/2005/8/layout/cycle5"/>
    <dgm:cxn modelId="{DB47ACAD-D46D-1F46-95F8-601A8085200E}" type="presParOf" srcId="{6BDB20DA-E46E-8D4C-A8A4-415BEB489D62}" destId="{A2A469BA-ADEB-8F40-8F2A-6F31DC458E07}" srcOrd="10" destOrd="0" presId="urn:microsoft.com/office/officeart/2005/8/layout/cycle5"/>
    <dgm:cxn modelId="{0DCCFE27-AE08-C04D-9755-ACDD7FDB467E}" type="presParOf" srcId="{6BDB20DA-E46E-8D4C-A8A4-415BEB489D62}" destId="{D68698F1-83B7-F741-B793-9529BDC64F6A}" srcOrd="11" destOrd="0" presId="urn:microsoft.com/office/officeart/2005/8/layout/cycle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9A3597-0178-004C-B328-ACC7F5500A3B}" type="doc">
      <dgm:prSet loTypeId="urn:microsoft.com/office/officeart/2005/8/layout/chevron1" loCatId="" qsTypeId="urn:microsoft.com/office/officeart/2005/8/quickstyle/simple1" qsCatId="simple" csTypeId="urn:microsoft.com/office/officeart/2005/8/colors/accent0_2" csCatId="mainScheme" phldr="1"/>
      <dgm:spPr/>
      <dgm:t>
        <a:bodyPr/>
        <a:lstStyle/>
        <a:p>
          <a:endParaRPr lang="en-US"/>
        </a:p>
      </dgm:t>
    </dgm:pt>
    <dgm:pt modelId="{1CDF57BA-FC4F-7646-BD83-EA2A3B3557A9}">
      <dgm:prSet phldrT="[Text]" custT="1"/>
      <dgm:spPr/>
      <dgm:t>
        <a:bodyPr/>
        <a:lstStyle/>
        <a:p>
          <a:r>
            <a:rPr lang="en-US" sz="2000" b="1" smtClean="0">
              <a:solidFill>
                <a:schemeClr val="tx1"/>
              </a:solidFill>
              <a:latin typeface="Arial"/>
              <a:cs typeface="Arial"/>
            </a:rPr>
            <a:t>Kickoff</a:t>
          </a:r>
          <a:endParaRPr lang="en-US" sz="2000" b="1" dirty="0">
            <a:solidFill>
              <a:schemeClr val="tx1"/>
            </a:solidFill>
            <a:latin typeface="Arial"/>
            <a:cs typeface="Arial"/>
          </a:endParaRPr>
        </a:p>
      </dgm:t>
    </dgm:pt>
    <dgm:pt modelId="{6B0DF5D5-6FC6-2943-9316-F134CB1522EF}" type="parTrans" cxnId="{23329550-CF16-BF4A-84E9-6F505AAEA773}">
      <dgm:prSet/>
      <dgm:spPr/>
      <dgm:t>
        <a:bodyPr/>
        <a:lstStyle/>
        <a:p>
          <a:endParaRPr lang="en-US" sz="2000" b="1">
            <a:solidFill>
              <a:schemeClr val="tx1"/>
            </a:solidFill>
            <a:latin typeface="Arial"/>
            <a:cs typeface="Arial"/>
          </a:endParaRPr>
        </a:p>
      </dgm:t>
    </dgm:pt>
    <dgm:pt modelId="{EB4C6277-40B0-2447-AF2E-8A713B11B3A1}" type="sibTrans" cxnId="{23329550-CF16-BF4A-84E9-6F505AAEA773}">
      <dgm:prSet/>
      <dgm:spPr/>
      <dgm:t>
        <a:bodyPr/>
        <a:lstStyle/>
        <a:p>
          <a:endParaRPr lang="en-US" sz="2000" b="1">
            <a:solidFill>
              <a:schemeClr val="tx1"/>
            </a:solidFill>
            <a:latin typeface="Arial"/>
            <a:cs typeface="Arial"/>
          </a:endParaRPr>
        </a:p>
      </dgm:t>
    </dgm:pt>
    <dgm:pt modelId="{835C65C4-E18D-7146-9246-CA95FDE2CF72}">
      <dgm:prSet phldrT="[Text]" custT="1"/>
      <dgm:spPr/>
      <dgm:t>
        <a:bodyPr/>
        <a:lstStyle/>
        <a:p>
          <a:r>
            <a:rPr lang="en-US" sz="2000" b="1" dirty="0" smtClean="0">
              <a:solidFill>
                <a:schemeClr val="tx1"/>
              </a:solidFill>
              <a:latin typeface="Arial"/>
              <a:cs typeface="Arial"/>
            </a:rPr>
            <a:t>Data</a:t>
          </a:r>
          <a:endParaRPr lang="en-US" sz="2000" b="1" dirty="0">
            <a:solidFill>
              <a:schemeClr val="tx1"/>
            </a:solidFill>
            <a:latin typeface="Arial"/>
            <a:cs typeface="Arial"/>
          </a:endParaRPr>
        </a:p>
      </dgm:t>
    </dgm:pt>
    <dgm:pt modelId="{6EC30113-F0F4-6B49-94B7-E33EAFDB97F9}" type="parTrans" cxnId="{95E263C7-116A-1340-B83C-D4EA9A040067}">
      <dgm:prSet/>
      <dgm:spPr/>
      <dgm:t>
        <a:bodyPr/>
        <a:lstStyle/>
        <a:p>
          <a:endParaRPr lang="en-US" sz="2000" b="1">
            <a:solidFill>
              <a:schemeClr val="tx1"/>
            </a:solidFill>
            <a:latin typeface="Arial"/>
            <a:cs typeface="Arial"/>
          </a:endParaRPr>
        </a:p>
      </dgm:t>
    </dgm:pt>
    <dgm:pt modelId="{DC31CA6C-BD97-BB4A-A78A-86F252A527F3}" type="sibTrans" cxnId="{95E263C7-116A-1340-B83C-D4EA9A040067}">
      <dgm:prSet/>
      <dgm:spPr/>
      <dgm:t>
        <a:bodyPr/>
        <a:lstStyle/>
        <a:p>
          <a:endParaRPr lang="en-US" sz="2000" b="1">
            <a:solidFill>
              <a:schemeClr val="tx1"/>
            </a:solidFill>
            <a:latin typeface="Arial"/>
            <a:cs typeface="Arial"/>
          </a:endParaRPr>
        </a:p>
      </dgm:t>
    </dgm:pt>
    <dgm:pt modelId="{7ADCD97D-195D-7B48-9B76-C0B59113918C}">
      <dgm:prSet phldrT="[Text]" custT="1"/>
      <dgm:spPr/>
      <dgm:t>
        <a:bodyPr/>
        <a:lstStyle/>
        <a:p>
          <a:r>
            <a:rPr lang="en-US" sz="2000" b="1" dirty="0" smtClean="0">
              <a:solidFill>
                <a:schemeClr val="tx1"/>
              </a:solidFill>
              <a:latin typeface="Arial"/>
              <a:cs typeface="Arial"/>
            </a:rPr>
            <a:t>Analysis</a:t>
          </a:r>
          <a:endParaRPr lang="en-US" sz="2000" b="1" dirty="0">
            <a:solidFill>
              <a:schemeClr val="tx1"/>
            </a:solidFill>
            <a:latin typeface="Arial"/>
            <a:cs typeface="Arial"/>
          </a:endParaRPr>
        </a:p>
      </dgm:t>
    </dgm:pt>
    <dgm:pt modelId="{384D086E-5B71-6B4E-92AD-77C9F63BCD3F}" type="parTrans" cxnId="{37DC2DAE-C676-CC42-B117-E7518408CE46}">
      <dgm:prSet/>
      <dgm:spPr/>
      <dgm:t>
        <a:bodyPr/>
        <a:lstStyle/>
        <a:p>
          <a:endParaRPr lang="en-US" sz="2000" b="1">
            <a:solidFill>
              <a:schemeClr val="tx1"/>
            </a:solidFill>
            <a:latin typeface="Arial"/>
            <a:cs typeface="Arial"/>
          </a:endParaRPr>
        </a:p>
      </dgm:t>
    </dgm:pt>
    <dgm:pt modelId="{42A4A917-D1E2-8D4F-AD7C-42F665275BD8}" type="sibTrans" cxnId="{37DC2DAE-C676-CC42-B117-E7518408CE46}">
      <dgm:prSet/>
      <dgm:spPr/>
      <dgm:t>
        <a:bodyPr/>
        <a:lstStyle/>
        <a:p>
          <a:endParaRPr lang="en-US" sz="2000" b="1">
            <a:solidFill>
              <a:schemeClr val="tx1"/>
            </a:solidFill>
            <a:latin typeface="Arial"/>
            <a:cs typeface="Arial"/>
          </a:endParaRPr>
        </a:p>
      </dgm:t>
    </dgm:pt>
    <dgm:pt modelId="{A884EF0D-8950-A24A-9A3E-847C772F7AEF}">
      <dgm:prSet phldrT="[Text]" custT="1"/>
      <dgm:spPr/>
      <dgm:t>
        <a:bodyPr/>
        <a:lstStyle/>
        <a:p>
          <a:r>
            <a:rPr lang="en-US" sz="2000" b="1" dirty="0" smtClean="0">
              <a:solidFill>
                <a:schemeClr val="tx1"/>
              </a:solidFill>
              <a:latin typeface="Arial"/>
              <a:cs typeface="Arial"/>
            </a:rPr>
            <a:t>Readout</a:t>
          </a:r>
          <a:endParaRPr lang="en-US" sz="2000" b="1" dirty="0">
            <a:solidFill>
              <a:schemeClr val="tx1"/>
            </a:solidFill>
            <a:latin typeface="Arial"/>
            <a:cs typeface="Arial"/>
          </a:endParaRPr>
        </a:p>
      </dgm:t>
    </dgm:pt>
    <dgm:pt modelId="{127FD17B-BF5F-BB4F-A668-14E92F2ADCEA}" type="parTrans" cxnId="{7614F5D9-B51A-5540-941D-059BA83711FB}">
      <dgm:prSet/>
      <dgm:spPr/>
      <dgm:t>
        <a:bodyPr/>
        <a:lstStyle/>
        <a:p>
          <a:endParaRPr lang="en-US" sz="2000" b="1">
            <a:solidFill>
              <a:schemeClr val="tx1"/>
            </a:solidFill>
            <a:latin typeface="Arial"/>
            <a:cs typeface="Arial"/>
          </a:endParaRPr>
        </a:p>
      </dgm:t>
    </dgm:pt>
    <dgm:pt modelId="{EBC6444B-0783-7D48-8AF8-1F5FE0B49C4C}" type="sibTrans" cxnId="{7614F5D9-B51A-5540-941D-059BA83711FB}">
      <dgm:prSet/>
      <dgm:spPr/>
      <dgm:t>
        <a:bodyPr/>
        <a:lstStyle/>
        <a:p>
          <a:endParaRPr lang="en-US" sz="2000" b="1">
            <a:solidFill>
              <a:schemeClr val="tx1"/>
            </a:solidFill>
            <a:latin typeface="Arial"/>
            <a:cs typeface="Arial"/>
          </a:endParaRPr>
        </a:p>
      </dgm:t>
    </dgm:pt>
    <dgm:pt modelId="{471E84E5-56A4-DD46-B658-2FBCF0F2CE40}">
      <dgm:prSet phldrT="[Text]" custT="1"/>
      <dgm:spPr>
        <a:solidFill>
          <a:schemeClr val="tx2"/>
        </a:solidFill>
      </dgm:spPr>
      <dgm:t>
        <a:bodyPr/>
        <a:lstStyle/>
        <a:p>
          <a:r>
            <a:rPr lang="en-US" sz="2000" b="1" dirty="0" smtClean="0">
              <a:solidFill>
                <a:schemeClr val="bg1"/>
              </a:solidFill>
              <a:latin typeface="Arial"/>
              <a:cs typeface="Arial"/>
            </a:rPr>
            <a:t>Insights</a:t>
          </a:r>
          <a:endParaRPr lang="en-US" sz="2000" b="1" dirty="0">
            <a:solidFill>
              <a:schemeClr val="bg1"/>
            </a:solidFill>
            <a:latin typeface="Arial"/>
            <a:cs typeface="Arial"/>
          </a:endParaRPr>
        </a:p>
      </dgm:t>
    </dgm:pt>
    <dgm:pt modelId="{7DB32D3F-C037-644D-9289-4A1A555EFD14}" type="parTrans" cxnId="{129447A5-227E-6448-BDC1-40AF84FE7FFA}">
      <dgm:prSet/>
      <dgm:spPr/>
      <dgm:t>
        <a:bodyPr/>
        <a:lstStyle/>
        <a:p>
          <a:endParaRPr lang="en-US" sz="2000" b="1">
            <a:solidFill>
              <a:schemeClr val="tx1"/>
            </a:solidFill>
            <a:latin typeface="Arial"/>
            <a:cs typeface="Arial"/>
          </a:endParaRPr>
        </a:p>
      </dgm:t>
    </dgm:pt>
    <dgm:pt modelId="{D2172FC1-775A-4A4C-B39C-A0F79BD083FA}" type="sibTrans" cxnId="{129447A5-227E-6448-BDC1-40AF84FE7FFA}">
      <dgm:prSet/>
      <dgm:spPr/>
      <dgm:t>
        <a:bodyPr/>
        <a:lstStyle/>
        <a:p>
          <a:endParaRPr lang="en-US" sz="2000" b="1">
            <a:solidFill>
              <a:schemeClr val="tx1"/>
            </a:solidFill>
            <a:latin typeface="Arial"/>
            <a:cs typeface="Arial"/>
          </a:endParaRPr>
        </a:p>
      </dgm:t>
    </dgm:pt>
    <dgm:pt modelId="{42B59BCA-C3BB-B54A-A983-5F02249863D0}" type="pres">
      <dgm:prSet presAssocID="{069A3597-0178-004C-B328-ACC7F5500A3B}" presName="Name0" presStyleCnt="0">
        <dgm:presLayoutVars>
          <dgm:dir/>
          <dgm:animLvl val="lvl"/>
          <dgm:resizeHandles val="exact"/>
        </dgm:presLayoutVars>
      </dgm:prSet>
      <dgm:spPr/>
      <dgm:t>
        <a:bodyPr/>
        <a:lstStyle/>
        <a:p>
          <a:endParaRPr lang="en-US"/>
        </a:p>
      </dgm:t>
    </dgm:pt>
    <dgm:pt modelId="{A1428160-65BA-DB4B-84BE-90ADD3E54916}" type="pres">
      <dgm:prSet presAssocID="{1CDF57BA-FC4F-7646-BD83-EA2A3B3557A9}" presName="parTxOnly" presStyleLbl="node1" presStyleIdx="0" presStyleCnt="5">
        <dgm:presLayoutVars>
          <dgm:chMax val="0"/>
          <dgm:chPref val="0"/>
          <dgm:bulletEnabled val="1"/>
        </dgm:presLayoutVars>
      </dgm:prSet>
      <dgm:spPr/>
      <dgm:t>
        <a:bodyPr/>
        <a:lstStyle/>
        <a:p>
          <a:endParaRPr lang="en-US"/>
        </a:p>
      </dgm:t>
    </dgm:pt>
    <dgm:pt modelId="{4E2A50CC-30C7-6D4F-8D25-9EE3197ED828}" type="pres">
      <dgm:prSet presAssocID="{EB4C6277-40B0-2447-AF2E-8A713B11B3A1}" presName="parTxOnlySpace" presStyleCnt="0"/>
      <dgm:spPr/>
      <dgm:t>
        <a:bodyPr/>
        <a:lstStyle/>
        <a:p>
          <a:endParaRPr lang="en-US"/>
        </a:p>
      </dgm:t>
    </dgm:pt>
    <dgm:pt modelId="{A86ED09E-FFA6-404C-AD63-227E23CAB13D}" type="pres">
      <dgm:prSet presAssocID="{835C65C4-E18D-7146-9246-CA95FDE2CF72}" presName="parTxOnly" presStyleLbl="node1" presStyleIdx="1" presStyleCnt="5">
        <dgm:presLayoutVars>
          <dgm:chMax val="0"/>
          <dgm:chPref val="0"/>
          <dgm:bulletEnabled val="1"/>
        </dgm:presLayoutVars>
      </dgm:prSet>
      <dgm:spPr/>
      <dgm:t>
        <a:bodyPr/>
        <a:lstStyle/>
        <a:p>
          <a:endParaRPr lang="en-US"/>
        </a:p>
      </dgm:t>
    </dgm:pt>
    <dgm:pt modelId="{AE594C7D-2B97-CC4A-9A37-27D53AF037AC}" type="pres">
      <dgm:prSet presAssocID="{DC31CA6C-BD97-BB4A-A78A-86F252A527F3}" presName="parTxOnlySpace" presStyleCnt="0"/>
      <dgm:spPr/>
      <dgm:t>
        <a:bodyPr/>
        <a:lstStyle/>
        <a:p>
          <a:endParaRPr lang="en-US"/>
        </a:p>
      </dgm:t>
    </dgm:pt>
    <dgm:pt modelId="{1ECAD374-61B2-9344-A1B8-37FA3BF8BCCD}" type="pres">
      <dgm:prSet presAssocID="{7ADCD97D-195D-7B48-9B76-C0B59113918C}" presName="parTxOnly" presStyleLbl="node1" presStyleIdx="2" presStyleCnt="5">
        <dgm:presLayoutVars>
          <dgm:chMax val="0"/>
          <dgm:chPref val="0"/>
          <dgm:bulletEnabled val="1"/>
        </dgm:presLayoutVars>
      </dgm:prSet>
      <dgm:spPr/>
      <dgm:t>
        <a:bodyPr/>
        <a:lstStyle/>
        <a:p>
          <a:endParaRPr lang="en-US"/>
        </a:p>
      </dgm:t>
    </dgm:pt>
    <dgm:pt modelId="{64D233E0-C6AB-2344-9976-0D3A47BB6839}" type="pres">
      <dgm:prSet presAssocID="{42A4A917-D1E2-8D4F-AD7C-42F665275BD8}" presName="parTxOnlySpace" presStyleCnt="0"/>
      <dgm:spPr/>
      <dgm:t>
        <a:bodyPr/>
        <a:lstStyle/>
        <a:p>
          <a:endParaRPr lang="en-US"/>
        </a:p>
      </dgm:t>
    </dgm:pt>
    <dgm:pt modelId="{C43AF241-B754-0F46-BCE8-FE04277F656B}" type="pres">
      <dgm:prSet presAssocID="{A884EF0D-8950-A24A-9A3E-847C772F7AEF}" presName="parTxOnly" presStyleLbl="node1" presStyleIdx="3" presStyleCnt="5">
        <dgm:presLayoutVars>
          <dgm:chMax val="0"/>
          <dgm:chPref val="0"/>
          <dgm:bulletEnabled val="1"/>
        </dgm:presLayoutVars>
      </dgm:prSet>
      <dgm:spPr/>
      <dgm:t>
        <a:bodyPr/>
        <a:lstStyle/>
        <a:p>
          <a:endParaRPr lang="en-US"/>
        </a:p>
      </dgm:t>
    </dgm:pt>
    <dgm:pt modelId="{4713198A-3CAA-8E40-A11E-2DF592DA0968}" type="pres">
      <dgm:prSet presAssocID="{EBC6444B-0783-7D48-8AF8-1F5FE0B49C4C}" presName="parTxOnlySpace" presStyleCnt="0"/>
      <dgm:spPr/>
      <dgm:t>
        <a:bodyPr/>
        <a:lstStyle/>
        <a:p>
          <a:endParaRPr lang="en-US"/>
        </a:p>
      </dgm:t>
    </dgm:pt>
    <dgm:pt modelId="{81BBE81D-313B-6D49-A01A-B9B178E7B18C}" type="pres">
      <dgm:prSet presAssocID="{471E84E5-56A4-DD46-B658-2FBCF0F2CE40}" presName="parTxOnly" presStyleLbl="node1" presStyleIdx="4" presStyleCnt="5">
        <dgm:presLayoutVars>
          <dgm:chMax val="0"/>
          <dgm:chPref val="0"/>
          <dgm:bulletEnabled val="1"/>
        </dgm:presLayoutVars>
      </dgm:prSet>
      <dgm:spPr/>
      <dgm:t>
        <a:bodyPr/>
        <a:lstStyle/>
        <a:p>
          <a:endParaRPr lang="en-US"/>
        </a:p>
      </dgm:t>
    </dgm:pt>
  </dgm:ptLst>
  <dgm:cxnLst>
    <dgm:cxn modelId="{8E2BC5CF-CB53-8B43-841A-75A158113F2C}" type="presOf" srcId="{069A3597-0178-004C-B328-ACC7F5500A3B}" destId="{42B59BCA-C3BB-B54A-A983-5F02249863D0}" srcOrd="0" destOrd="0" presId="urn:microsoft.com/office/officeart/2005/8/layout/chevron1"/>
    <dgm:cxn modelId="{23329550-CF16-BF4A-84E9-6F505AAEA773}" srcId="{069A3597-0178-004C-B328-ACC7F5500A3B}" destId="{1CDF57BA-FC4F-7646-BD83-EA2A3B3557A9}" srcOrd="0" destOrd="0" parTransId="{6B0DF5D5-6FC6-2943-9316-F134CB1522EF}" sibTransId="{EB4C6277-40B0-2447-AF2E-8A713B11B3A1}"/>
    <dgm:cxn modelId="{D47239FC-662D-3041-9775-1399349FB807}" type="presOf" srcId="{1CDF57BA-FC4F-7646-BD83-EA2A3B3557A9}" destId="{A1428160-65BA-DB4B-84BE-90ADD3E54916}" srcOrd="0" destOrd="0" presId="urn:microsoft.com/office/officeart/2005/8/layout/chevron1"/>
    <dgm:cxn modelId="{95E263C7-116A-1340-B83C-D4EA9A040067}" srcId="{069A3597-0178-004C-B328-ACC7F5500A3B}" destId="{835C65C4-E18D-7146-9246-CA95FDE2CF72}" srcOrd="1" destOrd="0" parTransId="{6EC30113-F0F4-6B49-94B7-E33EAFDB97F9}" sibTransId="{DC31CA6C-BD97-BB4A-A78A-86F252A527F3}"/>
    <dgm:cxn modelId="{129447A5-227E-6448-BDC1-40AF84FE7FFA}" srcId="{069A3597-0178-004C-B328-ACC7F5500A3B}" destId="{471E84E5-56A4-DD46-B658-2FBCF0F2CE40}" srcOrd="4" destOrd="0" parTransId="{7DB32D3F-C037-644D-9289-4A1A555EFD14}" sibTransId="{D2172FC1-775A-4A4C-B39C-A0F79BD083FA}"/>
    <dgm:cxn modelId="{68420B53-3B88-C944-874A-6D7962870303}" type="presOf" srcId="{835C65C4-E18D-7146-9246-CA95FDE2CF72}" destId="{A86ED09E-FFA6-404C-AD63-227E23CAB13D}" srcOrd="0" destOrd="0" presId="urn:microsoft.com/office/officeart/2005/8/layout/chevron1"/>
    <dgm:cxn modelId="{D8B842F9-8071-2941-97DC-3620495C34FF}" type="presOf" srcId="{7ADCD97D-195D-7B48-9B76-C0B59113918C}" destId="{1ECAD374-61B2-9344-A1B8-37FA3BF8BCCD}" srcOrd="0" destOrd="0" presId="urn:microsoft.com/office/officeart/2005/8/layout/chevron1"/>
    <dgm:cxn modelId="{37DC2DAE-C676-CC42-B117-E7518408CE46}" srcId="{069A3597-0178-004C-B328-ACC7F5500A3B}" destId="{7ADCD97D-195D-7B48-9B76-C0B59113918C}" srcOrd="2" destOrd="0" parTransId="{384D086E-5B71-6B4E-92AD-77C9F63BCD3F}" sibTransId="{42A4A917-D1E2-8D4F-AD7C-42F665275BD8}"/>
    <dgm:cxn modelId="{7614F5D9-B51A-5540-941D-059BA83711FB}" srcId="{069A3597-0178-004C-B328-ACC7F5500A3B}" destId="{A884EF0D-8950-A24A-9A3E-847C772F7AEF}" srcOrd="3" destOrd="0" parTransId="{127FD17B-BF5F-BB4F-A668-14E92F2ADCEA}" sibTransId="{EBC6444B-0783-7D48-8AF8-1F5FE0B49C4C}"/>
    <dgm:cxn modelId="{D30D4A1C-E7F1-E045-BD1F-DCD35C601444}" type="presOf" srcId="{A884EF0D-8950-A24A-9A3E-847C772F7AEF}" destId="{C43AF241-B754-0F46-BCE8-FE04277F656B}" srcOrd="0" destOrd="0" presId="urn:microsoft.com/office/officeart/2005/8/layout/chevron1"/>
    <dgm:cxn modelId="{9C880DD6-826B-434B-8E66-B98B90350E9C}" type="presOf" srcId="{471E84E5-56A4-DD46-B658-2FBCF0F2CE40}" destId="{81BBE81D-313B-6D49-A01A-B9B178E7B18C}" srcOrd="0" destOrd="0" presId="urn:microsoft.com/office/officeart/2005/8/layout/chevron1"/>
    <dgm:cxn modelId="{CD61672A-DA64-324E-853D-113A5F89DDD3}" type="presParOf" srcId="{42B59BCA-C3BB-B54A-A983-5F02249863D0}" destId="{A1428160-65BA-DB4B-84BE-90ADD3E54916}" srcOrd="0" destOrd="0" presId="urn:microsoft.com/office/officeart/2005/8/layout/chevron1"/>
    <dgm:cxn modelId="{5CE117C2-51A4-CB49-90CE-53BF2CFDC739}" type="presParOf" srcId="{42B59BCA-C3BB-B54A-A983-5F02249863D0}" destId="{4E2A50CC-30C7-6D4F-8D25-9EE3197ED828}" srcOrd="1" destOrd="0" presId="urn:microsoft.com/office/officeart/2005/8/layout/chevron1"/>
    <dgm:cxn modelId="{D13B7051-6823-3040-9571-CF37EDDF1126}" type="presParOf" srcId="{42B59BCA-C3BB-B54A-A983-5F02249863D0}" destId="{A86ED09E-FFA6-404C-AD63-227E23CAB13D}" srcOrd="2" destOrd="0" presId="urn:microsoft.com/office/officeart/2005/8/layout/chevron1"/>
    <dgm:cxn modelId="{6E732F6F-4566-F542-A3D9-21B78732452C}" type="presParOf" srcId="{42B59BCA-C3BB-B54A-A983-5F02249863D0}" destId="{AE594C7D-2B97-CC4A-9A37-27D53AF037AC}" srcOrd="3" destOrd="0" presId="urn:microsoft.com/office/officeart/2005/8/layout/chevron1"/>
    <dgm:cxn modelId="{F94BAF0D-318F-8343-B311-AE6ADD899722}" type="presParOf" srcId="{42B59BCA-C3BB-B54A-A983-5F02249863D0}" destId="{1ECAD374-61B2-9344-A1B8-37FA3BF8BCCD}" srcOrd="4" destOrd="0" presId="urn:microsoft.com/office/officeart/2005/8/layout/chevron1"/>
    <dgm:cxn modelId="{5A936B8B-8CBA-B345-A003-5A90074FAFD7}" type="presParOf" srcId="{42B59BCA-C3BB-B54A-A983-5F02249863D0}" destId="{64D233E0-C6AB-2344-9976-0D3A47BB6839}" srcOrd="5" destOrd="0" presId="urn:microsoft.com/office/officeart/2005/8/layout/chevron1"/>
    <dgm:cxn modelId="{9EB939E9-4F95-6240-865C-B8BB567A9EEF}" type="presParOf" srcId="{42B59BCA-C3BB-B54A-A983-5F02249863D0}" destId="{C43AF241-B754-0F46-BCE8-FE04277F656B}" srcOrd="6" destOrd="0" presId="urn:microsoft.com/office/officeart/2005/8/layout/chevron1"/>
    <dgm:cxn modelId="{7246AA65-9CCA-F84C-873E-AEA3144DE2A0}" type="presParOf" srcId="{42B59BCA-C3BB-B54A-A983-5F02249863D0}" destId="{4713198A-3CAA-8E40-A11E-2DF592DA0968}" srcOrd="7" destOrd="0" presId="urn:microsoft.com/office/officeart/2005/8/layout/chevron1"/>
    <dgm:cxn modelId="{CF8B0A75-072A-764D-96AB-BA3C87FF819E}" type="presParOf" srcId="{42B59BCA-C3BB-B54A-A983-5F02249863D0}" destId="{81BBE81D-313B-6D49-A01A-B9B178E7B18C}"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61826-1FFA-494A-98DD-8DD4F00EC344}" type="doc">
      <dgm:prSet loTypeId="urn:microsoft.com/office/officeart/2009/3/layout/RandomtoResultProcess" loCatId="" qsTypeId="urn:microsoft.com/office/officeart/2005/8/quickstyle/simple1" qsCatId="simple" csTypeId="urn:microsoft.com/office/officeart/2005/8/colors/accent3_2" csCatId="accent3" phldr="1"/>
      <dgm:spPr/>
      <dgm:t>
        <a:bodyPr/>
        <a:lstStyle/>
        <a:p>
          <a:endParaRPr lang="en-US"/>
        </a:p>
      </dgm:t>
    </dgm:pt>
    <dgm:pt modelId="{8AB6631D-367E-7646-A575-FB8574E96013}">
      <dgm:prSet phldrT="[Text]" custT="1"/>
      <dgm:spPr/>
      <dgm:t>
        <a:bodyPr/>
        <a:lstStyle/>
        <a:p>
          <a:pPr>
            <a:lnSpc>
              <a:spcPct val="100000"/>
            </a:lnSpc>
          </a:pPr>
          <a:r>
            <a:rPr lang="en-US" sz="2000" dirty="0" smtClean="0">
              <a:solidFill>
                <a:srgbClr val="FF4300"/>
              </a:solidFill>
              <a:latin typeface="Arial"/>
              <a:cs typeface="Arial"/>
            </a:rPr>
            <a:t>Data</a:t>
          </a:r>
          <a:endParaRPr lang="en-US" sz="2000" dirty="0">
            <a:solidFill>
              <a:srgbClr val="FF4300"/>
            </a:solidFill>
            <a:latin typeface="Arial"/>
            <a:cs typeface="Arial"/>
          </a:endParaRPr>
        </a:p>
      </dgm:t>
    </dgm:pt>
    <dgm:pt modelId="{4D6A4AAB-F38B-004E-B5EA-F794F57347A8}" type="parTrans" cxnId="{2A806E27-BB34-6742-89DE-9E2254182002}">
      <dgm:prSet/>
      <dgm:spPr/>
      <dgm:t>
        <a:bodyPr/>
        <a:lstStyle/>
        <a:p>
          <a:endParaRPr lang="en-US" sz="2000">
            <a:latin typeface="Arial"/>
            <a:cs typeface="Arial"/>
          </a:endParaRPr>
        </a:p>
      </dgm:t>
    </dgm:pt>
    <dgm:pt modelId="{715B748D-23C5-104C-AADB-6D623EB3284A}" type="sibTrans" cxnId="{2A806E27-BB34-6742-89DE-9E2254182002}">
      <dgm:prSet/>
      <dgm:spPr/>
      <dgm:t>
        <a:bodyPr/>
        <a:lstStyle/>
        <a:p>
          <a:endParaRPr lang="en-US" sz="2000">
            <a:latin typeface="Arial"/>
            <a:cs typeface="Arial"/>
          </a:endParaRPr>
        </a:p>
      </dgm:t>
    </dgm:pt>
    <dgm:pt modelId="{93A8BB91-2DCB-4044-A6B5-ECA6D681D521}">
      <dgm:prSet phldrT="[Text]" custT="1"/>
      <dgm:spPr/>
      <dgm:t>
        <a:bodyPr/>
        <a:lstStyle/>
        <a:p>
          <a:pPr>
            <a:lnSpc>
              <a:spcPct val="100000"/>
            </a:lnSpc>
          </a:pPr>
          <a:r>
            <a:rPr lang="en-US" sz="2000" dirty="0" smtClean="0">
              <a:solidFill>
                <a:srgbClr val="FF4300"/>
              </a:solidFill>
              <a:latin typeface="Arial"/>
              <a:cs typeface="Arial"/>
            </a:rPr>
            <a:t>Sessions</a:t>
          </a:r>
          <a:endParaRPr lang="en-US" sz="2000" dirty="0">
            <a:solidFill>
              <a:srgbClr val="FF4300"/>
            </a:solidFill>
            <a:latin typeface="Arial"/>
            <a:cs typeface="Arial"/>
          </a:endParaRPr>
        </a:p>
      </dgm:t>
    </dgm:pt>
    <dgm:pt modelId="{AC40D8DB-2382-9D4E-9ACC-13091E3CC6C3}" type="parTrans" cxnId="{25833EA5-A8EC-A745-A586-C9CB4963D3DD}">
      <dgm:prSet/>
      <dgm:spPr/>
      <dgm:t>
        <a:bodyPr/>
        <a:lstStyle/>
        <a:p>
          <a:endParaRPr lang="en-US" sz="2000">
            <a:latin typeface="Arial"/>
            <a:cs typeface="Arial"/>
          </a:endParaRPr>
        </a:p>
      </dgm:t>
    </dgm:pt>
    <dgm:pt modelId="{4F550585-39C5-0041-A2E1-7825DE11BE3F}" type="sibTrans" cxnId="{25833EA5-A8EC-A745-A586-C9CB4963D3DD}">
      <dgm:prSet/>
      <dgm:spPr/>
      <dgm:t>
        <a:bodyPr/>
        <a:lstStyle/>
        <a:p>
          <a:endParaRPr lang="en-US" sz="2000">
            <a:latin typeface="Arial"/>
            <a:cs typeface="Arial"/>
          </a:endParaRPr>
        </a:p>
      </dgm:t>
    </dgm:pt>
    <dgm:pt modelId="{1617DF83-68B2-6B47-9145-89C3A313E6C9}">
      <dgm:prSet phldrT="[Text]" custT="1"/>
      <dgm:spPr/>
      <dgm:t>
        <a:bodyPr/>
        <a:lstStyle/>
        <a:p>
          <a:pPr>
            <a:lnSpc>
              <a:spcPct val="100000"/>
            </a:lnSpc>
          </a:pPr>
          <a:r>
            <a:rPr lang="en-US" sz="2000" dirty="0" smtClean="0">
              <a:solidFill>
                <a:srgbClr val="FF4300"/>
              </a:solidFill>
              <a:latin typeface="Arial"/>
              <a:cs typeface="Arial"/>
            </a:rPr>
            <a:t>MapReduce</a:t>
          </a:r>
          <a:endParaRPr lang="en-US" sz="2000" dirty="0">
            <a:solidFill>
              <a:srgbClr val="FF4300"/>
            </a:solidFill>
            <a:latin typeface="Arial"/>
            <a:cs typeface="Arial"/>
          </a:endParaRPr>
        </a:p>
      </dgm:t>
    </dgm:pt>
    <dgm:pt modelId="{77A2B5EA-59BA-124C-BCFA-78FB7695388E}" type="parTrans" cxnId="{CD52D0B6-9150-E547-A568-19244706380E}">
      <dgm:prSet/>
      <dgm:spPr/>
      <dgm:t>
        <a:bodyPr/>
        <a:lstStyle/>
        <a:p>
          <a:endParaRPr lang="en-US" sz="2000">
            <a:latin typeface="Arial"/>
            <a:cs typeface="Arial"/>
          </a:endParaRPr>
        </a:p>
      </dgm:t>
    </dgm:pt>
    <dgm:pt modelId="{FDA9D6D0-C2DA-E340-8049-A2839F66C2F6}" type="sibTrans" cxnId="{CD52D0B6-9150-E547-A568-19244706380E}">
      <dgm:prSet/>
      <dgm:spPr/>
      <dgm:t>
        <a:bodyPr/>
        <a:lstStyle/>
        <a:p>
          <a:endParaRPr lang="en-US" sz="2000">
            <a:latin typeface="Arial"/>
            <a:cs typeface="Arial"/>
          </a:endParaRPr>
        </a:p>
      </dgm:t>
    </dgm:pt>
    <dgm:pt modelId="{E6AAB519-A588-9B41-8B00-14D5A3613F45}">
      <dgm:prSet phldrT="[Text]" custT="1"/>
      <dgm:spPr>
        <a:solidFill>
          <a:schemeClr val="tx2"/>
        </a:solidFill>
      </dgm:spPr>
      <dgm:t>
        <a:bodyPr/>
        <a:lstStyle/>
        <a:p>
          <a:pPr>
            <a:lnSpc>
              <a:spcPct val="100000"/>
            </a:lnSpc>
          </a:pPr>
          <a:r>
            <a:rPr lang="en-US" sz="2000" dirty="0" smtClean="0">
              <a:solidFill>
                <a:schemeClr val="bg1"/>
              </a:solidFill>
              <a:latin typeface="Arial"/>
              <a:cs typeface="Arial"/>
            </a:rPr>
            <a:t>Insights</a:t>
          </a:r>
          <a:endParaRPr lang="en-US" sz="2000" dirty="0">
            <a:solidFill>
              <a:schemeClr val="bg1"/>
            </a:solidFill>
            <a:latin typeface="Arial"/>
            <a:cs typeface="Arial"/>
          </a:endParaRPr>
        </a:p>
      </dgm:t>
    </dgm:pt>
    <dgm:pt modelId="{1FFA2B37-D7E0-8A4B-A6B9-11E6C0EA223B}" type="sibTrans" cxnId="{0A605837-7D50-4A45-BC28-5FFE7223F865}">
      <dgm:prSet/>
      <dgm:spPr/>
      <dgm:t>
        <a:bodyPr/>
        <a:lstStyle/>
        <a:p>
          <a:endParaRPr lang="en-US" sz="2000">
            <a:latin typeface="Arial"/>
            <a:cs typeface="Arial"/>
          </a:endParaRPr>
        </a:p>
      </dgm:t>
    </dgm:pt>
    <dgm:pt modelId="{5008EE8B-42A4-6C48-8F83-30851D0F7E78}" type="parTrans" cxnId="{0A605837-7D50-4A45-BC28-5FFE7223F865}">
      <dgm:prSet/>
      <dgm:spPr/>
      <dgm:t>
        <a:bodyPr/>
        <a:lstStyle/>
        <a:p>
          <a:endParaRPr lang="en-US" sz="2000">
            <a:latin typeface="Arial"/>
            <a:cs typeface="Arial"/>
          </a:endParaRPr>
        </a:p>
      </dgm:t>
    </dgm:pt>
    <dgm:pt modelId="{8D8BA823-4ECC-1A41-9461-2A2E23E7A10C}">
      <dgm:prSet phldrT="[Text]" custT="1"/>
      <dgm:spPr/>
      <dgm:t>
        <a:bodyPr/>
        <a:lstStyle/>
        <a:p>
          <a:pPr>
            <a:lnSpc>
              <a:spcPct val="100000"/>
            </a:lnSpc>
          </a:pPr>
          <a:r>
            <a:rPr lang="en-US" sz="2000" dirty="0" smtClean="0">
              <a:latin typeface="Arial"/>
              <a:cs typeface="Arial"/>
            </a:rPr>
            <a:t>Service, Errors, Time, APIs, Status, etc.</a:t>
          </a:r>
          <a:endParaRPr lang="en-US" sz="2000" dirty="0">
            <a:latin typeface="Arial"/>
            <a:cs typeface="Arial"/>
          </a:endParaRPr>
        </a:p>
      </dgm:t>
    </dgm:pt>
    <dgm:pt modelId="{1F76913B-72CF-9445-A640-7830A67A38A5}" type="parTrans" cxnId="{4263184C-E733-994B-B2EC-2E9A45EE14CF}">
      <dgm:prSet/>
      <dgm:spPr/>
      <dgm:t>
        <a:bodyPr/>
        <a:lstStyle/>
        <a:p>
          <a:endParaRPr lang="en-US" sz="2000">
            <a:latin typeface="Arial"/>
            <a:cs typeface="Arial"/>
          </a:endParaRPr>
        </a:p>
      </dgm:t>
    </dgm:pt>
    <dgm:pt modelId="{50B1750B-5981-8549-85DC-B89F773B6C5F}" type="sibTrans" cxnId="{4263184C-E733-994B-B2EC-2E9A45EE14CF}">
      <dgm:prSet/>
      <dgm:spPr/>
      <dgm:t>
        <a:bodyPr/>
        <a:lstStyle/>
        <a:p>
          <a:endParaRPr lang="en-US" sz="2000">
            <a:latin typeface="Arial"/>
            <a:cs typeface="Arial"/>
          </a:endParaRPr>
        </a:p>
      </dgm:t>
    </dgm:pt>
    <dgm:pt modelId="{525C5942-B2EB-6640-BC90-7818AE3D735E}">
      <dgm:prSet phldrT="[Text]" custT="1"/>
      <dgm:spPr/>
      <dgm:t>
        <a:bodyPr/>
        <a:lstStyle/>
        <a:p>
          <a:pPr>
            <a:lnSpc>
              <a:spcPct val="100000"/>
            </a:lnSpc>
          </a:pPr>
          <a:r>
            <a:rPr lang="en-US" sz="2000" dirty="0" smtClean="0">
              <a:latin typeface="Arial"/>
              <a:cs typeface="Arial"/>
            </a:rPr>
            <a:t>Raw customer data</a:t>
          </a:r>
          <a:endParaRPr lang="en-US" sz="2000" dirty="0">
            <a:latin typeface="Arial"/>
            <a:cs typeface="Arial"/>
          </a:endParaRPr>
        </a:p>
      </dgm:t>
    </dgm:pt>
    <dgm:pt modelId="{C7889DC7-9E6B-4D4B-9390-FE9C77B09009}" type="parTrans" cxnId="{3E16916F-D6D3-8D44-A286-24BCFA5E1EC3}">
      <dgm:prSet/>
      <dgm:spPr/>
      <dgm:t>
        <a:bodyPr/>
        <a:lstStyle/>
        <a:p>
          <a:endParaRPr lang="en-US" sz="2000"/>
        </a:p>
      </dgm:t>
    </dgm:pt>
    <dgm:pt modelId="{2DD49589-1D2F-C641-8282-8C73DFFF24A9}" type="sibTrans" cxnId="{3E16916F-D6D3-8D44-A286-24BCFA5E1EC3}">
      <dgm:prSet/>
      <dgm:spPr/>
      <dgm:t>
        <a:bodyPr/>
        <a:lstStyle/>
        <a:p>
          <a:endParaRPr lang="en-US" sz="2000"/>
        </a:p>
      </dgm:t>
    </dgm:pt>
    <dgm:pt modelId="{3032260E-0703-FD47-BC14-F64614E10B07}" type="pres">
      <dgm:prSet presAssocID="{8E261826-1FFA-494A-98DD-8DD4F00EC344}" presName="Name0" presStyleCnt="0">
        <dgm:presLayoutVars>
          <dgm:dir/>
          <dgm:animOne val="branch"/>
          <dgm:animLvl val="lvl"/>
        </dgm:presLayoutVars>
      </dgm:prSet>
      <dgm:spPr/>
      <dgm:t>
        <a:bodyPr/>
        <a:lstStyle/>
        <a:p>
          <a:endParaRPr lang="en-US"/>
        </a:p>
      </dgm:t>
    </dgm:pt>
    <dgm:pt modelId="{D776B9BC-85E8-DC4C-9B8F-25EE967FB049}" type="pres">
      <dgm:prSet presAssocID="{8AB6631D-367E-7646-A575-FB8574E96013}" presName="chaos" presStyleCnt="0"/>
      <dgm:spPr/>
      <dgm:t>
        <a:bodyPr/>
        <a:lstStyle/>
        <a:p>
          <a:endParaRPr lang="en-US"/>
        </a:p>
      </dgm:t>
    </dgm:pt>
    <dgm:pt modelId="{BE5F5DFA-5137-D242-B75F-0C570BF3048A}" type="pres">
      <dgm:prSet presAssocID="{8AB6631D-367E-7646-A575-FB8574E96013}" presName="parTx1" presStyleLbl="revTx" presStyleIdx="0" presStyleCnt="5"/>
      <dgm:spPr/>
      <dgm:t>
        <a:bodyPr/>
        <a:lstStyle/>
        <a:p>
          <a:endParaRPr lang="en-US"/>
        </a:p>
      </dgm:t>
    </dgm:pt>
    <dgm:pt modelId="{23C8CE39-9D37-1A44-9F8B-0E7358637AAB}" type="pres">
      <dgm:prSet presAssocID="{8AB6631D-367E-7646-A575-FB8574E96013}" presName="desTx1" presStyleLbl="revTx" presStyleIdx="1" presStyleCnt="5">
        <dgm:presLayoutVars>
          <dgm:bulletEnabled val="1"/>
        </dgm:presLayoutVars>
      </dgm:prSet>
      <dgm:spPr/>
      <dgm:t>
        <a:bodyPr/>
        <a:lstStyle/>
        <a:p>
          <a:endParaRPr lang="en-US"/>
        </a:p>
      </dgm:t>
    </dgm:pt>
    <dgm:pt modelId="{BDAED320-ACCF-2A4D-A722-2DCDD23BAC68}" type="pres">
      <dgm:prSet presAssocID="{8AB6631D-367E-7646-A575-FB8574E96013}" presName="c1" presStyleLbl="node1" presStyleIdx="0" presStyleCnt="19"/>
      <dgm:spPr/>
      <dgm:t>
        <a:bodyPr/>
        <a:lstStyle/>
        <a:p>
          <a:endParaRPr lang="en-US"/>
        </a:p>
      </dgm:t>
    </dgm:pt>
    <dgm:pt modelId="{179C10A7-FF68-9342-8302-1080DDD935FA}" type="pres">
      <dgm:prSet presAssocID="{8AB6631D-367E-7646-A575-FB8574E96013}" presName="c2" presStyleLbl="node1" presStyleIdx="1" presStyleCnt="19"/>
      <dgm:spPr/>
      <dgm:t>
        <a:bodyPr/>
        <a:lstStyle/>
        <a:p>
          <a:endParaRPr lang="en-US"/>
        </a:p>
      </dgm:t>
    </dgm:pt>
    <dgm:pt modelId="{F97028EA-A09D-7A4D-A668-562D55F36346}" type="pres">
      <dgm:prSet presAssocID="{8AB6631D-367E-7646-A575-FB8574E96013}" presName="c3" presStyleLbl="node1" presStyleIdx="2" presStyleCnt="19"/>
      <dgm:spPr/>
      <dgm:t>
        <a:bodyPr/>
        <a:lstStyle/>
        <a:p>
          <a:endParaRPr lang="en-US"/>
        </a:p>
      </dgm:t>
    </dgm:pt>
    <dgm:pt modelId="{99CD77FC-E1E0-314B-BC55-F2BF876A3640}" type="pres">
      <dgm:prSet presAssocID="{8AB6631D-367E-7646-A575-FB8574E96013}" presName="c4" presStyleLbl="node1" presStyleIdx="3" presStyleCnt="19"/>
      <dgm:spPr/>
      <dgm:t>
        <a:bodyPr/>
        <a:lstStyle/>
        <a:p>
          <a:endParaRPr lang="en-US"/>
        </a:p>
      </dgm:t>
    </dgm:pt>
    <dgm:pt modelId="{F4E363FD-F9B2-7142-80E0-AB3C14472639}" type="pres">
      <dgm:prSet presAssocID="{8AB6631D-367E-7646-A575-FB8574E96013}" presName="c5" presStyleLbl="node1" presStyleIdx="4" presStyleCnt="19"/>
      <dgm:spPr/>
      <dgm:t>
        <a:bodyPr/>
        <a:lstStyle/>
        <a:p>
          <a:endParaRPr lang="en-US"/>
        </a:p>
      </dgm:t>
    </dgm:pt>
    <dgm:pt modelId="{4C6A9DAB-CD2E-1D49-BA96-7C1883028BE4}" type="pres">
      <dgm:prSet presAssocID="{8AB6631D-367E-7646-A575-FB8574E96013}" presName="c6" presStyleLbl="node1" presStyleIdx="5" presStyleCnt="19"/>
      <dgm:spPr/>
      <dgm:t>
        <a:bodyPr/>
        <a:lstStyle/>
        <a:p>
          <a:endParaRPr lang="en-US"/>
        </a:p>
      </dgm:t>
    </dgm:pt>
    <dgm:pt modelId="{4B88A2AA-ABB4-944C-A592-CF8BD290ADB7}" type="pres">
      <dgm:prSet presAssocID="{8AB6631D-367E-7646-A575-FB8574E96013}" presName="c7" presStyleLbl="node1" presStyleIdx="6" presStyleCnt="19"/>
      <dgm:spPr/>
      <dgm:t>
        <a:bodyPr/>
        <a:lstStyle/>
        <a:p>
          <a:endParaRPr lang="en-US"/>
        </a:p>
      </dgm:t>
    </dgm:pt>
    <dgm:pt modelId="{7C6C6B3F-526A-0F45-94A9-6A61B1A8B4D6}" type="pres">
      <dgm:prSet presAssocID="{8AB6631D-367E-7646-A575-FB8574E96013}" presName="c8" presStyleLbl="node1" presStyleIdx="7" presStyleCnt="19"/>
      <dgm:spPr/>
      <dgm:t>
        <a:bodyPr/>
        <a:lstStyle/>
        <a:p>
          <a:endParaRPr lang="en-US"/>
        </a:p>
      </dgm:t>
    </dgm:pt>
    <dgm:pt modelId="{23098814-CA8F-9845-8283-5AE7AA6B62C3}" type="pres">
      <dgm:prSet presAssocID="{8AB6631D-367E-7646-A575-FB8574E96013}" presName="c9" presStyleLbl="node1" presStyleIdx="8" presStyleCnt="19"/>
      <dgm:spPr/>
      <dgm:t>
        <a:bodyPr/>
        <a:lstStyle/>
        <a:p>
          <a:endParaRPr lang="en-US"/>
        </a:p>
      </dgm:t>
    </dgm:pt>
    <dgm:pt modelId="{8B60BE7A-54B4-F944-A340-43676A2659AA}" type="pres">
      <dgm:prSet presAssocID="{8AB6631D-367E-7646-A575-FB8574E96013}" presName="c10" presStyleLbl="node1" presStyleIdx="9" presStyleCnt="19"/>
      <dgm:spPr/>
      <dgm:t>
        <a:bodyPr/>
        <a:lstStyle/>
        <a:p>
          <a:endParaRPr lang="en-US"/>
        </a:p>
      </dgm:t>
    </dgm:pt>
    <dgm:pt modelId="{49DACDC5-7F6E-6543-8263-EB655E0BA8E4}" type="pres">
      <dgm:prSet presAssocID="{8AB6631D-367E-7646-A575-FB8574E96013}" presName="c11" presStyleLbl="node1" presStyleIdx="10" presStyleCnt="19"/>
      <dgm:spPr/>
      <dgm:t>
        <a:bodyPr/>
        <a:lstStyle/>
        <a:p>
          <a:endParaRPr lang="en-US"/>
        </a:p>
      </dgm:t>
    </dgm:pt>
    <dgm:pt modelId="{8F292D76-0781-814C-B7CB-45F58D0617B3}" type="pres">
      <dgm:prSet presAssocID="{8AB6631D-367E-7646-A575-FB8574E96013}" presName="c12" presStyleLbl="node1" presStyleIdx="11" presStyleCnt="19"/>
      <dgm:spPr/>
      <dgm:t>
        <a:bodyPr/>
        <a:lstStyle/>
        <a:p>
          <a:endParaRPr lang="en-US"/>
        </a:p>
      </dgm:t>
    </dgm:pt>
    <dgm:pt modelId="{99C6348A-0035-274A-AC45-DD2576C83A65}" type="pres">
      <dgm:prSet presAssocID="{8AB6631D-367E-7646-A575-FB8574E96013}" presName="c13" presStyleLbl="node1" presStyleIdx="12" presStyleCnt="19"/>
      <dgm:spPr/>
      <dgm:t>
        <a:bodyPr/>
        <a:lstStyle/>
        <a:p>
          <a:endParaRPr lang="en-US"/>
        </a:p>
      </dgm:t>
    </dgm:pt>
    <dgm:pt modelId="{5966DC0D-CBA3-7445-BA06-47002C9D14EF}" type="pres">
      <dgm:prSet presAssocID="{8AB6631D-367E-7646-A575-FB8574E96013}" presName="c14" presStyleLbl="node1" presStyleIdx="13" presStyleCnt="19"/>
      <dgm:spPr/>
      <dgm:t>
        <a:bodyPr/>
        <a:lstStyle/>
        <a:p>
          <a:endParaRPr lang="en-US"/>
        </a:p>
      </dgm:t>
    </dgm:pt>
    <dgm:pt modelId="{36420599-CABD-F540-BF4E-A495DC23A29A}" type="pres">
      <dgm:prSet presAssocID="{8AB6631D-367E-7646-A575-FB8574E96013}" presName="c15" presStyleLbl="node1" presStyleIdx="14" presStyleCnt="19"/>
      <dgm:spPr/>
      <dgm:t>
        <a:bodyPr/>
        <a:lstStyle/>
        <a:p>
          <a:endParaRPr lang="en-US"/>
        </a:p>
      </dgm:t>
    </dgm:pt>
    <dgm:pt modelId="{7E0621FB-9937-E743-94F5-CEA6A674D69F}" type="pres">
      <dgm:prSet presAssocID="{8AB6631D-367E-7646-A575-FB8574E96013}" presName="c16" presStyleLbl="node1" presStyleIdx="15" presStyleCnt="19"/>
      <dgm:spPr/>
      <dgm:t>
        <a:bodyPr/>
        <a:lstStyle/>
        <a:p>
          <a:endParaRPr lang="en-US"/>
        </a:p>
      </dgm:t>
    </dgm:pt>
    <dgm:pt modelId="{2D80655F-923D-3342-99E6-2E6289C1A6B3}" type="pres">
      <dgm:prSet presAssocID="{8AB6631D-367E-7646-A575-FB8574E96013}" presName="c17" presStyleLbl="node1" presStyleIdx="16" presStyleCnt="19"/>
      <dgm:spPr/>
      <dgm:t>
        <a:bodyPr/>
        <a:lstStyle/>
        <a:p>
          <a:endParaRPr lang="en-US"/>
        </a:p>
      </dgm:t>
    </dgm:pt>
    <dgm:pt modelId="{348A2ECF-5EC3-1E4B-AFFC-526D7C09B557}" type="pres">
      <dgm:prSet presAssocID="{8AB6631D-367E-7646-A575-FB8574E96013}" presName="c18" presStyleLbl="node1" presStyleIdx="17" presStyleCnt="19"/>
      <dgm:spPr/>
      <dgm:t>
        <a:bodyPr/>
        <a:lstStyle/>
        <a:p>
          <a:endParaRPr lang="en-US"/>
        </a:p>
      </dgm:t>
    </dgm:pt>
    <dgm:pt modelId="{D9B6CD38-E261-4941-BB37-E39F45CDD2B2}" type="pres">
      <dgm:prSet presAssocID="{715B748D-23C5-104C-AADB-6D623EB3284A}" presName="chevronComposite1" presStyleCnt="0"/>
      <dgm:spPr/>
      <dgm:t>
        <a:bodyPr/>
        <a:lstStyle/>
        <a:p>
          <a:endParaRPr lang="en-US"/>
        </a:p>
      </dgm:t>
    </dgm:pt>
    <dgm:pt modelId="{E79FF70E-D0D2-484D-916B-FCAEE266C2C7}" type="pres">
      <dgm:prSet presAssocID="{715B748D-23C5-104C-AADB-6D623EB3284A}" presName="chevron1" presStyleLbl="sibTrans2D1" presStyleIdx="0" presStyleCnt="3"/>
      <dgm:spPr/>
      <dgm:t>
        <a:bodyPr/>
        <a:lstStyle/>
        <a:p>
          <a:endParaRPr lang="en-US"/>
        </a:p>
      </dgm:t>
    </dgm:pt>
    <dgm:pt modelId="{8250F015-1C5A-F944-8A1C-F2ED150C9C63}" type="pres">
      <dgm:prSet presAssocID="{715B748D-23C5-104C-AADB-6D623EB3284A}" presName="spChevron1" presStyleCnt="0"/>
      <dgm:spPr/>
      <dgm:t>
        <a:bodyPr/>
        <a:lstStyle/>
        <a:p>
          <a:endParaRPr lang="en-US"/>
        </a:p>
      </dgm:t>
    </dgm:pt>
    <dgm:pt modelId="{E33E9E54-5FA4-0047-8904-A805D9FE2B5A}" type="pres">
      <dgm:prSet presAssocID="{93A8BB91-2DCB-4044-A6B5-ECA6D681D521}" presName="middle" presStyleCnt="0"/>
      <dgm:spPr/>
      <dgm:t>
        <a:bodyPr/>
        <a:lstStyle/>
        <a:p>
          <a:endParaRPr lang="en-US"/>
        </a:p>
      </dgm:t>
    </dgm:pt>
    <dgm:pt modelId="{599C9EEE-9696-DA4E-8B31-27693A37C5B8}" type="pres">
      <dgm:prSet presAssocID="{93A8BB91-2DCB-4044-A6B5-ECA6D681D521}" presName="parTxMid" presStyleLbl="revTx" presStyleIdx="2" presStyleCnt="5"/>
      <dgm:spPr/>
      <dgm:t>
        <a:bodyPr/>
        <a:lstStyle/>
        <a:p>
          <a:endParaRPr lang="en-US"/>
        </a:p>
      </dgm:t>
    </dgm:pt>
    <dgm:pt modelId="{A0B2601E-A4CA-B841-A6DF-2D060AE4397D}" type="pres">
      <dgm:prSet presAssocID="{93A8BB91-2DCB-4044-A6B5-ECA6D681D521}" presName="spMid" presStyleCnt="0"/>
      <dgm:spPr/>
      <dgm:t>
        <a:bodyPr/>
        <a:lstStyle/>
        <a:p>
          <a:endParaRPr lang="en-US"/>
        </a:p>
      </dgm:t>
    </dgm:pt>
    <dgm:pt modelId="{3BC6B4E3-2E7A-3540-B25F-FC02206C98EE}" type="pres">
      <dgm:prSet presAssocID="{4F550585-39C5-0041-A2E1-7825DE11BE3F}" presName="chevronComposite1" presStyleCnt="0"/>
      <dgm:spPr/>
      <dgm:t>
        <a:bodyPr/>
        <a:lstStyle/>
        <a:p>
          <a:endParaRPr lang="en-US"/>
        </a:p>
      </dgm:t>
    </dgm:pt>
    <dgm:pt modelId="{E652C6AB-FFEF-1448-A51E-29C61E33FEAE}" type="pres">
      <dgm:prSet presAssocID="{4F550585-39C5-0041-A2E1-7825DE11BE3F}" presName="chevron1" presStyleLbl="sibTrans2D1" presStyleIdx="1" presStyleCnt="3"/>
      <dgm:spPr/>
      <dgm:t>
        <a:bodyPr/>
        <a:lstStyle/>
        <a:p>
          <a:endParaRPr lang="en-US"/>
        </a:p>
      </dgm:t>
    </dgm:pt>
    <dgm:pt modelId="{28867188-BBF6-CE43-BF41-A2B8DD264218}" type="pres">
      <dgm:prSet presAssocID="{4F550585-39C5-0041-A2E1-7825DE11BE3F}" presName="spChevron1" presStyleCnt="0"/>
      <dgm:spPr/>
      <dgm:t>
        <a:bodyPr/>
        <a:lstStyle/>
        <a:p>
          <a:endParaRPr lang="en-US"/>
        </a:p>
      </dgm:t>
    </dgm:pt>
    <dgm:pt modelId="{ED91FAE9-C42C-4143-9D78-70ABCF893760}" type="pres">
      <dgm:prSet presAssocID="{1617DF83-68B2-6B47-9145-89C3A313E6C9}" presName="middle" presStyleCnt="0"/>
      <dgm:spPr/>
      <dgm:t>
        <a:bodyPr/>
        <a:lstStyle/>
        <a:p>
          <a:endParaRPr lang="en-US"/>
        </a:p>
      </dgm:t>
    </dgm:pt>
    <dgm:pt modelId="{079E60FF-8E92-1A4B-B2B8-E62813BA1EBB}" type="pres">
      <dgm:prSet presAssocID="{1617DF83-68B2-6B47-9145-89C3A313E6C9}" presName="parTxMid" presStyleLbl="revTx" presStyleIdx="3" presStyleCnt="5"/>
      <dgm:spPr/>
      <dgm:t>
        <a:bodyPr/>
        <a:lstStyle/>
        <a:p>
          <a:endParaRPr lang="en-US"/>
        </a:p>
      </dgm:t>
    </dgm:pt>
    <dgm:pt modelId="{D8D1102F-7C48-2E44-9A52-64338FAC807E}" type="pres">
      <dgm:prSet presAssocID="{1617DF83-68B2-6B47-9145-89C3A313E6C9}" presName="desTxMid" presStyleLbl="revTx" presStyleIdx="4" presStyleCnt="5">
        <dgm:presLayoutVars>
          <dgm:bulletEnabled val="1"/>
        </dgm:presLayoutVars>
      </dgm:prSet>
      <dgm:spPr/>
      <dgm:t>
        <a:bodyPr/>
        <a:lstStyle/>
        <a:p>
          <a:endParaRPr lang="en-US"/>
        </a:p>
      </dgm:t>
    </dgm:pt>
    <dgm:pt modelId="{CD7E3FED-6050-C04B-B45B-32A0FC9BE669}" type="pres">
      <dgm:prSet presAssocID="{1617DF83-68B2-6B47-9145-89C3A313E6C9}" presName="spMid" presStyleCnt="0"/>
      <dgm:spPr/>
      <dgm:t>
        <a:bodyPr/>
        <a:lstStyle/>
        <a:p>
          <a:endParaRPr lang="en-US"/>
        </a:p>
      </dgm:t>
    </dgm:pt>
    <dgm:pt modelId="{0FE34F91-2876-AF42-9A11-FB7887027E3D}" type="pres">
      <dgm:prSet presAssocID="{FDA9D6D0-C2DA-E340-8049-A2839F66C2F6}" presName="chevronComposite1" presStyleCnt="0"/>
      <dgm:spPr/>
      <dgm:t>
        <a:bodyPr/>
        <a:lstStyle/>
        <a:p>
          <a:endParaRPr lang="en-US"/>
        </a:p>
      </dgm:t>
    </dgm:pt>
    <dgm:pt modelId="{5CD77E3A-8FED-DA44-A87B-5C9EB5E3A00D}" type="pres">
      <dgm:prSet presAssocID="{FDA9D6D0-C2DA-E340-8049-A2839F66C2F6}" presName="chevron1" presStyleLbl="sibTrans2D1" presStyleIdx="2" presStyleCnt="3"/>
      <dgm:spPr/>
      <dgm:t>
        <a:bodyPr/>
        <a:lstStyle/>
        <a:p>
          <a:endParaRPr lang="en-US"/>
        </a:p>
      </dgm:t>
    </dgm:pt>
    <dgm:pt modelId="{59A16D31-3BA5-3845-8C85-8B75CDCE8F07}" type="pres">
      <dgm:prSet presAssocID="{FDA9D6D0-C2DA-E340-8049-A2839F66C2F6}" presName="spChevron1" presStyleCnt="0"/>
      <dgm:spPr/>
      <dgm:t>
        <a:bodyPr/>
        <a:lstStyle/>
        <a:p>
          <a:endParaRPr lang="en-US"/>
        </a:p>
      </dgm:t>
    </dgm:pt>
    <dgm:pt modelId="{A75D5AE2-81D8-E24A-B4CF-CEAB38E6A429}" type="pres">
      <dgm:prSet presAssocID="{E6AAB519-A588-9B41-8B00-14D5A3613F45}" presName="last" presStyleCnt="0"/>
      <dgm:spPr/>
      <dgm:t>
        <a:bodyPr/>
        <a:lstStyle/>
        <a:p>
          <a:endParaRPr lang="en-US"/>
        </a:p>
      </dgm:t>
    </dgm:pt>
    <dgm:pt modelId="{9043A662-F1BA-3242-A01E-4ACCAD7674D2}" type="pres">
      <dgm:prSet presAssocID="{E6AAB519-A588-9B41-8B00-14D5A3613F45}" presName="circleTx" presStyleLbl="node1" presStyleIdx="18" presStyleCnt="19"/>
      <dgm:spPr/>
      <dgm:t>
        <a:bodyPr/>
        <a:lstStyle/>
        <a:p>
          <a:endParaRPr lang="en-US"/>
        </a:p>
      </dgm:t>
    </dgm:pt>
    <dgm:pt modelId="{263EBA9F-CE3D-D744-B8CF-AAAF6F96BCBB}" type="pres">
      <dgm:prSet presAssocID="{E6AAB519-A588-9B41-8B00-14D5A3613F45}" presName="spN" presStyleCnt="0"/>
      <dgm:spPr/>
      <dgm:t>
        <a:bodyPr/>
        <a:lstStyle/>
        <a:p>
          <a:endParaRPr lang="en-US"/>
        </a:p>
      </dgm:t>
    </dgm:pt>
  </dgm:ptLst>
  <dgm:cxnLst>
    <dgm:cxn modelId="{C8675891-B442-9440-9DAA-E2CFB998715A}" type="presOf" srcId="{93A8BB91-2DCB-4044-A6B5-ECA6D681D521}" destId="{599C9EEE-9696-DA4E-8B31-27693A37C5B8}" srcOrd="0" destOrd="0" presId="urn:microsoft.com/office/officeart/2009/3/layout/RandomtoResultProcess"/>
    <dgm:cxn modelId="{4D2DAD78-6AFB-D443-836D-8943354F7241}" type="presOf" srcId="{8E261826-1FFA-494A-98DD-8DD4F00EC344}" destId="{3032260E-0703-FD47-BC14-F64614E10B07}" srcOrd="0" destOrd="0" presId="urn:microsoft.com/office/officeart/2009/3/layout/RandomtoResultProcess"/>
    <dgm:cxn modelId="{0A605837-7D50-4A45-BC28-5FFE7223F865}" srcId="{8E261826-1FFA-494A-98DD-8DD4F00EC344}" destId="{E6AAB519-A588-9B41-8B00-14D5A3613F45}" srcOrd="3" destOrd="0" parTransId="{5008EE8B-42A4-6C48-8F83-30851D0F7E78}" sibTransId="{1FFA2B37-D7E0-8A4B-A6B9-11E6C0EA223B}"/>
    <dgm:cxn modelId="{4C2180AD-3BC6-004C-91C7-07156E79B741}" type="presOf" srcId="{525C5942-B2EB-6640-BC90-7818AE3D735E}" destId="{23C8CE39-9D37-1A44-9F8B-0E7358637AAB}" srcOrd="0" destOrd="0" presId="urn:microsoft.com/office/officeart/2009/3/layout/RandomtoResultProcess"/>
    <dgm:cxn modelId="{CD52D0B6-9150-E547-A568-19244706380E}" srcId="{8E261826-1FFA-494A-98DD-8DD4F00EC344}" destId="{1617DF83-68B2-6B47-9145-89C3A313E6C9}" srcOrd="2" destOrd="0" parTransId="{77A2B5EA-59BA-124C-BCFA-78FB7695388E}" sibTransId="{FDA9D6D0-C2DA-E340-8049-A2839F66C2F6}"/>
    <dgm:cxn modelId="{25833EA5-A8EC-A745-A586-C9CB4963D3DD}" srcId="{8E261826-1FFA-494A-98DD-8DD4F00EC344}" destId="{93A8BB91-2DCB-4044-A6B5-ECA6D681D521}" srcOrd="1" destOrd="0" parTransId="{AC40D8DB-2382-9D4E-9ACC-13091E3CC6C3}" sibTransId="{4F550585-39C5-0041-A2E1-7825DE11BE3F}"/>
    <dgm:cxn modelId="{4263184C-E733-994B-B2EC-2E9A45EE14CF}" srcId="{1617DF83-68B2-6B47-9145-89C3A313E6C9}" destId="{8D8BA823-4ECC-1A41-9461-2A2E23E7A10C}" srcOrd="0" destOrd="0" parTransId="{1F76913B-72CF-9445-A640-7830A67A38A5}" sibTransId="{50B1750B-5981-8549-85DC-B89F773B6C5F}"/>
    <dgm:cxn modelId="{7AB44033-04AF-0648-ACA8-BB6DD8CFD485}" type="presOf" srcId="{E6AAB519-A588-9B41-8B00-14D5A3613F45}" destId="{9043A662-F1BA-3242-A01E-4ACCAD7674D2}" srcOrd="0" destOrd="0" presId="urn:microsoft.com/office/officeart/2009/3/layout/RandomtoResultProcess"/>
    <dgm:cxn modelId="{29B5B9FE-178B-5B40-A387-EB917D5A0AD9}" type="presOf" srcId="{8AB6631D-367E-7646-A575-FB8574E96013}" destId="{BE5F5DFA-5137-D242-B75F-0C570BF3048A}" srcOrd="0" destOrd="0" presId="urn:microsoft.com/office/officeart/2009/3/layout/RandomtoResultProcess"/>
    <dgm:cxn modelId="{2A806E27-BB34-6742-89DE-9E2254182002}" srcId="{8E261826-1FFA-494A-98DD-8DD4F00EC344}" destId="{8AB6631D-367E-7646-A575-FB8574E96013}" srcOrd="0" destOrd="0" parTransId="{4D6A4AAB-F38B-004E-B5EA-F794F57347A8}" sibTransId="{715B748D-23C5-104C-AADB-6D623EB3284A}"/>
    <dgm:cxn modelId="{9CF3C395-4877-6C46-8075-E9A239E18FF9}" type="presOf" srcId="{1617DF83-68B2-6B47-9145-89C3A313E6C9}" destId="{079E60FF-8E92-1A4B-B2B8-E62813BA1EBB}" srcOrd="0" destOrd="0" presId="urn:microsoft.com/office/officeart/2009/3/layout/RandomtoResultProcess"/>
    <dgm:cxn modelId="{1AB30979-D15A-2146-92E4-7915C8D82FEE}" type="presOf" srcId="{8D8BA823-4ECC-1A41-9461-2A2E23E7A10C}" destId="{D8D1102F-7C48-2E44-9A52-64338FAC807E}" srcOrd="0" destOrd="0" presId="urn:microsoft.com/office/officeart/2009/3/layout/RandomtoResultProcess"/>
    <dgm:cxn modelId="{3E16916F-D6D3-8D44-A286-24BCFA5E1EC3}" srcId="{8AB6631D-367E-7646-A575-FB8574E96013}" destId="{525C5942-B2EB-6640-BC90-7818AE3D735E}" srcOrd="0" destOrd="0" parTransId="{C7889DC7-9E6B-4D4B-9390-FE9C77B09009}" sibTransId="{2DD49589-1D2F-C641-8282-8C73DFFF24A9}"/>
    <dgm:cxn modelId="{B1141458-4BD4-FA47-B4B1-EF354D91A9F8}" type="presParOf" srcId="{3032260E-0703-FD47-BC14-F64614E10B07}" destId="{D776B9BC-85E8-DC4C-9B8F-25EE967FB049}" srcOrd="0" destOrd="0" presId="urn:microsoft.com/office/officeart/2009/3/layout/RandomtoResultProcess"/>
    <dgm:cxn modelId="{8C7846E8-C3FB-DA46-B2E2-EE7E8F3B6217}" type="presParOf" srcId="{D776B9BC-85E8-DC4C-9B8F-25EE967FB049}" destId="{BE5F5DFA-5137-D242-B75F-0C570BF3048A}" srcOrd="0" destOrd="0" presId="urn:microsoft.com/office/officeart/2009/3/layout/RandomtoResultProcess"/>
    <dgm:cxn modelId="{F404E84A-5DD2-E646-BF87-FFC30DF1D5D1}" type="presParOf" srcId="{D776B9BC-85E8-DC4C-9B8F-25EE967FB049}" destId="{23C8CE39-9D37-1A44-9F8B-0E7358637AAB}" srcOrd="1" destOrd="0" presId="urn:microsoft.com/office/officeart/2009/3/layout/RandomtoResultProcess"/>
    <dgm:cxn modelId="{E2EB5430-4444-7547-BDC2-E7DF78374460}" type="presParOf" srcId="{D776B9BC-85E8-DC4C-9B8F-25EE967FB049}" destId="{BDAED320-ACCF-2A4D-A722-2DCDD23BAC68}" srcOrd="2" destOrd="0" presId="urn:microsoft.com/office/officeart/2009/3/layout/RandomtoResultProcess"/>
    <dgm:cxn modelId="{22524B01-5C21-AC44-BFCB-5F8259F06665}" type="presParOf" srcId="{D776B9BC-85E8-DC4C-9B8F-25EE967FB049}" destId="{179C10A7-FF68-9342-8302-1080DDD935FA}" srcOrd="3" destOrd="0" presId="urn:microsoft.com/office/officeart/2009/3/layout/RandomtoResultProcess"/>
    <dgm:cxn modelId="{55692E4C-8E7F-C241-9A42-59A153662E76}" type="presParOf" srcId="{D776B9BC-85E8-DC4C-9B8F-25EE967FB049}" destId="{F97028EA-A09D-7A4D-A668-562D55F36346}" srcOrd="4" destOrd="0" presId="urn:microsoft.com/office/officeart/2009/3/layout/RandomtoResultProcess"/>
    <dgm:cxn modelId="{96BADF00-6055-0D4C-BF6E-AA62E024E0EF}" type="presParOf" srcId="{D776B9BC-85E8-DC4C-9B8F-25EE967FB049}" destId="{99CD77FC-E1E0-314B-BC55-F2BF876A3640}" srcOrd="5" destOrd="0" presId="urn:microsoft.com/office/officeart/2009/3/layout/RandomtoResultProcess"/>
    <dgm:cxn modelId="{6D3DB5FD-FD45-9949-AA9E-4F6D5BE1B3C5}" type="presParOf" srcId="{D776B9BC-85E8-DC4C-9B8F-25EE967FB049}" destId="{F4E363FD-F9B2-7142-80E0-AB3C14472639}" srcOrd="6" destOrd="0" presId="urn:microsoft.com/office/officeart/2009/3/layout/RandomtoResultProcess"/>
    <dgm:cxn modelId="{7ED06C80-5FCC-C44C-9534-1E3A59B97B4C}" type="presParOf" srcId="{D776B9BC-85E8-DC4C-9B8F-25EE967FB049}" destId="{4C6A9DAB-CD2E-1D49-BA96-7C1883028BE4}" srcOrd="7" destOrd="0" presId="urn:microsoft.com/office/officeart/2009/3/layout/RandomtoResultProcess"/>
    <dgm:cxn modelId="{23195A2C-C546-BF4F-923A-FEF11CAB516F}" type="presParOf" srcId="{D776B9BC-85E8-DC4C-9B8F-25EE967FB049}" destId="{4B88A2AA-ABB4-944C-A592-CF8BD290ADB7}" srcOrd="8" destOrd="0" presId="urn:microsoft.com/office/officeart/2009/3/layout/RandomtoResultProcess"/>
    <dgm:cxn modelId="{EC1CD87C-C37B-044D-89B5-751EAF020F8A}" type="presParOf" srcId="{D776B9BC-85E8-DC4C-9B8F-25EE967FB049}" destId="{7C6C6B3F-526A-0F45-94A9-6A61B1A8B4D6}" srcOrd="9" destOrd="0" presId="urn:microsoft.com/office/officeart/2009/3/layout/RandomtoResultProcess"/>
    <dgm:cxn modelId="{1CBAC38B-76F4-4E46-8257-00D42ED0127B}" type="presParOf" srcId="{D776B9BC-85E8-DC4C-9B8F-25EE967FB049}" destId="{23098814-CA8F-9845-8283-5AE7AA6B62C3}" srcOrd="10" destOrd="0" presId="urn:microsoft.com/office/officeart/2009/3/layout/RandomtoResultProcess"/>
    <dgm:cxn modelId="{58988F62-766F-4846-961C-46935386280E}" type="presParOf" srcId="{D776B9BC-85E8-DC4C-9B8F-25EE967FB049}" destId="{8B60BE7A-54B4-F944-A340-43676A2659AA}" srcOrd="11" destOrd="0" presId="urn:microsoft.com/office/officeart/2009/3/layout/RandomtoResultProcess"/>
    <dgm:cxn modelId="{7F502D79-C7C8-2E44-8CAE-6BC372C44698}" type="presParOf" srcId="{D776B9BC-85E8-DC4C-9B8F-25EE967FB049}" destId="{49DACDC5-7F6E-6543-8263-EB655E0BA8E4}" srcOrd="12" destOrd="0" presId="urn:microsoft.com/office/officeart/2009/3/layout/RandomtoResultProcess"/>
    <dgm:cxn modelId="{3DCC3F54-9107-2F41-8D0B-A6B8A50A45B1}" type="presParOf" srcId="{D776B9BC-85E8-DC4C-9B8F-25EE967FB049}" destId="{8F292D76-0781-814C-B7CB-45F58D0617B3}" srcOrd="13" destOrd="0" presId="urn:microsoft.com/office/officeart/2009/3/layout/RandomtoResultProcess"/>
    <dgm:cxn modelId="{1EB63362-723D-BC4B-90B6-AEA071F40FC2}" type="presParOf" srcId="{D776B9BC-85E8-DC4C-9B8F-25EE967FB049}" destId="{99C6348A-0035-274A-AC45-DD2576C83A65}" srcOrd="14" destOrd="0" presId="urn:microsoft.com/office/officeart/2009/3/layout/RandomtoResultProcess"/>
    <dgm:cxn modelId="{30F87F4B-0077-D349-96A0-551C1452431C}" type="presParOf" srcId="{D776B9BC-85E8-DC4C-9B8F-25EE967FB049}" destId="{5966DC0D-CBA3-7445-BA06-47002C9D14EF}" srcOrd="15" destOrd="0" presId="urn:microsoft.com/office/officeart/2009/3/layout/RandomtoResultProcess"/>
    <dgm:cxn modelId="{003E220C-4646-DF43-B4B2-0E5112ADE45C}" type="presParOf" srcId="{D776B9BC-85E8-DC4C-9B8F-25EE967FB049}" destId="{36420599-CABD-F540-BF4E-A495DC23A29A}" srcOrd="16" destOrd="0" presId="urn:microsoft.com/office/officeart/2009/3/layout/RandomtoResultProcess"/>
    <dgm:cxn modelId="{3BBB1229-9A06-704D-A7B1-8EE97A2667C4}" type="presParOf" srcId="{D776B9BC-85E8-DC4C-9B8F-25EE967FB049}" destId="{7E0621FB-9937-E743-94F5-CEA6A674D69F}" srcOrd="17" destOrd="0" presId="urn:microsoft.com/office/officeart/2009/3/layout/RandomtoResultProcess"/>
    <dgm:cxn modelId="{508EAE28-AE18-0640-A5BD-E2AFA0BF98A5}" type="presParOf" srcId="{D776B9BC-85E8-DC4C-9B8F-25EE967FB049}" destId="{2D80655F-923D-3342-99E6-2E6289C1A6B3}" srcOrd="18" destOrd="0" presId="urn:microsoft.com/office/officeart/2009/3/layout/RandomtoResultProcess"/>
    <dgm:cxn modelId="{C0D6D67C-94C8-0246-BB8A-BD8593DB4EB1}" type="presParOf" srcId="{D776B9BC-85E8-DC4C-9B8F-25EE967FB049}" destId="{348A2ECF-5EC3-1E4B-AFFC-526D7C09B557}" srcOrd="19" destOrd="0" presId="urn:microsoft.com/office/officeart/2009/3/layout/RandomtoResultProcess"/>
    <dgm:cxn modelId="{FB82A586-5CDC-7941-89E7-4F8AB4A2CD0E}" type="presParOf" srcId="{3032260E-0703-FD47-BC14-F64614E10B07}" destId="{D9B6CD38-E261-4941-BB37-E39F45CDD2B2}" srcOrd="1" destOrd="0" presId="urn:microsoft.com/office/officeart/2009/3/layout/RandomtoResultProcess"/>
    <dgm:cxn modelId="{E6DBAFB0-35DD-E048-BBE8-4EAC55CDD7E3}" type="presParOf" srcId="{D9B6CD38-E261-4941-BB37-E39F45CDD2B2}" destId="{E79FF70E-D0D2-484D-916B-FCAEE266C2C7}" srcOrd="0" destOrd="0" presId="urn:microsoft.com/office/officeart/2009/3/layout/RandomtoResultProcess"/>
    <dgm:cxn modelId="{1823C1ED-2132-8C43-A9A7-029BA8BEF13D}" type="presParOf" srcId="{D9B6CD38-E261-4941-BB37-E39F45CDD2B2}" destId="{8250F015-1C5A-F944-8A1C-F2ED150C9C63}" srcOrd="1" destOrd="0" presId="urn:microsoft.com/office/officeart/2009/3/layout/RandomtoResultProcess"/>
    <dgm:cxn modelId="{2C75F6C7-A673-834D-A504-3C707E347D7F}" type="presParOf" srcId="{3032260E-0703-FD47-BC14-F64614E10B07}" destId="{E33E9E54-5FA4-0047-8904-A805D9FE2B5A}" srcOrd="2" destOrd="0" presId="urn:microsoft.com/office/officeart/2009/3/layout/RandomtoResultProcess"/>
    <dgm:cxn modelId="{0DBEF749-49F4-884F-86E8-D514D351B942}" type="presParOf" srcId="{E33E9E54-5FA4-0047-8904-A805D9FE2B5A}" destId="{599C9EEE-9696-DA4E-8B31-27693A37C5B8}" srcOrd="0" destOrd="0" presId="urn:microsoft.com/office/officeart/2009/3/layout/RandomtoResultProcess"/>
    <dgm:cxn modelId="{5EDFD0DB-DB49-144A-8210-17FC821C7417}" type="presParOf" srcId="{E33E9E54-5FA4-0047-8904-A805D9FE2B5A}" destId="{A0B2601E-A4CA-B841-A6DF-2D060AE4397D}" srcOrd="1" destOrd="0" presId="urn:microsoft.com/office/officeart/2009/3/layout/RandomtoResultProcess"/>
    <dgm:cxn modelId="{21AB8DD2-A16F-5E40-962E-CA30480208CF}" type="presParOf" srcId="{3032260E-0703-FD47-BC14-F64614E10B07}" destId="{3BC6B4E3-2E7A-3540-B25F-FC02206C98EE}" srcOrd="3" destOrd="0" presId="urn:microsoft.com/office/officeart/2009/3/layout/RandomtoResultProcess"/>
    <dgm:cxn modelId="{A7F0F26E-B3CA-CA48-B907-ECFA19D0B78C}" type="presParOf" srcId="{3BC6B4E3-2E7A-3540-B25F-FC02206C98EE}" destId="{E652C6AB-FFEF-1448-A51E-29C61E33FEAE}" srcOrd="0" destOrd="0" presId="urn:microsoft.com/office/officeart/2009/3/layout/RandomtoResultProcess"/>
    <dgm:cxn modelId="{233F1A24-21C6-6F4F-B85F-6C78729E33F8}" type="presParOf" srcId="{3BC6B4E3-2E7A-3540-B25F-FC02206C98EE}" destId="{28867188-BBF6-CE43-BF41-A2B8DD264218}" srcOrd="1" destOrd="0" presId="urn:microsoft.com/office/officeart/2009/3/layout/RandomtoResultProcess"/>
    <dgm:cxn modelId="{D5512579-F876-9240-9419-091FCED835BE}" type="presParOf" srcId="{3032260E-0703-FD47-BC14-F64614E10B07}" destId="{ED91FAE9-C42C-4143-9D78-70ABCF893760}" srcOrd="4" destOrd="0" presId="urn:microsoft.com/office/officeart/2009/3/layout/RandomtoResultProcess"/>
    <dgm:cxn modelId="{5CF6C3F6-628C-A944-8024-B6A8D87D3A07}" type="presParOf" srcId="{ED91FAE9-C42C-4143-9D78-70ABCF893760}" destId="{079E60FF-8E92-1A4B-B2B8-E62813BA1EBB}" srcOrd="0" destOrd="0" presId="urn:microsoft.com/office/officeart/2009/3/layout/RandomtoResultProcess"/>
    <dgm:cxn modelId="{D10397AD-EAF2-3740-988D-03C9B5BC0755}" type="presParOf" srcId="{ED91FAE9-C42C-4143-9D78-70ABCF893760}" destId="{D8D1102F-7C48-2E44-9A52-64338FAC807E}" srcOrd="1" destOrd="0" presId="urn:microsoft.com/office/officeart/2009/3/layout/RandomtoResultProcess"/>
    <dgm:cxn modelId="{660FB6F6-5BEA-DF40-B41E-A7212D25EFB6}" type="presParOf" srcId="{ED91FAE9-C42C-4143-9D78-70ABCF893760}" destId="{CD7E3FED-6050-C04B-B45B-32A0FC9BE669}" srcOrd="2" destOrd="0" presId="urn:microsoft.com/office/officeart/2009/3/layout/RandomtoResultProcess"/>
    <dgm:cxn modelId="{7F309697-891E-234D-9FF7-E6462FD3858B}" type="presParOf" srcId="{3032260E-0703-FD47-BC14-F64614E10B07}" destId="{0FE34F91-2876-AF42-9A11-FB7887027E3D}" srcOrd="5" destOrd="0" presId="urn:microsoft.com/office/officeart/2009/3/layout/RandomtoResultProcess"/>
    <dgm:cxn modelId="{996DF56C-BD0E-474A-BA56-9165C7553FAD}" type="presParOf" srcId="{0FE34F91-2876-AF42-9A11-FB7887027E3D}" destId="{5CD77E3A-8FED-DA44-A87B-5C9EB5E3A00D}" srcOrd="0" destOrd="0" presId="urn:microsoft.com/office/officeart/2009/3/layout/RandomtoResultProcess"/>
    <dgm:cxn modelId="{7C94A208-DD96-B945-9B40-F08EEF0130E1}" type="presParOf" srcId="{0FE34F91-2876-AF42-9A11-FB7887027E3D}" destId="{59A16D31-3BA5-3845-8C85-8B75CDCE8F07}" srcOrd="1" destOrd="0" presId="urn:microsoft.com/office/officeart/2009/3/layout/RandomtoResultProcess"/>
    <dgm:cxn modelId="{BE1A7EAE-5075-8845-8648-691D583E9515}" type="presParOf" srcId="{3032260E-0703-FD47-BC14-F64614E10B07}" destId="{A75D5AE2-81D8-E24A-B4CF-CEAB38E6A429}" srcOrd="6" destOrd="0" presId="urn:microsoft.com/office/officeart/2009/3/layout/RandomtoResultProcess"/>
    <dgm:cxn modelId="{B923A0CC-095E-D743-A938-320114C5C578}" type="presParOf" srcId="{A75D5AE2-81D8-E24A-B4CF-CEAB38E6A429}" destId="{9043A662-F1BA-3242-A01E-4ACCAD7674D2}" srcOrd="0" destOrd="0" presId="urn:microsoft.com/office/officeart/2009/3/layout/RandomtoResultProcess"/>
    <dgm:cxn modelId="{4BFBEF1C-291A-2543-B178-FF1272EA3CCD}" type="presParOf" srcId="{A75D5AE2-81D8-E24A-B4CF-CEAB38E6A429}" destId="{263EBA9F-CE3D-D744-B8CF-AAAF6F96BCBB}"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ABAB7-2F63-D84C-AA4C-F09714A9D502}">
      <dsp:nvSpPr>
        <dsp:cNvPr id="0" name=""/>
        <dsp:cNvSpPr/>
      </dsp:nvSpPr>
      <dsp:spPr>
        <a:xfrm>
          <a:off x="3124304" y="0"/>
          <a:ext cx="4712761" cy="4712761"/>
        </a:xfrm>
        <a:prstGeom prst="diamond">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4ABCF-6428-6B47-BAD2-368660813492}">
      <dsp:nvSpPr>
        <dsp:cNvPr id="0" name=""/>
        <dsp:cNvSpPr/>
      </dsp:nvSpPr>
      <dsp:spPr>
        <a:xfrm>
          <a:off x="3340320" y="447712"/>
          <a:ext cx="2105991" cy="1837977"/>
        </a:xfrm>
        <a:prstGeom prst="roundRect">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4300"/>
              </a:solidFill>
              <a:latin typeface="Arial"/>
              <a:cs typeface="Arial"/>
            </a:rPr>
            <a:t>Business Growth</a:t>
          </a:r>
          <a:endParaRPr lang="en-US" sz="2000" b="1" kern="1200" dirty="0">
            <a:solidFill>
              <a:srgbClr val="FF4300"/>
            </a:solidFill>
            <a:latin typeface="Arial"/>
            <a:cs typeface="Arial"/>
          </a:endParaRPr>
        </a:p>
      </dsp:txBody>
      <dsp:txXfrm>
        <a:off x="3430043" y="537435"/>
        <a:ext cx="1926545" cy="1658531"/>
      </dsp:txXfrm>
    </dsp:sp>
    <dsp:sp modelId="{4C8114CC-133D-7543-AA7A-1B91214EB955}">
      <dsp:nvSpPr>
        <dsp:cNvPr id="0" name=""/>
        <dsp:cNvSpPr/>
      </dsp:nvSpPr>
      <dsp:spPr>
        <a:xfrm>
          <a:off x="5553434" y="433762"/>
          <a:ext cx="2001336" cy="1837977"/>
        </a:xfrm>
        <a:prstGeom prst="roundRect">
          <a:avLst/>
        </a:prstGeom>
        <a:solidFill>
          <a:schemeClr val="lt1">
            <a:hueOff val="0"/>
            <a:satOff val="0"/>
            <a:lumOff val="0"/>
            <a:alphaOff val="0"/>
          </a:schemeClr>
        </a:solidFill>
        <a:ln w="25400" cap="flat" cmpd="sng" algn="ctr">
          <a:solidFill>
            <a:srgbClr val="68686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4300"/>
              </a:solidFill>
              <a:latin typeface="Arial"/>
              <a:cs typeface="Arial"/>
            </a:rPr>
            <a:t>User Engagement</a:t>
          </a:r>
          <a:endParaRPr lang="en-US" sz="2000" b="1" kern="1200" dirty="0">
            <a:solidFill>
              <a:srgbClr val="FF4300"/>
            </a:solidFill>
            <a:latin typeface="Arial"/>
            <a:cs typeface="Arial"/>
          </a:endParaRPr>
        </a:p>
      </dsp:txBody>
      <dsp:txXfrm>
        <a:off x="5643157" y="523485"/>
        <a:ext cx="1821890" cy="1658531"/>
      </dsp:txXfrm>
    </dsp:sp>
    <dsp:sp modelId="{1D47139D-6DD5-3447-BD90-DB6293359E0D}">
      <dsp:nvSpPr>
        <dsp:cNvPr id="0" name=""/>
        <dsp:cNvSpPr/>
      </dsp:nvSpPr>
      <dsp:spPr>
        <a:xfrm>
          <a:off x="3284501" y="2427072"/>
          <a:ext cx="2217629" cy="1837977"/>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4300"/>
              </a:solidFill>
              <a:latin typeface="Arial"/>
              <a:cs typeface="Arial"/>
            </a:rPr>
            <a:t>Developer Adoption</a:t>
          </a:r>
          <a:endParaRPr lang="en-US" sz="2000" b="1" kern="1200" dirty="0">
            <a:solidFill>
              <a:srgbClr val="FF4300"/>
            </a:solidFill>
            <a:latin typeface="Arial"/>
            <a:cs typeface="Arial"/>
          </a:endParaRPr>
        </a:p>
      </dsp:txBody>
      <dsp:txXfrm>
        <a:off x="3374224" y="2516795"/>
        <a:ext cx="2038183" cy="1658531"/>
      </dsp:txXfrm>
    </dsp:sp>
    <dsp:sp modelId="{AFB02B14-266B-4D4E-BC26-24E94981E082}">
      <dsp:nvSpPr>
        <dsp:cNvPr id="0" name=""/>
        <dsp:cNvSpPr/>
      </dsp:nvSpPr>
      <dsp:spPr>
        <a:xfrm>
          <a:off x="5539475" y="2427072"/>
          <a:ext cx="2085056" cy="1837977"/>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4300"/>
              </a:solidFill>
              <a:latin typeface="Arial"/>
              <a:cs typeface="Arial"/>
            </a:rPr>
            <a:t>API Information</a:t>
          </a:r>
          <a:endParaRPr lang="en-US" sz="1800" b="1" kern="1200" dirty="0">
            <a:solidFill>
              <a:srgbClr val="FF4300"/>
            </a:solidFill>
            <a:latin typeface="Arial"/>
            <a:cs typeface="Arial"/>
          </a:endParaRPr>
        </a:p>
      </dsp:txBody>
      <dsp:txXfrm>
        <a:off x="5629198" y="2516795"/>
        <a:ext cx="1905610" cy="1658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8F5F7-13DD-F541-81F8-ABB8452A1FC6}">
      <dsp:nvSpPr>
        <dsp:cNvPr id="0" name=""/>
        <dsp:cNvSpPr/>
      </dsp:nvSpPr>
      <dsp:spPr>
        <a:xfrm>
          <a:off x="4708625" y="838"/>
          <a:ext cx="1544118" cy="1003677"/>
        </a:xfrm>
        <a:prstGeom prst="roundRect">
          <a:avLst/>
        </a:prstGeom>
        <a:solidFill>
          <a:schemeClr val="lt1">
            <a:hueOff val="0"/>
            <a:satOff val="0"/>
            <a:lumOff val="0"/>
            <a:alphaOff val="0"/>
          </a:schemeClr>
        </a:solidFill>
        <a:ln w="38100" cap="flat"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cs typeface="Arial"/>
            </a:rPr>
            <a:t>Collect</a:t>
          </a:r>
          <a:endParaRPr lang="en-US" sz="1600" kern="1200" dirty="0">
            <a:solidFill>
              <a:srgbClr val="7F7F7F"/>
            </a:solidFill>
            <a:latin typeface="Arial"/>
            <a:cs typeface="Arial"/>
          </a:endParaRPr>
        </a:p>
      </dsp:txBody>
      <dsp:txXfrm>
        <a:off x="4757620" y="49833"/>
        <a:ext cx="1446128" cy="905687"/>
      </dsp:txXfrm>
    </dsp:sp>
    <dsp:sp modelId="{8D0399F5-93EE-664A-BF53-EF8A27180581}">
      <dsp:nvSpPr>
        <dsp:cNvPr id="0" name=""/>
        <dsp:cNvSpPr/>
      </dsp:nvSpPr>
      <dsp:spPr>
        <a:xfrm>
          <a:off x="3820299" y="502676"/>
          <a:ext cx="3320771" cy="3320771"/>
        </a:xfrm>
        <a:custGeom>
          <a:avLst/>
          <a:gdLst/>
          <a:ahLst/>
          <a:cxnLst/>
          <a:rect l="0" t="0" r="0" b="0"/>
          <a:pathLst>
            <a:path>
              <a:moveTo>
                <a:pt x="2646252" y="324366"/>
              </a:moveTo>
              <a:arcTo wR="1660385" hR="1660385" stAng="18385447" swAng="1636134"/>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5E44EC4-217B-CE46-BCB2-EC0F44D571B1}">
      <dsp:nvSpPr>
        <dsp:cNvPr id="0" name=""/>
        <dsp:cNvSpPr/>
      </dsp:nvSpPr>
      <dsp:spPr>
        <a:xfrm>
          <a:off x="6369011" y="1661223"/>
          <a:ext cx="1544118" cy="1003677"/>
        </a:xfrm>
        <a:prstGeom prst="roundRect">
          <a:avLst/>
        </a:prstGeom>
        <a:solidFill>
          <a:schemeClr val="lt1">
            <a:hueOff val="0"/>
            <a:satOff val="0"/>
            <a:lumOff val="0"/>
            <a:alphaOff val="0"/>
          </a:schemeClr>
        </a:solidFill>
        <a:ln w="38100" cap="flat" cmpd="sng" algn="ctr">
          <a:solidFill>
            <a:srgbClr val="686868"/>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cs typeface="Arial"/>
            </a:rPr>
            <a:t>Analyze</a:t>
          </a:r>
        </a:p>
      </dsp:txBody>
      <dsp:txXfrm>
        <a:off x="6418006" y="1710218"/>
        <a:ext cx="1446128" cy="905687"/>
      </dsp:txXfrm>
    </dsp:sp>
    <dsp:sp modelId="{0BDDD141-DACE-D84A-B35D-17E564AFFE9E}">
      <dsp:nvSpPr>
        <dsp:cNvPr id="0" name=""/>
        <dsp:cNvSpPr/>
      </dsp:nvSpPr>
      <dsp:spPr>
        <a:xfrm>
          <a:off x="3820299" y="502676"/>
          <a:ext cx="3320771" cy="3320771"/>
        </a:xfrm>
        <a:custGeom>
          <a:avLst/>
          <a:gdLst/>
          <a:ahLst/>
          <a:cxnLst/>
          <a:rect l="0" t="0" r="0" b="0"/>
          <a:pathLst>
            <a:path>
              <a:moveTo>
                <a:pt x="3148809" y="2396236"/>
              </a:moveTo>
              <a:arcTo wR="1660385" hR="1660385" stAng="1578419" swAng="1636134"/>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879E79-70AE-2E4C-B886-824FC77E7442}">
      <dsp:nvSpPr>
        <dsp:cNvPr id="0" name=""/>
        <dsp:cNvSpPr/>
      </dsp:nvSpPr>
      <dsp:spPr>
        <a:xfrm>
          <a:off x="4708625" y="3321609"/>
          <a:ext cx="1544118" cy="1003677"/>
        </a:xfrm>
        <a:prstGeom prst="roundRect">
          <a:avLst/>
        </a:prstGeom>
        <a:solidFill>
          <a:schemeClr val="lt1">
            <a:hueOff val="0"/>
            <a:satOff val="0"/>
            <a:lumOff val="0"/>
            <a:alphaOff val="0"/>
          </a:schemeClr>
        </a:solidFill>
        <a:ln w="38100" cap="flat" cmpd="sng" algn="ctr">
          <a:solidFill>
            <a:srgbClr val="686868"/>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cs typeface="Arial"/>
            </a:rPr>
            <a:t>Visualize</a:t>
          </a:r>
          <a:endParaRPr lang="en-US" sz="1600" kern="1200" dirty="0">
            <a:solidFill>
              <a:srgbClr val="7F7F7F"/>
            </a:solidFill>
            <a:latin typeface="Arial"/>
            <a:cs typeface="Arial"/>
          </a:endParaRPr>
        </a:p>
      </dsp:txBody>
      <dsp:txXfrm>
        <a:off x="4757620" y="3370604"/>
        <a:ext cx="1446128" cy="905687"/>
      </dsp:txXfrm>
    </dsp:sp>
    <dsp:sp modelId="{685BC0D3-E1FA-0B49-A437-038663163717}">
      <dsp:nvSpPr>
        <dsp:cNvPr id="0" name=""/>
        <dsp:cNvSpPr/>
      </dsp:nvSpPr>
      <dsp:spPr>
        <a:xfrm>
          <a:off x="3820299" y="502676"/>
          <a:ext cx="3320771" cy="3320771"/>
        </a:xfrm>
        <a:custGeom>
          <a:avLst/>
          <a:gdLst/>
          <a:ahLst/>
          <a:cxnLst/>
          <a:rect l="0" t="0" r="0" b="0"/>
          <a:pathLst>
            <a:path>
              <a:moveTo>
                <a:pt x="674519" y="2996405"/>
              </a:moveTo>
              <a:arcTo wR="1660385" hR="1660385" stAng="7585447" swAng="1636134"/>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61DA315-4D9E-964E-B407-9566C7B2BBEA}">
      <dsp:nvSpPr>
        <dsp:cNvPr id="0" name=""/>
        <dsp:cNvSpPr/>
      </dsp:nvSpPr>
      <dsp:spPr>
        <a:xfrm>
          <a:off x="3048239" y="1661223"/>
          <a:ext cx="1544118" cy="1003677"/>
        </a:xfrm>
        <a:prstGeom prst="roundRect">
          <a:avLst/>
        </a:prstGeom>
        <a:solidFill>
          <a:schemeClr val="lt1">
            <a:hueOff val="0"/>
            <a:satOff val="0"/>
            <a:lumOff val="0"/>
            <a:alphaOff val="0"/>
          </a:schemeClr>
        </a:solidFill>
        <a:ln w="38100" cap="flat" cmpd="sng" algn="ctr">
          <a:solidFill>
            <a:srgbClr val="686868"/>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a:cs typeface="Arial"/>
            </a:rPr>
            <a:t>Act</a:t>
          </a:r>
          <a:endParaRPr lang="en-US" sz="1800" b="1" kern="1200" dirty="0" smtClean="0">
            <a:latin typeface="Arial"/>
            <a:cs typeface="Arial"/>
          </a:endParaRPr>
        </a:p>
      </dsp:txBody>
      <dsp:txXfrm>
        <a:off x="3097234" y="1710218"/>
        <a:ext cx="1446128" cy="905687"/>
      </dsp:txXfrm>
    </dsp:sp>
    <dsp:sp modelId="{D68698F1-83B7-F741-B793-9529BDC64F6A}">
      <dsp:nvSpPr>
        <dsp:cNvPr id="0" name=""/>
        <dsp:cNvSpPr/>
      </dsp:nvSpPr>
      <dsp:spPr>
        <a:xfrm>
          <a:off x="3820299" y="502676"/>
          <a:ext cx="3320771" cy="3320771"/>
        </a:xfrm>
        <a:custGeom>
          <a:avLst/>
          <a:gdLst/>
          <a:ahLst/>
          <a:cxnLst/>
          <a:rect l="0" t="0" r="0" b="0"/>
          <a:pathLst>
            <a:path>
              <a:moveTo>
                <a:pt x="171962" y="924535"/>
              </a:moveTo>
              <a:arcTo wR="1660385" hR="1660385" stAng="12378419" swAng="1636134"/>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28160-65BA-DB4B-84BE-90ADD3E54916}">
      <dsp:nvSpPr>
        <dsp:cNvPr id="0" name=""/>
        <dsp:cNvSpPr/>
      </dsp:nvSpPr>
      <dsp:spPr>
        <a:xfrm>
          <a:off x="2676" y="1381519"/>
          <a:ext cx="2381742" cy="952697"/>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smtClean="0">
              <a:solidFill>
                <a:schemeClr val="tx1"/>
              </a:solidFill>
              <a:latin typeface="Arial"/>
              <a:cs typeface="Arial"/>
            </a:rPr>
            <a:t>Kickoff</a:t>
          </a:r>
          <a:endParaRPr lang="en-US" sz="2000" b="1" kern="1200" dirty="0">
            <a:solidFill>
              <a:schemeClr val="tx1"/>
            </a:solidFill>
            <a:latin typeface="Arial"/>
            <a:cs typeface="Arial"/>
          </a:endParaRPr>
        </a:p>
      </dsp:txBody>
      <dsp:txXfrm>
        <a:off x="479025" y="1381519"/>
        <a:ext cx="1429045" cy="952697"/>
      </dsp:txXfrm>
    </dsp:sp>
    <dsp:sp modelId="{A86ED09E-FFA6-404C-AD63-227E23CAB13D}">
      <dsp:nvSpPr>
        <dsp:cNvPr id="0" name=""/>
        <dsp:cNvSpPr/>
      </dsp:nvSpPr>
      <dsp:spPr>
        <a:xfrm>
          <a:off x="2146244" y="1381519"/>
          <a:ext cx="2381742" cy="952697"/>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Arial"/>
              <a:cs typeface="Arial"/>
            </a:rPr>
            <a:t>Data</a:t>
          </a:r>
          <a:endParaRPr lang="en-US" sz="2000" b="1" kern="1200" dirty="0">
            <a:solidFill>
              <a:schemeClr val="tx1"/>
            </a:solidFill>
            <a:latin typeface="Arial"/>
            <a:cs typeface="Arial"/>
          </a:endParaRPr>
        </a:p>
      </dsp:txBody>
      <dsp:txXfrm>
        <a:off x="2622593" y="1381519"/>
        <a:ext cx="1429045" cy="952697"/>
      </dsp:txXfrm>
    </dsp:sp>
    <dsp:sp modelId="{1ECAD374-61B2-9344-A1B8-37FA3BF8BCCD}">
      <dsp:nvSpPr>
        <dsp:cNvPr id="0" name=""/>
        <dsp:cNvSpPr/>
      </dsp:nvSpPr>
      <dsp:spPr>
        <a:xfrm>
          <a:off x="4289813" y="1381519"/>
          <a:ext cx="2381742" cy="952697"/>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Arial"/>
              <a:cs typeface="Arial"/>
            </a:rPr>
            <a:t>Analysis</a:t>
          </a:r>
          <a:endParaRPr lang="en-US" sz="2000" b="1" kern="1200" dirty="0">
            <a:solidFill>
              <a:schemeClr val="tx1"/>
            </a:solidFill>
            <a:latin typeface="Arial"/>
            <a:cs typeface="Arial"/>
          </a:endParaRPr>
        </a:p>
      </dsp:txBody>
      <dsp:txXfrm>
        <a:off x="4766162" y="1381519"/>
        <a:ext cx="1429045" cy="952697"/>
      </dsp:txXfrm>
    </dsp:sp>
    <dsp:sp modelId="{C43AF241-B754-0F46-BCE8-FE04277F656B}">
      <dsp:nvSpPr>
        <dsp:cNvPr id="0" name=""/>
        <dsp:cNvSpPr/>
      </dsp:nvSpPr>
      <dsp:spPr>
        <a:xfrm>
          <a:off x="6433382" y="1381519"/>
          <a:ext cx="2381742" cy="952697"/>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Arial"/>
              <a:cs typeface="Arial"/>
            </a:rPr>
            <a:t>Readout</a:t>
          </a:r>
          <a:endParaRPr lang="en-US" sz="2000" b="1" kern="1200" dirty="0">
            <a:solidFill>
              <a:schemeClr val="tx1"/>
            </a:solidFill>
            <a:latin typeface="Arial"/>
            <a:cs typeface="Arial"/>
          </a:endParaRPr>
        </a:p>
      </dsp:txBody>
      <dsp:txXfrm>
        <a:off x="6909731" y="1381519"/>
        <a:ext cx="1429045" cy="952697"/>
      </dsp:txXfrm>
    </dsp:sp>
    <dsp:sp modelId="{81BBE81D-313B-6D49-A01A-B9B178E7B18C}">
      <dsp:nvSpPr>
        <dsp:cNvPr id="0" name=""/>
        <dsp:cNvSpPr/>
      </dsp:nvSpPr>
      <dsp:spPr>
        <a:xfrm>
          <a:off x="8576950" y="1381519"/>
          <a:ext cx="2381742" cy="952697"/>
        </a:xfrm>
        <a:prstGeom prst="chevron">
          <a:avLst/>
        </a:prstGeom>
        <a:solidFill>
          <a:schemeClr val="tx2"/>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bg1"/>
              </a:solidFill>
              <a:latin typeface="Arial"/>
              <a:cs typeface="Arial"/>
            </a:rPr>
            <a:t>Insights</a:t>
          </a:r>
          <a:endParaRPr lang="en-US" sz="2000" b="1" kern="1200" dirty="0">
            <a:solidFill>
              <a:schemeClr val="bg1"/>
            </a:solidFill>
            <a:latin typeface="Arial"/>
            <a:cs typeface="Arial"/>
          </a:endParaRPr>
        </a:p>
      </dsp:txBody>
      <dsp:txXfrm>
        <a:off x="9053299" y="1381519"/>
        <a:ext cx="1429045" cy="952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F5DFA-5137-D242-B75F-0C570BF3048A}">
      <dsp:nvSpPr>
        <dsp:cNvPr id="0" name=""/>
        <dsp:cNvSpPr/>
      </dsp:nvSpPr>
      <dsp:spPr>
        <a:xfrm>
          <a:off x="972763" y="725845"/>
          <a:ext cx="2036810" cy="671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ct val="35000"/>
            </a:spcAft>
          </a:pPr>
          <a:r>
            <a:rPr lang="en-US" sz="2000" kern="1200" dirty="0" smtClean="0">
              <a:solidFill>
                <a:srgbClr val="FF4300"/>
              </a:solidFill>
              <a:latin typeface="Arial"/>
              <a:cs typeface="Arial"/>
            </a:rPr>
            <a:t>Data</a:t>
          </a:r>
          <a:endParaRPr lang="en-US" sz="2000" kern="1200" dirty="0">
            <a:solidFill>
              <a:srgbClr val="FF4300"/>
            </a:solidFill>
            <a:latin typeface="Arial"/>
            <a:cs typeface="Arial"/>
          </a:endParaRPr>
        </a:p>
      </dsp:txBody>
      <dsp:txXfrm>
        <a:off x="972763" y="725845"/>
        <a:ext cx="2036810" cy="671221"/>
      </dsp:txXfrm>
    </dsp:sp>
    <dsp:sp modelId="{23C8CE39-9D37-1A44-9F8B-0E7358637AAB}">
      <dsp:nvSpPr>
        <dsp:cNvPr id="0" name=""/>
        <dsp:cNvSpPr/>
      </dsp:nvSpPr>
      <dsp:spPr>
        <a:xfrm>
          <a:off x="972763" y="2141220"/>
          <a:ext cx="2036810" cy="125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ct val="35000"/>
            </a:spcAft>
          </a:pPr>
          <a:r>
            <a:rPr lang="en-US" sz="2000" kern="1200" dirty="0" smtClean="0">
              <a:latin typeface="Arial"/>
              <a:cs typeface="Arial"/>
            </a:rPr>
            <a:t>Raw customer data</a:t>
          </a:r>
          <a:endParaRPr lang="en-US" sz="2000" kern="1200" dirty="0">
            <a:latin typeface="Arial"/>
            <a:cs typeface="Arial"/>
          </a:endParaRPr>
        </a:p>
      </dsp:txBody>
      <dsp:txXfrm>
        <a:off x="972763" y="2141220"/>
        <a:ext cx="2036810" cy="1257541"/>
      </dsp:txXfrm>
    </dsp:sp>
    <dsp:sp modelId="{BDAED320-ACCF-2A4D-A722-2DCDD23BAC68}">
      <dsp:nvSpPr>
        <dsp:cNvPr id="0" name=""/>
        <dsp:cNvSpPr/>
      </dsp:nvSpPr>
      <dsp:spPr>
        <a:xfrm>
          <a:off x="970449" y="521701"/>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C10A7-FF68-9342-8302-1080DDD935FA}">
      <dsp:nvSpPr>
        <dsp:cNvPr id="0" name=""/>
        <dsp:cNvSpPr/>
      </dsp:nvSpPr>
      <dsp:spPr>
        <a:xfrm>
          <a:off x="1083862" y="294874"/>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7028EA-A09D-7A4D-A668-562D55F36346}">
      <dsp:nvSpPr>
        <dsp:cNvPr id="0" name=""/>
        <dsp:cNvSpPr/>
      </dsp:nvSpPr>
      <dsp:spPr>
        <a:xfrm>
          <a:off x="1356054" y="340239"/>
          <a:ext cx="254601" cy="25460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D77FC-E1E0-314B-BC55-F2BF876A3640}">
      <dsp:nvSpPr>
        <dsp:cNvPr id="0" name=""/>
        <dsp:cNvSpPr/>
      </dsp:nvSpPr>
      <dsp:spPr>
        <a:xfrm>
          <a:off x="1582881" y="90730"/>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363FD-F9B2-7142-80E0-AB3C14472639}">
      <dsp:nvSpPr>
        <dsp:cNvPr id="0" name=""/>
        <dsp:cNvSpPr/>
      </dsp:nvSpPr>
      <dsp:spPr>
        <a:xfrm>
          <a:off x="1877755" y="0"/>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A9DAB-CD2E-1D49-BA96-7C1883028BE4}">
      <dsp:nvSpPr>
        <dsp:cNvPr id="0" name=""/>
        <dsp:cNvSpPr/>
      </dsp:nvSpPr>
      <dsp:spPr>
        <a:xfrm>
          <a:off x="2240678" y="158778"/>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8A2AA-ABB4-944C-A592-CF8BD290ADB7}">
      <dsp:nvSpPr>
        <dsp:cNvPr id="0" name=""/>
        <dsp:cNvSpPr/>
      </dsp:nvSpPr>
      <dsp:spPr>
        <a:xfrm>
          <a:off x="2467504" y="272191"/>
          <a:ext cx="254601" cy="25460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6C6B3F-526A-0F45-94A9-6A61B1A8B4D6}">
      <dsp:nvSpPr>
        <dsp:cNvPr id="0" name=""/>
        <dsp:cNvSpPr/>
      </dsp:nvSpPr>
      <dsp:spPr>
        <a:xfrm>
          <a:off x="2785061" y="521701"/>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098814-CA8F-9845-8283-5AE7AA6B62C3}">
      <dsp:nvSpPr>
        <dsp:cNvPr id="0" name=""/>
        <dsp:cNvSpPr/>
      </dsp:nvSpPr>
      <dsp:spPr>
        <a:xfrm>
          <a:off x="2921157" y="771210"/>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60BE7A-54B4-F944-A340-43676A2659AA}">
      <dsp:nvSpPr>
        <dsp:cNvPr id="0" name=""/>
        <dsp:cNvSpPr/>
      </dsp:nvSpPr>
      <dsp:spPr>
        <a:xfrm>
          <a:off x="1741659" y="294874"/>
          <a:ext cx="416620" cy="41662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ACDC5-7F6E-6543-8263-EB655E0BA8E4}">
      <dsp:nvSpPr>
        <dsp:cNvPr id="0" name=""/>
        <dsp:cNvSpPr/>
      </dsp:nvSpPr>
      <dsp:spPr>
        <a:xfrm>
          <a:off x="857035" y="1156815"/>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92D76-0781-814C-B7CB-45F58D0617B3}">
      <dsp:nvSpPr>
        <dsp:cNvPr id="0" name=""/>
        <dsp:cNvSpPr/>
      </dsp:nvSpPr>
      <dsp:spPr>
        <a:xfrm>
          <a:off x="993131" y="1360959"/>
          <a:ext cx="254601" cy="25460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6348A-0035-274A-AC45-DD2576C83A65}">
      <dsp:nvSpPr>
        <dsp:cNvPr id="0" name=""/>
        <dsp:cNvSpPr/>
      </dsp:nvSpPr>
      <dsp:spPr>
        <a:xfrm>
          <a:off x="1333371" y="1542420"/>
          <a:ext cx="370329" cy="37032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6DC0D-CBA3-7445-BA06-47002C9D14EF}">
      <dsp:nvSpPr>
        <dsp:cNvPr id="0" name=""/>
        <dsp:cNvSpPr/>
      </dsp:nvSpPr>
      <dsp:spPr>
        <a:xfrm>
          <a:off x="1809707" y="1837295"/>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420599-CABD-F540-BF4E-A495DC23A29A}">
      <dsp:nvSpPr>
        <dsp:cNvPr id="0" name=""/>
        <dsp:cNvSpPr/>
      </dsp:nvSpPr>
      <dsp:spPr>
        <a:xfrm>
          <a:off x="1900438" y="1542420"/>
          <a:ext cx="254601" cy="25460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0621FB-9937-E743-94F5-CEA6A674D69F}">
      <dsp:nvSpPr>
        <dsp:cNvPr id="0" name=""/>
        <dsp:cNvSpPr/>
      </dsp:nvSpPr>
      <dsp:spPr>
        <a:xfrm>
          <a:off x="2127264" y="1859977"/>
          <a:ext cx="162018" cy="16201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0655F-923D-3342-99E6-2E6289C1A6B3}">
      <dsp:nvSpPr>
        <dsp:cNvPr id="0" name=""/>
        <dsp:cNvSpPr/>
      </dsp:nvSpPr>
      <dsp:spPr>
        <a:xfrm>
          <a:off x="2331408" y="1497055"/>
          <a:ext cx="370329" cy="37032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A2ECF-5EC3-1E4B-AFFC-526D7C09B557}">
      <dsp:nvSpPr>
        <dsp:cNvPr id="0" name=""/>
        <dsp:cNvSpPr/>
      </dsp:nvSpPr>
      <dsp:spPr>
        <a:xfrm>
          <a:off x="2830427" y="1406324"/>
          <a:ext cx="254601" cy="25460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9FF70E-D0D2-484D-916B-FCAEE266C2C7}">
      <dsp:nvSpPr>
        <dsp:cNvPr id="0" name=""/>
        <dsp:cNvSpPr/>
      </dsp:nvSpPr>
      <dsp:spPr>
        <a:xfrm>
          <a:off x="3085028" y="339862"/>
          <a:ext cx="747727" cy="1427493"/>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9C9EEE-9696-DA4E-8B31-27693A37C5B8}">
      <dsp:nvSpPr>
        <dsp:cNvPr id="0" name=""/>
        <dsp:cNvSpPr/>
      </dsp:nvSpPr>
      <dsp:spPr>
        <a:xfrm>
          <a:off x="3832756" y="340555"/>
          <a:ext cx="2039257" cy="142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ct val="35000"/>
            </a:spcAft>
          </a:pPr>
          <a:r>
            <a:rPr lang="en-US" sz="2000" kern="1200" dirty="0" smtClean="0">
              <a:solidFill>
                <a:srgbClr val="FF4300"/>
              </a:solidFill>
              <a:latin typeface="Arial"/>
              <a:cs typeface="Arial"/>
            </a:rPr>
            <a:t>Sessions</a:t>
          </a:r>
          <a:endParaRPr lang="en-US" sz="2000" kern="1200" dirty="0">
            <a:solidFill>
              <a:srgbClr val="FF4300"/>
            </a:solidFill>
            <a:latin typeface="Arial"/>
            <a:cs typeface="Arial"/>
          </a:endParaRPr>
        </a:p>
      </dsp:txBody>
      <dsp:txXfrm>
        <a:off x="3832756" y="340555"/>
        <a:ext cx="2039257" cy="1427480"/>
      </dsp:txXfrm>
    </dsp:sp>
    <dsp:sp modelId="{E652C6AB-FFEF-1448-A51E-29C61E33FEAE}">
      <dsp:nvSpPr>
        <dsp:cNvPr id="0" name=""/>
        <dsp:cNvSpPr/>
      </dsp:nvSpPr>
      <dsp:spPr>
        <a:xfrm>
          <a:off x="5872013" y="339862"/>
          <a:ext cx="747727" cy="1427493"/>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9E60FF-8E92-1A4B-B2B8-E62813BA1EBB}">
      <dsp:nvSpPr>
        <dsp:cNvPr id="0" name=""/>
        <dsp:cNvSpPr/>
      </dsp:nvSpPr>
      <dsp:spPr>
        <a:xfrm>
          <a:off x="6619740" y="340555"/>
          <a:ext cx="2039257" cy="1427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ct val="35000"/>
            </a:spcAft>
          </a:pPr>
          <a:r>
            <a:rPr lang="en-US" sz="2000" kern="1200" dirty="0" smtClean="0">
              <a:solidFill>
                <a:srgbClr val="FF4300"/>
              </a:solidFill>
              <a:latin typeface="Arial"/>
              <a:cs typeface="Arial"/>
            </a:rPr>
            <a:t>MapReduce</a:t>
          </a:r>
          <a:endParaRPr lang="en-US" sz="2000" kern="1200" dirty="0">
            <a:solidFill>
              <a:srgbClr val="FF4300"/>
            </a:solidFill>
            <a:latin typeface="Arial"/>
            <a:cs typeface="Arial"/>
          </a:endParaRPr>
        </a:p>
      </dsp:txBody>
      <dsp:txXfrm>
        <a:off x="6619740" y="340555"/>
        <a:ext cx="2039257" cy="1427480"/>
      </dsp:txXfrm>
    </dsp:sp>
    <dsp:sp modelId="{D8D1102F-7C48-2E44-9A52-64338FAC807E}">
      <dsp:nvSpPr>
        <dsp:cNvPr id="0" name=""/>
        <dsp:cNvSpPr/>
      </dsp:nvSpPr>
      <dsp:spPr>
        <a:xfrm>
          <a:off x="6619740" y="2141220"/>
          <a:ext cx="2039257" cy="125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100000"/>
            </a:lnSpc>
            <a:spcBef>
              <a:spcPct val="0"/>
            </a:spcBef>
            <a:spcAft>
              <a:spcPct val="35000"/>
            </a:spcAft>
          </a:pPr>
          <a:r>
            <a:rPr lang="en-US" sz="2000" kern="1200" dirty="0" smtClean="0">
              <a:latin typeface="Arial"/>
              <a:cs typeface="Arial"/>
            </a:rPr>
            <a:t>Service, Errors, Time, APIs, Status, etc.</a:t>
          </a:r>
          <a:endParaRPr lang="en-US" sz="2000" kern="1200" dirty="0">
            <a:latin typeface="Arial"/>
            <a:cs typeface="Arial"/>
          </a:endParaRPr>
        </a:p>
      </dsp:txBody>
      <dsp:txXfrm>
        <a:off x="6619740" y="2141220"/>
        <a:ext cx="2039257" cy="1257541"/>
      </dsp:txXfrm>
    </dsp:sp>
    <dsp:sp modelId="{5CD77E3A-8FED-DA44-A87B-5C9EB5E3A00D}">
      <dsp:nvSpPr>
        <dsp:cNvPr id="0" name=""/>
        <dsp:cNvSpPr/>
      </dsp:nvSpPr>
      <dsp:spPr>
        <a:xfrm>
          <a:off x="8658998" y="339862"/>
          <a:ext cx="747727" cy="1427493"/>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43A662-F1BA-3242-A01E-4ACCAD7674D2}">
      <dsp:nvSpPr>
        <dsp:cNvPr id="0" name=""/>
        <dsp:cNvSpPr/>
      </dsp:nvSpPr>
      <dsp:spPr>
        <a:xfrm>
          <a:off x="9488296" y="221891"/>
          <a:ext cx="1733368" cy="1733368"/>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100000"/>
            </a:lnSpc>
            <a:spcBef>
              <a:spcPct val="0"/>
            </a:spcBef>
            <a:spcAft>
              <a:spcPct val="35000"/>
            </a:spcAft>
          </a:pPr>
          <a:r>
            <a:rPr lang="en-US" sz="2000" kern="1200" dirty="0" smtClean="0">
              <a:solidFill>
                <a:schemeClr val="bg1"/>
              </a:solidFill>
              <a:latin typeface="Arial"/>
              <a:cs typeface="Arial"/>
            </a:rPr>
            <a:t>Insights</a:t>
          </a:r>
          <a:endParaRPr lang="en-US" sz="2000" kern="1200" dirty="0">
            <a:solidFill>
              <a:schemeClr val="bg1"/>
            </a:solidFill>
            <a:latin typeface="Arial"/>
            <a:cs typeface="Arial"/>
          </a:endParaRPr>
        </a:p>
      </dsp:txBody>
      <dsp:txXfrm>
        <a:off x="9742142" y="475737"/>
        <a:ext cx="1225676" cy="122567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72A81F-78C7-E440-9079-2EB66B8AC635}" type="datetimeFigureOut">
              <a:rPr lang="en-US" smtClean="0">
                <a:latin typeface="Arial"/>
              </a:rPr>
              <a:t>11/5/13</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3513AF-E49A-4440-8C95-B32979C7EF27}" type="slidenum">
              <a:rPr lang="en-US" smtClean="0">
                <a:latin typeface="Arial"/>
              </a:rPr>
              <a:t>‹#›</a:t>
            </a:fld>
            <a:endParaRPr lang="en-US" dirty="0">
              <a:latin typeface="Arial"/>
            </a:endParaRPr>
          </a:p>
        </p:txBody>
      </p:sp>
    </p:spTree>
    <p:extLst>
      <p:ext uri="{BB962C8B-B14F-4D97-AF65-F5344CB8AC3E}">
        <p14:creationId xmlns:p14="http://schemas.microsoft.com/office/powerpoint/2010/main" val="325773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B6C3568D-0BFB-614F-857F-9A2B6EBEEF77}" type="datetimeFigureOut">
              <a:rPr lang="en-US" smtClean="0"/>
              <a:pPr/>
              <a:t>11/5/13</a:t>
            </a:fld>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528E766-D65B-A946-AB93-E463F7094F33}" type="slidenum">
              <a:rPr lang="en-US" smtClean="0"/>
              <a:pPr/>
              <a:t>‹#›</a:t>
            </a:fld>
            <a:endParaRPr lang="en-US" dirty="0"/>
          </a:p>
        </p:txBody>
      </p:sp>
    </p:spTree>
    <p:extLst>
      <p:ext uri="{BB962C8B-B14F-4D97-AF65-F5344CB8AC3E}">
        <p14:creationId xmlns:p14="http://schemas.microsoft.com/office/powerpoint/2010/main" val="38110275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a:ea typeface="+mn-ea"/>
                <a:cs typeface="+mn-cs"/>
              </a:rPr>
              <a:t>Pace of change is accelerating and will increase even further; need a way to quickly adapt to changing business needs</a:t>
            </a:r>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5</a:t>
            </a:fld>
            <a:endParaRPr lang="en-US" dirty="0"/>
          </a:p>
        </p:txBody>
      </p:sp>
    </p:spTree>
    <p:extLst>
      <p:ext uri="{BB962C8B-B14F-4D97-AF65-F5344CB8AC3E}">
        <p14:creationId xmlns:p14="http://schemas.microsoft.com/office/powerpoint/2010/main" val="370167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Main Point:</a:t>
            </a:r>
          </a:p>
          <a:p>
            <a:r>
              <a:rPr lang="en-US" dirty="0" smtClean="0"/>
              <a:t>Establish</a:t>
            </a:r>
            <a:r>
              <a:rPr lang="en-US" baseline="0" dirty="0" smtClean="0"/>
              <a:t> our ability to find signals from the noise</a:t>
            </a:r>
          </a:p>
          <a:p>
            <a:endParaRPr lang="en-US" baseline="0" dirty="0" smtClean="0"/>
          </a:p>
          <a:p>
            <a:r>
              <a:rPr lang="en-US" b="1" baseline="0" dirty="0" smtClean="0"/>
              <a:t>Script</a:t>
            </a:r>
          </a:p>
          <a:p>
            <a:r>
              <a:rPr lang="en-US" dirty="0" smtClean="0"/>
              <a:t>Insights</a:t>
            </a:r>
            <a:r>
              <a:rPr lang="en-US" baseline="0" dirty="0" smtClean="0"/>
              <a:t> can help analyze various external contexts identify signals that drive value. Context comes in many flavors – social, environmental, socio economic, transactional etc.</a:t>
            </a:r>
          </a:p>
          <a:p>
            <a:r>
              <a:rPr lang="en-US" baseline="0" dirty="0" smtClean="0"/>
              <a:t>We’re showing examples of 4 contexts here</a:t>
            </a:r>
          </a:p>
          <a:p>
            <a:r>
              <a:rPr lang="en-US" baseline="0" dirty="0" smtClean="0"/>
              <a:t>For example, when analyzing the user context, we can look at their Facebook activity or Twitter activity or their prior transaction history from an internal system</a:t>
            </a:r>
          </a:p>
          <a:p>
            <a:endParaRPr lang="en-US" baseline="0" dirty="0" smtClean="0"/>
          </a:p>
          <a:p>
            <a:r>
              <a:rPr lang="en-US" b="1" dirty="0" smtClean="0"/>
              <a:t>Transition</a:t>
            </a:r>
          </a:p>
          <a:p>
            <a:r>
              <a:rPr lang="en-US" dirty="0" smtClean="0"/>
              <a:t>We can use</a:t>
            </a:r>
            <a:r>
              <a:rPr lang="en-US" baseline="0" dirty="0" smtClean="0"/>
              <a:t> these signals to deliver business insights that help you better understand your business</a:t>
            </a:r>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t>7</a:t>
            </a:fld>
            <a:endParaRPr lang="en-US"/>
          </a:p>
        </p:txBody>
      </p:sp>
    </p:spTree>
    <p:extLst>
      <p:ext uri="{BB962C8B-B14F-4D97-AF65-F5344CB8AC3E}">
        <p14:creationId xmlns:p14="http://schemas.microsoft.com/office/powerpoint/2010/main" val="720581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8</a:t>
            </a:fld>
            <a:endParaRPr lang="en-US" dirty="0"/>
          </a:p>
        </p:txBody>
      </p:sp>
    </p:spTree>
    <p:extLst>
      <p:ext uri="{BB962C8B-B14F-4D97-AF65-F5344CB8AC3E}">
        <p14:creationId xmlns:p14="http://schemas.microsoft.com/office/powerpoint/2010/main" val="259804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Growth</a:t>
            </a:r>
          </a:p>
          <a:p>
            <a:pPr marL="171450" lvl="1" indent="-171450" algn="l" defTabSz="755650">
              <a:spcBef>
                <a:spcPct val="0"/>
              </a:spcBef>
              <a:spcAft>
                <a:spcPts val="600"/>
              </a:spcAft>
              <a:buChar char="••"/>
            </a:pPr>
            <a:r>
              <a:rPr lang="en-US" sz="1400" kern="1200" dirty="0" smtClean="0">
                <a:latin typeface="Arial"/>
                <a:cs typeface="Arial"/>
              </a:rPr>
              <a:t>Are our APIs driving business growth? </a:t>
            </a:r>
          </a:p>
          <a:p>
            <a:pPr marL="171450" lvl="1" indent="-171450" algn="l" defTabSz="755650">
              <a:spcBef>
                <a:spcPct val="0"/>
              </a:spcBef>
              <a:spcAft>
                <a:spcPts val="600"/>
              </a:spcAft>
              <a:buChar char="••"/>
            </a:pPr>
            <a:r>
              <a:rPr lang="en-US" sz="1400" kern="1200" dirty="0" smtClean="0">
                <a:latin typeface="Arial"/>
                <a:cs typeface="Arial"/>
              </a:rPr>
              <a:t>What external factors drive business growth? Do we face a blind spot?</a:t>
            </a:r>
            <a:endParaRPr lang="en-US" sz="1400" dirty="0" smtClean="0">
              <a:latin typeface="Arial"/>
              <a:cs typeface="Arial"/>
            </a:endParaRPr>
          </a:p>
          <a:p>
            <a:pPr marL="171450" lvl="1" indent="-171450" algn="l" defTabSz="755650">
              <a:spcBef>
                <a:spcPct val="0"/>
              </a:spcBef>
              <a:spcAft>
                <a:spcPts val="600"/>
              </a:spcAft>
              <a:buChar char="••"/>
            </a:pPr>
            <a:r>
              <a:rPr lang="en-US" sz="1400" kern="1200" dirty="0" smtClean="0">
                <a:latin typeface="Arial"/>
                <a:cs typeface="Arial"/>
              </a:rPr>
              <a:t>What is the demographic profile of our most active users?</a:t>
            </a:r>
          </a:p>
          <a:p>
            <a:endParaRPr lang="en-US" dirty="0" smtClean="0"/>
          </a:p>
          <a:p>
            <a:r>
              <a:rPr lang="en-US" dirty="0" smtClean="0"/>
              <a:t>Developer Adoption</a:t>
            </a:r>
          </a:p>
          <a:p>
            <a:pPr marL="171450" lvl="1" indent="-171450" algn="l" defTabSz="755650">
              <a:spcBef>
                <a:spcPct val="0"/>
              </a:spcBef>
              <a:spcAft>
                <a:spcPts val="600"/>
              </a:spcAft>
              <a:buChar char="••"/>
            </a:pPr>
            <a:r>
              <a:rPr lang="en-US" sz="1400" kern="1200" dirty="0" smtClean="0">
                <a:latin typeface="Arial"/>
                <a:cs typeface="Arial"/>
              </a:rPr>
              <a:t>Are we attracting the right developers?</a:t>
            </a:r>
          </a:p>
          <a:p>
            <a:pPr marL="171450" lvl="1" indent="-171450" algn="l" defTabSz="755650">
              <a:spcBef>
                <a:spcPct val="0"/>
              </a:spcBef>
              <a:spcAft>
                <a:spcPts val="600"/>
              </a:spcAft>
              <a:buChar char="••"/>
            </a:pPr>
            <a:r>
              <a:rPr lang="en-US" sz="1400" kern="1200" dirty="0" smtClean="0">
                <a:latin typeface="Arial"/>
                <a:cs typeface="Arial"/>
              </a:rPr>
              <a:t>What do my developers do outside my API program?</a:t>
            </a:r>
          </a:p>
          <a:p>
            <a:pPr marL="171450" lvl="1" indent="-171450" algn="l" defTabSz="755650">
              <a:spcBef>
                <a:spcPct val="0"/>
              </a:spcBef>
              <a:spcAft>
                <a:spcPts val="600"/>
              </a:spcAft>
              <a:buChar char="••"/>
            </a:pPr>
            <a:r>
              <a:rPr lang="en-US" sz="1400" kern="1200" dirty="0" smtClean="0">
                <a:latin typeface="Arial"/>
                <a:cs typeface="Arial"/>
              </a:rPr>
              <a:t>How productive are my developers in app creation?</a:t>
            </a:r>
          </a:p>
          <a:p>
            <a:endParaRPr lang="en-US" dirty="0" smtClean="0"/>
          </a:p>
          <a:p>
            <a:r>
              <a:rPr lang="en-US" dirty="0" smtClean="0"/>
              <a:t>User Engagement</a:t>
            </a:r>
          </a:p>
          <a:p>
            <a:pPr marL="171450" lvl="1" indent="-171450" algn="l" defTabSz="755650">
              <a:spcBef>
                <a:spcPct val="0"/>
              </a:spcBef>
              <a:spcAft>
                <a:spcPts val="600"/>
              </a:spcAft>
              <a:buChar char="••"/>
            </a:pPr>
            <a:r>
              <a:rPr lang="en-US" sz="1400" kern="1200" dirty="0" smtClean="0">
                <a:latin typeface="Arial"/>
                <a:cs typeface="Arial"/>
              </a:rPr>
              <a:t>What do my end users do outside my apps?</a:t>
            </a:r>
          </a:p>
          <a:p>
            <a:pPr marL="171450" lvl="1" indent="-171450" algn="l" defTabSz="755650">
              <a:spcBef>
                <a:spcPct val="0"/>
              </a:spcBef>
              <a:spcAft>
                <a:spcPts val="600"/>
              </a:spcAft>
              <a:buChar char="••"/>
            </a:pPr>
            <a:r>
              <a:rPr lang="en-US" sz="1400" kern="1200" dirty="0" smtClean="0">
                <a:latin typeface="Arial"/>
                <a:cs typeface="Arial"/>
              </a:rPr>
              <a:t>Are we building the right apps? APIs?</a:t>
            </a:r>
          </a:p>
          <a:p>
            <a:pPr marL="171450" lvl="1" indent="-171450" algn="l" defTabSz="755650">
              <a:spcBef>
                <a:spcPct val="0"/>
              </a:spcBef>
              <a:spcAft>
                <a:spcPts val="600"/>
              </a:spcAft>
              <a:buChar char="••"/>
            </a:pPr>
            <a:r>
              <a:rPr lang="en-US" sz="1400" kern="1200" dirty="0" smtClean="0">
                <a:latin typeface="Arial"/>
                <a:cs typeface="Arial"/>
              </a:rPr>
              <a:t>How can we better serve the needs of our users?</a:t>
            </a:r>
          </a:p>
          <a:p>
            <a:endParaRPr lang="en-US" dirty="0" smtClean="0"/>
          </a:p>
          <a:p>
            <a:endParaRPr lang="en-US" dirty="0" smtClean="0"/>
          </a:p>
          <a:p>
            <a:r>
              <a:rPr lang="en-US" dirty="0" smtClean="0"/>
              <a:t>API Adoption</a:t>
            </a:r>
          </a:p>
          <a:p>
            <a:pPr marL="171450" lvl="1" indent="-171450" defTabSz="755650">
              <a:spcBef>
                <a:spcPct val="0"/>
              </a:spcBef>
              <a:spcAft>
                <a:spcPts val="600"/>
              </a:spcAft>
              <a:buFontTx/>
              <a:buChar char="••"/>
            </a:pPr>
            <a:r>
              <a:rPr lang="en-US" sz="1400" dirty="0" smtClean="0">
                <a:latin typeface="Arial"/>
                <a:cs typeface="Arial"/>
              </a:rPr>
              <a:t>Who uses APIs? Which apps? From where?</a:t>
            </a:r>
          </a:p>
          <a:p>
            <a:pPr marL="171450" lvl="1" indent="-171450" algn="l" defTabSz="755650">
              <a:spcBef>
                <a:spcPct val="0"/>
              </a:spcBef>
              <a:spcAft>
                <a:spcPts val="600"/>
              </a:spcAft>
              <a:buChar char="••"/>
            </a:pPr>
            <a:r>
              <a:rPr lang="en-US" sz="1400" kern="1200" dirty="0" smtClean="0">
                <a:latin typeface="Arial"/>
                <a:cs typeface="Arial"/>
              </a:rPr>
              <a:t>What pieces of dat</a:t>
            </a:r>
            <a:r>
              <a:rPr lang="en-US" sz="1400" dirty="0" smtClean="0">
                <a:latin typeface="Arial"/>
                <a:cs typeface="Arial"/>
              </a:rPr>
              <a:t>a </a:t>
            </a:r>
            <a:r>
              <a:rPr lang="en-US" sz="1400" kern="1200" dirty="0" smtClean="0">
                <a:latin typeface="Arial"/>
                <a:cs typeface="Arial"/>
              </a:rPr>
              <a:t>is being used?</a:t>
            </a:r>
          </a:p>
          <a:p>
            <a:pPr marL="171450" lvl="1" indent="-171450" algn="l" defTabSz="755650">
              <a:spcBef>
                <a:spcPct val="0"/>
              </a:spcBef>
              <a:spcAft>
                <a:spcPts val="600"/>
              </a:spcAft>
              <a:buChar char="••"/>
            </a:pPr>
            <a:r>
              <a:rPr lang="en-US" sz="1400" kern="1200" dirty="0" smtClean="0">
                <a:latin typeface="Arial"/>
                <a:cs typeface="Arial"/>
              </a:rPr>
              <a:t>Are my APIs easy to consume? Do I need to redesign them?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10</a:t>
            </a:fld>
            <a:endParaRPr lang="en-US" dirty="0"/>
          </a:p>
        </p:txBody>
      </p:sp>
    </p:spTree>
    <p:extLst>
      <p:ext uri="{BB962C8B-B14F-4D97-AF65-F5344CB8AC3E}">
        <p14:creationId xmlns:p14="http://schemas.microsoft.com/office/powerpoint/2010/main" val="123941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a:cs typeface="Arial"/>
              </a:rPr>
              <a:t>The context is </a:t>
            </a:r>
          </a:p>
          <a:p>
            <a:r>
              <a:rPr lang="en-US" dirty="0" smtClean="0">
                <a:latin typeface="Arial"/>
                <a:cs typeface="Arial"/>
              </a:rPr>
              <a:t>	Average Beer sales by Week (event series)</a:t>
            </a:r>
          </a:p>
          <a:p>
            <a:r>
              <a:rPr lang="en-US" dirty="0" smtClean="0">
                <a:latin typeface="Arial"/>
                <a:cs typeface="Arial"/>
              </a:rPr>
              <a:t>	Sporting Events (event series)</a:t>
            </a:r>
          </a:p>
          <a:p>
            <a:r>
              <a:rPr lang="en-US" dirty="0" smtClean="0">
                <a:latin typeface="Arial"/>
                <a:cs typeface="Arial"/>
              </a:rPr>
              <a:t>The analysis is</a:t>
            </a:r>
          </a:p>
          <a:p>
            <a:r>
              <a:rPr lang="en-US" dirty="0" smtClean="0">
                <a:latin typeface="Arial"/>
                <a:cs typeface="Arial"/>
              </a:rPr>
              <a:t>	Time Window based Anomaly Detection</a:t>
            </a:r>
          </a:p>
          <a:p>
            <a:endParaRPr lang="en-US" dirty="0"/>
          </a:p>
        </p:txBody>
      </p:sp>
      <p:sp>
        <p:nvSpPr>
          <p:cNvPr id="4" name="Slide Number Placeholder 3"/>
          <p:cNvSpPr>
            <a:spLocks noGrp="1"/>
          </p:cNvSpPr>
          <p:nvPr>
            <p:ph type="sldNum" sz="quarter" idx="10"/>
          </p:nvPr>
        </p:nvSpPr>
        <p:spPr/>
        <p:txBody>
          <a:bodyPr/>
          <a:lstStyle/>
          <a:p>
            <a:fld id="{5B698923-3131-4052-9FBD-B94C5F60994A}" type="slidenum">
              <a:rPr lang="en-US" smtClean="0"/>
              <a:t>11</a:t>
            </a:fld>
            <a:endParaRPr lang="en-US"/>
          </a:p>
        </p:txBody>
      </p:sp>
    </p:spTree>
    <p:extLst>
      <p:ext uri="{BB962C8B-B14F-4D97-AF65-F5344CB8AC3E}">
        <p14:creationId xmlns:p14="http://schemas.microsoft.com/office/powerpoint/2010/main" val="310975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Main Point</a:t>
            </a:r>
          </a:p>
          <a:p>
            <a:r>
              <a:rPr lang="en-US" baseline="0" dirty="0" smtClean="0"/>
              <a:t>Establish how Apigee Insights works with Apigee Edge to help you transform into a self-optimizing business</a:t>
            </a:r>
          </a:p>
          <a:p>
            <a:endParaRPr lang="en-US" baseline="0" dirty="0" smtClean="0"/>
          </a:p>
          <a:p>
            <a:r>
              <a:rPr lang="en-US" b="1" baseline="0" dirty="0" smtClean="0"/>
              <a:t>Script</a:t>
            </a:r>
          </a:p>
          <a:p>
            <a:pPr marL="171450" indent="-171450">
              <a:buFont typeface="Arial"/>
              <a:buChar char="•"/>
            </a:pPr>
            <a:r>
              <a:rPr lang="en-US" baseline="0" dirty="0" smtClean="0"/>
              <a:t>You currently use Apigee Edge which enables you to establish a digital presence. </a:t>
            </a:r>
          </a:p>
          <a:p>
            <a:pPr marL="171450" indent="-171450">
              <a:buFont typeface="Arial"/>
              <a:buChar char="•"/>
            </a:pPr>
            <a:r>
              <a:rPr lang="en-US" baseline="0" dirty="0" smtClean="0"/>
              <a:t>Apigee Insights takes all the analytics data from Apigee Edge along with relevant contextual data that is both external to your firm or could live in internal systems. Insights thus helps you develop a single view of your customers across all digital channels. It uses that data to deliver business insights that identify opportunities to optimize your business. </a:t>
            </a:r>
          </a:p>
          <a:p>
            <a:pPr marL="171450" indent="-171450">
              <a:buFont typeface="Arial"/>
              <a:buChar char="•"/>
            </a:pPr>
            <a:r>
              <a:rPr lang="en-US" baseline="0" dirty="0" smtClean="0"/>
              <a:t>And it can drive actions through Apigee Edge and all your digital channels to help you optimize every customer interaction across every digital channel in real time. </a:t>
            </a:r>
          </a:p>
          <a:p>
            <a:endParaRPr lang="en-US" baseline="0" dirty="0" smtClean="0"/>
          </a:p>
          <a:p>
            <a:r>
              <a:rPr lang="en-US" b="1" baseline="0" dirty="0" smtClean="0"/>
              <a:t>Transition</a:t>
            </a:r>
          </a:p>
          <a:p>
            <a:r>
              <a:rPr lang="en-US" baseline="0" dirty="0" smtClean="0"/>
              <a:t>TBD</a:t>
            </a:r>
          </a:p>
        </p:txBody>
      </p:sp>
      <p:sp>
        <p:nvSpPr>
          <p:cNvPr id="4" name="Slide Number Placeholder 3"/>
          <p:cNvSpPr>
            <a:spLocks noGrp="1"/>
          </p:cNvSpPr>
          <p:nvPr>
            <p:ph type="sldNum" sz="quarter" idx="10"/>
          </p:nvPr>
        </p:nvSpPr>
        <p:spPr/>
        <p:txBody>
          <a:bodyPr/>
          <a:lstStyle/>
          <a:p>
            <a:fld id="{3528E766-D65B-A946-AB93-E463F7094F33}" type="slidenum">
              <a:rPr lang="en-US" smtClean="0"/>
              <a:t>15</a:t>
            </a:fld>
            <a:endParaRPr lang="en-US"/>
          </a:p>
        </p:txBody>
      </p:sp>
    </p:spTree>
    <p:extLst>
      <p:ext uri="{BB962C8B-B14F-4D97-AF65-F5344CB8AC3E}">
        <p14:creationId xmlns:p14="http://schemas.microsoft.com/office/powerpoint/2010/main" val="185039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endParaRPr lang="en-US" dirty="0">
              <a:solidFill>
                <a:prstClr val="black"/>
              </a:solidFill>
              <a:latin typeface="Calibri"/>
            </a:endParaRPr>
          </a:p>
        </p:txBody>
      </p:sp>
    </p:spTree>
    <p:extLst>
      <p:ext uri="{BB962C8B-B14F-4D97-AF65-F5344CB8AC3E}">
        <p14:creationId xmlns:p14="http://schemas.microsoft.com/office/powerpoint/2010/main" val="3002032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t>28</a:t>
            </a:fld>
            <a:endParaRPr lang="en-US"/>
          </a:p>
        </p:txBody>
      </p:sp>
    </p:spTree>
    <p:extLst>
      <p:ext uri="{BB962C8B-B14F-4D97-AF65-F5344CB8AC3E}">
        <p14:creationId xmlns:p14="http://schemas.microsoft.com/office/powerpoint/2010/main" val="18972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5619" y="3559482"/>
            <a:ext cx="8405682" cy="653437"/>
          </a:xfrm>
        </p:spPr>
        <p:txBody>
          <a:bodyPr rIns="0">
            <a:normAutofit/>
          </a:bodyPr>
          <a:lstStyle>
            <a:lvl1pPr algn="r">
              <a:defRPr sz="3200" b="0">
                <a:solidFill>
                  <a:schemeClr val="accent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62942" y="4212918"/>
            <a:ext cx="7728359" cy="872790"/>
          </a:xfrm>
        </p:spPr>
        <p:txBody>
          <a:bodyPr rIns="0"/>
          <a:lstStyle>
            <a:lvl1pPr marL="0" indent="0" algn="r">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107111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6" name="TextBox 5"/>
          <p:cNvSpPr txBox="1"/>
          <p:nvPr userDrawn="1"/>
        </p:nvSpPr>
        <p:spPr>
          <a:xfrm>
            <a:off x="537749" y="6353012"/>
            <a:ext cx="2723823" cy="276999"/>
          </a:xfrm>
          <a:prstGeom prst="rect">
            <a:avLst/>
          </a:prstGeom>
          <a:noFill/>
        </p:spPr>
        <p:txBody>
          <a:bodyPr wrap="none" rtlCol="0">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15600713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6511" y="2880046"/>
            <a:ext cx="8946289" cy="795933"/>
          </a:xfrm>
        </p:spPr>
        <p:txBody>
          <a:bodyPr rIns="0" anchor="t">
            <a:normAutofit/>
          </a:bodyPr>
          <a:lstStyle>
            <a:lvl1pPr algn="r">
              <a:defRPr sz="3200" b="1" cap="none" baseline="0">
                <a:solidFill>
                  <a:schemeClr val="tx2"/>
                </a:solidFill>
              </a:defRPr>
            </a:lvl1pPr>
          </a:lstStyle>
          <a:p>
            <a:r>
              <a:rPr lang="en-US" dirty="0" smtClean="0"/>
              <a:t>Section head</a:t>
            </a:r>
            <a:endParaRPr lang="en-US" dirty="0"/>
          </a:p>
        </p:txBody>
      </p:sp>
    </p:spTree>
    <p:extLst>
      <p:ext uri="{BB962C8B-B14F-4D97-AF65-F5344CB8AC3E}">
        <p14:creationId xmlns:p14="http://schemas.microsoft.com/office/powerpoint/2010/main" val="400057874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965" y="1419984"/>
            <a:ext cx="5379191" cy="4515671"/>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1144" y="1419984"/>
            <a:ext cx="5379191" cy="4515671"/>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7" name="TextBox 6"/>
          <p:cNvSpPr txBox="1"/>
          <p:nvPr userDrawn="1"/>
        </p:nvSpPr>
        <p:spPr>
          <a:xfrm>
            <a:off x="537749" y="6353012"/>
            <a:ext cx="2723823" cy="276999"/>
          </a:xfrm>
          <a:prstGeom prst="rect">
            <a:avLst/>
          </a:prstGeom>
          <a:noFill/>
        </p:spPr>
        <p:txBody>
          <a:bodyPr wrap="none" rtlCol="0">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132426392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608965" y="1061472"/>
            <a:ext cx="5381306" cy="639762"/>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965" y="1701234"/>
            <a:ext cx="5381306" cy="448277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6916" y="1061472"/>
            <a:ext cx="5383420" cy="639762"/>
          </a:xfrm>
        </p:spPr>
        <p:txBody>
          <a:bodyPr anchor="b">
            <a:norm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6916" y="1701234"/>
            <a:ext cx="5383420" cy="4482779"/>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9"/>
          <p:cNvSpPr>
            <a:spLocks noGrp="1"/>
          </p:cNvSpPr>
          <p:nvPr>
            <p:ph type="sldNum" sz="quarter" idx="10"/>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9" name="TextBox 8"/>
          <p:cNvSpPr txBox="1"/>
          <p:nvPr userDrawn="1"/>
        </p:nvSpPr>
        <p:spPr>
          <a:xfrm>
            <a:off x="537749" y="6353012"/>
            <a:ext cx="2723823" cy="276999"/>
          </a:xfrm>
          <a:prstGeom prst="rect">
            <a:avLst/>
          </a:prstGeom>
          <a:noFill/>
        </p:spPr>
        <p:txBody>
          <a:bodyPr wrap="none" rtlCol="0">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426619455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5" name="TextBox 4"/>
          <p:cNvSpPr txBox="1"/>
          <p:nvPr userDrawn="1"/>
        </p:nvSpPr>
        <p:spPr>
          <a:xfrm>
            <a:off x="537749" y="6353012"/>
            <a:ext cx="2723823" cy="276999"/>
          </a:xfrm>
          <a:prstGeom prst="rect">
            <a:avLst/>
          </a:prstGeom>
          <a:noFill/>
        </p:spPr>
        <p:txBody>
          <a:bodyPr wrap="none" rtlCol="0">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250511918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B9CF2066-C172-C043-9656-E2597F9B5BE6}" type="slidenum">
              <a:rPr lang="en-US" smtClean="0"/>
              <a:pPr/>
              <a:t>‹#›</a:t>
            </a:fld>
            <a:endParaRPr lang="en-US"/>
          </a:p>
        </p:txBody>
      </p:sp>
      <p:sp>
        <p:nvSpPr>
          <p:cNvPr id="4" name="TextBox 3"/>
          <p:cNvSpPr txBox="1"/>
          <p:nvPr userDrawn="1"/>
        </p:nvSpPr>
        <p:spPr>
          <a:xfrm>
            <a:off x="537749" y="6353012"/>
            <a:ext cx="2723823" cy="276999"/>
          </a:xfrm>
          <a:prstGeom prst="rect">
            <a:avLst/>
          </a:prstGeom>
          <a:noFill/>
        </p:spPr>
        <p:txBody>
          <a:bodyPr wrap="none" rtlCol="0">
            <a:spAutoFit/>
          </a:bodyPr>
          <a:lstStyle/>
          <a:p>
            <a:r>
              <a:rPr lang="en-US" sz="1200" dirty="0" smtClean="0"/>
              <a:t>©</a:t>
            </a:r>
            <a:r>
              <a:rPr lang="en-US" sz="1200" baseline="0" dirty="0" smtClean="0"/>
              <a:t> 2013 Apigee Corp. All Rights Reserved</a:t>
            </a:r>
            <a:endParaRPr lang="en-US" sz="1200" dirty="0"/>
          </a:p>
        </p:txBody>
      </p:sp>
    </p:spTree>
    <p:extLst>
      <p:ext uri="{BB962C8B-B14F-4D97-AF65-F5344CB8AC3E}">
        <p14:creationId xmlns:p14="http://schemas.microsoft.com/office/powerpoint/2010/main" val="300941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4893424" y="2888493"/>
            <a:ext cx="4809376" cy="584777"/>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4300"/>
                </a:solidFill>
                <a:effectLst/>
                <a:uLnTx/>
                <a:uFillTx/>
                <a:latin typeface="Arial"/>
                <a:ea typeface="+mj-ea"/>
                <a:cs typeface="+mj-cs"/>
              </a:rPr>
              <a:t>Thank you</a:t>
            </a:r>
            <a:endParaRPr lang="en-US" sz="3200" b="1" dirty="0">
              <a:latin typeface="Arial"/>
            </a:endParaRPr>
          </a:p>
        </p:txBody>
      </p:sp>
    </p:spTree>
    <p:extLst>
      <p:ext uri="{BB962C8B-B14F-4D97-AF65-F5344CB8AC3E}">
        <p14:creationId xmlns:p14="http://schemas.microsoft.com/office/powerpoint/2010/main" val="296496659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965" y="455210"/>
            <a:ext cx="10961370" cy="67469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8965" y="1422748"/>
            <a:ext cx="10961370" cy="47034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4"/>
          </p:nvPr>
        </p:nvSpPr>
        <p:spPr>
          <a:xfrm>
            <a:off x="4668732" y="6353012"/>
            <a:ext cx="2841837"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fld id="{B9CF2066-C172-C043-9656-E2597F9B5BE6}" type="slidenum">
              <a:rPr lang="en-US" smtClean="0"/>
              <a:pPr/>
              <a:t>‹#›</a:t>
            </a:fld>
            <a:endParaRPr lang="en-US" dirty="0"/>
          </a:p>
        </p:txBody>
      </p:sp>
    </p:spTree>
    <p:extLst>
      <p:ext uri="{BB962C8B-B14F-4D97-AF65-F5344CB8AC3E}">
        <p14:creationId xmlns:p14="http://schemas.microsoft.com/office/powerpoint/2010/main" val="426639847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200" b="1" kern="1200">
          <a:solidFill>
            <a:schemeClr val="tx2"/>
          </a:solidFill>
          <a:latin typeface="Arial"/>
          <a:ea typeface="+mj-ea"/>
          <a:cs typeface="+mj-cs"/>
        </a:defRPr>
      </a:lvl1pPr>
    </p:titleStyle>
    <p:bodyStyle>
      <a:lvl1pPr marL="342900" indent="-342900" algn="l" defTabSz="457200" rtl="0" eaLnBrk="1" latinLnBrk="0" hangingPunct="1">
        <a:spcBef>
          <a:spcPct val="20000"/>
        </a:spcBef>
        <a:buClr>
          <a:schemeClr val="tx2"/>
        </a:buClr>
        <a:buFont typeface="Arial"/>
        <a:buChar char="•"/>
        <a:defRPr sz="2000" kern="1200">
          <a:solidFill>
            <a:schemeClr val="tx1"/>
          </a:solidFill>
          <a:latin typeface="Arial"/>
          <a:ea typeface="+mn-ea"/>
          <a:cs typeface="+mn-cs"/>
        </a:defRPr>
      </a:lvl1pPr>
      <a:lvl2pPr marL="742950" indent="-285750" algn="l" defTabSz="457200" rtl="0" eaLnBrk="1" latinLnBrk="0" hangingPunct="1">
        <a:spcBef>
          <a:spcPct val="20000"/>
        </a:spcBef>
        <a:buClr>
          <a:schemeClr val="tx2"/>
        </a:buClr>
        <a:buFont typeface="Arial"/>
        <a:buChar char="–"/>
        <a:defRPr sz="1800" kern="1200">
          <a:solidFill>
            <a:schemeClr val="tx1"/>
          </a:solidFill>
          <a:latin typeface="Arial"/>
          <a:ea typeface="+mn-ea"/>
          <a:cs typeface="+mn-cs"/>
        </a:defRPr>
      </a:lvl2pPr>
      <a:lvl3pPr marL="11430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4" Type="http://schemas.openxmlformats.org/officeDocument/2006/relationships/image" Target="../media/image48.emf"/><Relationship Id="rId1" Type="http://schemas.openxmlformats.org/officeDocument/2006/relationships/slideLayout" Target="../slideLayouts/slideLayout6.xml"/><Relationship Id="rId2" Type="http://schemas.openxmlformats.org/officeDocument/2006/relationships/image" Target="../media/image46.em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46.emf"/><Relationship Id="rId5" Type="http://schemas.openxmlformats.org/officeDocument/2006/relationships/image" Target="../media/image47.emf"/><Relationship Id="rId6" Type="http://schemas.openxmlformats.org/officeDocument/2006/relationships/image" Target="../media/image48.emf"/><Relationship Id="rId7" Type="http://schemas.openxmlformats.org/officeDocument/2006/relationships/image" Target="../media/image49.png"/><Relationship Id="rId8" Type="http://schemas.openxmlformats.org/officeDocument/2006/relationships/image" Target="../media/image12.png"/><Relationship Id="rId9"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1" Type="http://schemas.openxmlformats.org/officeDocument/2006/relationships/image" Target="../media/image53.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7.emf"/><Relationship Id="rId15" Type="http://schemas.openxmlformats.org/officeDocument/2006/relationships/image" Target="../media/image48.emf"/><Relationship Id="rId16" Type="http://schemas.openxmlformats.org/officeDocument/2006/relationships/image" Target="../media/image54.png"/><Relationship Id="rId17"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1.png"/><Relationship Id="rId4" Type="http://schemas.openxmlformats.org/officeDocument/2006/relationships/image" Target="../media/image42.png"/><Relationship Id="rId5" Type="http://schemas.openxmlformats.org/officeDocument/2006/relationships/image" Target="../media/image35.png"/><Relationship Id="rId6" Type="http://schemas.openxmlformats.org/officeDocument/2006/relationships/image" Target="../media/image52.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24.png"/><Relationship Id="rId21" Type="http://schemas.openxmlformats.org/officeDocument/2006/relationships/image" Target="../media/image25.png"/><Relationship Id="rId22" Type="http://schemas.openxmlformats.org/officeDocument/2006/relationships/image" Target="../media/image26.png"/><Relationship Id="rId23" Type="http://schemas.openxmlformats.org/officeDocument/2006/relationships/image" Target="../media/image27.png"/><Relationship Id="rId24" Type="http://schemas.openxmlformats.org/officeDocument/2006/relationships/image" Target="../media/image28.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gi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image" Target="../media/image41.png"/><Relationship Id="rId11"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9730" y="3559482"/>
            <a:ext cx="8405682" cy="653437"/>
          </a:xfrm>
        </p:spPr>
        <p:txBody>
          <a:bodyPr>
            <a:normAutofit fontScale="90000"/>
          </a:bodyPr>
          <a:lstStyle/>
          <a:p>
            <a:r>
              <a:rPr lang="en-US" dirty="0" smtClean="0"/>
              <a:t/>
            </a:r>
            <a:br>
              <a:rPr lang="en-US" dirty="0" smtClean="0"/>
            </a:br>
            <a:r>
              <a:rPr lang="en-US" dirty="0"/>
              <a:t/>
            </a:r>
            <a:br>
              <a:rPr lang="en-US" dirty="0"/>
            </a:br>
            <a:r>
              <a:rPr lang="en-US" dirty="0" smtClean="0"/>
              <a:t>Apigee Insights</a:t>
            </a:r>
            <a:br>
              <a:rPr lang="en-US" dirty="0" smtClean="0"/>
            </a:br>
            <a:r>
              <a:rPr lang="en-US" dirty="0"/>
              <a:t/>
            </a:r>
            <a:br>
              <a:rPr lang="en-US" dirty="0"/>
            </a:br>
            <a:r>
              <a:rPr lang="en-US" sz="2700" dirty="0" err="1" smtClean="0"/>
              <a:t>Anant</a:t>
            </a:r>
            <a:r>
              <a:rPr lang="en-US" sz="2700" dirty="0" smtClean="0"/>
              <a:t> Jhingran</a:t>
            </a:r>
            <a:br>
              <a:rPr lang="en-US" sz="2700" dirty="0" smtClean="0"/>
            </a:br>
            <a:r>
              <a:rPr lang="en-US" sz="2700" dirty="0" smtClean="0"/>
              <a:t>@jhingran</a:t>
            </a:r>
            <a:endParaRPr lang="en-US" dirty="0"/>
          </a:p>
        </p:txBody>
      </p:sp>
    </p:spTree>
    <p:extLst>
      <p:ext uri="{BB962C8B-B14F-4D97-AF65-F5344CB8AC3E}">
        <p14:creationId xmlns:p14="http://schemas.microsoft.com/office/powerpoint/2010/main" val="31721465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 Business Insights</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10</a:t>
            </a:fld>
            <a:endParaRPr lang="en-US"/>
          </a:p>
        </p:txBody>
      </p:sp>
      <p:graphicFrame>
        <p:nvGraphicFramePr>
          <p:cNvPr id="5" name="Diagram 4"/>
          <p:cNvGraphicFramePr/>
          <p:nvPr>
            <p:extLst>
              <p:ext uri="{D42A27DB-BD31-4B8C-83A1-F6EECF244321}">
                <p14:modId xmlns:p14="http://schemas.microsoft.com/office/powerpoint/2010/main" val="336922637"/>
              </p:ext>
            </p:extLst>
          </p:nvPr>
        </p:nvGraphicFramePr>
        <p:xfrm>
          <a:off x="608965" y="1422748"/>
          <a:ext cx="10961370" cy="4712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2349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Sporting Events and Beer Consumption in AU</a:t>
            </a:r>
            <a:endParaRPr lang="en-US" dirty="0"/>
          </a:p>
        </p:txBody>
      </p:sp>
      <p:sp>
        <p:nvSpPr>
          <p:cNvPr id="5" name="Rectangle 4"/>
          <p:cNvSpPr/>
          <p:nvPr/>
        </p:nvSpPr>
        <p:spPr>
          <a:xfrm>
            <a:off x="608965" y="1431371"/>
            <a:ext cx="10961370" cy="400110"/>
          </a:xfrm>
          <a:prstGeom prst="rect">
            <a:avLst/>
          </a:prstGeom>
        </p:spPr>
        <p:txBody>
          <a:bodyPr wrap="square">
            <a:spAutoFit/>
          </a:bodyPr>
          <a:lstStyle/>
          <a:p>
            <a:r>
              <a:rPr lang="en-US" sz="2000" dirty="0" smtClean="0">
                <a:latin typeface="Arial"/>
                <a:cs typeface="Arial"/>
              </a:rPr>
              <a:t>Adjust on-hand stock of beer (by brand and packaging) for each type of sporting event</a:t>
            </a:r>
            <a:endParaRPr lang="en-US" sz="2000" dirty="0">
              <a:latin typeface="Arial"/>
              <a:cs typeface="Arial"/>
            </a:endParaRPr>
          </a:p>
        </p:txBody>
      </p:sp>
      <p:pic>
        <p:nvPicPr>
          <p:cNvPr id="6" name="Picture 5" descr="image (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724" y="2049784"/>
            <a:ext cx="7795763" cy="4044174"/>
          </a:xfrm>
          <a:prstGeom prst="rect">
            <a:avLst/>
          </a:prstGeom>
        </p:spPr>
      </p:pic>
      <p:sp>
        <p:nvSpPr>
          <p:cNvPr id="7" name="Slide Number Placeholder 4"/>
          <p:cNvSpPr>
            <a:spLocks noGrp="1"/>
          </p:cNvSpPr>
          <p:nvPr>
            <p:ph type="sldNum" sz="quarter" idx="4"/>
          </p:nvPr>
        </p:nvSpPr>
        <p:spPr>
          <a:xfrm>
            <a:off x="4668732" y="6353012"/>
            <a:ext cx="2841837" cy="365125"/>
          </a:xfrm>
        </p:spPr>
        <p:txBody>
          <a:bodyPr/>
          <a:lstStyle/>
          <a:p>
            <a:fld id="{76807970-5BF8-6F49-93A5-8B7A8174FE81}" type="slidenum">
              <a:rPr lang="en-US" smtClean="0">
                <a:solidFill>
                  <a:srgbClr val="686868">
                    <a:tint val="75000"/>
                  </a:srgbClr>
                </a:solidFill>
                <a:latin typeface="Arial"/>
              </a:rPr>
              <a:pPr/>
              <a:t>11</a:t>
            </a:fld>
            <a:endParaRPr lang="en-US" dirty="0">
              <a:solidFill>
                <a:srgbClr val="686868">
                  <a:tint val="75000"/>
                </a:srgbClr>
              </a:solidFill>
              <a:latin typeface="Arial"/>
            </a:endParaRPr>
          </a:p>
        </p:txBody>
      </p:sp>
      <p:sp>
        <p:nvSpPr>
          <p:cNvPr id="4" name="TextBox 3"/>
          <p:cNvSpPr txBox="1"/>
          <p:nvPr/>
        </p:nvSpPr>
        <p:spPr>
          <a:xfrm>
            <a:off x="4053886" y="2578364"/>
            <a:ext cx="2527265" cy="369332"/>
          </a:xfrm>
          <a:prstGeom prst="rect">
            <a:avLst/>
          </a:prstGeom>
          <a:solidFill>
            <a:schemeClr val="bg1"/>
          </a:solidFill>
        </p:spPr>
        <p:txBody>
          <a:bodyPr wrap="square" rtlCol="0">
            <a:spAutoFit/>
          </a:bodyPr>
          <a:lstStyle/>
          <a:p>
            <a:pPr algn="ctr"/>
            <a:r>
              <a:rPr lang="en-US" b="1" dirty="0" smtClean="0">
                <a:solidFill>
                  <a:srgbClr val="FF4300"/>
                </a:solidFill>
              </a:rPr>
              <a:t>2008 Rugby World Cup</a:t>
            </a:r>
            <a:endParaRPr lang="en-US" b="1" dirty="0">
              <a:solidFill>
                <a:srgbClr val="FF4300"/>
              </a:solidFill>
            </a:endParaRPr>
          </a:p>
        </p:txBody>
      </p:sp>
      <p:sp>
        <p:nvSpPr>
          <p:cNvPr id="8" name="TextBox 7"/>
          <p:cNvSpPr txBox="1"/>
          <p:nvPr/>
        </p:nvSpPr>
        <p:spPr>
          <a:xfrm>
            <a:off x="2500062" y="3192565"/>
            <a:ext cx="1579482" cy="600164"/>
          </a:xfrm>
          <a:prstGeom prst="rect">
            <a:avLst/>
          </a:prstGeom>
          <a:solidFill>
            <a:schemeClr val="bg1"/>
          </a:solidFill>
        </p:spPr>
        <p:txBody>
          <a:bodyPr wrap="square" bIns="0" rtlCol="0">
            <a:spAutoFit/>
          </a:bodyPr>
          <a:lstStyle/>
          <a:p>
            <a:pPr algn="ctr"/>
            <a:r>
              <a:rPr lang="en-US" b="1" dirty="0" smtClean="0">
                <a:solidFill>
                  <a:srgbClr val="FF4300"/>
                </a:solidFill>
              </a:rPr>
              <a:t>2008 Summer </a:t>
            </a:r>
          </a:p>
          <a:p>
            <a:pPr algn="ctr"/>
            <a:r>
              <a:rPr lang="en-US" b="1" dirty="0" smtClean="0">
                <a:solidFill>
                  <a:srgbClr val="FF4300"/>
                </a:solidFill>
              </a:rPr>
              <a:t>Olympics</a:t>
            </a:r>
            <a:endParaRPr lang="en-US" b="1" dirty="0">
              <a:solidFill>
                <a:srgbClr val="FF4300"/>
              </a:solidFill>
            </a:endParaRPr>
          </a:p>
        </p:txBody>
      </p:sp>
    </p:spTree>
    <p:extLst>
      <p:ext uri="{BB962C8B-B14F-4D97-AF65-F5344CB8AC3E}">
        <p14:creationId xmlns:p14="http://schemas.microsoft.com/office/powerpoint/2010/main" val="13299192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Shopping Behavior</a:t>
            </a:r>
            <a:endParaRPr lang="en-US" dirty="0"/>
          </a:p>
        </p:txBody>
      </p:sp>
      <p:sp>
        <p:nvSpPr>
          <p:cNvPr id="3" name="Slide Number Placeholder 2"/>
          <p:cNvSpPr>
            <a:spLocks noGrp="1"/>
          </p:cNvSpPr>
          <p:nvPr>
            <p:ph type="sldNum" sz="quarter" idx="4"/>
          </p:nvPr>
        </p:nvSpPr>
        <p:spPr/>
        <p:txBody>
          <a:bodyPr/>
          <a:lstStyle/>
          <a:p>
            <a:fld id="{76807970-5BF8-6F49-93A5-8B7A8174FE81}" type="slidenum">
              <a:rPr lang="en-US" smtClean="0"/>
              <a:pPr/>
              <a:t>12</a:t>
            </a:fld>
            <a:endParaRPr lang="en-US" dirty="0"/>
          </a:p>
        </p:txBody>
      </p:sp>
      <p:cxnSp>
        <p:nvCxnSpPr>
          <p:cNvPr id="4" name="Straight Arrow Connector 3"/>
          <p:cNvCxnSpPr/>
          <p:nvPr/>
        </p:nvCxnSpPr>
        <p:spPr>
          <a:xfrm>
            <a:off x="758085" y="5495705"/>
            <a:ext cx="10846823" cy="2006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816361" y="4020801"/>
            <a:ext cx="0" cy="130356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999080"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1181797" y="4507109"/>
            <a:ext cx="0" cy="82330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364514"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1547233"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1729951"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912670" y="3471931"/>
            <a:ext cx="0" cy="185243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2095387"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278106"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2460823"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2643541"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2826260"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3008977"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191696"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73" idx="0"/>
          </p:cNvCxnSpPr>
          <p:nvPr/>
        </p:nvCxnSpPr>
        <p:spPr>
          <a:xfrm flipV="1">
            <a:off x="3374413" y="4020801"/>
            <a:ext cx="0" cy="1303563"/>
          </a:xfrm>
          <a:prstGeom prst="line">
            <a:avLst/>
          </a:prstGeom>
          <a:ln>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3557132"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739850"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922567"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105286"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4288003"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4470722"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4653440"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4836158"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018876"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201593"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384312"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5567030"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5749748"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932466"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6115185"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6297902"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6480620"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6663338"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6846056"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7028775"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7211492"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7394211"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7576928"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7759646"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7942365"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8125082"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8307801"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8490518"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8673237"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8855955"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9038672"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9221391"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9404109"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9586827"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9769545" y="3471931"/>
            <a:ext cx="0" cy="1852432"/>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9952264"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10134981"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10317699"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10500417"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10683135" y="4507109"/>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10865854"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11048571" y="4507109"/>
            <a:ext cx="0" cy="823303"/>
          </a:xfrm>
          <a:prstGeom prst="line">
            <a:avLst/>
          </a:prstGeom>
          <a:ln>
            <a:solidFill>
              <a:srgbClr val="FF43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11231290"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V="1">
            <a:off x="11414007" y="4507109"/>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V="1">
            <a:off x="725001" y="2442804"/>
            <a:ext cx="0" cy="8233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090438" y="2648629"/>
            <a:ext cx="3014848" cy="360249"/>
          </a:xfrm>
          <a:prstGeom prst="rect">
            <a:avLst/>
          </a:prstGeom>
          <a:noFill/>
        </p:spPr>
        <p:txBody>
          <a:bodyPr wrap="square" lIns="82314" tIns="41157" rIns="82314" bIns="41157" rtlCol="0">
            <a:spAutoFit/>
          </a:bodyPr>
          <a:lstStyle/>
          <a:p>
            <a:r>
              <a:rPr lang="en-US" dirty="0" smtClean="0">
                <a:latin typeface="Arial"/>
                <a:cs typeface="Arial"/>
              </a:rPr>
              <a:t>/</a:t>
            </a:r>
            <a:r>
              <a:rPr lang="en-US" dirty="0" err="1" smtClean="0">
                <a:latin typeface="Arial"/>
                <a:cs typeface="Arial"/>
              </a:rPr>
              <a:t>storelocator</a:t>
            </a:r>
            <a:endParaRPr lang="en-US" dirty="0" smtClean="0">
              <a:latin typeface="Arial"/>
              <a:cs typeface="Arial"/>
            </a:endParaRPr>
          </a:p>
        </p:txBody>
      </p:sp>
      <p:cxnSp>
        <p:nvCxnSpPr>
          <p:cNvPr id="66" name="Straight Connector 65"/>
          <p:cNvCxnSpPr/>
          <p:nvPr/>
        </p:nvCxnSpPr>
        <p:spPr>
          <a:xfrm flipV="1">
            <a:off x="4013926" y="2442804"/>
            <a:ext cx="0" cy="823303"/>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379364" y="2442803"/>
            <a:ext cx="2192616" cy="914478"/>
          </a:xfrm>
          <a:prstGeom prst="rect">
            <a:avLst/>
          </a:prstGeom>
          <a:noFill/>
        </p:spPr>
        <p:txBody>
          <a:bodyPr wrap="square" lIns="82314" tIns="41157" rIns="82314" bIns="41157" rtlCol="0">
            <a:spAutoFit/>
          </a:bodyPr>
          <a:lstStyle/>
          <a:p>
            <a:r>
              <a:rPr lang="en-US" dirty="0" smtClean="0">
                <a:latin typeface="Arial"/>
                <a:cs typeface="Arial"/>
              </a:rPr>
              <a:t>/product</a:t>
            </a:r>
          </a:p>
          <a:p>
            <a:r>
              <a:rPr lang="en-US" dirty="0" smtClean="0">
                <a:latin typeface="Arial"/>
                <a:cs typeface="Arial"/>
              </a:rPr>
              <a:t>/search</a:t>
            </a:r>
          </a:p>
          <a:p>
            <a:r>
              <a:rPr lang="en-US" dirty="0" smtClean="0">
                <a:latin typeface="Arial"/>
                <a:cs typeface="Arial"/>
              </a:rPr>
              <a:t>/buy</a:t>
            </a:r>
          </a:p>
        </p:txBody>
      </p:sp>
      <p:cxnSp>
        <p:nvCxnSpPr>
          <p:cNvPr id="68" name="Straight Connector 67"/>
          <p:cNvCxnSpPr/>
          <p:nvPr/>
        </p:nvCxnSpPr>
        <p:spPr>
          <a:xfrm flipV="1">
            <a:off x="7851005" y="2442804"/>
            <a:ext cx="0" cy="82330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8033725" y="2580021"/>
            <a:ext cx="2740770" cy="360249"/>
          </a:xfrm>
          <a:prstGeom prst="rect">
            <a:avLst/>
          </a:prstGeom>
          <a:noFill/>
        </p:spPr>
        <p:txBody>
          <a:bodyPr wrap="square" lIns="82314" tIns="41157" rIns="82314" bIns="41157" rtlCol="0">
            <a:spAutoFit/>
          </a:bodyPr>
          <a:lstStyle/>
          <a:p>
            <a:r>
              <a:rPr lang="en-US" dirty="0" smtClean="0">
                <a:latin typeface="Arial"/>
                <a:cs typeface="Arial"/>
              </a:rPr>
              <a:t>/</a:t>
            </a:r>
            <a:r>
              <a:rPr lang="en-US" dirty="0" err="1" smtClean="0">
                <a:latin typeface="Arial"/>
                <a:cs typeface="Arial"/>
              </a:rPr>
              <a:t>findinstore</a:t>
            </a:r>
            <a:endParaRPr lang="en-US" dirty="0" smtClean="0">
              <a:latin typeface="Arial"/>
              <a:cs typeface="Arial"/>
            </a:endParaRPr>
          </a:p>
        </p:txBody>
      </p:sp>
      <p:cxnSp>
        <p:nvCxnSpPr>
          <p:cNvPr id="70" name="Straight Arrow Connector 69"/>
          <p:cNvCxnSpPr/>
          <p:nvPr/>
        </p:nvCxnSpPr>
        <p:spPr>
          <a:xfrm>
            <a:off x="6389262" y="3540540"/>
            <a:ext cx="338028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912669" y="3540540"/>
            <a:ext cx="2283976"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4379363" y="3403324"/>
            <a:ext cx="2923489" cy="360249"/>
          </a:xfrm>
          <a:prstGeom prst="rect">
            <a:avLst/>
          </a:prstGeom>
          <a:noFill/>
        </p:spPr>
        <p:txBody>
          <a:bodyPr wrap="square" lIns="82314" tIns="41157" rIns="82314" bIns="41157" rtlCol="0">
            <a:spAutoFit/>
          </a:bodyPr>
          <a:lstStyle/>
          <a:p>
            <a:r>
              <a:rPr lang="en-US" dirty="0" smtClean="0">
                <a:latin typeface="Arial"/>
                <a:cs typeface="Arial"/>
              </a:rPr>
              <a:t>&lt; 3 days</a:t>
            </a:r>
          </a:p>
        </p:txBody>
      </p:sp>
      <p:sp>
        <p:nvSpPr>
          <p:cNvPr id="73" name="TextBox 72"/>
          <p:cNvSpPr txBox="1"/>
          <p:nvPr/>
        </p:nvSpPr>
        <p:spPr>
          <a:xfrm>
            <a:off x="1912670" y="4020801"/>
            <a:ext cx="2923489" cy="360249"/>
          </a:xfrm>
          <a:prstGeom prst="rect">
            <a:avLst/>
          </a:prstGeom>
          <a:noFill/>
        </p:spPr>
        <p:txBody>
          <a:bodyPr wrap="square" lIns="82314" tIns="41157" rIns="82314" bIns="41157" rtlCol="0">
            <a:spAutoFit/>
          </a:bodyPr>
          <a:lstStyle/>
          <a:p>
            <a:r>
              <a:rPr lang="en-US" dirty="0" smtClean="0">
                <a:latin typeface="Arial"/>
                <a:cs typeface="Arial"/>
              </a:rPr>
              <a:t>&lt; 1 day</a:t>
            </a:r>
          </a:p>
        </p:txBody>
      </p:sp>
      <p:cxnSp>
        <p:nvCxnSpPr>
          <p:cNvPr id="74" name="Straight Arrow Connector 73"/>
          <p:cNvCxnSpPr/>
          <p:nvPr/>
        </p:nvCxnSpPr>
        <p:spPr>
          <a:xfrm>
            <a:off x="725003" y="4020800"/>
            <a:ext cx="246669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608965" y="1431371"/>
            <a:ext cx="10961370" cy="400110"/>
          </a:xfrm>
          <a:prstGeom prst="rect">
            <a:avLst/>
          </a:prstGeom>
        </p:spPr>
        <p:txBody>
          <a:bodyPr wrap="square">
            <a:spAutoFit/>
          </a:bodyPr>
          <a:lstStyle/>
          <a:p>
            <a:r>
              <a:rPr lang="en-US" sz="2000" dirty="0" smtClean="0">
                <a:latin typeface="Arial"/>
                <a:cs typeface="Arial"/>
              </a:rPr>
              <a:t>Send personalized offers to at-risk customers based on online, mobile, and offline interactions</a:t>
            </a:r>
            <a:endParaRPr lang="en-US" sz="2000" dirty="0">
              <a:latin typeface="Arial"/>
              <a:cs typeface="Arial"/>
            </a:endParaRPr>
          </a:p>
        </p:txBody>
      </p:sp>
    </p:spTree>
    <p:extLst>
      <p:ext uri="{BB962C8B-B14F-4D97-AF65-F5344CB8AC3E}">
        <p14:creationId xmlns:p14="http://schemas.microsoft.com/office/powerpoint/2010/main" val="3310176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Speeding up the Analytical Process</a:t>
            </a:r>
            <a:endParaRPr lang="en-US" dirty="0"/>
          </a:p>
        </p:txBody>
      </p:sp>
      <p:sp>
        <p:nvSpPr>
          <p:cNvPr id="4" name="Slide Number Placeholder 3"/>
          <p:cNvSpPr>
            <a:spLocks noGrp="1"/>
          </p:cNvSpPr>
          <p:nvPr>
            <p:ph type="sldNum" sz="quarter" idx="4294967295"/>
          </p:nvPr>
        </p:nvSpPr>
        <p:spPr>
          <a:xfrm>
            <a:off x="0" y="6353175"/>
            <a:ext cx="2841625" cy="365125"/>
          </a:xfrm>
        </p:spPr>
        <p:txBody>
          <a:bodyPr/>
          <a:lstStyle/>
          <a:p>
            <a:fld id="{B9CF2066-C172-C043-9656-E2597F9B5BE6}" type="slidenum">
              <a:rPr lang="en-US" smtClean="0"/>
              <a:pPr/>
              <a:t>13</a:t>
            </a:fld>
            <a:endParaRPr lang="en-US"/>
          </a:p>
        </p:txBody>
      </p:sp>
    </p:spTree>
    <p:extLst>
      <p:ext uri="{BB962C8B-B14F-4D97-AF65-F5344CB8AC3E}">
        <p14:creationId xmlns:p14="http://schemas.microsoft.com/office/powerpoint/2010/main" val="31647311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up delivery of business insights</a:t>
            </a:r>
            <a:endParaRPr lang="en-US" dirty="0"/>
          </a:p>
        </p:txBody>
      </p:sp>
      <p:sp>
        <p:nvSpPr>
          <p:cNvPr id="3" name="Slide Number Placeholder 2"/>
          <p:cNvSpPr>
            <a:spLocks noGrp="1"/>
          </p:cNvSpPr>
          <p:nvPr>
            <p:ph type="sldNum" sz="quarter" idx="4"/>
          </p:nvPr>
        </p:nvSpPr>
        <p:spPr/>
        <p:txBody>
          <a:bodyPr/>
          <a:lstStyle/>
          <a:p>
            <a:fld id="{B9CF2066-C172-C043-9656-E2597F9B5BE6}" type="slidenum">
              <a:rPr lang="en-US" smtClean="0"/>
              <a:pPr/>
              <a:t>14</a:t>
            </a:fld>
            <a:endParaRPr lang="en-US"/>
          </a:p>
        </p:txBody>
      </p:sp>
      <p:graphicFrame>
        <p:nvGraphicFramePr>
          <p:cNvPr id="4" name="Diagram 3"/>
          <p:cNvGraphicFramePr/>
          <p:nvPr>
            <p:extLst>
              <p:ext uri="{D42A27DB-BD31-4B8C-83A1-F6EECF244321}">
                <p14:modId xmlns:p14="http://schemas.microsoft.com/office/powerpoint/2010/main" val="1571889460"/>
              </p:ext>
            </p:extLst>
          </p:nvPr>
        </p:nvGraphicFramePr>
        <p:xfrm>
          <a:off x="608965" y="1697304"/>
          <a:ext cx="10961370" cy="432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2"/>
          <p:cNvSpPr txBox="1">
            <a:spLocks/>
          </p:cNvSpPr>
          <p:nvPr/>
        </p:nvSpPr>
        <p:spPr>
          <a:xfrm>
            <a:off x="4335380" y="3026805"/>
            <a:ext cx="3508541" cy="1667122"/>
          </a:xfrm>
          <a:prstGeom prst="rect">
            <a:avLst/>
          </a:prstGeom>
          <a:noFill/>
        </p:spPr>
        <p:txBody>
          <a:bodyPr anchor="ctr">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400" b="1" dirty="0" smtClean="0">
                <a:solidFill>
                  <a:srgbClr val="FF4300"/>
                </a:solidFill>
                <a:latin typeface="Arial"/>
                <a:cs typeface="Arial"/>
              </a:rPr>
              <a:t>CAVA</a:t>
            </a:r>
            <a:endParaRPr lang="en-US" sz="2400" b="1" dirty="0">
              <a:solidFill>
                <a:srgbClr val="FF4300"/>
              </a:solidFill>
              <a:latin typeface="Arial"/>
              <a:cs typeface="Arial"/>
            </a:endParaRPr>
          </a:p>
        </p:txBody>
      </p:sp>
    </p:spTree>
    <p:extLst>
      <p:ext uri="{BB962C8B-B14F-4D97-AF65-F5344CB8AC3E}">
        <p14:creationId xmlns:p14="http://schemas.microsoft.com/office/powerpoint/2010/main" val="36256738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Collect and Act faster</a:t>
            </a:r>
            <a:endParaRPr lang="en-US" dirty="0"/>
          </a:p>
        </p:txBody>
      </p:sp>
      <p:sp>
        <p:nvSpPr>
          <p:cNvPr id="4" name="Slide Number Placeholder 3"/>
          <p:cNvSpPr>
            <a:spLocks noGrp="1"/>
          </p:cNvSpPr>
          <p:nvPr>
            <p:ph type="sldNum" sz="quarter" idx="4"/>
          </p:nvPr>
        </p:nvSpPr>
        <p:spPr>
          <a:xfrm>
            <a:off x="9018180" y="6492876"/>
            <a:ext cx="2841837" cy="365125"/>
          </a:xfrm>
          <a:prstGeom prst="rect">
            <a:avLst/>
          </a:prstGeom>
        </p:spPr>
        <p:txBody>
          <a:bodyPr/>
          <a:lstStyle/>
          <a:p>
            <a:fld id="{72EC1214-2C7B-1846-91C7-D93747619575}" type="slidenum">
              <a:rPr lang="en-US" smtClean="0"/>
              <a:t>15</a:t>
            </a:fld>
            <a:endParaRPr lang="en-US"/>
          </a:p>
        </p:txBody>
      </p:sp>
      <p:cxnSp>
        <p:nvCxnSpPr>
          <p:cNvPr id="41" name="Elbow Connector 40"/>
          <p:cNvCxnSpPr>
            <a:stCxn id="44" idx="1"/>
            <a:endCxn id="54" idx="4"/>
          </p:cNvCxnSpPr>
          <p:nvPr/>
        </p:nvCxnSpPr>
        <p:spPr>
          <a:xfrm rot="10800000" flipV="1">
            <a:off x="2705008" y="2442003"/>
            <a:ext cx="2981267" cy="1260802"/>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4" idx="2"/>
            <a:endCxn id="43" idx="0"/>
          </p:cNvCxnSpPr>
          <p:nvPr/>
        </p:nvCxnSpPr>
        <p:spPr>
          <a:xfrm>
            <a:off x="6557072" y="2780632"/>
            <a:ext cx="0" cy="1978231"/>
          </a:xfrm>
          <a:prstGeom prst="straightConnector1">
            <a:avLst/>
          </a:prstGeom>
          <a:ln w="19050" cap="sq">
            <a:solidFill>
              <a:schemeClr val="tx2"/>
            </a:solidFill>
            <a:prstDash val="sysDot"/>
            <a:roun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5686274" y="4758863"/>
            <a:ext cx="1741595" cy="677259"/>
          </a:xfrm>
          <a:prstGeom prst="roundRect">
            <a:avLst/>
          </a:prstGeom>
          <a:solidFill>
            <a:srgbClr val="FFFFFF"/>
          </a:solid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sz="2000" dirty="0" smtClean="0">
                <a:solidFill>
                  <a:schemeClr val="tx1"/>
                </a:solidFill>
                <a:latin typeface="Arial"/>
                <a:cs typeface="Arial"/>
              </a:rPr>
              <a:t>Apigee </a:t>
            </a:r>
          </a:p>
          <a:p>
            <a:pPr algn="ctr"/>
            <a:r>
              <a:rPr lang="en-US" sz="2000" dirty="0" smtClean="0">
                <a:solidFill>
                  <a:schemeClr val="tx1"/>
                </a:solidFill>
                <a:latin typeface="Arial"/>
                <a:cs typeface="Arial"/>
              </a:rPr>
              <a:t>Edge</a:t>
            </a:r>
            <a:endParaRPr lang="en-US" sz="1400" dirty="0">
              <a:solidFill>
                <a:schemeClr val="tx1"/>
              </a:solidFill>
              <a:latin typeface="Arial"/>
              <a:cs typeface="Arial"/>
            </a:endParaRPr>
          </a:p>
        </p:txBody>
      </p:sp>
      <p:sp>
        <p:nvSpPr>
          <p:cNvPr id="44" name="Rounded Rectangle 43"/>
          <p:cNvSpPr/>
          <p:nvPr/>
        </p:nvSpPr>
        <p:spPr>
          <a:xfrm>
            <a:off x="5686274" y="2103373"/>
            <a:ext cx="1741595" cy="677259"/>
          </a:xfrm>
          <a:prstGeom prst="roundRect">
            <a:avLst/>
          </a:prstGeom>
          <a:solidFill>
            <a:schemeClr val="tx2"/>
          </a:solid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sz="2000" b="1" dirty="0" smtClean="0">
                <a:solidFill>
                  <a:schemeClr val="bg1"/>
                </a:solidFill>
                <a:latin typeface="Arial"/>
                <a:cs typeface="Arial"/>
              </a:rPr>
              <a:t>Apigee Insights</a:t>
            </a:r>
            <a:endParaRPr lang="en-US" sz="1400" b="1" dirty="0">
              <a:solidFill>
                <a:schemeClr val="bg1"/>
              </a:solidFill>
              <a:latin typeface="Arial"/>
              <a:cs typeface="Arial"/>
            </a:endParaRPr>
          </a:p>
        </p:txBody>
      </p:sp>
      <p:sp>
        <p:nvSpPr>
          <p:cNvPr id="45" name="Rounded Rectangle 44"/>
          <p:cNvSpPr/>
          <p:nvPr/>
        </p:nvSpPr>
        <p:spPr>
          <a:xfrm>
            <a:off x="8341478" y="3856221"/>
            <a:ext cx="1568542" cy="594843"/>
          </a:xfrm>
          <a:prstGeom prst="roundRect">
            <a:avLst/>
          </a:prstGeom>
          <a:solidFill>
            <a:srgbClr val="FFFFFF"/>
          </a:solid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App Analytics</a:t>
            </a:r>
            <a:endParaRPr lang="en-US" sz="1600" dirty="0">
              <a:solidFill>
                <a:schemeClr val="tx1"/>
              </a:solidFill>
              <a:latin typeface="Arial"/>
              <a:cs typeface="Arial"/>
            </a:endParaRPr>
          </a:p>
        </p:txBody>
      </p:sp>
      <p:sp>
        <p:nvSpPr>
          <p:cNvPr id="46" name="Rounded Rectangle 45"/>
          <p:cNvSpPr/>
          <p:nvPr/>
        </p:nvSpPr>
        <p:spPr>
          <a:xfrm>
            <a:off x="8359076" y="2845510"/>
            <a:ext cx="1533345" cy="594843"/>
          </a:xfrm>
          <a:prstGeom prst="roundRect">
            <a:avLst/>
          </a:prstGeom>
          <a:solidFill>
            <a:srgbClr val="FFFFFF"/>
          </a:solid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Internal Context</a:t>
            </a:r>
            <a:endParaRPr lang="en-US" sz="1600" dirty="0">
              <a:solidFill>
                <a:schemeClr val="tx1"/>
              </a:solidFill>
              <a:latin typeface="Arial"/>
              <a:cs typeface="Arial"/>
            </a:endParaRPr>
          </a:p>
        </p:txBody>
      </p:sp>
      <p:sp>
        <p:nvSpPr>
          <p:cNvPr id="48" name="Rounded Rectangle 47"/>
          <p:cNvSpPr/>
          <p:nvPr/>
        </p:nvSpPr>
        <p:spPr>
          <a:xfrm>
            <a:off x="8359076" y="1464245"/>
            <a:ext cx="1533345" cy="594843"/>
          </a:xfrm>
          <a:prstGeom prst="roundRect">
            <a:avLst/>
          </a:prstGeom>
          <a:solidFill>
            <a:srgbClr val="FFFFFF"/>
          </a:solid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External Context</a:t>
            </a:r>
            <a:endParaRPr lang="en-US" sz="1600" dirty="0">
              <a:solidFill>
                <a:schemeClr val="tx1"/>
              </a:solidFill>
              <a:latin typeface="Arial"/>
              <a:cs typeface="Arial"/>
            </a:endParaRPr>
          </a:p>
        </p:txBody>
      </p:sp>
      <p:cxnSp>
        <p:nvCxnSpPr>
          <p:cNvPr id="50" name="Elbow Connector 49"/>
          <p:cNvCxnSpPr>
            <a:stCxn id="43" idx="1"/>
            <a:endCxn id="61" idx="4"/>
          </p:cNvCxnSpPr>
          <p:nvPr/>
        </p:nvCxnSpPr>
        <p:spPr>
          <a:xfrm rot="10800000">
            <a:off x="2705008" y="4495067"/>
            <a:ext cx="2981266" cy="602427"/>
          </a:xfrm>
          <a:prstGeom prst="bentConnector3">
            <a:avLst>
              <a:gd name="adj1" fmla="val 50000"/>
            </a:avLst>
          </a:prstGeom>
          <a:ln w="19050">
            <a:solidFill>
              <a:schemeClr val="tx2"/>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3" idx="1"/>
            <a:endCxn id="58" idx="4"/>
          </p:cNvCxnSpPr>
          <p:nvPr/>
        </p:nvCxnSpPr>
        <p:spPr>
          <a:xfrm rot="10800000">
            <a:off x="2705008" y="2840891"/>
            <a:ext cx="2981267" cy="2256602"/>
          </a:xfrm>
          <a:prstGeom prst="bentConnector3">
            <a:avLst>
              <a:gd name="adj1" fmla="val 50000"/>
            </a:avLst>
          </a:prstGeom>
          <a:ln w="19050">
            <a:solidFill>
              <a:schemeClr val="tx2"/>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304483" y="3410416"/>
            <a:ext cx="1800441" cy="646331"/>
          </a:xfrm>
          <a:prstGeom prst="rect">
            <a:avLst/>
          </a:prstGeom>
        </p:spPr>
        <p:txBody>
          <a:bodyPr wrap="square">
            <a:spAutoFit/>
          </a:bodyPr>
          <a:lstStyle/>
          <a:p>
            <a:pPr lvl="0" algn="ctr"/>
            <a:r>
              <a:rPr lang="en-US" dirty="0" smtClean="0">
                <a:latin typeface="Arial"/>
                <a:cs typeface="Arial"/>
              </a:rPr>
              <a:t>All Digital </a:t>
            </a:r>
            <a:r>
              <a:rPr lang="en-US" dirty="0">
                <a:latin typeface="Arial"/>
                <a:cs typeface="Arial"/>
              </a:rPr>
              <a:t>C</a:t>
            </a:r>
            <a:r>
              <a:rPr lang="en-US" dirty="0" smtClean="0">
                <a:latin typeface="Arial"/>
                <a:cs typeface="Arial"/>
              </a:rPr>
              <a:t>hannels</a:t>
            </a:r>
            <a:endParaRPr lang="en-US" dirty="0">
              <a:latin typeface="Arial"/>
              <a:cs typeface="Arial"/>
            </a:endParaRPr>
          </a:p>
        </p:txBody>
      </p:sp>
      <p:sp>
        <p:nvSpPr>
          <p:cNvPr id="54" name="Oval 53"/>
          <p:cNvSpPr>
            <a:spLocks noChangeAspect="1"/>
          </p:cNvSpPr>
          <p:nvPr/>
        </p:nvSpPr>
        <p:spPr>
          <a:xfrm rot="16200000">
            <a:off x="2179759" y="3402764"/>
            <a:ext cx="450414" cy="600082"/>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latin typeface="Arial"/>
              <a:cs typeface="Arial"/>
            </a:endParaRPr>
          </a:p>
        </p:txBody>
      </p:sp>
      <p:sp>
        <p:nvSpPr>
          <p:cNvPr id="58" name="Oval 57"/>
          <p:cNvSpPr>
            <a:spLocks noChangeAspect="1"/>
          </p:cNvSpPr>
          <p:nvPr/>
        </p:nvSpPr>
        <p:spPr>
          <a:xfrm rot="16200000">
            <a:off x="2179759" y="2540850"/>
            <a:ext cx="450414" cy="600082"/>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latin typeface="Arial"/>
              <a:cs typeface="Arial"/>
            </a:endParaRPr>
          </a:p>
        </p:txBody>
      </p:sp>
      <p:sp>
        <p:nvSpPr>
          <p:cNvPr id="61" name="Oval 60"/>
          <p:cNvSpPr>
            <a:spLocks noChangeAspect="1"/>
          </p:cNvSpPr>
          <p:nvPr/>
        </p:nvSpPr>
        <p:spPr>
          <a:xfrm rot="16200000">
            <a:off x="2179760" y="4195025"/>
            <a:ext cx="450414" cy="600082"/>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latin typeface="Arial"/>
              <a:cs typeface="Arial"/>
            </a:endParaRPr>
          </a:p>
        </p:txBody>
      </p:sp>
      <p:cxnSp>
        <p:nvCxnSpPr>
          <p:cNvPr id="63" name="Straight Arrow Connector 62"/>
          <p:cNvCxnSpPr/>
          <p:nvPr/>
        </p:nvCxnSpPr>
        <p:spPr>
          <a:xfrm rot="16200000" flipV="1">
            <a:off x="4692367" y="1779251"/>
            <a:ext cx="0" cy="877754"/>
          </a:xfrm>
          <a:prstGeom prst="straightConnector1">
            <a:avLst/>
          </a:prstGeom>
          <a:ln w="57150" cmpd="sng">
            <a:solidFill>
              <a:schemeClr val="accent5"/>
            </a:solidFill>
            <a:tailEnd type="arrow" w="sm" len="sm"/>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rot="16200000" flipV="1">
            <a:off x="4689650" y="4886158"/>
            <a:ext cx="0" cy="872320"/>
          </a:xfrm>
          <a:prstGeom prst="straightConnector1">
            <a:avLst/>
          </a:prstGeom>
          <a:ln w="57150" cmpd="sng">
            <a:solidFill>
              <a:schemeClr val="accent5"/>
            </a:solidFill>
            <a:headEnd type="arrow" w="sm" len="sm"/>
            <a:tailEnd type="none"/>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rot="16200000">
            <a:off x="4396012" y="1568207"/>
            <a:ext cx="461665" cy="746709"/>
          </a:xfrm>
          <a:prstGeom prst="rect">
            <a:avLst/>
          </a:prstGeom>
          <a:noFill/>
        </p:spPr>
        <p:txBody>
          <a:bodyPr vert="vert" wrap="none" rtlCol="0">
            <a:spAutoFit/>
          </a:bodyPr>
          <a:lstStyle/>
          <a:p>
            <a:pPr algn="ctr">
              <a:buClr>
                <a:schemeClr val="tx2"/>
              </a:buClr>
            </a:pPr>
            <a:r>
              <a:rPr lang="en-US" dirty="0" smtClean="0">
                <a:latin typeface="Arial"/>
                <a:cs typeface="Arial"/>
              </a:rPr>
              <a:t>Action</a:t>
            </a:r>
          </a:p>
        </p:txBody>
      </p:sp>
      <p:sp>
        <p:nvSpPr>
          <p:cNvPr id="66" name="TextBox 65"/>
          <p:cNvSpPr txBox="1"/>
          <p:nvPr/>
        </p:nvSpPr>
        <p:spPr>
          <a:xfrm rot="16200000" flipH="1" flipV="1">
            <a:off x="4486390" y="5165651"/>
            <a:ext cx="461665" cy="927465"/>
          </a:xfrm>
          <a:prstGeom prst="rect">
            <a:avLst/>
          </a:prstGeom>
          <a:noFill/>
        </p:spPr>
        <p:txBody>
          <a:bodyPr vert="vert270" wrap="square" rtlCol="0">
            <a:spAutoFit/>
          </a:bodyPr>
          <a:lstStyle/>
          <a:p>
            <a:pPr>
              <a:buClr>
                <a:schemeClr val="tx2"/>
              </a:buClr>
            </a:pPr>
            <a:r>
              <a:rPr lang="en-US" dirty="0" smtClean="0">
                <a:latin typeface="Arial"/>
                <a:cs typeface="Arial"/>
              </a:rPr>
              <a:t>Data</a:t>
            </a:r>
          </a:p>
        </p:txBody>
      </p:sp>
      <p:cxnSp>
        <p:nvCxnSpPr>
          <p:cNvPr id="67" name="Elbow Connector 66"/>
          <p:cNvCxnSpPr>
            <a:stCxn id="48" idx="1"/>
            <a:endCxn id="44" idx="3"/>
          </p:cNvCxnSpPr>
          <p:nvPr/>
        </p:nvCxnSpPr>
        <p:spPr>
          <a:xfrm rot="10800000" flipV="1">
            <a:off x="7427871" y="1761667"/>
            <a:ext cx="931206" cy="680335"/>
          </a:xfrm>
          <a:prstGeom prst="bentConnector3">
            <a:avLst>
              <a:gd name="adj1" fmla="val 50000"/>
            </a:avLst>
          </a:prstGeom>
          <a:ln w="19050">
            <a:solidFill>
              <a:schemeClr val="tx1"/>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68" name="Elbow Connector 67"/>
          <p:cNvCxnSpPr>
            <a:stCxn id="46" idx="1"/>
            <a:endCxn id="44" idx="3"/>
          </p:cNvCxnSpPr>
          <p:nvPr/>
        </p:nvCxnSpPr>
        <p:spPr>
          <a:xfrm rot="10800000">
            <a:off x="7427871" y="2442004"/>
            <a:ext cx="931206" cy="700929"/>
          </a:xfrm>
          <a:prstGeom prst="bentConnector3">
            <a:avLst>
              <a:gd name="adj1" fmla="val 50000"/>
            </a:avLst>
          </a:prstGeom>
          <a:ln w="19050">
            <a:solidFill>
              <a:schemeClr val="tx1"/>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69" name="Rounded Rectangle 68"/>
          <p:cNvSpPr/>
          <p:nvPr/>
        </p:nvSpPr>
        <p:spPr>
          <a:xfrm>
            <a:off x="8341478" y="5714052"/>
            <a:ext cx="1568542" cy="594843"/>
          </a:xfrm>
          <a:prstGeom prst="roundRect">
            <a:avLst/>
          </a:prstGeom>
          <a:solidFill>
            <a:srgbClr val="FFFFFF"/>
          </a:solid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API Analytics</a:t>
            </a:r>
            <a:endParaRPr lang="en-US" sz="1600" dirty="0">
              <a:solidFill>
                <a:schemeClr val="tx1"/>
              </a:solidFill>
              <a:latin typeface="Arial"/>
              <a:cs typeface="Arial"/>
            </a:endParaRPr>
          </a:p>
        </p:txBody>
      </p:sp>
      <p:sp>
        <p:nvSpPr>
          <p:cNvPr id="70" name="Rounded Rectangle 69"/>
          <p:cNvSpPr/>
          <p:nvPr/>
        </p:nvSpPr>
        <p:spPr>
          <a:xfrm>
            <a:off x="8341478" y="4792374"/>
            <a:ext cx="1568542" cy="594843"/>
          </a:xfrm>
          <a:prstGeom prst="roundRect">
            <a:avLst/>
          </a:prstGeom>
          <a:solidFill>
            <a:srgbClr val="FFFFFF"/>
          </a:solid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a:cs typeface="Arial"/>
              </a:rPr>
              <a:t>Developer Analytics</a:t>
            </a:r>
            <a:endParaRPr lang="en-US" sz="1600" dirty="0">
              <a:solidFill>
                <a:schemeClr val="tx1"/>
              </a:solidFill>
              <a:latin typeface="Arial"/>
              <a:cs typeface="Arial"/>
            </a:endParaRPr>
          </a:p>
        </p:txBody>
      </p:sp>
      <p:cxnSp>
        <p:nvCxnSpPr>
          <p:cNvPr id="71" name="Elbow Connector 70"/>
          <p:cNvCxnSpPr>
            <a:stCxn id="45" idx="1"/>
            <a:endCxn id="43" idx="3"/>
          </p:cNvCxnSpPr>
          <p:nvPr/>
        </p:nvCxnSpPr>
        <p:spPr>
          <a:xfrm rot="10800000" flipV="1">
            <a:off x="7427871" y="4153642"/>
            <a:ext cx="913609" cy="943850"/>
          </a:xfrm>
          <a:prstGeom prst="bentConnector3">
            <a:avLst>
              <a:gd name="adj1" fmla="val 50000"/>
            </a:avLst>
          </a:prstGeom>
          <a:ln w="19050">
            <a:solidFill>
              <a:schemeClr val="tx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70" idx="1"/>
            <a:endCxn id="43" idx="3"/>
          </p:cNvCxnSpPr>
          <p:nvPr/>
        </p:nvCxnSpPr>
        <p:spPr>
          <a:xfrm rot="10800000" flipV="1">
            <a:off x="7427871" y="5089795"/>
            <a:ext cx="913609" cy="7697"/>
          </a:xfrm>
          <a:prstGeom prst="bentConnector3">
            <a:avLst>
              <a:gd name="adj1" fmla="val 50000"/>
            </a:avLst>
          </a:prstGeom>
          <a:ln w="19050">
            <a:solidFill>
              <a:schemeClr val="tx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4" name="Elbow Connector 73"/>
          <p:cNvCxnSpPr>
            <a:stCxn id="69" idx="1"/>
            <a:endCxn id="43" idx="3"/>
          </p:cNvCxnSpPr>
          <p:nvPr/>
        </p:nvCxnSpPr>
        <p:spPr>
          <a:xfrm rot="10800000">
            <a:off x="7427871" y="5097494"/>
            <a:ext cx="913609" cy="913981"/>
          </a:xfrm>
          <a:prstGeom prst="bentConnector3">
            <a:avLst>
              <a:gd name="adj1" fmla="val 50000"/>
            </a:avLst>
          </a:prstGeom>
          <a:ln w="19050">
            <a:solidFill>
              <a:schemeClr val="tx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5" name="Elbow Connector 74"/>
          <p:cNvCxnSpPr>
            <a:stCxn id="44" idx="1"/>
            <a:endCxn id="61" idx="4"/>
          </p:cNvCxnSpPr>
          <p:nvPr/>
        </p:nvCxnSpPr>
        <p:spPr>
          <a:xfrm rot="10800000" flipV="1">
            <a:off x="2705008" y="2442002"/>
            <a:ext cx="2981266" cy="2053063"/>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72" name="Picture 71"/>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328380" y="2691302"/>
            <a:ext cx="153173" cy="299178"/>
          </a:xfrm>
          <a:prstGeom prst="rect">
            <a:avLst/>
          </a:prstGeom>
        </p:spPr>
      </p:pic>
      <p:pic>
        <p:nvPicPr>
          <p:cNvPr id="78" name="Picture 77"/>
          <p:cNvPicPr>
            <a:picLocks noChangeAspect="1"/>
          </p:cNvPicPr>
          <p:nvPr/>
        </p:nvPicPr>
        <p:blipFill rotWithShape="1">
          <a:blip r:embed="rId4"/>
          <a:srcRect l="22237" t="10607" r="20578" b="19553"/>
          <a:stretch/>
        </p:blipFill>
        <p:spPr>
          <a:xfrm>
            <a:off x="2229592" y="4373829"/>
            <a:ext cx="350749" cy="242476"/>
          </a:xfrm>
          <a:prstGeom prst="rect">
            <a:avLst/>
          </a:prstGeom>
        </p:spPr>
      </p:pic>
      <p:pic>
        <p:nvPicPr>
          <p:cNvPr id="81" name="Picture 80"/>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301729" y="3568662"/>
            <a:ext cx="206475" cy="268288"/>
          </a:xfrm>
          <a:prstGeom prst="rect">
            <a:avLst/>
          </a:prstGeom>
        </p:spPr>
      </p:pic>
      <p:sp>
        <p:nvSpPr>
          <p:cNvPr id="82" name="Slide Number Placeholder 4"/>
          <p:cNvSpPr txBox="1">
            <a:spLocks/>
          </p:cNvSpPr>
          <p:nvPr/>
        </p:nvSpPr>
        <p:spPr>
          <a:xfrm>
            <a:off x="4668732" y="6353012"/>
            <a:ext cx="2841837"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807970-5BF8-6F49-93A5-8B7A8174FE81}" type="slidenum">
              <a:rPr lang="en-US" smtClean="0">
                <a:solidFill>
                  <a:srgbClr val="686868">
                    <a:tint val="75000"/>
                  </a:srgbClr>
                </a:solidFill>
              </a:rPr>
              <a:pPr/>
              <a:t>15</a:t>
            </a:fld>
            <a:endParaRPr lang="en-US" dirty="0">
              <a:solidFill>
                <a:srgbClr val="686868">
                  <a:tint val="75000"/>
                </a:srgbClr>
              </a:solidFill>
            </a:endParaRPr>
          </a:p>
        </p:txBody>
      </p:sp>
    </p:spTree>
    <p:extLst>
      <p:ext uri="{BB962C8B-B14F-4D97-AF65-F5344CB8AC3E}">
        <p14:creationId xmlns:p14="http://schemas.microsoft.com/office/powerpoint/2010/main" val="40701569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faster: Abstractions</a:t>
            </a:r>
            <a:endParaRPr lang="en-US" dirty="0"/>
          </a:p>
        </p:txBody>
      </p:sp>
      <p:sp>
        <p:nvSpPr>
          <p:cNvPr id="3" name="Slide Number Placeholder 2"/>
          <p:cNvSpPr>
            <a:spLocks noGrp="1"/>
          </p:cNvSpPr>
          <p:nvPr>
            <p:ph type="sldNum" sz="quarter" idx="4"/>
          </p:nvPr>
        </p:nvSpPr>
        <p:spPr/>
        <p:txBody>
          <a:bodyPr/>
          <a:lstStyle/>
          <a:p>
            <a:fld id="{76807970-5BF8-6F49-93A5-8B7A8174FE81}" type="slidenum">
              <a:rPr lang="en-US" smtClean="0"/>
              <a:pPr/>
              <a:t>16</a:t>
            </a:fld>
            <a:endParaRPr lang="en-US" dirty="0"/>
          </a:p>
        </p:txBody>
      </p:sp>
      <p:cxnSp>
        <p:nvCxnSpPr>
          <p:cNvPr id="12" name="Straight Arrow Connector 11"/>
          <p:cNvCxnSpPr/>
          <p:nvPr/>
        </p:nvCxnSpPr>
        <p:spPr>
          <a:xfrm flipV="1">
            <a:off x="1604432" y="1566674"/>
            <a:ext cx="0" cy="420318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604434" y="5769858"/>
            <a:ext cx="854311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072043" y="5847073"/>
            <a:ext cx="2442915" cy="369332"/>
          </a:xfrm>
          <a:prstGeom prst="rect">
            <a:avLst/>
          </a:prstGeom>
          <a:noFill/>
        </p:spPr>
        <p:txBody>
          <a:bodyPr wrap="square" rtlCol="0">
            <a:spAutoFit/>
          </a:bodyPr>
          <a:lstStyle/>
          <a:p>
            <a:pPr algn="ctr"/>
            <a:r>
              <a:rPr lang="en-US" dirty="0" smtClean="0">
                <a:latin typeface="Arial"/>
                <a:cs typeface="Arial"/>
              </a:rPr>
              <a:t>Flexibility</a:t>
            </a:r>
            <a:endParaRPr lang="en-US" dirty="0">
              <a:latin typeface="Arial"/>
              <a:cs typeface="Arial"/>
            </a:endParaRPr>
          </a:p>
        </p:txBody>
      </p:sp>
      <p:sp>
        <p:nvSpPr>
          <p:cNvPr id="23" name="TextBox 22"/>
          <p:cNvSpPr txBox="1"/>
          <p:nvPr/>
        </p:nvSpPr>
        <p:spPr>
          <a:xfrm rot="16200000">
            <a:off x="-393022" y="3483600"/>
            <a:ext cx="3325683" cy="369332"/>
          </a:xfrm>
          <a:prstGeom prst="rect">
            <a:avLst/>
          </a:prstGeom>
          <a:noFill/>
        </p:spPr>
        <p:txBody>
          <a:bodyPr wrap="square" rtlCol="0">
            <a:spAutoFit/>
          </a:bodyPr>
          <a:lstStyle/>
          <a:p>
            <a:pPr algn="ctr"/>
            <a:r>
              <a:rPr lang="en-US" dirty="0" smtClean="0">
                <a:latin typeface="Arial"/>
                <a:cs typeface="Arial"/>
              </a:rPr>
              <a:t>Speed of Delivery</a:t>
            </a:r>
            <a:endParaRPr lang="en-US" dirty="0">
              <a:latin typeface="Arial"/>
              <a:cs typeface="Arial"/>
            </a:endParaRPr>
          </a:p>
        </p:txBody>
      </p:sp>
      <p:sp>
        <p:nvSpPr>
          <p:cNvPr id="15" name="Rounded Rectangle 14"/>
          <p:cNvSpPr/>
          <p:nvPr/>
        </p:nvSpPr>
        <p:spPr>
          <a:xfrm>
            <a:off x="1846666" y="3879045"/>
            <a:ext cx="5671735" cy="859536"/>
          </a:xfrm>
          <a:prstGeom prst="roundRect">
            <a:avLst/>
          </a:prstGeom>
          <a:solidFill>
            <a:srgbClr val="FFFFFF"/>
          </a:solidFill>
          <a:ln>
            <a:solidFill>
              <a:srgbClr val="686868"/>
            </a:solidFill>
          </a:ln>
          <a:effectLst/>
        </p:spPr>
        <p:style>
          <a:lnRef idx="1">
            <a:schemeClr val="accent6"/>
          </a:lnRef>
          <a:fillRef idx="2">
            <a:schemeClr val="accent6"/>
          </a:fillRef>
          <a:effectRef idx="1">
            <a:schemeClr val="accent6"/>
          </a:effectRef>
          <a:fontRef idx="minor">
            <a:schemeClr val="dk1"/>
          </a:fontRef>
        </p:style>
        <p:txBody>
          <a:bodyPr lIns="91435" tIns="45718" rIns="91435" bIns="45718" spcCol="0" rtlCol="0" anchor="ctr"/>
          <a:lstStyle/>
          <a:p>
            <a:pPr algn="ctr"/>
            <a:r>
              <a:rPr lang="en-US" dirty="0">
                <a:solidFill>
                  <a:srgbClr val="686868"/>
                </a:solidFill>
                <a:latin typeface="Arial"/>
                <a:cs typeface="Arial"/>
              </a:rPr>
              <a:t>Map/Reduce</a:t>
            </a:r>
          </a:p>
        </p:txBody>
      </p:sp>
      <p:sp>
        <p:nvSpPr>
          <p:cNvPr id="24" name="Rounded Rectangle 23"/>
          <p:cNvSpPr/>
          <p:nvPr/>
        </p:nvSpPr>
        <p:spPr>
          <a:xfrm>
            <a:off x="1846666" y="2948208"/>
            <a:ext cx="3928438" cy="859536"/>
          </a:xfrm>
          <a:prstGeom prst="roundRect">
            <a:avLst/>
          </a:prstGeom>
          <a:solidFill>
            <a:srgbClr val="FF4300"/>
          </a:solidFill>
          <a:ln>
            <a:noFill/>
          </a:ln>
          <a:effectLst/>
        </p:spPr>
        <p:style>
          <a:lnRef idx="1">
            <a:schemeClr val="accent6"/>
          </a:lnRef>
          <a:fillRef idx="2">
            <a:schemeClr val="accent6"/>
          </a:fillRef>
          <a:effectRef idx="1">
            <a:schemeClr val="accent6"/>
          </a:effectRef>
          <a:fontRef idx="minor">
            <a:schemeClr val="dk1"/>
          </a:fontRef>
        </p:style>
        <p:txBody>
          <a:bodyPr lIns="91435" tIns="45718" rIns="91435" bIns="45718" spcCol="0" rtlCol="0" anchor="ctr"/>
          <a:lstStyle/>
          <a:p>
            <a:pPr algn="ctr"/>
            <a:r>
              <a:rPr lang="en-US" b="1" dirty="0" smtClean="0">
                <a:solidFill>
                  <a:schemeClr val="bg1"/>
                </a:solidFill>
                <a:latin typeface="Arial"/>
                <a:cs typeface="Arial"/>
              </a:rPr>
              <a:t>Entities, Events &amp; Analytics Libraries</a:t>
            </a:r>
            <a:endParaRPr lang="en-US" b="1" dirty="0">
              <a:solidFill>
                <a:schemeClr val="bg1"/>
              </a:solidFill>
              <a:latin typeface="Arial"/>
              <a:cs typeface="Arial"/>
            </a:endParaRPr>
          </a:p>
        </p:txBody>
      </p:sp>
      <p:sp>
        <p:nvSpPr>
          <p:cNvPr id="25" name="Rounded Rectangle 24"/>
          <p:cNvSpPr/>
          <p:nvPr/>
        </p:nvSpPr>
        <p:spPr>
          <a:xfrm>
            <a:off x="1846666" y="4836262"/>
            <a:ext cx="7826216" cy="859536"/>
          </a:xfrm>
          <a:prstGeom prst="roundRect">
            <a:avLst/>
          </a:prstGeom>
          <a:solidFill>
            <a:srgbClr val="FFFFFF"/>
          </a:solidFill>
          <a:ln>
            <a:solidFill>
              <a:srgbClr val="686868"/>
            </a:solidFill>
          </a:ln>
          <a:effectLst/>
        </p:spPr>
        <p:style>
          <a:lnRef idx="1">
            <a:schemeClr val="accent6"/>
          </a:lnRef>
          <a:fillRef idx="2">
            <a:schemeClr val="accent6"/>
          </a:fillRef>
          <a:effectRef idx="1">
            <a:schemeClr val="accent6"/>
          </a:effectRef>
          <a:fontRef idx="minor">
            <a:schemeClr val="dk1"/>
          </a:fontRef>
        </p:style>
        <p:txBody>
          <a:bodyPr lIns="91435" tIns="45718" rIns="91435" bIns="45718" spcCol="0" rtlCol="0" anchor="ctr"/>
          <a:lstStyle/>
          <a:p>
            <a:pPr algn="ctr"/>
            <a:r>
              <a:rPr lang="en-US" dirty="0">
                <a:solidFill>
                  <a:srgbClr val="686868"/>
                </a:solidFill>
                <a:latin typeface="Arial"/>
                <a:cs typeface="Arial"/>
              </a:rPr>
              <a:t>File System</a:t>
            </a:r>
          </a:p>
        </p:txBody>
      </p:sp>
      <p:sp>
        <p:nvSpPr>
          <p:cNvPr id="11" name="Rounded Rectangle 10"/>
          <p:cNvSpPr/>
          <p:nvPr/>
        </p:nvSpPr>
        <p:spPr>
          <a:xfrm>
            <a:off x="1846666" y="2022893"/>
            <a:ext cx="2100113" cy="859536"/>
          </a:xfrm>
          <a:prstGeom prst="roundRect">
            <a:avLst/>
          </a:prstGeom>
          <a:solidFill>
            <a:srgbClr val="FFFFFF"/>
          </a:solidFill>
          <a:ln>
            <a:solidFill>
              <a:srgbClr val="686868"/>
            </a:solidFill>
          </a:ln>
          <a:effectLst/>
        </p:spPr>
        <p:style>
          <a:lnRef idx="1">
            <a:schemeClr val="accent6"/>
          </a:lnRef>
          <a:fillRef idx="2">
            <a:schemeClr val="accent6"/>
          </a:fillRef>
          <a:effectRef idx="1">
            <a:schemeClr val="accent6"/>
          </a:effectRef>
          <a:fontRef idx="minor">
            <a:schemeClr val="dk1"/>
          </a:fontRef>
        </p:style>
        <p:txBody>
          <a:bodyPr lIns="91435" tIns="45718" rIns="91435" bIns="45718" spcCol="0" rtlCol="0" anchor="ctr"/>
          <a:lstStyle/>
          <a:p>
            <a:pPr algn="ctr"/>
            <a:r>
              <a:rPr lang="en-US" dirty="0" smtClean="0">
                <a:solidFill>
                  <a:srgbClr val="686868"/>
                </a:solidFill>
                <a:latin typeface="Arial"/>
                <a:cs typeface="Arial"/>
              </a:rPr>
              <a:t>Turnkey Solution</a:t>
            </a:r>
            <a:endParaRPr lang="en-US" dirty="0">
              <a:solidFill>
                <a:srgbClr val="686868"/>
              </a:solidFill>
              <a:latin typeface="Arial"/>
              <a:cs typeface="Arial"/>
            </a:endParaRPr>
          </a:p>
        </p:txBody>
      </p:sp>
    </p:spTree>
    <p:extLst>
      <p:ext uri="{BB962C8B-B14F-4D97-AF65-F5344CB8AC3E}">
        <p14:creationId xmlns:p14="http://schemas.microsoft.com/office/powerpoint/2010/main" val="40128457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faster: Widely used technologies</a:t>
            </a:r>
            <a:endParaRPr lang="en-US" dirty="0"/>
          </a:p>
        </p:txBody>
      </p:sp>
      <p:sp>
        <p:nvSpPr>
          <p:cNvPr id="3" name="Slide Number Placeholder 2"/>
          <p:cNvSpPr>
            <a:spLocks noGrp="1"/>
          </p:cNvSpPr>
          <p:nvPr>
            <p:ph type="sldNum" sz="quarter" idx="4"/>
          </p:nvPr>
        </p:nvSpPr>
        <p:spPr/>
        <p:txBody>
          <a:bodyPr/>
          <a:lstStyle/>
          <a:p>
            <a:fld id="{76807970-5BF8-6F49-93A5-8B7A8174FE81}" type="slidenum">
              <a:rPr lang="en-US" smtClean="0"/>
              <a:pPr/>
              <a:t>17</a:t>
            </a:fld>
            <a:endParaRPr lang="en-US" dirty="0"/>
          </a:p>
        </p:txBody>
      </p:sp>
      <p:sp>
        <p:nvSpPr>
          <p:cNvPr id="5" name="Rectangle 4"/>
          <p:cNvSpPr/>
          <p:nvPr/>
        </p:nvSpPr>
        <p:spPr>
          <a:xfrm>
            <a:off x="608965" y="1431370"/>
            <a:ext cx="10961370" cy="400110"/>
          </a:xfrm>
          <a:prstGeom prst="rect">
            <a:avLst/>
          </a:prstGeom>
        </p:spPr>
        <p:txBody>
          <a:bodyPr wrap="square">
            <a:spAutoFit/>
          </a:bodyPr>
          <a:lstStyle/>
          <a:p>
            <a:r>
              <a:rPr lang="en-US" sz="2000" dirty="0" smtClean="0">
                <a:latin typeface="Arial"/>
                <a:cs typeface="Arial"/>
              </a:rPr>
              <a:t>Easy access to skills (</a:t>
            </a:r>
            <a:r>
              <a:rPr lang="en-US" sz="2000" dirty="0" err="1" smtClean="0">
                <a:latin typeface="Arial"/>
                <a:cs typeface="Arial"/>
              </a:rPr>
              <a:t>Javascript</a:t>
            </a:r>
            <a:r>
              <a:rPr lang="en-US" sz="2000" dirty="0" smtClean="0">
                <a:latin typeface="Arial"/>
                <a:cs typeface="Arial"/>
              </a:rPr>
              <a:t>) accelerate development time</a:t>
            </a:r>
            <a:endParaRPr lang="en-US" sz="2000" dirty="0">
              <a:latin typeface="Arial"/>
              <a:cs typeface="Arial"/>
            </a:endParaRPr>
          </a:p>
        </p:txBody>
      </p:sp>
      <p:pic>
        <p:nvPicPr>
          <p:cNvPr id="7" name="Picture 6" descr="Screen Shot 2013-11-03 at 1.4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0" y="1881563"/>
            <a:ext cx="8686800" cy="4207385"/>
          </a:xfrm>
          <a:prstGeom prst="rect">
            <a:avLst/>
          </a:prstGeom>
        </p:spPr>
      </p:pic>
    </p:spTree>
    <p:extLst>
      <p:ext uri="{BB962C8B-B14F-4D97-AF65-F5344CB8AC3E}">
        <p14:creationId xmlns:p14="http://schemas.microsoft.com/office/powerpoint/2010/main" val="2832756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Analyze faster: Configuration, not code</a:t>
            </a:r>
            <a:endParaRPr lang="en-US" dirty="0"/>
          </a:p>
        </p:txBody>
      </p:sp>
      <p:sp>
        <p:nvSpPr>
          <p:cNvPr id="3" name="Slide Number Placeholder 2"/>
          <p:cNvSpPr>
            <a:spLocks noGrp="1"/>
          </p:cNvSpPr>
          <p:nvPr>
            <p:ph type="sldNum" sz="quarter" idx="4"/>
          </p:nvPr>
        </p:nvSpPr>
        <p:spPr/>
        <p:txBody>
          <a:bodyPr/>
          <a:lstStyle/>
          <a:p>
            <a:fld id="{76807970-5BF8-6F49-93A5-8B7A8174FE81}" type="slidenum">
              <a:rPr lang="en-US" smtClean="0"/>
              <a:pPr/>
              <a:t>18</a:t>
            </a:fld>
            <a:endParaRPr lang="en-US" dirty="0"/>
          </a:p>
        </p:txBody>
      </p:sp>
      <p:pic>
        <p:nvPicPr>
          <p:cNvPr id="8" name="Picture 7" descr="Screen Shot 2013-10-17 at 12.14.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88" y="1715516"/>
            <a:ext cx="10991883" cy="4159563"/>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3155527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p>
        </p:txBody>
      </p:sp>
      <p:sp>
        <p:nvSpPr>
          <p:cNvPr id="4" name="Slide Number Placeholder 3"/>
          <p:cNvSpPr>
            <a:spLocks noGrp="1"/>
          </p:cNvSpPr>
          <p:nvPr>
            <p:ph type="sldNum" sz="quarter" idx="4294967295"/>
          </p:nvPr>
        </p:nvSpPr>
        <p:spPr>
          <a:xfrm>
            <a:off x="0" y="6353176"/>
            <a:ext cx="2841837" cy="365125"/>
          </a:xfrm>
        </p:spPr>
        <p:txBody>
          <a:bodyPr/>
          <a:lstStyle/>
          <a:p>
            <a:fld id="{B9CF2066-C172-C043-9656-E2597F9B5BE6}" type="slidenum">
              <a:rPr lang="en-US" smtClean="0"/>
              <a:pPr/>
              <a:t>19</a:t>
            </a:fld>
            <a:endParaRPr lang="en-US"/>
          </a:p>
        </p:txBody>
      </p:sp>
    </p:spTree>
    <p:extLst>
      <p:ext uri="{BB962C8B-B14F-4D97-AF65-F5344CB8AC3E}">
        <p14:creationId xmlns:p14="http://schemas.microsoft.com/office/powerpoint/2010/main" val="38456360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pPr>
              <a:lnSpc>
                <a:spcPct val="200000"/>
              </a:lnSpc>
              <a:spcBef>
                <a:spcPts val="1200"/>
              </a:spcBef>
            </a:pPr>
            <a:r>
              <a:rPr lang="en-US" dirty="0" smtClean="0"/>
              <a:t>What’s new in the world of Digital Transformation – change and context</a:t>
            </a:r>
          </a:p>
          <a:p>
            <a:pPr>
              <a:lnSpc>
                <a:spcPct val="200000"/>
              </a:lnSpc>
              <a:spcBef>
                <a:spcPts val="1200"/>
              </a:spcBef>
            </a:pPr>
            <a:r>
              <a:rPr lang="en-US" dirty="0" smtClean="0"/>
              <a:t>New analytics capabilities needed to address this changing world</a:t>
            </a:r>
          </a:p>
          <a:p>
            <a:pPr>
              <a:lnSpc>
                <a:spcPct val="200000"/>
              </a:lnSpc>
              <a:spcBef>
                <a:spcPts val="1200"/>
              </a:spcBef>
            </a:pPr>
            <a:r>
              <a:rPr lang="en-US" dirty="0" smtClean="0"/>
              <a:t>Agility in Analytical Process</a:t>
            </a:r>
          </a:p>
          <a:p>
            <a:pPr>
              <a:lnSpc>
                <a:spcPct val="200000"/>
              </a:lnSpc>
              <a:spcBef>
                <a:spcPts val="1200"/>
              </a:spcBef>
            </a:pPr>
            <a:r>
              <a:rPr lang="en-US" dirty="0" smtClean="0"/>
              <a:t>Insights Architecture</a:t>
            </a:r>
          </a:p>
          <a:p>
            <a:pPr>
              <a:lnSpc>
                <a:spcPct val="200000"/>
              </a:lnSpc>
              <a:spcBef>
                <a:spcPts val="1200"/>
              </a:spcBef>
            </a:pPr>
            <a:r>
              <a:rPr lang="en-US" dirty="0" smtClean="0"/>
              <a:t>Insights Services</a:t>
            </a:r>
          </a:p>
        </p:txBody>
      </p:sp>
      <p:sp>
        <p:nvSpPr>
          <p:cNvPr id="4" name="Slide Number Placeholder 3"/>
          <p:cNvSpPr>
            <a:spLocks noGrp="1"/>
          </p:cNvSpPr>
          <p:nvPr>
            <p:ph type="sldNum" sz="quarter" idx="4"/>
          </p:nvPr>
        </p:nvSpPr>
        <p:spPr/>
        <p:txBody>
          <a:bodyPr/>
          <a:lstStyle/>
          <a:p>
            <a:fld id="{B9CF2066-C172-C043-9656-E2597F9B5BE6}" type="slidenum">
              <a:rPr lang="en-US" smtClean="0"/>
              <a:pPr/>
              <a:t>2</a:t>
            </a:fld>
            <a:endParaRPr lang="en-US"/>
          </a:p>
        </p:txBody>
      </p:sp>
    </p:spTree>
    <p:extLst>
      <p:ext uri="{BB962C8B-B14F-4D97-AF65-F5344CB8AC3E}">
        <p14:creationId xmlns:p14="http://schemas.microsoft.com/office/powerpoint/2010/main" val="24632420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Insights: Architectural </a:t>
            </a:r>
            <a:r>
              <a:rPr lang="en-US" dirty="0" smtClean="0"/>
              <a:t>Components</a:t>
            </a:r>
            <a:endParaRPr lang="en-US" dirty="0"/>
          </a:p>
        </p:txBody>
      </p:sp>
      <p:sp>
        <p:nvSpPr>
          <p:cNvPr id="9" name="TextBox 8"/>
          <p:cNvSpPr txBox="1"/>
          <p:nvPr/>
        </p:nvSpPr>
        <p:spPr>
          <a:xfrm>
            <a:off x="2060163" y="4187819"/>
            <a:ext cx="1401652" cy="646331"/>
          </a:xfrm>
          <a:prstGeom prst="rect">
            <a:avLst/>
          </a:prstGeom>
          <a:noFill/>
        </p:spPr>
        <p:txBody>
          <a:bodyPr wrap="square" rtlCol="0">
            <a:spAutoFit/>
          </a:bodyPr>
          <a:lstStyle/>
          <a:p>
            <a:pPr algn="ctr"/>
            <a:r>
              <a:rPr lang="en-US" dirty="0" smtClean="0">
                <a:latin typeface="Arial"/>
                <a:cs typeface="Arial"/>
              </a:rPr>
              <a:t>Pre-Built Connectors</a:t>
            </a:r>
            <a:endParaRPr lang="en-US" dirty="0">
              <a:latin typeface="Arial"/>
              <a:cs typeface="Arial"/>
            </a:endParaRPr>
          </a:p>
        </p:txBody>
      </p:sp>
      <p:grpSp>
        <p:nvGrpSpPr>
          <p:cNvPr id="4" name="Group 3"/>
          <p:cNvGrpSpPr/>
          <p:nvPr/>
        </p:nvGrpSpPr>
        <p:grpSpPr>
          <a:xfrm>
            <a:off x="3461813" y="1392418"/>
            <a:ext cx="6204017" cy="4847246"/>
            <a:chOff x="3769710" y="1392418"/>
            <a:chExt cx="5603617" cy="4847246"/>
          </a:xfrm>
        </p:grpSpPr>
        <p:grpSp>
          <p:nvGrpSpPr>
            <p:cNvPr id="20" name="Group 19"/>
            <p:cNvGrpSpPr/>
            <p:nvPr/>
          </p:nvGrpSpPr>
          <p:grpSpPr>
            <a:xfrm>
              <a:off x="4081722" y="1639845"/>
              <a:ext cx="4979595" cy="4352392"/>
              <a:chOff x="4074500" y="1661693"/>
              <a:chExt cx="4940186" cy="4352392"/>
            </a:xfrm>
            <a:noFill/>
          </p:grpSpPr>
          <p:sp>
            <p:nvSpPr>
              <p:cNvPr id="2" name="Rounded Rectangle 1"/>
              <p:cNvSpPr/>
              <p:nvPr/>
            </p:nvSpPr>
            <p:spPr>
              <a:xfrm>
                <a:off x="4074500" y="1661693"/>
                <a:ext cx="4940186" cy="727975"/>
              </a:xfrm>
              <a:prstGeom prst="roundRect">
                <a:avLst/>
              </a:prstGeom>
              <a:grp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Visualization Engine</a:t>
                </a:r>
                <a:endParaRPr lang="en-US" sz="2000" dirty="0">
                  <a:solidFill>
                    <a:srgbClr val="686868"/>
                  </a:solidFill>
                  <a:latin typeface="Arial"/>
                  <a:cs typeface="Arial"/>
                </a:endParaRPr>
              </a:p>
            </p:txBody>
          </p:sp>
          <p:sp>
            <p:nvSpPr>
              <p:cNvPr id="14" name="Rounded Rectangle 13"/>
              <p:cNvSpPr/>
              <p:nvPr/>
            </p:nvSpPr>
            <p:spPr>
              <a:xfrm>
                <a:off x="4074500" y="3481692"/>
                <a:ext cx="4940186" cy="727975"/>
              </a:xfrm>
              <a:prstGeom prst="roundRect">
                <a:avLst/>
              </a:prstGeom>
              <a:grp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Core Execution Engine and Analytics Libraries</a:t>
                </a:r>
                <a:endParaRPr lang="en-US" sz="2000" dirty="0">
                  <a:solidFill>
                    <a:srgbClr val="686868"/>
                  </a:solidFill>
                  <a:latin typeface="Arial"/>
                  <a:cs typeface="Arial"/>
                </a:endParaRPr>
              </a:p>
            </p:txBody>
          </p:sp>
          <p:sp>
            <p:nvSpPr>
              <p:cNvPr id="15" name="Rounded Rectangle 14"/>
              <p:cNvSpPr/>
              <p:nvPr/>
            </p:nvSpPr>
            <p:spPr>
              <a:xfrm>
                <a:off x="4074500" y="4384690"/>
                <a:ext cx="4940186" cy="727975"/>
              </a:xfrm>
              <a:prstGeom prst="roundRect">
                <a:avLst/>
              </a:prstGeom>
              <a:grp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Entities and Events Collection Engine</a:t>
                </a:r>
                <a:endParaRPr lang="en-US" sz="2000" dirty="0">
                  <a:solidFill>
                    <a:srgbClr val="686868"/>
                  </a:solidFill>
                  <a:latin typeface="Arial"/>
                  <a:cs typeface="Arial"/>
                </a:endParaRPr>
              </a:p>
            </p:txBody>
          </p:sp>
          <p:sp>
            <p:nvSpPr>
              <p:cNvPr id="16" name="Rounded Rectangle 15"/>
              <p:cNvSpPr/>
              <p:nvPr/>
            </p:nvSpPr>
            <p:spPr>
              <a:xfrm>
                <a:off x="4074500" y="5286110"/>
                <a:ext cx="4940186" cy="727975"/>
              </a:xfrm>
              <a:prstGeom prst="roundRect">
                <a:avLst/>
              </a:prstGeom>
              <a:grp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Big Data Stack</a:t>
                </a:r>
                <a:endParaRPr lang="en-US" sz="2000" dirty="0">
                  <a:solidFill>
                    <a:srgbClr val="686868"/>
                  </a:solidFill>
                  <a:latin typeface="Arial"/>
                  <a:cs typeface="Arial"/>
                </a:endParaRPr>
              </a:p>
            </p:txBody>
          </p:sp>
          <p:sp>
            <p:nvSpPr>
              <p:cNvPr id="17" name="Rounded Rectangle 16"/>
              <p:cNvSpPr/>
              <p:nvPr/>
            </p:nvSpPr>
            <p:spPr>
              <a:xfrm>
                <a:off x="4074500" y="2569985"/>
                <a:ext cx="2408225" cy="727975"/>
              </a:xfrm>
              <a:prstGeom prst="roundRect">
                <a:avLst/>
              </a:prstGeom>
              <a:grp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Configuration Engine</a:t>
                </a:r>
                <a:endParaRPr lang="en-US" sz="2000" dirty="0">
                  <a:solidFill>
                    <a:srgbClr val="686868"/>
                  </a:solidFill>
                  <a:latin typeface="Arial"/>
                  <a:cs typeface="Arial"/>
                </a:endParaRPr>
              </a:p>
            </p:txBody>
          </p:sp>
          <p:sp>
            <p:nvSpPr>
              <p:cNvPr id="19" name="Rounded Rectangle 18"/>
              <p:cNvSpPr/>
              <p:nvPr/>
            </p:nvSpPr>
            <p:spPr>
              <a:xfrm>
                <a:off x="6606461" y="2569985"/>
                <a:ext cx="2408225" cy="727975"/>
              </a:xfrm>
              <a:prstGeom prst="roundRect">
                <a:avLst/>
              </a:prstGeom>
              <a:grp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686868"/>
                    </a:solidFill>
                    <a:latin typeface="Arial"/>
                    <a:cs typeface="Arial"/>
                  </a:rPr>
                  <a:t>JavaScript Engine</a:t>
                </a:r>
                <a:endParaRPr lang="en-US" sz="2000" dirty="0">
                  <a:solidFill>
                    <a:srgbClr val="686868"/>
                  </a:solidFill>
                  <a:latin typeface="Arial"/>
                  <a:cs typeface="Arial"/>
                </a:endParaRPr>
              </a:p>
            </p:txBody>
          </p:sp>
        </p:grpSp>
        <p:sp>
          <p:nvSpPr>
            <p:cNvPr id="21" name="Rounded Rectangle 20"/>
            <p:cNvSpPr/>
            <p:nvPr/>
          </p:nvSpPr>
          <p:spPr>
            <a:xfrm>
              <a:off x="3769710" y="1392418"/>
              <a:ext cx="5603617" cy="4847246"/>
            </a:xfrm>
            <a:prstGeom prst="roundRect">
              <a:avLst/>
            </a:prstGeom>
            <a:no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endParaRPr lang="en-US" sz="2000">
                <a:solidFill>
                  <a:schemeClr val="tx1"/>
                </a:solidFill>
                <a:latin typeface="Arial"/>
                <a:cs typeface="Arial"/>
              </a:endParaRPr>
            </a:p>
          </p:txBody>
        </p:sp>
      </p:grpSp>
      <p:sp>
        <p:nvSpPr>
          <p:cNvPr id="24" name="Rounded Rectangle 23"/>
          <p:cNvSpPr/>
          <p:nvPr/>
        </p:nvSpPr>
        <p:spPr>
          <a:xfrm>
            <a:off x="608965" y="3477412"/>
            <a:ext cx="1741595" cy="677259"/>
          </a:xfrm>
          <a:prstGeom prst="roundRect">
            <a:avLst/>
          </a:prstGeom>
          <a:solidFill>
            <a:srgbClr val="FFFFFF"/>
          </a:solid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sz="2000" dirty="0" smtClean="0">
                <a:solidFill>
                  <a:schemeClr val="tx1"/>
                </a:solidFill>
                <a:latin typeface="Arial"/>
                <a:cs typeface="Arial"/>
              </a:rPr>
              <a:t>Apigee Edge</a:t>
            </a:r>
            <a:endParaRPr lang="en-US" sz="1400" dirty="0">
              <a:solidFill>
                <a:schemeClr val="tx1"/>
              </a:solidFill>
              <a:latin typeface="Arial"/>
              <a:cs typeface="Arial"/>
            </a:endParaRPr>
          </a:p>
        </p:txBody>
      </p:sp>
      <p:cxnSp>
        <p:nvCxnSpPr>
          <p:cNvPr id="25" name="Elbow Connector 24"/>
          <p:cNvCxnSpPr>
            <a:stCxn id="24" idx="3"/>
            <a:endCxn id="21" idx="1"/>
          </p:cNvCxnSpPr>
          <p:nvPr/>
        </p:nvCxnSpPr>
        <p:spPr>
          <a:xfrm flipV="1">
            <a:off x="2350560" y="3816041"/>
            <a:ext cx="1111253" cy="1"/>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flipH="1">
            <a:off x="9983504" y="3217241"/>
            <a:ext cx="716849" cy="717035"/>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solidFill>
                <a:schemeClr val="tx1"/>
              </a:solidFill>
              <a:latin typeface="+mj-lt"/>
            </a:endParaRPr>
          </a:p>
        </p:txBody>
      </p:sp>
      <p:grpSp>
        <p:nvGrpSpPr>
          <p:cNvPr id="31" name="Group 30"/>
          <p:cNvGrpSpPr/>
          <p:nvPr/>
        </p:nvGrpSpPr>
        <p:grpSpPr>
          <a:xfrm flipH="1">
            <a:off x="10316468" y="3536593"/>
            <a:ext cx="558751" cy="558897"/>
            <a:chOff x="6765943" y="3967626"/>
            <a:chExt cx="914400" cy="914400"/>
          </a:xfrm>
        </p:grpSpPr>
        <p:pic>
          <p:nvPicPr>
            <p:cNvPr id="32" name="Picture 3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08103" y="4205624"/>
              <a:ext cx="444150" cy="439615"/>
            </a:xfrm>
            <a:prstGeom prst="rect">
              <a:avLst/>
            </a:prstGeom>
          </p:spPr>
        </p:pic>
        <p:pic>
          <p:nvPicPr>
            <p:cNvPr id="33" name="Picture 32"/>
            <p:cNvPicPr>
              <a:picLocks noChangeAspect="1"/>
            </p:cNvPicPr>
            <p:nvPr/>
          </p:nvPicPr>
          <p:blipFill>
            <a:blip r:embed="rId3"/>
            <a:stretch>
              <a:fillRect/>
            </a:stretch>
          </p:blipFill>
          <p:spPr>
            <a:xfrm>
              <a:off x="6765943" y="3967626"/>
              <a:ext cx="914400" cy="914400"/>
            </a:xfrm>
            <a:prstGeom prst="rect">
              <a:avLst/>
            </a:prstGeom>
          </p:spPr>
        </p:pic>
        <p:pic>
          <p:nvPicPr>
            <p:cNvPr id="34" name="Picture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883442" y="4068426"/>
              <a:ext cx="679403" cy="731002"/>
            </a:xfrm>
            <a:prstGeom prst="rect">
              <a:avLst/>
            </a:prstGeom>
          </p:spPr>
        </p:pic>
      </p:grpSp>
      <p:sp>
        <p:nvSpPr>
          <p:cNvPr id="35" name="Text Placeholder 2"/>
          <p:cNvSpPr txBox="1">
            <a:spLocks/>
          </p:cNvSpPr>
          <p:nvPr/>
        </p:nvSpPr>
        <p:spPr>
          <a:xfrm flipH="1">
            <a:off x="10316467" y="4075760"/>
            <a:ext cx="558752" cy="4116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000" b="1" dirty="0">
                <a:solidFill>
                  <a:srgbClr val="FF4300"/>
                </a:solidFill>
                <a:latin typeface="+mj-lt"/>
                <a:cs typeface="Arial"/>
              </a:rPr>
              <a:t>API</a:t>
            </a:r>
            <a:endParaRPr lang="en-US" sz="1600" b="1" dirty="0">
              <a:solidFill>
                <a:srgbClr val="FF4300"/>
              </a:solidFill>
              <a:latin typeface="+mj-lt"/>
              <a:cs typeface="Arial"/>
            </a:endParaRPr>
          </a:p>
        </p:txBody>
      </p:sp>
      <p:cxnSp>
        <p:nvCxnSpPr>
          <p:cNvPr id="40" name="Straight Arrow Connector 39"/>
          <p:cNvCxnSpPr>
            <a:stCxn id="21" idx="3"/>
            <a:endCxn id="33" idx="3"/>
          </p:cNvCxnSpPr>
          <p:nvPr/>
        </p:nvCxnSpPr>
        <p:spPr>
          <a:xfrm>
            <a:off x="9665830" y="3816041"/>
            <a:ext cx="650638" cy="1"/>
          </a:xfrm>
          <a:prstGeom prst="straightConnector1">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8" name="Slide Number Placeholder 4"/>
          <p:cNvSpPr>
            <a:spLocks noGrp="1"/>
          </p:cNvSpPr>
          <p:nvPr>
            <p:ph type="sldNum" sz="quarter" idx="4"/>
          </p:nvPr>
        </p:nvSpPr>
        <p:spPr>
          <a:xfrm>
            <a:off x="4668732" y="6353012"/>
            <a:ext cx="2841837" cy="365125"/>
          </a:xfrm>
        </p:spPr>
        <p:txBody>
          <a:bodyPr/>
          <a:lstStyle/>
          <a:p>
            <a:fld id="{76807970-5BF8-6F49-93A5-8B7A8174FE81}" type="slidenum">
              <a:rPr lang="en-US" smtClean="0">
                <a:solidFill>
                  <a:srgbClr val="686868">
                    <a:tint val="75000"/>
                  </a:srgbClr>
                </a:solidFill>
                <a:latin typeface="Arial"/>
              </a:rPr>
              <a:pPr/>
              <a:t>20</a:t>
            </a:fld>
            <a:endParaRPr lang="en-US" dirty="0">
              <a:solidFill>
                <a:srgbClr val="686868">
                  <a:tint val="75000"/>
                </a:srgbClr>
              </a:solidFill>
              <a:latin typeface="Arial"/>
            </a:endParaRPr>
          </a:p>
        </p:txBody>
      </p:sp>
    </p:spTree>
    <p:extLst>
      <p:ext uri="{BB962C8B-B14F-4D97-AF65-F5344CB8AC3E}">
        <p14:creationId xmlns:p14="http://schemas.microsoft.com/office/powerpoint/2010/main" val="36948456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Retail Personalization</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21</a:t>
            </a:fld>
            <a:endParaRPr lang="en-US"/>
          </a:p>
        </p:txBody>
      </p:sp>
      <p:sp>
        <p:nvSpPr>
          <p:cNvPr id="5" name="Rounded Rectangle 4"/>
          <p:cNvSpPr/>
          <p:nvPr/>
        </p:nvSpPr>
        <p:spPr>
          <a:xfrm>
            <a:off x="5624220" y="3433837"/>
            <a:ext cx="1741595" cy="677259"/>
          </a:xfrm>
          <a:prstGeom prst="roundRect">
            <a:avLst/>
          </a:prstGeom>
          <a:solidFill>
            <a:schemeClr val="tx2"/>
          </a:solid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sz="2000" b="1" dirty="0" smtClean="0">
                <a:solidFill>
                  <a:schemeClr val="bg1"/>
                </a:solidFill>
                <a:latin typeface="Arial"/>
                <a:cs typeface="Arial"/>
              </a:rPr>
              <a:t>Apigee Insights</a:t>
            </a:r>
            <a:endParaRPr lang="en-US" sz="1400" b="1" dirty="0">
              <a:solidFill>
                <a:schemeClr val="bg1"/>
              </a:solidFill>
              <a:latin typeface="Arial"/>
              <a:cs typeface="Arial"/>
            </a:endParaRPr>
          </a:p>
        </p:txBody>
      </p:sp>
      <p:sp>
        <p:nvSpPr>
          <p:cNvPr id="7" name="Rectangle 6"/>
          <p:cNvSpPr/>
          <p:nvPr/>
        </p:nvSpPr>
        <p:spPr>
          <a:xfrm>
            <a:off x="10178920" y="3428989"/>
            <a:ext cx="1335187" cy="646331"/>
          </a:xfrm>
          <a:prstGeom prst="rect">
            <a:avLst/>
          </a:prstGeom>
        </p:spPr>
        <p:txBody>
          <a:bodyPr wrap="square">
            <a:spAutoFit/>
          </a:bodyPr>
          <a:lstStyle/>
          <a:p>
            <a:pPr lvl="0"/>
            <a:r>
              <a:rPr lang="en-US" dirty="0" smtClean="0">
                <a:latin typeface="Arial"/>
                <a:cs typeface="Arial"/>
              </a:rPr>
              <a:t>All Digital </a:t>
            </a:r>
            <a:r>
              <a:rPr lang="en-US" dirty="0">
                <a:latin typeface="Arial"/>
                <a:cs typeface="Arial"/>
              </a:rPr>
              <a:t>C</a:t>
            </a:r>
            <a:r>
              <a:rPr lang="en-US" dirty="0" smtClean="0">
                <a:latin typeface="Arial"/>
                <a:cs typeface="Arial"/>
              </a:rPr>
              <a:t>hannels</a:t>
            </a:r>
            <a:endParaRPr lang="en-US" dirty="0">
              <a:latin typeface="Arial"/>
              <a:cs typeface="Arial"/>
            </a:endParaRPr>
          </a:p>
        </p:txBody>
      </p:sp>
      <p:sp>
        <p:nvSpPr>
          <p:cNvPr id="8" name="Oval 7"/>
          <p:cNvSpPr>
            <a:spLocks noChangeAspect="1"/>
          </p:cNvSpPr>
          <p:nvPr/>
        </p:nvSpPr>
        <p:spPr>
          <a:xfrm rot="16200000">
            <a:off x="9533307" y="3468897"/>
            <a:ext cx="450414" cy="600082"/>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latin typeface="Arial"/>
              <a:cs typeface="Arial"/>
            </a:endParaRPr>
          </a:p>
        </p:txBody>
      </p:sp>
      <p:sp>
        <p:nvSpPr>
          <p:cNvPr id="9" name="Oval 8"/>
          <p:cNvSpPr>
            <a:spLocks noChangeAspect="1"/>
          </p:cNvSpPr>
          <p:nvPr/>
        </p:nvSpPr>
        <p:spPr>
          <a:xfrm rot="16200000">
            <a:off x="9533307" y="2561883"/>
            <a:ext cx="450414" cy="600082"/>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latin typeface="Arial"/>
              <a:cs typeface="Arial"/>
            </a:endParaRPr>
          </a:p>
        </p:txBody>
      </p:sp>
      <p:sp>
        <p:nvSpPr>
          <p:cNvPr id="10" name="Oval 9"/>
          <p:cNvSpPr>
            <a:spLocks noChangeAspect="1"/>
          </p:cNvSpPr>
          <p:nvPr/>
        </p:nvSpPr>
        <p:spPr>
          <a:xfrm rot="16200000">
            <a:off x="9533308" y="4276533"/>
            <a:ext cx="450414" cy="600082"/>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latin typeface="Arial"/>
              <a:cs typeface="Arial"/>
            </a:endParaRPr>
          </a:p>
        </p:txBody>
      </p:sp>
      <p:pic>
        <p:nvPicPr>
          <p:cNvPr id="11" name="Picture 10"/>
          <p:cNvPicPr>
            <a:picLocks noChangeAspect="1"/>
          </p:cNvPicPr>
          <p:nvPr/>
        </p:nvPicPr>
        <p:blipFill rotWithShape="1">
          <a:blip r:embed="rId2" cstate="screen">
            <a:extLst>
              <a:ext uri="{28A0092B-C50C-407E-A947-70E740481C1C}">
                <a14:useLocalDpi xmlns:a14="http://schemas.microsoft.com/office/drawing/2010/main"/>
              </a:ext>
            </a:extLst>
          </a:blip>
          <a:srcRect b="-1"/>
          <a:stretch/>
        </p:blipFill>
        <p:spPr>
          <a:xfrm>
            <a:off x="9681928" y="2712335"/>
            <a:ext cx="153173" cy="299178"/>
          </a:xfrm>
          <a:prstGeom prst="rect">
            <a:avLst/>
          </a:prstGeom>
        </p:spPr>
      </p:pic>
      <p:pic>
        <p:nvPicPr>
          <p:cNvPr id="13" name="Picture 1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655277" y="3617917"/>
            <a:ext cx="206475" cy="268288"/>
          </a:xfrm>
          <a:prstGeom prst="rect">
            <a:avLst/>
          </a:prstGeom>
        </p:spPr>
      </p:pic>
      <p:grpSp>
        <p:nvGrpSpPr>
          <p:cNvPr id="15" name="Group 14"/>
          <p:cNvGrpSpPr/>
          <p:nvPr/>
        </p:nvGrpSpPr>
        <p:grpSpPr>
          <a:xfrm flipH="1">
            <a:off x="3202139" y="2195838"/>
            <a:ext cx="558751" cy="558897"/>
            <a:chOff x="6765943" y="3967626"/>
            <a:chExt cx="914400" cy="914400"/>
          </a:xfrm>
        </p:grpSpPr>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08103" y="4205624"/>
              <a:ext cx="444150" cy="439615"/>
            </a:xfrm>
            <a:prstGeom prst="rect">
              <a:avLst/>
            </a:prstGeom>
          </p:spPr>
        </p:pic>
        <p:pic>
          <p:nvPicPr>
            <p:cNvPr id="17" name="Picture 16"/>
            <p:cNvPicPr>
              <a:picLocks noChangeAspect="1"/>
            </p:cNvPicPr>
            <p:nvPr/>
          </p:nvPicPr>
          <p:blipFill>
            <a:blip r:embed="rId5"/>
            <a:stretch>
              <a:fillRect/>
            </a:stretch>
          </p:blipFill>
          <p:spPr>
            <a:xfrm>
              <a:off x="6765943" y="3967626"/>
              <a:ext cx="914400" cy="914400"/>
            </a:xfrm>
            <a:prstGeom prst="rect">
              <a:avLst/>
            </a:prstGeom>
          </p:spPr>
        </p:pic>
        <p:pic>
          <p:nvPicPr>
            <p:cNvPr id="18" name="Picture 1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6883442" y="4068426"/>
              <a:ext cx="679403" cy="731002"/>
            </a:xfrm>
            <a:prstGeom prst="rect">
              <a:avLst/>
            </a:prstGeom>
          </p:spPr>
        </p:pic>
      </p:grpSp>
      <p:sp>
        <p:nvSpPr>
          <p:cNvPr id="20" name="Rounded Rectangle 19"/>
          <p:cNvSpPr/>
          <p:nvPr/>
        </p:nvSpPr>
        <p:spPr>
          <a:xfrm>
            <a:off x="2227545" y="4823963"/>
            <a:ext cx="1533345" cy="594843"/>
          </a:xfrm>
          <a:prstGeom prst="roundRect">
            <a:avLst/>
          </a:prstGeom>
          <a:no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86868"/>
                </a:solidFill>
                <a:latin typeface="Arial"/>
                <a:cs typeface="Arial"/>
              </a:rPr>
              <a:t>Internal Context</a:t>
            </a:r>
            <a:endParaRPr lang="en-US" dirty="0">
              <a:solidFill>
                <a:srgbClr val="686868"/>
              </a:solidFill>
              <a:latin typeface="Arial"/>
              <a:cs typeface="Arial"/>
            </a:endParaRPr>
          </a:p>
        </p:txBody>
      </p:sp>
      <p:sp>
        <p:nvSpPr>
          <p:cNvPr id="22" name="Rounded Rectangle 21"/>
          <p:cNvSpPr/>
          <p:nvPr/>
        </p:nvSpPr>
        <p:spPr>
          <a:xfrm>
            <a:off x="2227545" y="3471517"/>
            <a:ext cx="1533345" cy="594843"/>
          </a:xfrm>
          <a:prstGeom prst="roundRect">
            <a:avLst/>
          </a:prstGeom>
          <a:noFill/>
          <a:ln>
            <a:solidFill>
              <a:srgbClr val="68686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686868"/>
                </a:solidFill>
                <a:latin typeface="Arial"/>
                <a:cs typeface="Arial"/>
              </a:rPr>
              <a:t>External Context</a:t>
            </a:r>
            <a:endParaRPr lang="en-US" dirty="0">
              <a:solidFill>
                <a:srgbClr val="686868"/>
              </a:solidFill>
              <a:latin typeface="Arial"/>
              <a:cs typeface="Arial"/>
            </a:endParaRPr>
          </a:p>
        </p:txBody>
      </p:sp>
      <p:cxnSp>
        <p:nvCxnSpPr>
          <p:cNvPr id="25" name="Elbow Connector 24"/>
          <p:cNvCxnSpPr>
            <a:stCxn id="5" idx="3"/>
            <a:endCxn id="8" idx="0"/>
          </p:cNvCxnSpPr>
          <p:nvPr/>
        </p:nvCxnSpPr>
        <p:spPr>
          <a:xfrm flipV="1">
            <a:off x="7365815" y="3768938"/>
            <a:ext cx="2092658" cy="3529"/>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5" idx="3"/>
            <a:endCxn id="10" idx="0"/>
          </p:cNvCxnSpPr>
          <p:nvPr/>
        </p:nvCxnSpPr>
        <p:spPr>
          <a:xfrm>
            <a:off x="7365815" y="3772467"/>
            <a:ext cx="2092659" cy="804107"/>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5" idx="3"/>
            <a:endCxn id="9" idx="0"/>
          </p:cNvCxnSpPr>
          <p:nvPr/>
        </p:nvCxnSpPr>
        <p:spPr>
          <a:xfrm flipV="1">
            <a:off x="7365815" y="2861924"/>
            <a:ext cx="2092658" cy="910543"/>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20" idx="3"/>
            <a:endCxn id="5" idx="1"/>
          </p:cNvCxnSpPr>
          <p:nvPr/>
        </p:nvCxnSpPr>
        <p:spPr>
          <a:xfrm flipV="1">
            <a:off x="3760890" y="3772467"/>
            <a:ext cx="1863330" cy="1348918"/>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22" idx="3"/>
            <a:endCxn id="5" idx="1"/>
          </p:cNvCxnSpPr>
          <p:nvPr/>
        </p:nvCxnSpPr>
        <p:spPr>
          <a:xfrm>
            <a:off x="3760890" y="3768939"/>
            <a:ext cx="1863330" cy="3528"/>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17" idx="1"/>
            <a:endCxn id="5" idx="1"/>
          </p:cNvCxnSpPr>
          <p:nvPr/>
        </p:nvCxnSpPr>
        <p:spPr>
          <a:xfrm>
            <a:off x="3760890" y="2475287"/>
            <a:ext cx="1863330" cy="1297180"/>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7"/>
          <a:stretch>
            <a:fillRect/>
          </a:stretch>
        </p:blipFill>
        <p:spPr>
          <a:xfrm>
            <a:off x="616499" y="3464372"/>
            <a:ext cx="1542539" cy="665577"/>
          </a:xfrm>
          <a:prstGeom prst="roundRect">
            <a:avLst>
              <a:gd name="adj" fmla="val 8594"/>
            </a:avLst>
          </a:prstGeom>
          <a:solidFill>
            <a:srgbClr val="FFFFFF">
              <a:shade val="85000"/>
            </a:srgbClr>
          </a:solidFill>
          <a:ln>
            <a:noFill/>
          </a:ln>
          <a:effectLst/>
        </p:spPr>
      </p:pic>
      <p:pic>
        <p:nvPicPr>
          <p:cNvPr id="53" name="Picture 52" descr="data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774" y="4646553"/>
            <a:ext cx="949664" cy="949664"/>
          </a:xfrm>
          <a:prstGeom prst="rect">
            <a:avLst/>
          </a:prstGeom>
        </p:spPr>
      </p:pic>
      <p:cxnSp>
        <p:nvCxnSpPr>
          <p:cNvPr id="54" name="Straight Arrow Connector 53"/>
          <p:cNvCxnSpPr/>
          <p:nvPr/>
        </p:nvCxnSpPr>
        <p:spPr>
          <a:xfrm flipH="1">
            <a:off x="7523044" y="3934974"/>
            <a:ext cx="749701" cy="1"/>
          </a:xfrm>
          <a:prstGeom prst="straightConnector1">
            <a:avLst/>
          </a:prstGeom>
          <a:ln w="57150" cmpd="sng">
            <a:solidFill>
              <a:schemeClr val="accent5"/>
            </a:solidFill>
            <a:headEnd type="arrow" w="sm" len="sm"/>
            <a:tailEnd type="none"/>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rot="16200000">
            <a:off x="7617633" y="3867202"/>
            <a:ext cx="461665" cy="746709"/>
          </a:xfrm>
          <a:prstGeom prst="rect">
            <a:avLst/>
          </a:prstGeom>
          <a:noFill/>
        </p:spPr>
        <p:txBody>
          <a:bodyPr vert="vert" wrap="none" rtlCol="0">
            <a:spAutoFit/>
          </a:bodyPr>
          <a:lstStyle/>
          <a:p>
            <a:pPr algn="ctr">
              <a:buClr>
                <a:schemeClr val="tx2"/>
              </a:buClr>
            </a:pPr>
            <a:r>
              <a:rPr lang="en-US" dirty="0" smtClean="0">
                <a:latin typeface="Arial"/>
                <a:cs typeface="Arial"/>
              </a:rPr>
              <a:t>Action</a:t>
            </a:r>
          </a:p>
        </p:txBody>
      </p:sp>
      <p:cxnSp>
        <p:nvCxnSpPr>
          <p:cNvPr id="57" name="Straight Arrow Connector 56"/>
          <p:cNvCxnSpPr/>
          <p:nvPr/>
        </p:nvCxnSpPr>
        <p:spPr>
          <a:xfrm flipH="1">
            <a:off x="4789651" y="3947070"/>
            <a:ext cx="749701" cy="1"/>
          </a:xfrm>
          <a:prstGeom prst="straightConnector1">
            <a:avLst/>
          </a:prstGeom>
          <a:ln w="57150" cmpd="sng">
            <a:solidFill>
              <a:schemeClr val="accent5"/>
            </a:solidFill>
            <a:headEnd type="arrow" w="sm" len="sm"/>
            <a:tailEnd type="non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rot="16200000">
            <a:off x="4884240" y="3962692"/>
            <a:ext cx="461665" cy="579921"/>
          </a:xfrm>
          <a:prstGeom prst="rect">
            <a:avLst/>
          </a:prstGeom>
          <a:noFill/>
        </p:spPr>
        <p:txBody>
          <a:bodyPr vert="vert" wrap="none" rtlCol="0">
            <a:spAutoFit/>
          </a:bodyPr>
          <a:lstStyle/>
          <a:p>
            <a:pPr algn="ctr">
              <a:buClr>
                <a:schemeClr val="tx2"/>
              </a:buClr>
            </a:pPr>
            <a:r>
              <a:rPr lang="en-US" dirty="0" smtClean="0">
                <a:latin typeface="Arial"/>
                <a:cs typeface="Arial"/>
              </a:rPr>
              <a:t>Data</a:t>
            </a:r>
          </a:p>
        </p:txBody>
      </p:sp>
      <p:pic>
        <p:nvPicPr>
          <p:cNvPr id="3" name="Picture 2" descr="laptop.png"/>
          <p:cNvPicPr>
            <a:picLocks noChangeAspect="1"/>
          </p:cNvPicPr>
          <p:nvPr/>
        </p:nvPicPr>
        <p:blipFill>
          <a:blip r:embed="rId9">
            <a:biLevel thresh="75000"/>
            <a:extLst>
              <a:ext uri="{28A0092B-C50C-407E-A947-70E740481C1C}">
                <a14:useLocalDpi xmlns:a14="http://schemas.microsoft.com/office/drawing/2010/main" val="0"/>
              </a:ext>
            </a:extLst>
          </a:blip>
          <a:stretch>
            <a:fillRect/>
          </a:stretch>
        </p:blipFill>
        <p:spPr>
          <a:xfrm>
            <a:off x="9571653" y="4401319"/>
            <a:ext cx="385791" cy="385791"/>
          </a:xfrm>
          <a:prstGeom prst="rect">
            <a:avLst/>
          </a:prstGeom>
        </p:spPr>
      </p:pic>
    </p:spTree>
    <p:extLst>
      <p:ext uri="{BB962C8B-B14F-4D97-AF65-F5344CB8AC3E}">
        <p14:creationId xmlns:p14="http://schemas.microsoft.com/office/powerpoint/2010/main" val="421590508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0" y="6353176"/>
            <a:ext cx="2841837" cy="365125"/>
          </a:xfrm>
        </p:spPr>
        <p:txBody>
          <a:bodyPr/>
          <a:lstStyle/>
          <a:p>
            <a:fld id="{B9CF2066-C172-C043-9656-E2597F9B5BE6}" type="slidenum">
              <a:rPr lang="en-US" smtClean="0"/>
              <a:pPr/>
              <a:t>22</a:t>
            </a:fld>
            <a:endParaRPr lang="en-US"/>
          </a:p>
        </p:txBody>
      </p:sp>
    </p:spTree>
    <p:extLst>
      <p:ext uri="{BB962C8B-B14F-4D97-AF65-F5344CB8AC3E}">
        <p14:creationId xmlns:p14="http://schemas.microsoft.com/office/powerpoint/2010/main" val="26932948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cs typeface="Arial"/>
              </a:rPr>
              <a:t>Insights</a:t>
            </a:r>
            <a:r>
              <a:rPr lang="en-US" dirty="0">
                <a:cs typeface="Arial"/>
              </a:rPr>
              <a:t> </a:t>
            </a:r>
            <a:r>
              <a:rPr lang="en-US" dirty="0" smtClean="0">
                <a:cs typeface="Arial"/>
              </a:rPr>
              <a:t>Services</a:t>
            </a:r>
            <a:endParaRPr lang="en-US" dirty="0"/>
          </a:p>
        </p:txBody>
      </p:sp>
      <p:sp>
        <p:nvSpPr>
          <p:cNvPr id="3" name="Slide Number Placeholder 2"/>
          <p:cNvSpPr>
            <a:spLocks noGrp="1"/>
          </p:cNvSpPr>
          <p:nvPr>
            <p:ph type="sldNum" sz="quarter" idx="4294967295"/>
          </p:nvPr>
        </p:nvSpPr>
        <p:spPr>
          <a:xfrm>
            <a:off x="0" y="6353175"/>
            <a:ext cx="2841625" cy="365125"/>
          </a:xfrm>
        </p:spPr>
        <p:txBody>
          <a:bodyPr/>
          <a:lstStyle/>
          <a:p>
            <a:fld id="{76807970-5BF8-6F49-93A5-8B7A8174FE81}" type="slidenum">
              <a:rPr lang="en-US" smtClean="0"/>
              <a:pPr/>
              <a:t>23</a:t>
            </a:fld>
            <a:endParaRPr lang="en-US" dirty="0"/>
          </a:p>
        </p:txBody>
      </p:sp>
    </p:spTree>
    <p:extLst>
      <p:ext uri="{BB962C8B-B14F-4D97-AF65-F5344CB8AC3E}">
        <p14:creationId xmlns:p14="http://schemas.microsoft.com/office/powerpoint/2010/main" val="23002081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Engagement Workflow</a:t>
            </a:r>
            <a:endParaRPr lang="en-US" dirty="0"/>
          </a:p>
        </p:txBody>
      </p:sp>
      <p:sp>
        <p:nvSpPr>
          <p:cNvPr id="5" name="Slide Number Placeholder 4"/>
          <p:cNvSpPr>
            <a:spLocks noGrp="1"/>
          </p:cNvSpPr>
          <p:nvPr>
            <p:ph type="sldNum" sz="quarter" idx="4"/>
          </p:nvPr>
        </p:nvSpPr>
        <p:spPr/>
        <p:txBody>
          <a:bodyPr/>
          <a:lstStyle/>
          <a:p>
            <a:fld id="{76807970-5BF8-6F49-93A5-8B7A8174FE81}" type="slidenum">
              <a:rPr lang="en-US" smtClean="0">
                <a:solidFill>
                  <a:srgbClr val="686868">
                    <a:tint val="75000"/>
                  </a:srgbClr>
                </a:solidFill>
                <a:latin typeface="Arial"/>
              </a:rPr>
              <a:pPr/>
              <a:t>24</a:t>
            </a:fld>
            <a:endParaRPr lang="en-US" dirty="0">
              <a:solidFill>
                <a:srgbClr val="686868">
                  <a:tint val="75000"/>
                </a:srgbClr>
              </a:solidFill>
              <a:latin typeface="Arial"/>
            </a:endParaRPr>
          </a:p>
        </p:txBody>
      </p:sp>
      <p:graphicFrame>
        <p:nvGraphicFramePr>
          <p:cNvPr id="7" name="Diagram 6"/>
          <p:cNvGraphicFramePr/>
          <p:nvPr>
            <p:extLst>
              <p:ext uri="{D42A27DB-BD31-4B8C-83A1-F6EECF244321}">
                <p14:modId xmlns:p14="http://schemas.microsoft.com/office/powerpoint/2010/main" val="2133039543"/>
              </p:ext>
            </p:extLst>
          </p:nvPr>
        </p:nvGraphicFramePr>
        <p:xfrm>
          <a:off x="608965" y="1952658"/>
          <a:ext cx="10961370" cy="37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U-Turn Arrow 7"/>
          <p:cNvSpPr/>
          <p:nvPr/>
        </p:nvSpPr>
        <p:spPr>
          <a:xfrm flipH="1">
            <a:off x="3408560" y="2152361"/>
            <a:ext cx="4797239" cy="1156428"/>
          </a:xfrm>
          <a:prstGeom prst="uturnArrow">
            <a:avLst>
              <a:gd name="adj1" fmla="val 25000"/>
              <a:gd name="adj2" fmla="val 25000"/>
              <a:gd name="adj3" fmla="val 25000"/>
              <a:gd name="adj4" fmla="val 43750"/>
              <a:gd name="adj5" fmla="val 100000"/>
            </a:avLst>
          </a:prstGeom>
          <a:solidFill>
            <a:schemeClr val="tx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43284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rmAutofit/>
          </a:bodyPr>
          <a:lstStyle/>
          <a:p>
            <a:r>
              <a:rPr lang="en-US" dirty="0" smtClean="0"/>
              <a:t>Analysis Process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Take core findings through multiple dimensions to deliver hidden insights</a:t>
            </a:r>
            <a:endParaRPr lang="en-US" dirty="0"/>
          </a:p>
        </p:txBody>
      </p:sp>
      <p:graphicFrame>
        <p:nvGraphicFramePr>
          <p:cNvPr id="2" name="Diagram 1"/>
          <p:cNvGraphicFramePr/>
          <p:nvPr>
            <p:extLst>
              <p:ext uri="{D42A27DB-BD31-4B8C-83A1-F6EECF244321}">
                <p14:modId xmlns:p14="http://schemas.microsoft.com/office/powerpoint/2010/main" val="1929147949"/>
              </p:ext>
            </p:extLst>
          </p:nvPr>
        </p:nvGraphicFramePr>
        <p:xfrm>
          <a:off x="-1" y="2479522"/>
          <a:ext cx="12160271" cy="339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4"/>
          <p:cNvSpPr>
            <a:spLocks noGrp="1"/>
          </p:cNvSpPr>
          <p:nvPr>
            <p:ph type="sldNum" sz="quarter" idx="4"/>
          </p:nvPr>
        </p:nvSpPr>
        <p:spPr>
          <a:xfrm>
            <a:off x="4668732" y="6353012"/>
            <a:ext cx="2841837" cy="365125"/>
          </a:xfrm>
        </p:spPr>
        <p:txBody>
          <a:bodyPr/>
          <a:lstStyle/>
          <a:p>
            <a:fld id="{76807970-5BF8-6F49-93A5-8B7A8174FE81}" type="slidenum">
              <a:rPr lang="en-US" smtClean="0">
                <a:solidFill>
                  <a:srgbClr val="686868">
                    <a:tint val="75000"/>
                  </a:srgbClr>
                </a:solidFill>
                <a:latin typeface="Arial"/>
              </a:rPr>
              <a:pPr/>
              <a:t>25</a:t>
            </a:fld>
            <a:endParaRPr lang="en-US" dirty="0">
              <a:solidFill>
                <a:srgbClr val="686868">
                  <a:tint val="75000"/>
                </a:srgbClr>
              </a:solidFill>
              <a:latin typeface="Arial"/>
            </a:endParaRPr>
          </a:p>
        </p:txBody>
      </p:sp>
    </p:spTree>
    <p:extLst>
      <p:ext uri="{BB962C8B-B14F-4D97-AF65-F5344CB8AC3E}">
        <p14:creationId xmlns:p14="http://schemas.microsoft.com/office/powerpoint/2010/main" val="30357079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353176"/>
            <a:ext cx="2841837" cy="365125"/>
          </a:xfrm>
        </p:spPr>
        <p:txBody>
          <a:bodyPr/>
          <a:lstStyle/>
          <a:p>
            <a:fld id="{B9CF2066-C172-C043-9656-E2597F9B5BE6}" type="slidenum">
              <a:rPr lang="en-US" smtClean="0"/>
              <a:pPr/>
              <a:t>26</a:t>
            </a:fld>
            <a:endParaRPr lang="en-US"/>
          </a:p>
        </p:txBody>
      </p:sp>
    </p:spTree>
    <p:extLst>
      <p:ext uri="{BB962C8B-B14F-4D97-AF65-F5344CB8AC3E}">
        <p14:creationId xmlns:p14="http://schemas.microsoft.com/office/powerpoint/2010/main" val="22109345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Appendix</a:t>
            </a:r>
            <a:endParaRPr lang="en-US" dirty="0"/>
          </a:p>
        </p:txBody>
      </p:sp>
      <p:sp>
        <p:nvSpPr>
          <p:cNvPr id="4" name="Slide Number Placeholder 3"/>
          <p:cNvSpPr>
            <a:spLocks noGrp="1"/>
          </p:cNvSpPr>
          <p:nvPr>
            <p:ph type="sldNum" sz="quarter" idx="4294967295"/>
          </p:nvPr>
        </p:nvSpPr>
        <p:spPr>
          <a:xfrm>
            <a:off x="0" y="6353176"/>
            <a:ext cx="2841837" cy="365125"/>
          </a:xfrm>
        </p:spPr>
        <p:txBody>
          <a:bodyPr/>
          <a:lstStyle/>
          <a:p>
            <a:fld id="{B9CF2066-C172-C043-9656-E2597F9B5BE6}" type="slidenum">
              <a:rPr lang="en-US" smtClean="0"/>
              <a:pPr/>
              <a:t>27</a:t>
            </a:fld>
            <a:endParaRPr lang="en-US"/>
          </a:p>
        </p:txBody>
      </p:sp>
    </p:spTree>
    <p:extLst>
      <p:ext uri="{BB962C8B-B14F-4D97-AF65-F5344CB8AC3E}">
        <p14:creationId xmlns:p14="http://schemas.microsoft.com/office/powerpoint/2010/main" val="30015015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Arrow Connector 56"/>
          <p:cNvCxnSpPr/>
          <p:nvPr/>
        </p:nvCxnSpPr>
        <p:spPr>
          <a:xfrm flipV="1">
            <a:off x="6505099" y="2610242"/>
            <a:ext cx="0" cy="2560320"/>
          </a:xfrm>
          <a:prstGeom prst="straightConnector1">
            <a:avLst/>
          </a:prstGeom>
          <a:ln w="34925">
            <a:solidFill>
              <a:srgbClr val="F82201"/>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072663" y="3591459"/>
            <a:ext cx="4656102" cy="0"/>
          </a:xfrm>
          <a:prstGeom prst="straightConnector1">
            <a:avLst/>
          </a:prstGeom>
          <a:ln w="34925">
            <a:solidFill>
              <a:srgbClr val="F8220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6017052" y="3208662"/>
            <a:ext cx="953215" cy="731098"/>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Elbow Connector 80"/>
          <p:cNvCxnSpPr/>
          <p:nvPr/>
        </p:nvCxnSpPr>
        <p:spPr>
          <a:xfrm flipH="1">
            <a:off x="2412272" y="5326479"/>
            <a:ext cx="1656385"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sp>
        <p:nvSpPr>
          <p:cNvPr id="2" name="Title 1"/>
          <p:cNvSpPr>
            <a:spLocks noGrp="1"/>
          </p:cNvSpPr>
          <p:nvPr>
            <p:ph type="title"/>
          </p:nvPr>
        </p:nvSpPr>
        <p:spPr/>
        <p:txBody>
          <a:bodyPr/>
          <a:lstStyle/>
          <a:p>
            <a:r>
              <a:rPr lang="en-US" dirty="0" smtClean="0"/>
              <a:t>Apigee Digital Business Platform</a:t>
            </a:r>
            <a:endParaRPr lang="en-US" dirty="0"/>
          </a:p>
        </p:txBody>
      </p:sp>
      <p:grpSp>
        <p:nvGrpSpPr>
          <p:cNvPr id="6" name="Group 5"/>
          <p:cNvGrpSpPr/>
          <p:nvPr/>
        </p:nvGrpSpPr>
        <p:grpSpPr>
          <a:xfrm>
            <a:off x="9636181" y="1882244"/>
            <a:ext cx="1997185" cy="1096581"/>
            <a:chOff x="2678658" y="5133998"/>
            <a:chExt cx="1499451" cy="1096581"/>
          </a:xfrm>
        </p:grpSpPr>
        <p:grpSp>
          <p:nvGrpSpPr>
            <p:cNvPr id="38" name="Group 37"/>
            <p:cNvGrpSpPr/>
            <p:nvPr/>
          </p:nvGrpSpPr>
          <p:grpSpPr>
            <a:xfrm>
              <a:off x="2678658" y="5271577"/>
              <a:ext cx="1499451" cy="959002"/>
              <a:chOff x="2354932" y="5271577"/>
              <a:chExt cx="1499451" cy="959002"/>
            </a:xfrm>
          </p:grpSpPr>
          <p:pic>
            <p:nvPicPr>
              <p:cNvPr id="35" name="Picture 34" descr="db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932" y="5271577"/>
                <a:ext cx="674182" cy="780150"/>
              </a:xfrm>
              <a:prstGeom prst="rect">
                <a:avLst/>
              </a:prstGeom>
            </p:spPr>
          </p:pic>
          <p:pic>
            <p:nvPicPr>
              <p:cNvPr id="36" name="Picture 35" descr="db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628" y="5365807"/>
                <a:ext cx="750797" cy="768976"/>
              </a:xfrm>
              <a:prstGeom prst="rect">
                <a:avLst/>
              </a:prstGeom>
            </p:spPr>
          </p:pic>
          <p:pic>
            <p:nvPicPr>
              <p:cNvPr id="37" name="Picture 36" descr="db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0201" y="5450429"/>
                <a:ext cx="674182" cy="780150"/>
              </a:xfrm>
              <a:prstGeom prst="rect">
                <a:avLst/>
              </a:prstGeom>
            </p:spPr>
          </p:pic>
        </p:grpSp>
        <p:pic>
          <p:nvPicPr>
            <p:cNvPr id="43" name="Picture 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14767" y="5133998"/>
              <a:ext cx="537001" cy="537281"/>
            </a:xfrm>
            <a:prstGeom prst="rect">
              <a:avLst/>
            </a:prstGeom>
          </p:spPr>
        </p:pic>
      </p:grpSp>
      <p:grpSp>
        <p:nvGrpSpPr>
          <p:cNvPr id="5" name="Group 4"/>
          <p:cNvGrpSpPr/>
          <p:nvPr/>
        </p:nvGrpSpPr>
        <p:grpSpPr>
          <a:xfrm>
            <a:off x="9589456" y="3973695"/>
            <a:ext cx="2043909" cy="1145435"/>
            <a:chOff x="4900361" y="5122500"/>
            <a:chExt cx="1534530" cy="1145435"/>
          </a:xfrm>
        </p:grpSpPr>
        <p:pic>
          <p:nvPicPr>
            <p:cNvPr id="34" name="Picture 33" descr="clust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0361" y="5204255"/>
              <a:ext cx="1534530" cy="1063680"/>
            </a:xfrm>
            <a:prstGeom prst="rect">
              <a:avLst/>
            </a:prstGeom>
          </p:spPr>
        </p:pic>
        <p:pic>
          <p:nvPicPr>
            <p:cNvPr id="44" name="Picture 4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416390" y="5122500"/>
              <a:ext cx="537001" cy="537281"/>
            </a:xfrm>
            <a:prstGeom prst="rect">
              <a:avLst/>
            </a:prstGeom>
          </p:spPr>
        </p:pic>
      </p:grpSp>
      <p:grpSp>
        <p:nvGrpSpPr>
          <p:cNvPr id="24" name="Group 23"/>
          <p:cNvGrpSpPr/>
          <p:nvPr/>
        </p:nvGrpSpPr>
        <p:grpSpPr>
          <a:xfrm>
            <a:off x="767807" y="4660367"/>
            <a:ext cx="1661224" cy="1212366"/>
            <a:chOff x="670514" y="5026388"/>
            <a:chExt cx="1247215" cy="1160335"/>
          </a:xfrm>
        </p:grpSpPr>
        <p:grpSp>
          <p:nvGrpSpPr>
            <p:cNvPr id="31" name="Group 30"/>
            <p:cNvGrpSpPr/>
            <p:nvPr/>
          </p:nvGrpSpPr>
          <p:grpSpPr>
            <a:xfrm>
              <a:off x="714065" y="5026388"/>
              <a:ext cx="1116175" cy="869603"/>
              <a:chOff x="2014425" y="1262886"/>
              <a:chExt cx="1545388" cy="1204000"/>
            </a:xfrm>
          </p:grpSpPr>
          <p:pic>
            <p:nvPicPr>
              <p:cNvPr id="7" name="Picture 6" descr="pc.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4425" y="1262886"/>
                <a:ext cx="1545388" cy="1204000"/>
              </a:xfrm>
              <a:prstGeom prst="rect">
                <a:avLst/>
              </a:prstGeom>
            </p:spPr>
          </p:pic>
          <p:pic>
            <p:nvPicPr>
              <p:cNvPr id="4" name="Picture 3" descr="markup.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4818" y="1628668"/>
                <a:ext cx="946050" cy="450834"/>
              </a:xfrm>
              <a:prstGeom prst="rect">
                <a:avLst/>
              </a:prstGeom>
            </p:spPr>
          </p:pic>
        </p:grpSp>
        <p:sp>
          <p:nvSpPr>
            <p:cNvPr id="84" name="Text Placeholder 2"/>
            <p:cNvSpPr txBox="1">
              <a:spLocks/>
            </p:cNvSpPr>
            <p:nvPr/>
          </p:nvSpPr>
          <p:spPr>
            <a:xfrm flipH="1">
              <a:off x="670514" y="5803035"/>
              <a:ext cx="1247215" cy="383688"/>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chemeClr val="tx1"/>
                  </a:solidFill>
                  <a:latin typeface="+mj-lt"/>
                  <a:cs typeface="Arial"/>
                </a:rPr>
                <a:t>Web</a:t>
              </a:r>
              <a:endParaRPr lang="en-US" sz="1200" dirty="0">
                <a:solidFill>
                  <a:schemeClr val="tx1"/>
                </a:solidFill>
                <a:latin typeface="+mj-lt"/>
                <a:cs typeface="Arial"/>
              </a:endParaRPr>
            </a:p>
          </p:txBody>
        </p:sp>
      </p:grpSp>
      <p:grpSp>
        <p:nvGrpSpPr>
          <p:cNvPr id="26" name="Group 25"/>
          <p:cNvGrpSpPr/>
          <p:nvPr/>
        </p:nvGrpSpPr>
        <p:grpSpPr>
          <a:xfrm>
            <a:off x="767807" y="2549015"/>
            <a:ext cx="1661223" cy="1078578"/>
            <a:chOff x="670513" y="2570363"/>
            <a:chExt cx="1247216" cy="1078578"/>
          </a:xfrm>
        </p:grpSpPr>
        <p:grpSp>
          <p:nvGrpSpPr>
            <p:cNvPr id="32" name="Group 31"/>
            <p:cNvGrpSpPr/>
            <p:nvPr/>
          </p:nvGrpSpPr>
          <p:grpSpPr>
            <a:xfrm>
              <a:off x="814835" y="2570363"/>
              <a:ext cx="914635" cy="799773"/>
              <a:chOff x="4779163" y="1376035"/>
              <a:chExt cx="1310684" cy="1146086"/>
            </a:xfrm>
          </p:grpSpPr>
          <p:pic>
            <p:nvPicPr>
              <p:cNvPr id="29" name="Picture 28" descr="display.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9163" y="1376035"/>
                <a:ext cx="1310684" cy="1146086"/>
              </a:xfrm>
              <a:prstGeom prst="rect">
                <a:avLst/>
              </a:prstGeom>
            </p:spPr>
          </p:pic>
          <p:pic>
            <p:nvPicPr>
              <p:cNvPr id="27" name="Picture 26" descr="cha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23531" y="1641120"/>
                <a:ext cx="703728" cy="567638"/>
              </a:xfrm>
              <a:prstGeom prst="rect">
                <a:avLst/>
              </a:prstGeom>
            </p:spPr>
          </p:pic>
        </p:grpSp>
        <p:sp>
          <p:nvSpPr>
            <p:cNvPr id="86" name="Text Placeholder 2"/>
            <p:cNvSpPr txBox="1">
              <a:spLocks/>
            </p:cNvSpPr>
            <p:nvPr/>
          </p:nvSpPr>
          <p:spPr>
            <a:xfrm flipH="1">
              <a:off x="670513" y="3271489"/>
              <a:ext cx="1247216" cy="3774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chemeClr val="tx1"/>
                  </a:solidFill>
                  <a:latin typeface="+mj-lt"/>
                  <a:cs typeface="Arial"/>
                </a:rPr>
                <a:t>Point of Sale</a:t>
              </a:r>
              <a:endParaRPr lang="en-US" sz="1800" dirty="0">
                <a:solidFill>
                  <a:schemeClr val="tx1"/>
                </a:solidFill>
                <a:latin typeface="+mj-lt"/>
                <a:cs typeface="Arial"/>
              </a:endParaRPr>
            </a:p>
          </p:txBody>
        </p:sp>
      </p:grpSp>
      <p:grpSp>
        <p:nvGrpSpPr>
          <p:cNvPr id="28" name="Group 27"/>
          <p:cNvGrpSpPr/>
          <p:nvPr/>
        </p:nvGrpSpPr>
        <p:grpSpPr>
          <a:xfrm>
            <a:off x="767809" y="3627593"/>
            <a:ext cx="1661222" cy="1042399"/>
            <a:chOff x="670514" y="1311386"/>
            <a:chExt cx="1247215" cy="1042399"/>
          </a:xfrm>
        </p:grpSpPr>
        <p:pic>
          <p:nvPicPr>
            <p:cNvPr id="30" name="Picture 29" descr="partner.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7824" y="1311386"/>
              <a:ext cx="788657" cy="770783"/>
            </a:xfrm>
            <a:prstGeom prst="rect">
              <a:avLst/>
            </a:prstGeom>
          </p:spPr>
        </p:pic>
        <p:sp>
          <p:nvSpPr>
            <p:cNvPr id="87" name="Text Placeholder 2"/>
            <p:cNvSpPr txBox="1">
              <a:spLocks/>
            </p:cNvSpPr>
            <p:nvPr/>
          </p:nvSpPr>
          <p:spPr>
            <a:xfrm flipH="1">
              <a:off x="670514" y="2018738"/>
              <a:ext cx="1247215" cy="335047"/>
            </a:xfrm>
            <a:prstGeom prst="rect">
              <a:avLst/>
            </a:prstGeom>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chemeClr val="tx1"/>
                  </a:solidFill>
                  <a:latin typeface="+mj-lt"/>
                  <a:cs typeface="Arial"/>
                </a:rPr>
                <a:t>Partner</a:t>
              </a:r>
              <a:endParaRPr lang="en-US" sz="1600" dirty="0">
                <a:solidFill>
                  <a:schemeClr val="tx1"/>
                </a:solidFill>
                <a:latin typeface="+mj-lt"/>
                <a:cs typeface="Arial"/>
              </a:endParaRPr>
            </a:p>
          </p:txBody>
        </p:sp>
      </p:grpSp>
      <p:sp>
        <p:nvSpPr>
          <p:cNvPr id="91" name="Text Placeholder 2"/>
          <p:cNvSpPr txBox="1">
            <a:spLocks/>
          </p:cNvSpPr>
          <p:nvPr/>
        </p:nvSpPr>
        <p:spPr>
          <a:xfrm flipH="1">
            <a:off x="5189059" y="3766254"/>
            <a:ext cx="2632079" cy="568375"/>
          </a:xfrm>
          <a:prstGeom prst="rect">
            <a:avLst/>
          </a:prstGeom>
          <a:solidFill>
            <a:schemeClr val="bg1"/>
          </a:solidFill>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lnSpc>
                <a:spcPct val="50000"/>
              </a:lnSpc>
              <a:buNone/>
            </a:pPr>
            <a:r>
              <a:rPr lang="en-US" sz="2400" b="1" dirty="0" smtClean="0">
                <a:solidFill>
                  <a:schemeClr val="tx2"/>
                </a:solidFill>
                <a:latin typeface="+mj-lt"/>
                <a:cs typeface="Arial"/>
              </a:rPr>
              <a:t>Edge</a:t>
            </a:r>
          </a:p>
          <a:p>
            <a:pPr marL="0" indent="0" algn="ctr">
              <a:lnSpc>
                <a:spcPct val="70000"/>
              </a:lnSpc>
              <a:buNone/>
            </a:pPr>
            <a:r>
              <a:rPr lang="en-US" sz="1800" b="1" dirty="0" smtClean="0">
                <a:solidFill>
                  <a:schemeClr val="tx2"/>
                </a:solidFill>
                <a:latin typeface="+mj-lt"/>
                <a:cs typeface="Arial"/>
              </a:rPr>
              <a:t>Apps, APIs, Analytics</a:t>
            </a:r>
            <a:endParaRPr lang="en-US" sz="2400" b="1" dirty="0">
              <a:solidFill>
                <a:schemeClr val="tx2"/>
              </a:solidFill>
              <a:latin typeface="+mj-lt"/>
              <a:cs typeface="Arial"/>
            </a:endParaRPr>
          </a:p>
        </p:txBody>
      </p:sp>
      <p:grpSp>
        <p:nvGrpSpPr>
          <p:cNvPr id="25" name="Group 24"/>
          <p:cNvGrpSpPr/>
          <p:nvPr/>
        </p:nvGrpSpPr>
        <p:grpSpPr>
          <a:xfrm>
            <a:off x="767810" y="1444246"/>
            <a:ext cx="1644462" cy="1042050"/>
            <a:chOff x="670515" y="3972237"/>
            <a:chExt cx="1234632" cy="1042050"/>
          </a:xfrm>
        </p:grpSpPr>
        <p:sp>
          <p:nvSpPr>
            <p:cNvPr id="85" name="Text Placeholder 2"/>
            <p:cNvSpPr txBox="1">
              <a:spLocks/>
            </p:cNvSpPr>
            <p:nvPr/>
          </p:nvSpPr>
          <p:spPr>
            <a:xfrm flipH="1">
              <a:off x="670515" y="4699555"/>
              <a:ext cx="1234632" cy="314732"/>
            </a:xfrm>
            <a:prstGeom prst="rect">
              <a:avLst/>
            </a:prstGeom>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chemeClr val="tx1"/>
                  </a:solidFill>
                  <a:latin typeface="+mj-lt"/>
                  <a:cs typeface="Arial"/>
                </a:rPr>
                <a:t>Mobile</a:t>
              </a:r>
              <a:endParaRPr lang="en-US" sz="1400" dirty="0">
                <a:solidFill>
                  <a:schemeClr val="tx1"/>
                </a:solidFill>
                <a:latin typeface="+mj-lt"/>
                <a:cs typeface="Arial"/>
              </a:endParaRPr>
            </a:p>
          </p:txBody>
        </p:sp>
        <p:grpSp>
          <p:nvGrpSpPr>
            <p:cNvPr id="23" name="Group 22"/>
            <p:cNvGrpSpPr/>
            <p:nvPr/>
          </p:nvGrpSpPr>
          <p:grpSpPr>
            <a:xfrm>
              <a:off x="1012681" y="3972237"/>
              <a:ext cx="518942" cy="812620"/>
              <a:chOff x="-1633708" y="1430180"/>
              <a:chExt cx="628348" cy="983941"/>
            </a:xfrm>
          </p:grpSpPr>
          <p:pic>
            <p:nvPicPr>
              <p:cNvPr id="8" name="Picture 7" descr="smartphon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33708" y="1430180"/>
                <a:ext cx="628348" cy="983941"/>
              </a:xfrm>
              <a:prstGeom prst="rect">
                <a:avLst/>
              </a:prstGeom>
            </p:spPr>
          </p:pic>
          <p:pic>
            <p:nvPicPr>
              <p:cNvPr id="92" name="Picture 91" descr="app_logic.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08438" y="1737656"/>
                <a:ext cx="393672" cy="343147"/>
              </a:xfrm>
              <a:prstGeom prst="rect">
                <a:avLst/>
              </a:prstGeom>
            </p:spPr>
          </p:pic>
        </p:grpSp>
      </p:grpSp>
      <p:sp>
        <p:nvSpPr>
          <p:cNvPr id="102" name="TextBox 101"/>
          <p:cNvSpPr txBox="1"/>
          <p:nvPr/>
        </p:nvSpPr>
        <p:spPr>
          <a:xfrm>
            <a:off x="9033436" y="3027455"/>
            <a:ext cx="2834375" cy="731098"/>
          </a:xfrm>
          <a:prstGeom prst="rect">
            <a:avLst/>
          </a:prstGeom>
          <a:noFill/>
        </p:spPr>
        <p:txBody>
          <a:bodyPr wrap="none" rtlCol="0">
            <a:noAutofit/>
          </a:bodyPr>
          <a:lstStyle/>
          <a:p>
            <a:pPr algn="ctr"/>
            <a:r>
              <a:rPr lang="en-US" dirty="0" smtClean="0">
                <a:solidFill>
                  <a:srgbClr val="7F7F7F"/>
                </a:solidFill>
                <a:latin typeface="Arial"/>
                <a:cs typeface="Arial"/>
              </a:rPr>
              <a:t>ESB, SOA,</a:t>
            </a:r>
          </a:p>
          <a:p>
            <a:pPr algn="ctr"/>
            <a:r>
              <a:rPr lang="en-US" dirty="0" smtClean="0">
                <a:solidFill>
                  <a:srgbClr val="7F7F7F"/>
                </a:solidFill>
                <a:latin typeface="Arial"/>
                <a:cs typeface="Arial"/>
              </a:rPr>
              <a:t>App Servers,</a:t>
            </a:r>
          </a:p>
          <a:p>
            <a:pPr algn="ctr"/>
            <a:r>
              <a:rPr lang="en-US" dirty="0" smtClean="0">
                <a:solidFill>
                  <a:srgbClr val="7F7F7F"/>
                </a:solidFill>
                <a:latin typeface="Arial"/>
                <a:cs typeface="Arial"/>
              </a:rPr>
              <a:t>Databases</a:t>
            </a:r>
            <a:endParaRPr lang="en-US" dirty="0">
              <a:solidFill>
                <a:srgbClr val="7F7F7F"/>
              </a:solidFill>
              <a:latin typeface="Arial"/>
              <a:cs typeface="Arial"/>
            </a:endParaRPr>
          </a:p>
        </p:txBody>
      </p:sp>
      <p:cxnSp>
        <p:nvCxnSpPr>
          <p:cNvPr id="42" name="Straight Arrow Connector 41"/>
          <p:cNvCxnSpPr/>
          <p:nvPr/>
        </p:nvCxnSpPr>
        <p:spPr>
          <a:xfrm flipV="1">
            <a:off x="8728021" y="2419524"/>
            <a:ext cx="0" cy="2250468"/>
          </a:xfrm>
          <a:prstGeom prst="straightConnector1">
            <a:avLst/>
          </a:prstGeom>
          <a:ln w="34925">
            <a:solidFill>
              <a:srgbClr val="F82201"/>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8728764" y="2425016"/>
            <a:ext cx="913448" cy="9627"/>
          </a:xfrm>
          <a:prstGeom prst="straightConnector1">
            <a:avLst/>
          </a:prstGeom>
          <a:ln w="34925">
            <a:solidFill>
              <a:srgbClr val="F82201"/>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8728764" y="4660366"/>
            <a:ext cx="913448" cy="9627"/>
          </a:xfrm>
          <a:prstGeom prst="straightConnector1">
            <a:avLst/>
          </a:prstGeom>
          <a:ln w="34925">
            <a:solidFill>
              <a:srgbClr val="F82201"/>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6132330" y="3163349"/>
            <a:ext cx="744225" cy="558897"/>
            <a:chOff x="4547131" y="3072257"/>
            <a:chExt cx="558751" cy="558897"/>
          </a:xfrm>
        </p:grpSpPr>
        <p:pic>
          <p:nvPicPr>
            <p:cNvPr id="58" name="Picture 57"/>
            <p:cNvPicPr>
              <a:picLocks noChangeAspect="1"/>
            </p:cNvPicPr>
            <p:nvPr/>
          </p:nvPicPr>
          <p:blipFill>
            <a:blip r:embed="rId14"/>
            <a:stretch>
              <a:fillRect/>
            </a:stretch>
          </p:blipFill>
          <p:spPr>
            <a:xfrm flipH="1">
              <a:off x="4547131" y="3072257"/>
              <a:ext cx="558751" cy="558897"/>
            </a:xfrm>
            <a:prstGeom prst="rect">
              <a:avLst/>
            </a:prstGeom>
          </p:spPr>
        </p:pic>
        <p:pic>
          <p:nvPicPr>
            <p:cNvPr id="60" name="Picture 59"/>
            <p:cNvPicPr>
              <a:picLocks noChangeAspect="1"/>
            </p:cNvPicPr>
            <p:nvPr/>
          </p:nvPicPr>
          <p:blipFill>
            <a:blip r:embed="rId15"/>
            <a:stretch>
              <a:fillRect/>
            </a:stretch>
          </p:blipFill>
          <p:spPr>
            <a:xfrm>
              <a:off x="4618929" y="3133868"/>
              <a:ext cx="415154" cy="446801"/>
            </a:xfrm>
            <a:prstGeom prst="rect">
              <a:avLst/>
            </a:prstGeom>
          </p:spPr>
        </p:pic>
      </p:grpSp>
      <p:cxnSp>
        <p:nvCxnSpPr>
          <p:cNvPr id="40" name="Straight Arrow Connector 39"/>
          <p:cNvCxnSpPr/>
          <p:nvPr/>
        </p:nvCxnSpPr>
        <p:spPr>
          <a:xfrm flipH="1">
            <a:off x="4062324" y="1609556"/>
            <a:ext cx="10339" cy="3716923"/>
          </a:xfrm>
          <a:prstGeom prst="straightConnector1">
            <a:avLst/>
          </a:prstGeom>
          <a:ln w="34925" cmpd="sng">
            <a:solidFill>
              <a:srgbClr val="FF4300"/>
            </a:solidFill>
            <a:prstDash val="sysDot"/>
            <a:headEnd type="none"/>
            <a:tailEnd type="none"/>
          </a:ln>
        </p:spPr>
        <p:style>
          <a:lnRef idx="2">
            <a:schemeClr val="accent1"/>
          </a:lnRef>
          <a:fillRef idx="0">
            <a:schemeClr val="accent1"/>
          </a:fillRef>
          <a:effectRef idx="1">
            <a:schemeClr val="accent1"/>
          </a:effectRef>
          <a:fontRef idx="minor">
            <a:schemeClr val="tx1"/>
          </a:fontRef>
        </p:style>
      </p:cxnSp>
      <p:cxnSp>
        <p:nvCxnSpPr>
          <p:cNvPr id="73" name="Elbow Connector 80"/>
          <p:cNvCxnSpPr/>
          <p:nvPr/>
        </p:nvCxnSpPr>
        <p:spPr>
          <a:xfrm flipH="1">
            <a:off x="2412272" y="4113773"/>
            <a:ext cx="1656385"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cxnSp>
        <p:nvCxnSpPr>
          <p:cNvPr id="74" name="Elbow Connector 80"/>
          <p:cNvCxnSpPr/>
          <p:nvPr/>
        </p:nvCxnSpPr>
        <p:spPr>
          <a:xfrm flipH="1">
            <a:off x="2412272" y="2896277"/>
            <a:ext cx="1656385"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cxnSp>
        <p:nvCxnSpPr>
          <p:cNvPr id="75" name="Elbow Connector 80"/>
          <p:cNvCxnSpPr/>
          <p:nvPr/>
        </p:nvCxnSpPr>
        <p:spPr>
          <a:xfrm flipH="1">
            <a:off x="2412272" y="1614766"/>
            <a:ext cx="1656385" cy="0"/>
          </a:xfrm>
          <a:prstGeom prst="straightConnector1">
            <a:avLst/>
          </a:prstGeom>
          <a:ln w="34925" cmpd="sng">
            <a:solidFill>
              <a:schemeClr val="tx2"/>
            </a:solidFill>
            <a:prstDash val="sysDot"/>
            <a:headEnd type="none"/>
            <a:tailEnd type="arrow"/>
          </a:ln>
          <a:effectLst/>
        </p:spPr>
        <p:style>
          <a:lnRef idx="2">
            <a:schemeClr val="accent6"/>
          </a:lnRef>
          <a:fillRef idx="0">
            <a:schemeClr val="accent6"/>
          </a:fillRef>
          <a:effectRef idx="1">
            <a:schemeClr val="accent6"/>
          </a:effectRef>
          <a:fontRef idx="minor">
            <a:schemeClr val="tx1"/>
          </a:fontRef>
        </p:style>
      </p:cxnSp>
      <p:sp>
        <p:nvSpPr>
          <p:cNvPr id="79" name="Text Placeholder 2"/>
          <p:cNvSpPr txBox="1">
            <a:spLocks/>
          </p:cNvSpPr>
          <p:nvPr/>
        </p:nvSpPr>
        <p:spPr>
          <a:xfrm flipH="1">
            <a:off x="784569" y="5893695"/>
            <a:ext cx="1644463" cy="4116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b="1" dirty="0" smtClean="0">
                <a:solidFill>
                  <a:srgbClr val="686868"/>
                </a:solidFill>
                <a:latin typeface="+mj-lt"/>
                <a:cs typeface="ARS Maquette Pro Medium"/>
              </a:rPr>
              <a:t>Apps</a:t>
            </a:r>
            <a:endParaRPr lang="en-US" sz="1600" b="1" dirty="0">
              <a:solidFill>
                <a:srgbClr val="686868"/>
              </a:solidFill>
              <a:latin typeface="+mj-lt"/>
              <a:cs typeface="ARS Maquette Pro Medium"/>
            </a:endParaRPr>
          </a:p>
        </p:txBody>
      </p:sp>
      <p:sp>
        <p:nvSpPr>
          <p:cNvPr id="80" name="Text Placeholder 2"/>
          <p:cNvSpPr txBox="1">
            <a:spLocks/>
          </p:cNvSpPr>
          <p:nvPr/>
        </p:nvSpPr>
        <p:spPr>
          <a:xfrm flipH="1">
            <a:off x="9177571" y="5441659"/>
            <a:ext cx="3001729" cy="411652"/>
          </a:xfrm>
          <a:prstGeom prst="rect">
            <a:avLst/>
          </a:prstGeom>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rgbClr val="686868"/>
                </a:solidFill>
                <a:latin typeface="Arial"/>
                <a:cs typeface="Arial"/>
              </a:rPr>
              <a:t>Backend Services</a:t>
            </a:r>
            <a:endParaRPr lang="en-US" sz="1800" dirty="0">
              <a:solidFill>
                <a:srgbClr val="686868"/>
              </a:solidFill>
              <a:latin typeface="Arial"/>
              <a:cs typeface="Arial"/>
            </a:endParaRPr>
          </a:p>
        </p:txBody>
      </p:sp>
      <p:sp>
        <p:nvSpPr>
          <p:cNvPr id="59" name="Text Placeholder 2"/>
          <p:cNvSpPr txBox="1">
            <a:spLocks/>
          </p:cNvSpPr>
          <p:nvPr/>
        </p:nvSpPr>
        <p:spPr>
          <a:xfrm flipH="1">
            <a:off x="5176508" y="1124329"/>
            <a:ext cx="2632079" cy="617838"/>
          </a:xfrm>
          <a:prstGeom prst="rect">
            <a:avLst/>
          </a:prstGeom>
          <a:noFill/>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400" b="1" dirty="0" smtClean="0">
                <a:solidFill>
                  <a:schemeClr val="tx2"/>
                </a:solidFill>
                <a:latin typeface="+mj-lt"/>
                <a:cs typeface="Arial"/>
              </a:rPr>
              <a:t>Insights</a:t>
            </a:r>
          </a:p>
          <a:p>
            <a:pPr marL="0" indent="0" algn="ctr">
              <a:lnSpc>
                <a:spcPct val="70000"/>
              </a:lnSpc>
              <a:buNone/>
            </a:pPr>
            <a:r>
              <a:rPr lang="en-US" sz="1800" b="1" dirty="0" smtClean="0">
                <a:solidFill>
                  <a:schemeClr val="tx2"/>
                </a:solidFill>
                <a:latin typeface="+mj-lt"/>
                <a:cs typeface="Arial"/>
              </a:rPr>
              <a:t>Big Data</a:t>
            </a:r>
            <a:endParaRPr lang="en-US" sz="2400" b="1" dirty="0">
              <a:solidFill>
                <a:schemeClr val="tx2"/>
              </a:solidFill>
              <a:latin typeface="+mj-lt"/>
              <a:cs typeface="Arial"/>
            </a:endParaRPr>
          </a:p>
        </p:txBody>
      </p:sp>
      <p:sp>
        <p:nvSpPr>
          <p:cNvPr id="65" name="Text Placeholder 2"/>
          <p:cNvSpPr txBox="1">
            <a:spLocks/>
          </p:cNvSpPr>
          <p:nvPr/>
        </p:nvSpPr>
        <p:spPr>
          <a:xfrm flipH="1">
            <a:off x="5280919" y="5915274"/>
            <a:ext cx="2632079" cy="762017"/>
          </a:xfrm>
          <a:prstGeom prst="rect">
            <a:avLst/>
          </a:prstGeom>
          <a:noFill/>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2800" b="1" dirty="0" smtClean="0">
                <a:solidFill>
                  <a:schemeClr val="tx2"/>
                </a:solidFill>
                <a:latin typeface="+mj-lt"/>
                <a:cs typeface="Arial"/>
              </a:rPr>
              <a:t>Exchange</a:t>
            </a:r>
            <a:endParaRPr lang="en-US" sz="1600" b="1" dirty="0" smtClean="0">
              <a:solidFill>
                <a:schemeClr val="tx2"/>
              </a:solidFill>
              <a:latin typeface="+mj-lt"/>
              <a:cs typeface="Arial"/>
            </a:endParaRPr>
          </a:p>
          <a:p>
            <a:pPr marL="0" indent="0" algn="ctr">
              <a:lnSpc>
                <a:spcPct val="70000"/>
              </a:lnSpc>
              <a:buNone/>
            </a:pPr>
            <a:r>
              <a:rPr lang="en-US" sz="1800" b="1" dirty="0" smtClean="0">
                <a:solidFill>
                  <a:schemeClr val="tx2"/>
                </a:solidFill>
                <a:latin typeface="+mj-lt"/>
                <a:cs typeface="Arial"/>
              </a:rPr>
              <a:t>API Networks</a:t>
            </a:r>
            <a:endParaRPr lang="en-US" sz="2400" b="1" dirty="0">
              <a:solidFill>
                <a:schemeClr val="tx2"/>
              </a:solidFill>
              <a:latin typeface="+mj-lt"/>
              <a:cs typeface="Arial"/>
            </a:endParaRPr>
          </a:p>
        </p:txBody>
      </p:sp>
      <p:grpSp>
        <p:nvGrpSpPr>
          <p:cNvPr id="17" name="Group 16"/>
          <p:cNvGrpSpPr/>
          <p:nvPr/>
        </p:nvGrpSpPr>
        <p:grpSpPr>
          <a:xfrm>
            <a:off x="5880314" y="1794501"/>
            <a:ext cx="1272949" cy="955707"/>
            <a:chOff x="2946400" y="4098892"/>
            <a:chExt cx="955707" cy="955707"/>
          </a:xfrm>
        </p:grpSpPr>
        <p:pic>
          <p:nvPicPr>
            <p:cNvPr id="16" name="Picture 15"/>
            <p:cNvPicPr>
              <a:picLocks noChangeAspect="1"/>
            </p:cNvPicPr>
            <p:nvPr/>
          </p:nvPicPr>
          <p:blipFill>
            <a:blip r:embed="rId16">
              <a:duotone>
                <a:schemeClr val="accent3">
                  <a:shade val="45000"/>
                  <a:satMod val="135000"/>
                </a:schemeClr>
                <a:prstClr val="white"/>
              </a:duotone>
            </a:blip>
            <a:stretch>
              <a:fillRect/>
            </a:stretch>
          </p:blipFill>
          <p:spPr>
            <a:xfrm>
              <a:off x="2946400" y="4098892"/>
              <a:ext cx="955707" cy="955707"/>
            </a:xfrm>
            <a:prstGeom prst="rect">
              <a:avLst/>
            </a:prstGeom>
          </p:spPr>
        </p:pic>
        <p:pic>
          <p:nvPicPr>
            <p:cNvPr id="68" name="Picture 67" descr="red_graph.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17818" y="4342682"/>
              <a:ext cx="391193" cy="391193"/>
            </a:xfrm>
            <a:prstGeom prst="rect">
              <a:avLst/>
            </a:prstGeom>
          </p:spPr>
        </p:pic>
      </p:grpSp>
      <p:grpSp>
        <p:nvGrpSpPr>
          <p:cNvPr id="9" name="Group 8"/>
          <p:cNvGrpSpPr/>
          <p:nvPr/>
        </p:nvGrpSpPr>
        <p:grpSpPr>
          <a:xfrm>
            <a:off x="5948043" y="5170562"/>
            <a:ext cx="1113274" cy="835826"/>
            <a:chOff x="4462912" y="5094259"/>
            <a:chExt cx="835826" cy="835826"/>
          </a:xfrm>
        </p:grpSpPr>
        <p:grpSp>
          <p:nvGrpSpPr>
            <p:cNvPr id="18" name="Group 17"/>
            <p:cNvGrpSpPr/>
            <p:nvPr/>
          </p:nvGrpSpPr>
          <p:grpSpPr>
            <a:xfrm>
              <a:off x="4577942" y="5170562"/>
              <a:ext cx="680002" cy="702170"/>
              <a:chOff x="4468264" y="5302206"/>
              <a:chExt cx="749209" cy="773634"/>
            </a:xfrm>
          </p:grpSpPr>
          <p:pic>
            <p:nvPicPr>
              <p:cNvPr id="77" name="Picture 76"/>
              <p:cNvPicPr>
                <a:picLocks noChangeAspect="1"/>
              </p:cNvPicPr>
              <p:nvPr/>
            </p:nvPicPr>
            <p:blipFill>
              <a:blip r:embed="rId15">
                <a:duotone>
                  <a:prstClr val="black"/>
                  <a:schemeClr val="tx2">
                    <a:tint val="45000"/>
                    <a:satMod val="400000"/>
                  </a:schemeClr>
                </a:duotone>
              </a:blip>
              <a:stretch>
                <a:fillRect/>
              </a:stretch>
            </p:blipFill>
            <p:spPr>
              <a:xfrm>
                <a:off x="4468264" y="5302206"/>
                <a:ext cx="415154" cy="446801"/>
              </a:xfrm>
              <a:prstGeom prst="rect">
                <a:avLst/>
              </a:prstGeom>
            </p:spPr>
          </p:pic>
          <p:pic>
            <p:nvPicPr>
              <p:cNvPr id="78" name="Picture 77"/>
              <p:cNvPicPr>
                <a:picLocks noChangeAspect="1"/>
              </p:cNvPicPr>
              <p:nvPr/>
            </p:nvPicPr>
            <p:blipFill>
              <a:blip r:embed="rId15">
                <a:duotone>
                  <a:prstClr val="black"/>
                  <a:schemeClr val="accent5">
                    <a:tint val="45000"/>
                    <a:satMod val="400000"/>
                  </a:schemeClr>
                </a:duotone>
              </a:blip>
              <a:stretch>
                <a:fillRect/>
              </a:stretch>
            </p:blipFill>
            <p:spPr>
              <a:xfrm>
                <a:off x="4802319" y="5400929"/>
                <a:ext cx="415154" cy="446801"/>
              </a:xfrm>
              <a:prstGeom prst="rect">
                <a:avLst/>
              </a:prstGeom>
            </p:spPr>
          </p:pic>
          <p:pic>
            <p:nvPicPr>
              <p:cNvPr id="82" name="Picture 81"/>
              <p:cNvPicPr>
                <a:picLocks noChangeAspect="1"/>
              </p:cNvPicPr>
              <p:nvPr/>
            </p:nvPicPr>
            <p:blipFill>
              <a:blip r:embed="rId15">
                <a:duotone>
                  <a:prstClr val="black"/>
                  <a:schemeClr val="accent4">
                    <a:tint val="45000"/>
                    <a:satMod val="400000"/>
                  </a:schemeClr>
                </a:duotone>
              </a:blip>
              <a:stretch>
                <a:fillRect/>
              </a:stretch>
            </p:blipFill>
            <p:spPr>
              <a:xfrm>
                <a:off x="4532030" y="5629039"/>
                <a:ext cx="415154" cy="446801"/>
              </a:xfrm>
              <a:prstGeom prst="rect">
                <a:avLst/>
              </a:prstGeom>
            </p:spPr>
          </p:pic>
        </p:grpSp>
        <p:sp>
          <p:nvSpPr>
            <p:cNvPr id="3" name="Oval 2"/>
            <p:cNvSpPr/>
            <p:nvPr/>
          </p:nvSpPr>
          <p:spPr>
            <a:xfrm>
              <a:off x="4462912" y="5094259"/>
              <a:ext cx="835826" cy="835826"/>
            </a:xfrm>
            <a:prstGeom prst="ellipse">
              <a:avLst/>
            </a:prstGeom>
            <a:noFill/>
            <a:ln>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31924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Science Engagement Workflow</a:t>
            </a:r>
            <a:endParaRPr lang="en-US" dirty="0"/>
          </a:p>
        </p:txBody>
      </p:sp>
      <p:sp>
        <p:nvSpPr>
          <p:cNvPr id="2" name="Text Placeholder 1"/>
          <p:cNvSpPr>
            <a:spLocks noGrp="1"/>
          </p:cNvSpPr>
          <p:nvPr>
            <p:ph idx="1"/>
          </p:nvPr>
        </p:nvSpPr>
        <p:spPr>
          <a:prstGeom prst="rect">
            <a:avLst/>
          </a:prstGeom>
        </p:spPr>
        <p:txBody>
          <a:bodyPr/>
          <a:lstStyle/>
          <a:p>
            <a:r>
              <a:rPr lang="en-US" dirty="0" smtClean="0"/>
              <a:t>Work with the customer to understand</a:t>
            </a:r>
          </a:p>
          <a:p>
            <a:pPr lvl="1"/>
            <a:r>
              <a:rPr lang="en-US" dirty="0" smtClean="0"/>
              <a:t>What data they have available and its schema</a:t>
            </a:r>
          </a:p>
          <a:p>
            <a:pPr lvl="1"/>
            <a:r>
              <a:rPr lang="en-US" dirty="0" smtClean="0"/>
              <a:t>Their technical and business goals (successes, failures, metrics, etc.)</a:t>
            </a:r>
          </a:p>
          <a:p>
            <a:pPr lvl="1"/>
            <a:r>
              <a:rPr lang="en-US" dirty="0" smtClean="0"/>
              <a:t>Determine if there are other relevant external data sets</a:t>
            </a:r>
          </a:p>
          <a:p>
            <a:r>
              <a:rPr lang="en-US" dirty="0" smtClean="0"/>
              <a:t>Obtain a set of historical data for POC</a:t>
            </a:r>
          </a:p>
          <a:p>
            <a:pPr lvl="1"/>
            <a:r>
              <a:rPr lang="en-US" dirty="0" smtClean="0"/>
              <a:t>Load the data into a platform instance on AWS using the bulk file importer</a:t>
            </a:r>
          </a:p>
          <a:p>
            <a:pPr lvl="2"/>
            <a:r>
              <a:rPr lang="en-US" dirty="0" smtClean="0"/>
              <a:t>Data files are staged in S3</a:t>
            </a:r>
          </a:p>
          <a:p>
            <a:pPr lvl="2"/>
            <a:r>
              <a:rPr lang="en-US" dirty="0" smtClean="0"/>
              <a:t>Currently support </a:t>
            </a:r>
            <a:r>
              <a:rPr lang="en-US" dirty="0" err="1" smtClean="0"/>
              <a:t>csv</a:t>
            </a:r>
            <a:r>
              <a:rPr lang="en-US" dirty="0" smtClean="0"/>
              <a:t>, web log formats but can add easily add others</a:t>
            </a:r>
          </a:p>
          <a:p>
            <a:pPr lvl="2"/>
            <a:r>
              <a:rPr lang="en-US" dirty="0" smtClean="0"/>
              <a:t>Files are stored in HDFS</a:t>
            </a:r>
            <a:endParaRPr lang="en-US" dirty="0"/>
          </a:p>
          <a:p>
            <a:pPr lvl="1"/>
            <a:r>
              <a:rPr lang="en-US" dirty="0" smtClean="0"/>
              <a:t>Data can be loaded into HDFS either</a:t>
            </a:r>
          </a:p>
          <a:p>
            <a:pPr lvl="2"/>
            <a:r>
              <a:rPr lang="en-US" dirty="0" smtClean="0"/>
              <a:t>As time series (time stamp with an event payload)</a:t>
            </a:r>
          </a:p>
          <a:p>
            <a:pPr lvl="2"/>
            <a:r>
              <a:rPr lang="en-US" dirty="0" smtClean="0"/>
              <a:t>Or as entities (a unique identifier plus relevant characteristics)</a:t>
            </a:r>
          </a:p>
        </p:txBody>
      </p:sp>
      <p:sp>
        <p:nvSpPr>
          <p:cNvPr id="5" name="Slide Number Placeholder 4"/>
          <p:cNvSpPr>
            <a:spLocks noGrp="1"/>
          </p:cNvSpPr>
          <p:nvPr>
            <p:ph type="sldNum" sz="quarter" idx="4"/>
          </p:nvPr>
        </p:nvSpPr>
        <p:spPr>
          <a:prstGeom prst="rect">
            <a:avLst/>
          </a:prstGeom>
        </p:spPr>
        <p:txBody>
          <a:bodyPr/>
          <a:lstStyle/>
          <a:p>
            <a:fld id="{76807970-5BF8-6F49-93A5-8B7A8174FE81}" type="slidenum">
              <a:rPr lang="en-US" smtClean="0">
                <a:solidFill>
                  <a:srgbClr val="686868">
                    <a:tint val="75000"/>
                  </a:srgbClr>
                </a:solidFill>
                <a:latin typeface="Arial"/>
              </a:rPr>
              <a:pPr/>
              <a:t>29</a:t>
            </a:fld>
            <a:endParaRPr lang="en-US" dirty="0">
              <a:solidFill>
                <a:srgbClr val="686868">
                  <a:tint val="75000"/>
                </a:srgbClr>
              </a:solidFill>
              <a:latin typeface="Arial"/>
            </a:endParaRPr>
          </a:p>
        </p:txBody>
      </p:sp>
      <p:sp>
        <p:nvSpPr>
          <p:cNvPr id="6" name="Slide Number Placeholder 4"/>
          <p:cNvSpPr txBox="1">
            <a:spLocks/>
          </p:cNvSpPr>
          <p:nvPr/>
        </p:nvSpPr>
        <p:spPr>
          <a:xfrm>
            <a:off x="4668732" y="6353012"/>
            <a:ext cx="2841837"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807970-5BF8-6F49-93A5-8B7A8174FE81}" type="slidenum">
              <a:rPr lang="en-US" smtClean="0">
                <a:solidFill>
                  <a:srgbClr val="686868">
                    <a:tint val="75000"/>
                  </a:srgbClr>
                </a:solidFill>
              </a:rPr>
              <a:pPr/>
              <a:t>29</a:t>
            </a:fld>
            <a:endParaRPr lang="en-US" dirty="0">
              <a:solidFill>
                <a:srgbClr val="686868">
                  <a:tint val="75000"/>
                </a:srgbClr>
              </a:solidFill>
            </a:endParaRPr>
          </a:p>
        </p:txBody>
      </p:sp>
    </p:spTree>
    <p:extLst>
      <p:ext uri="{BB962C8B-B14F-4D97-AF65-F5344CB8AC3E}">
        <p14:creationId xmlns:p14="http://schemas.microsoft.com/office/powerpoint/2010/main" val="41890874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a:t>
            </a:r>
            <a:endParaRPr lang="en-US" dirty="0"/>
          </a:p>
        </p:txBody>
      </p:sp>
      <p:sp>
        <p:nvSpPr>
          <p:cNvPr id="4" name="Slide Number Placeholder 3"/>
          <p:cNvSpPr>
            <a:spLocks noGrp="1"/>
          </p:cNvSpPr>
          <p:nvPr>
            <p:ph type="sldNum" sz="quarter" idx="4294967295"/>
          </p:nvPr>
        </p:nvSpPr>
        <p:spPr>
          <a:xfrm>
            <a:off x="0" y="6353175"/>
            <a:ext cx="2841625" cy="365125"/>
          </a:xfrm>
        </p:spPr>
        <p:txBody>
          <a:bodyPr/>
          <a:lstStyle/>
          <a:p>
            <a:fld id="{B9CF2066-C172-C043-9656-E2597F9B5BE6}" type="slidenum">
              <a:rPr lang="en-US" smtClean="0"/>
              <a:pPr/>
              <a:t>3</a:t>
            </a:fld>
            <a:endParaRPr lang="en-US"/>
          </a:p>
        </p:txBody>
      </p:sp>
    </p:spTree>
    <p:extLst>
      <p:ext uri="{BB962C8B-B14F-4D97-AF65-F5344CB8AC3E}">
        <p14:creationId xmlns:p14="http://schemas.microsoft.com/office/powerpoint/2010/main" val="33791771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Science Engagement Workflow</a:t>
            </a:r>
            <a:endParaRPr lang="en-US" dirty="0"/>
          </a:p>
        </p:txBody>
      </p:sp>
      <p:sp>
        <p:nvSpPr>
          <p:cNvPr id="2" name="Text Placeholder 1"/>
          <p:cNvSpPr>
            <a:spLocks noGrp="1"/>
          </p:cNvSpPr>
          <p:nvPr>
            <p:ph idx="1"/>
          </p:nvPr>
        </p:nvSpPr>
        <p:spPr>
          <a:prstGeom prst="rect">
            <a:avLst/>
          </a:prstGeom>
        </p:spPr>
        <p:txBody>
          <a:bodyPr/>
          <a:lstStyle/>
          <a:p>
            <a:r>
              <a:rPr lang="en-US" dirty="0" smtClean="0"/>
              <a:t>View data samples in a Series Manager UI</a:t>
            </a:r>
          </a:p>
          <a:p>
            <a:r>
              <a:rPr lang="en-US" dirty="0" smtClean="0"/>
              <a:t>Run MapReduce jobs in </a:t>
            </a:r>
            <a:r>
              <a:rPr lang="en-US" dirty="0" err="1" smtClean="0"/>
              <a:t>javascript</a:t>
            </a:r>
            <a:r>
              <a:rPr lang="en-US" dirty="0" smtClean="0"/>
              <a:t> (UI or via app specification)</a:t>
            </a:r>
          </a:p>
          <a:p>
            <a:r>
              <a:rPr lang="en-US" dirty="0" smtClean="0"/>
              <a:t>Common jobs:</a:t>
            </a:r>
          </a:p>
          <a:p>
            <a:pPr lvl="1"/>
            <a:r>
              <a:rPr lang="en-US" dirty="0" smtClean="0"/>
              <a:t>Aggregation – group the data in time and by dimensions</a:t>
            </a:r>
          </a:p>
          <a:p>
            <a:pPr lvl="1"/>
            <a:r>
              <a:rPr lang="en-US" dirty="0" err="1" smtClean="0"/>
              <a:t>Sessionization</a:t>
            </a:r>
            <a:r>
              <a:rPr lang="en-US" dirty="0" smtClean="0"/>
              <a:t> – group the data per end user interaction</a:t>
            </a:r>
          </a:p>
          <a:p>
            <a:pPr lvl="1"/>
            <a:r>
              <a:rPr lang="en-US" dirty="0" smtClean="0"/>
              <a:t>Bringing in context (joins with other data sets)</a:t>
            </a:r>
            <a:endParaRPr lang="en-US" dirty="0"/>
          </a:p>
          <a:p>
            <a:r>
              <a:rPr lang="en-US" dirty="0" smtClean="0"/>
              <a:t>Results can be written as</a:t>
            </a:r>
          </a:p>
          <a:p>
            <a:pPr lvl="1"/>
            <a:r>
              <a:rPr lang="en-US" dirty="0" smtClean="0"/>
              <a:t>Time series</a:t>
            </a:r>
          </a:p>
          <a:p>
            <a:pPr lvl="1"/>
            <a:r>
              <a:rPr lang="en-US" dirty="0" smtClean="0"/>
              <a:t>Entities</a:t>
            </a:r>
          </a:p>
          <a:p>
            <a:pPr lvl="1"/>
            <a:r>
              <a:rPr lang="en-US" dirty="0" smtClean="0"/>
              <a:t>As a final result in JSON</a:t>
            </a:r>
          </a:p>
          <a:p>
            <a:r>
              <a:rPr lang="en-US" dirty="0" smtClean="0"/>
              <a:t>Final results can be downloaded via a REST API:</a:t>
            </a:r>
          </a:p>
          <a:p>
            <a:pPr lvl="1"/>
            <a:r>
              <a:rPr lang="en-US" dirty="0" smtClean="0"/>
              <a:t>/jobs/{</a:t>
            </a:r>
            <a:r>
              <a:rPr lang="en-US" dirty="0" err="1" smtClean="0"/>
              <a:t>jobId</a:t>
            </a:r>
            <a:r>
              <a:rPr lang="en-US" dirty="0" smtClean="0"/>
              <a:t>}/{</a:t>
            </a:r>
            <a:r>
              <a:rPr lang="en-US" dirty="0" err="1" smtClean="0"/>
              <a:t>runId</a:t>
            </a:r>
            <a:r>
              <a:rPr lang="en-US" dirty="0" smtClean="0"/>
              <a:t>}/results</a:t>
            </a:r>
          </a:p>
        </p:txBody>
      </p:sp>
      <p:sp>
        <p:nvSpPr>
          <p:cNvPr id="5" name="Slide Number Placeholder 4"/>
          <p:cNvSpPr>
            <a:spLocks noGrp="1"/>
          </p:cNvSpPr>
          <p:nvPr>
            <p:ph type="sldNum" sz="quarter" idx="4"/>
          </p:nvPr>
        </p:nvSpPr>
        <p:spPr>
          <a:prstGeom prst="rect">
            <a:avLst/>
          </a:prstGeom>
        </p:spPr>
        <p:txBody>
          <a:bodyPr/>
          <a:lstStyle/>
          <a:p>
            <a:fld id="{76807970-5BF8-6F49-93A5-8B7A8174FE81}" type="slidenum">
              <a:rPr lang="en-US" smtClean="0">
                <a:solidFill>
                  <a:srgbClr val="686868">
                    <a:tint val="75000"/>
                  </a:srgbClr>
                </a:solidFill>
                <a:latin typeface="Arial"/>
              </a:rPr>
              <a:pPr/>
              <a:t>30</a:t>
            </a:fld>
            <a:endParaRPr lang="en-US" dirty="0">
              <a:solidFill>
                <a:srgbClr val="686868">
                  <a:tint val="75000"/>
                </a:srgbClr>
              </a:solidFill>
              <a:latin typeface="Arial"/>
            </a:endParaRPr>
          </a:p>
        </p:txBody>
      </p:sp>
      <p:sp>
        <p:nvSpPr>
          <p:cNvPr id="6" name="Slide Number Placeholder 4"/>
          <p:cNvSpPr txBox="1">
            <a:spLocks/>
          </p:cNvSpPr>
          <p:nvPr/>
        </p:nvSpPr>
        <p:spPr>
          <a:xfrm>
            <a:off x="4668732" y="6353012"/>
            <a:ext cx="2841837"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807970-5BF8-6F49-93A5-8B7A8174FE81}" type="slidenum">
              <a:rPr lang="en-US" smtClean="0">
                <a:solidFill>
                  <a:srgbClr val="686868">
                    <a:tint val="75000"/>
                  </a:srgbClr>
                </a:solidFill>
              </a:rPr>
              <a:pPr/>
              <a:t>30</a:t>
            </a:fld>
            <a:endParaRPr lang="en-US" dirty="0">
              <a:solidFill>
                <a:srgbClr val="686868">
                  <a:tint val="75000"/>
                </a:srgbClr>
              </a:solidFill>
            </a:endParaRPr>
          </a:p>
        </p:txBody>
      </p:sp>
    </p:spTree>
    <p:extLst>
      <p:ext uri="{BB962C8B-B14F-4D97-AF65-F5344CB8AC3E}">
        <p14:creationId xmlns:p14="http://schemas.microsoft.com/office/powerpoint/2010/main" val="21599319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Science Engagement Workflow</a:t>
            </a:r>
            <a:endParaRPr lang="en-US" dirty="0"/>
          </a:p>
        </p:txBody>
      </p:sp>
      <p:sp>
        <p:nvSpPr>
          <p:cNvPr id="2" name="Text Placeholder 1"/>
          <p:cNvSpPr>
            <a:spLocks noGrp="1"/>
          </p:cNvSpPr>
          <p:nvPr>
            <p:ph idx="1"/>
          </p:nvPr>
        </p:nvSpPr>
        <p:spPr>
          <a:prstGeom prst="rect">
            <a:avLst/>
          </a:prstGeom>
        </p:spPr>
        <p:txBody>
          <a:bodyPr/>
          <a:lstStyle/>
          <a:p>
            <a:r>
              <a:rPr lang="en-US" dirty="0" smtClean="0"/>
              <a:t>Final results can be visualized in Excel or any other plotting program</a:t>
            </a:r>
          </a:p>
          <a:p>
            <a:r>
              <a:rPr lang="en-US" dirty="0"/>
              <a:t>For each analysis, we identify a result and an action or recommendation based upon the </a:t>
            </a:r>
            <a:r>
              <a:rPr lang="en-US" dirty="0" smtClean="0"/>
              <a:t>result</a:t>
            </a:r>
          </a:p>
          <a:p>
            <a:r>
              <a:rPr lang="en-US" dirty="0" smtClean="0"/>
              <a:t>Periodic update reports are given to the customer</a:t>
            </a:r>
            <a:endParaRPr lang="en-US" dirty="0"/>
          </a:p>
          <a:p>
            <a:pPr marL="274320" indent="0">
              <a:buNone/>
            </a:pPr>
            <a:endParaRPr lang="en-US" dirty="0" smtClean="0"/>
          </a:p>
        </p:txBody>
      </p:sp>
      <p:sp>
        <p:nvSpPr>
          <p:cNvPr id="5" name="Slide Number Placeholder 4"/>
          <p:cNvSpPr>
            <a:spLocks noGrp="1"/>
          </p:cNvSpPr>
          <p:nvPr>
            <p:ph type="sldNum" sz="quarter" idx="4"/>
          </p:nvPr>
        </p:nvSpPr>
        <p:spPr>
          <a:prstGeom prst="rect">
            <a:avLst/>
          </a:prstGeom>
        </p:spPr>
        <p:txBody>
          <a:bodyPr/>
          <a:lstStyle/>
          <a:p>
            <a:fld id="{76807970-5BF8-6F49-93A5-8B7A8174FE81}" type="slidenum">
              <a:rPr lang="en-US" smtClean="0">
                <a:solidFill>
                  <a:srgbClr val="686868">
                    <a:tint val="75000"/>
                  </a:srgbClr>
                </a:solidFill>
                <a:latin typeface="Arial"/>
              </a:rPr>
              <a:pPr/>
              <a:t>31</a:t>
            </a:fld>
            <a:endParaRPr lang="en-US" dirty="0">
              <a:solidFill>
                <a:srgbClr val="686868">
                  <a:tint val="75000"/>
                </a:srgbClr>
              </a:solidFill>
              <a:latin typeface="Arial"/>
            </a:endParaRPr>
          </a:p>
        </p:txBody>
      </p:sp>
      <p:sp>
        <p:nvSpPr>
          <p:cNvPr id="6" name="Slide Number Placeholder 4"/>
          <p:cNvSpPr txBox="1">
            <a:spLocks/>
          </p:cNvSpPr>
          <p:nvPr/>
        </p:nvSpPr>
        <p:spPr>
          <a:xfrm>
            <a:off x="4668732" y="6353012"/>
            <a:ext cx="2841837"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807970-5BF8-6F49-93A5-8B7A8174FE81}" type="slidenum">
              <a:rPr lang="en-US" smtClean="0">
                <a:solidFill>
                  <a:srgbClr val="686868">
                    <a:tint val="75000"/>
                  </a:srgbClr>
                </a:solidFill>
              </a:rPr>
              <a:pPr/>
              <a:t>31</a:t>
            </a:fld>
            <a:endParaRPr lang="en-US" dirty="0">
              <a:solidFill>
                <a:srgbClr val="686868">
                  <a:tint val="75000"/>
                </a:srgbClr>
              </a:solidFill>
            </a:endParaRPr>
          </a:p>
        </p:txBody>
      </p:sp>
    </p:spTree>
    <p:extLst>
      <p:ext uri="{BB962C8B-B14F-4D97-AF65-F5344CB8AC3E}">
        <p14:creationId xmlns:p14="http://schemas.microsoft.com/office/powerpoint/2010/main" val="400641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a:t>
            </a:r>
            <a:r>
              <a:rPr lang="en-US" dirty="0" smtClean="0"/>
              <a:t>-</a:t>
            </a:r>
            <a:r>
              <a:rPr lang="en-US" dirty="0"/>
              <a:t>O</a:t>
            </a:r>
            <a:r>
              <a:rPr lang="en-US" dirty="0" smtClean="0"/>
              <a:t>ptimizing Digital Business</a:t>
            </a:r>
            <a:endParaRPr lang="en-US" dirty="0"/>
          </a:p>
        </p:txBody>
      </p:sp>
      <p:sp>
        <p:nvSpPr>
          <p:cNvPr id="4" name="Slide Number Placeholder 3"/>
          <p:cNvSpPr>
            <a:spLocks noGrp="1"/>
          </p:cNvSpPr>
          <p:nvPr>
            <p:ph type="sldNum" sz="quarter" idx="4"/>
          </p:nvPr>
        </p:nvSpPr>
        <p:spPr/>
        <p:txBody>
          <a:bodyPr/>
          <a:lstStyle/>
          <a:p>
            <a:fld id="{B9CF2066-C172-C043-9656-E2597F9B5BE6}" type="slidenum">
              <a:rPr lang="en-US" smtClean="0"/>
              <a:pPr/>
              <a:t>4</a:t>
            </a:fld>
            <a:endParaRPr lang="en-US"/>
          </a:p>
        </p:txBody>
      </p:sp>
      <p:sp>
        <p:nvSpPr>
          <p:cNvPr id="5" name="TextBox 4"/>
          <p:cNvSpPr txBox="1"/>
          <p:nvPr/>
        </p:nvSpPr>
        <p:spPr>
          <a:xfrm>
            <a:off x="608965" y="1639147"/>
            <a:ext cx="10961370" cy="4349909"/>
          </a:xfrm>
          <a:prstGeom prst="rect">
            <a:avLst/>
          </a:prstGeom>
          <a:noFill/>
        </p:spPr>
        <p:txBody>
          <a:bodyPr wrap="square" rtlCol="0" anchor="t">
            <a:spAutoFit/>
          </a:bodyPr>
          <a:lstStyle/>
          <a:p>
            <a:pPr>
              <a:lnSpc>
                <a:spcPct val="200000"/>
              </a:lnSpc>
              <a:buClr>
                <a:schemeClr val="tx2"/>
              </a:buClr>
            </a:pPr>
            <a:r>
              <a:rPr lang="en-US" sz="2000" b="1" dirty="0" smtClean="0">
                <a:solidFill>
                  <a:srgbClr val="FF4300"/>
                </a:solidFill>
                <a:latin typeface="Arial"/>
                <a:cs typeface="Arial"/>
              </a:rPr>
              <a:t>Optimize</a:t>
            </a:r>
            <a:r>
              <a:rPr lang="en-US" sz="2000" dirty="0" smtClean="0">
                <a:latin typeface="Arial"/>
                <a:cs typeface="Arial"/>
              </a:rPr>
              <a:t> your digital business </a:t>
            </a:r>
          </a:p>
          <a:p>
            <a:pPr>
              <a:lnSpc>
                <a:spcPct val="200000"/>
              </a:lnSpc>
              <a:buClr>
                <a:schemeClr val="tx2"/>
              </a:buClr>
            </a:pPr>
            <a:r>
              <a:rPr lang="en-US" sz="2000" dirty="0" smtClean="0">
                <a:latin typeface="Arial"/>
                <a:cs typeface="Arial"/>
              </a:rPr>
              <a:t>by making </a:t>
            </a:r>
          </a:p>
          <a:p>
            <a:pPr>
              <a:lnSpc>
                <a:spcPct val="200000"/>
              </a:lnSpc>
              <a:buClr>
                <a:schemeClr val="tx2"/>
              </a:buClr>
            </a:pPr>
            <a:r>
              <a:rPr lang="en-US" sz="2000" dirty="0" smtClean="0">
                <a:latin typeface="Arial"/>
                <a:cs typeface="Arial"/>
              </a:rPr>
              <a:t>every customer interaction </a:t>
            </a:r>
            <a:r>
              <a:rPr lang="en-US" sz="2000" b="1" dirty="0" smtClean="0">
                <a:solidFill>
                  <a:srgbClr val="FF4300"/>
                </a:solidFill>
                <a:latin typeface="Arial"/>
                <a:cs typeface="Arial"/>
              </a:rPr>
              <a:t>smarter</a:t>
            </a:r>
            <a:r>
              <a:rPr lang="en-US" sz="2000" dirty="0" smtClean="0">
                <a:solidFill>
                  <a:srgbClr val="FF4300"/>
                </a:solidFill>
                <a:latin typeface="Arial"/>
                <a:cs typeface="Arial"/>
              </a:rPr>
              <a:t> </a:t>
            </a:r>
          </a:p>
          <a:p>
            <a:pPr>
              <a:lnSpc>
                <a:spcPct val="200000"/>
              </a:lnSpc>
              <a:buClr>
                <a:schemeClr val="tx2"/>
              </a:buClr>
            </a:pPr>
            <a:r>
              <a:rPr lang="en-US" sz="2000" dirty="0" smtClean="0">
                <a:latin typeface="Arial"/>
                <a:cs typeface="Arial"/>
              </a:rPr>
              <a:t>across every digital channel, </a:t>
            </a:r>
          </a:p>
          <a:p>
            <a:pPr>
              <a:lnSpc>
                <a:spcPct val="200000"/>
              </a:lnSpc>
              <a:buClr>
                <a:schemeClr val="tx2"/>
              </a:buClr>
            </a:pPr>
            <a:r>
              <a:rPr lang="en-US" sz="2000" dirty="0">
                <a:latin typeface="Arial"/>
                <a:cs typeface="Arial"/>
              </a:rPr>
              <a:t>in</a:t>
            </a:r>
            <a:r>
              <a:rPr lang="en-US" sz="2000" b="1" dirty="0" smtClean="0">
                <a:solidFill>
                  <a:srgbClr val="FF4300"/>
                </a:solidFill>
                <a:latin typeface="Arial"/>
                <a:cs typeface="Arial"/>
              </a:rPr>
              <a:t> real time</a:t>
            </a:r>
            <a:r>
              <a:rPr lang="en-US" sz="2000" dirty="0" smtClean="0">
                <a:latin typeface="Arial"/>
                <a:cs typeface="Arial"/>
              </a:rPr>
              <a:t>,</a:t>
            </a:r>
            <a:endParaRPr lang="en-US" sz="2000" dirty="0">
              <a:latin typeface="Arial"/>
              <a:cs typeface="Arial"/>
            </a:endParaRPr>
          </a:p>
          <a:p>
            <a:pPr>
              <a:lnSpc>
                <a:spcPct val="200000"/>
              </a:lnSpc>
              <a:buClr>
                <a:schemeClr val="tx2"/>
              </a:buClr>
            </a:pPr>
            <a:r>
              <a:rPr lang="en-US" sz="2000" dirty="0">
                <a:latin typeface="Arial"/>
                <a:cs typeface="Arial"/>
              </a:rPr>
              <a:t>u</a:t>
            </a:r>
            <a:r>
              <a:rPr lang="en-US" sz="2000" dirty="0" smtClean="0">
                <a:latin typeface="Arial"/>
                <a:cs typeface="Arial"/>
              </a:rPr>
              <a:t>sing all </a:t>
            </a:r>
            <a:endParaRPr lang="en-US" sz="2000" dirty="0">
              <a:latin typeface="Arial"/>
              <a:cs typeface="Arial"/>
            </a:endParaRPr>
          </a:p>
          <a:p>
            <a:pPr>
              <a:lnSpc>
                <a:spcPct val="200000"/>
              </a:lnSpc>
              <a:buClr>
                <a:schemeClr val="tx2"/>
              </a:buClr>
            </a:pPr>
            <a:r>
              <a:rPr lang="en-US" sz="2000" dirty="0">
                <a:latin typeface="Arial"/>
                <a:cs typeface="Arial"/>
              </a:rPr>
              <a:t>r</a:t>
            </a:r>
            <a:r>
              <a:rPr lang="en-US" sz="2000" dirty="0" smtClean="0">
                <a:latin typeface="Arial"/>
                <a:cs typeface="Arial"/>
              </a:rPr>
              <a:t>elevant </a:t>
            </a:r>
            <a:r>
              <a:rPr lang="en-US" sz="2000" b="1" dirty="0" smtClean="0">
                <a:solidFill>
                  <a:srgbClr val="FF4300"/>
                </a:solidFill>
                <a:latin typeface="Arial"/>
                <a:cs typeface="Arial"/>
              </a:rPr>
              <a:t>contextual business insights</a:t>
            </a:r>
          </a:p>
        </p:txBody>
      </p:sp>
      <p:grpSp>
        <p:nvGrpSpPr>
          <p:cNvPr id="65" name="Group 64"/>
          <p:cNvGrpSpPr>
            <a:grpSpLocks noChangeAspect="1"/>
          </p:cNvGrpSpPr>
          <p:nvPr/>
        </p:nvGrpSpPr>
        <p:grpSpPr>
          <a:xfrm>
            <a:off x="6521227" y="1756701"/>
            <a:ext cx="4114800" cy="4114800"/>
            <a:chOff x="276130" y="1006628"/>
            <a:chExt cx="5486400" cy="5486400"/>
          </a:xfrm>
        </p:grpSpPr>
        <p:grpSp>
          <p:nvGrpSpPr>
            <p:cNvPr id="66" name="Group 65"/>
            <p:cNvGrpSpPr/>
            <p:nvPr/>
          </p:nvGrpSpPr>
          <p:grpSpPr>
            <a:xfrm>
              <a:off x="276130" y="1006628"/>
              <a:ext cx="5486400" cy="5486400"/>
              <a:chOff x="270348" y="1006290"/>
              <a:chExt cx="5486400" cy="5486400"/>
            </a:xfrm>
          </p:grpSpPr>
          <p:sp>
            <p:nvSpPr>
              <p:cNvPr id="75" name="Oval 74"/>
              <p:cNvSpPr/>
              <p:nvPr/>
            </p:nvSpPr>
            <p:spPr>
              <a:xfrm>
                <a:off x="270348" y="1006290"/>
                <a:ext cx="5486400" cy="5486400"/>
              </a:xfrm>
              <a:prstGeom prst="ellipse">
                <a:avLst/>
              </a:prstGeom>
              <a:pattFill prst="pct40">
                <a:fgClr>
                  <a:schemeClr val="bg1">
                    <a:lumMod val="85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1070448" y="1806390"/>
                <a:ext cx="3886200" cy="3886200"/>
              </a:xfrm>
              <a:prstGeom prst="ellipse">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7" name="Picture 45"/>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1248" y="1923662"/>
                <a:ext cx="444501" cy="43092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8" name="Picture 44"/>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2021" y="1365625"/>
                <a:ext cx="364187" cy="353059"/>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9" name="Picture 78" descr="linkedin.jpeg"/>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221367" y="1759025"/>
                <a:ext cx="363419" cy="363325"/>
              </a:xfrm>
              <a:prstGeom prst="rect">
                <a:avLst/>
              </a:prstGeom>
              <a:noFill/>
              <a:ln w="12700">
                <a:noFill/>
                <a:miter lim="800000"/>
                <a:headEnd/>
                <a:tailEnd/>
              </a:ln>
            </p:spPr>
          </p:pic>
          <p:pic>
            <p:nvPicPr>
              <p:cNvPr id="80" name="Picture 79"/>
              <p:cNvPicPr>
                <a:picLocks noChangeAspect="1"/>
              </p:cNvPicPr>
              <p:nvPr/>
            </p:nvPicPr>
            <p:blipFill>
              <a:blip r:embed="rId5"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589563" y="2991648"/>
                <a:ext cx="357999" cy="358092"/>
              </a:xfrm>
              <a:prstGeom prst="rect">
                <a:avLst/>
              </a:prstGeom>
              <a:noFill/>
              <a:ln w="12700">
                <a:noFill/>
                <a:miter lim="800000"/>
                <a:headEnd/>
                <a:tailEnd/>
              </a:ln>
            </p:spPr>
          </p:pic>
          <p:pic>
            <p:nvPicPr>
              <p:cNvPr id="81" name="Picture 80" descr="book.png"/>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47562" y="4939074"/>
                <a:ext cx="457200" cy="457200"/>
              </a:xfrm>
              <a:prstGeom prst="rect">
                <a:avLst/>
              </a:prstGeom>
              <a:noFill/>
              <a:ln w="12700">
                <a:noFill/>
                <a:miter lim="800000"/>
                <a:headEnd/>
                <a:tailEnd/>
              </a:ln>
            </p:spPr>
          </p:pic>
          <p:pic>
            <p:nvPicPr>
              <p:cNvPr id="82" name="Picture 81" descr="conversation.png"/>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794349" y="5630651"/>
                <a:ext cx="457200" cy="457200"/>
              </a:xfrm>
              <a:prstGeom prst="rect">
                <a:avLst/>
              </a:prstGeom>
              <a:noFill/>
              <a:ln w="12700">
                <a:noFill/>
                <a:miter lim="800000"/>
                <a:headEnd/>
                <a:tailEnd/>
              </a:ln>
            </p:spPr>
          </p:pic>
          <p:pic>
            <p:nvPicPr>
              <p:cNvPr id="83" name="Picture 82" descr="data2.png"/>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26328" y="5836820"/>
                <a:ext cx="457200" cy="457200"/>
              </a:xfrm>
              <a:prstGeom prst="rect">
                <a:avLst/>
              </a:prstGeom>
              <a:noFill/>
              <a:ln w="12700">
                <a:noFill/>
                <a:miter lim="800000"/>
                <a:headEnd/>
                <a:tailEnd/>
              </a:ln>
            </p:spPr>
          </p:pic>
          <p:pic>
            <p:nvPicPr>
              <p:cNvPr id="84" name="Picture 83" descr="geo.png"/>
              <p:cNvPicPr>
                <a:picLocks noChangeAspect="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25358" y="5553816"/>
                <a:ext cx="477719" cy="477719"/>
              </a:xfrm>
              <a:prstGeom prst="rect">
                <a:avLst/>
              </a:prstGeom>
              <a:noFill/>
              <a:ln w="12700">
                <a:noFill/>
                <a:miter lim="800000"/>
                <a:headEnd/>
                <a:tailEnd/>
              </a:ln>
            </p:spPr>
          </p:pic>
          <p:pic>
            <p:nvPicPr>
              <p:cNvPr id="85" name="Picture 84" descr="shopping_cart.png"/>
              <p:cNvPicPr>
                <a:picLocks noChangeAspect="1"/>
              </p:cNvPicPr>
              <p:nvPr/>
            </p:nvPicPr>
            <p:blipFill>
              <a:blip r:embed="rId10">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8149" y="3932053"/>
                <a:ext cx="558800" cy="558800"/>
              </a:xfrm>
              <a:prstGeom prst="rect">
                <a:avLst/>
              </a:prstGeom>
              <a:noFill/>
              <a:ln w="12700">
                <a:noFill/>
                <a:miter lim="800000"/>
                <a:headEnd/>
                <a:tailEnd/>
              </a:ln>
            </p:spPr>
          </p:pic>
          <p:pic>
            <p:nvPicPr>
              <p:cNvPr id="86" name="Picture 85" descr="sport.png"/>
              <p:cNvPicPr>
                <a:picLocks noChangeAspect="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769073" y="4773974"/>
                <a:ext cx="330200" cy="330200"/>
              </a:xfrm>
              <a:prstGeom prst="rect">
                <a:avLst/>
              </a:prstGeom>
              <a:noFill/>
              <a:ln w="12700">
                <a:noFill/>
                <a:miter lim="800000"/>
                <a:headEnd/>
                <a:tailEnd/>
              </a:ln>
            </p:spPr>
          </p:pic>
          <p:pic>
            <p:nvPicPr>
              <p:cNvPr id="87" name="Picture 86"/>
              <p:cNvPicPr>
                <a:picLocks noChangeAspect="1"/>
              </p:cNvPicPr>
              <p:nvPr/>
            </p:nvPicPr>
            <p:blipFill>
              <a:blip r:embed="rId12"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4908773" y="2670864"/>
                <a:ext cx="502771" cy="282684"/>
              </a:xfrm>
              <a:prstGeom prst="rect">
                <a:avLst/>
              </a:prstGeom>
              <a:noFill/>
              <a:ln w="12700">
                <a:noFill/>
                <a:miter lim="800000"/>
                <a:headEnd/>
                <a:tailEnd/>
              </a:ln>
            </p:spPr>
          </p:pic>
          <p:pic>
            <p:nvPicPr>
              <p:cNvPr id="88" name="Picture 87"/>
              <p:cNvPicPr>
                <a:picLocks noChangeAspect="1"/>
              </p:cNvPicPr>
              <p:nvPr/>
            </p:nvPicPr>
            <p:blipFill>
              <a:blip r:embed="rId1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5094044" y="3743808"/>
                <a:ext cx="376392" cy="376490"/>
              </a:xfrm>
              <a:prstGeom prst="rect">
                <a:avLst/>
              </a:prstGeom>
              <a:noFill/>
              <a:ln w="12700">
                <a:noFill/>
                <a:miter lim="800000"/>
                <a:headEnd/>
                <a:tailEnd/>
              </a:ln>
            </p:spPr>
          </p:pic>
          <p:pic>
            <p:nvPicPr>
              <p:cNvPr id="89" name="Picture 88"/>
              <p:cNvPicPr>
                <a:picLocks noChangeAspect="1"/>
              </p:cNvPicPr>
              <p:nvPr/>
            </p:nvPicPr>
            <p:blipFill>
              <a:blip r:embed="rId14">
                <a:duotone>
                  <a:schemeClr val="accent3">
                    <a:shade val="45000"/>
                    <a:satMod val="135000"/>
                  </a:schemeClr>
                  <a:prstClr val="white"/>
                </a:duotone>
              </a:blip>
              <a:stretch>
                <a:fillRect/>
              </a:stretch>
            </p:blipFill>
            <p:spPr>
              <a:xfrm>
                <a:off x="3183528" y="1289124"/>
                <a:ext cx="444501" cy="444501"/>
              </a:xfrm>
              <a:prstGeom prst="rect">
                <a:avLst/>
              </a:prstGeom>
              <a:noFill/>
              <a:ln w="12700">
                <a:noFill/>
                <a:miter lim="800000"/>
                <a:headEnd/>
                <a:tailEnd/>
              </a:ln>
            </p:spPr>
          </p:pic>
          <p:grpSp>
            <p:nvGrpSpPr>
              <p:cNvPr id="90" name="Group 89"/>
              <p:cNvGrpSpPr/>
              <p:nvPr/>
            </p:nvGrpSpPr>
            <p:grpSpPr>
              <a:xfrm>
                <a:off x="1317376" y="2026033"/>
                <a:ext cx="3366945" cy="3497714"/>
                <a:chOff x="1936028" y="2162744"/>
                <a:chExt cx="3366945" cy="3497714"/>
              </a:xfrm>
            </p:grpSpPr>
            <p:cxnSp>
              <p:nvCxnSpPr>
                <p:cNvPr id="95" name="Straight Connector 94"/>
                <p:cNvCxnSpPr/>
                <p:nvPr/>
              </p:nvCxnSpPr>
              <p:spPr>
                <a:xfrm flipH="1">
                  <a:off x="2901392" y="2873002"/>
                  <a:ext cx="1505232" cy="2106353"/>
                </a:xfrm>
                <a:prstGeom prst="line">
                  <a:avLst/>
                </a:prstGeom>
                <a:ln w="762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H="1">
                  <a:off x="3626674" y="2609145"/>
                  <a:ext cx="33936" cy="2600782"/>
                </a:xfrm>
                <a:prstGeom prst="line">
                  <a:avLst/>
                </a:prstGeom>
                <a:ln w="762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2396259" y="3494078"/>
                  <a:ext cx="2442136" cy="860659"/>
                </a:xfrm>
                <a:prstGeom prst="line">
                  <a:avLst/>
                </a:prstGeom>
                <a:ln w="762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flipV="1">
                  <a:off x="2396259" y="3485943"/>
                  <a:ext cx="2482975" cy="843392"/>
                </a:xfrm>
                <a:prstGeom prst="line">
                  <a:avLst/>
                </a:prstGeom>
                <a:ln w="762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901392" y="2821937"/>
                  <a:ext cx="1517930" cy="2195521"/>
                </a:xfrm>
                <a:prstGeom prst="line">
                  <a:avLst/>
                </a:prstGeom>
                <a:ln w="762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3136823" y="3393423"/>
                  <a:ext cx="1039795" cy="1040067"/>
                </a:xfrm>
                <a:prstGeom prst="ellipse">
                  <a:avLst/>
                </a:prstGeom>
                <a:solidFill>
                  <a:srgbClr val="FF4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err="1">
                    <a:solidFill>
                      <a:srgbClr val="FFFFFF"/>
                    </a:solidFill>
                  </a:endParaRPr>
                </a:p>
              </p:txBody>
            </p:sp>
            <p:sp>
              <p:nvSpPr>
                <p:cNvPr id="101" name="Text Placeholder 2"/>
                <p:cNvSpPr txBox="1">
                  <a:spLocks/>
                </p:cNvSpPr>
                <p:nvPr/>
              </p:nvSpPr>
              <p:spPr>
                <a:xfrm>
                  <a:off x="3153437" y="3543588"/>
                  <a:ext cx="997097" cy="664998"/>
                </a:xfrm>
                <a:prstGeom prst="rect">
                  <a:avLst/>
                </a:prstGeom>
                <a:solidFill>
                  <a:schemeClr val="tx2"/>
                </a:solidFill>
              </p:spPr>
              <p:txBody>
                <a:bodyPr anchor="ctr">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400" b="1" dirty="0">
                      <a:solidFill>
                        <a:srgbClr val="FFFFFF"/>
                      </a:solidFill>
                      <a:latin typeface="+mn-lt"/>
                      <a:cs typeface="Arial"/>
                    </a:rPr>
                    <a:t>Your Digital Assets</a:t>
                  </a:r>
                </a:p>
              </p:txBody>
            </p:sp>
            <p:sp>
              <p:nvSpPr>
                <p:cNvPr id="102" name="Oval 101"/>
                <p:cNvSpPr>
                  <a:spLocks noChangeAspect="1"/>
                </p:cNvSpPr>
                <p:nvPr/>
              </p:nvSpPr>
              <p:spPr>
                <a:xfrm>
                  <a:off x="3419627" y="2162744"/>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03" name="Picture 102"/>
                <p:cNvPicPr>
                  <a:picLocks noChangeAspect="1"/>
                </p:cNvPicPr>
                <p:nvPr/>
              </p:nvPicPr>
              <p:blipFill rotWithShape="1">
                <a:blip r:embed="rId15"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3541596" y="2281491"/>
                  <a:ext cx="206475" cy="268288"/>
                </a:xfrm>
                <a:prstGeom prst="rect">
                  <a:avLst/>
                </a:prstGeom>
                <a:noFill/>
                <a:ln w="12700">
                  <a:noFill/>
                  <a:miter lim="800000"/>
                  <a:headEnd/>
                  <a:tailEnd/>
                </a:ln>
              </p:spPr>
            </p:pic>
            <p:sp>
              <p:nvSpPr>
                <p:cNvPr id="104" name="Oval 103"/>
                <p:cNvSpPr>
                  <a:spLocks noChangeAspect="1"/>
                </p:cNvSpPr>
                <p:nvPr/>
              </p:nvSpPr>
              <p:spPr>
                <a:xfrm>
                  <a:off x="2537025" y="2420137"/>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05" name="Picture 104"/>
                <p:cNvPicPr>
                  <a:picLocks noChangeAspect="1"/>
                </p:cNvPicPr>
                <p:nvPr/>
              </p:nvPicPr>
              <p:blipFill>
                <a:blip r:embed="rId16"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602056" y="2517230"/>
                  <a:ext cx="320351" cy="256344"/>
                </a:xfrm>
                <a:prstGeom prst="rect">
                  <a:avLst/>
                </a:prstGeom>
                <a:noFill/>
                <a:ln w="12700">
                  <a:noFill/>
                  <a:miter lim="800000"/>
                  <a:headEnd/>
                  <a:tailEnd/>
                </a:ln>
              </p:spPr>
            </p:pic>
            <p:sp>
              <p:nvSpPr>
                <p:cNvPr id="106" name="Oval 105"/>
                <p:cNvSpPr>
                  <a:spLocks noChangeAspect="1"/>
                </p:cNvSpPr>
                <p:nvPr/>
              </p:nvSpPr>
              <p:spPr>
                <a:xfrm>
                  <a:off x="4267703" y="2450998"/>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07" name="Picture 106"/>
                <p:cNvPicPr>
                  <a:picLocks noChangeAspect="1"/>
                </p:cNvPicPr>
                <p:nvPr/>
              </p:nvPicPr>
              <p:blipFill rotWithShape="1">
                <a:blip r:embed="rId17" cstate="screen">
                  <a:duotone>
                    <a:schemeClr val="accent3">
                      <a:shade val="45000"/>
                      <a:satMod val="135000"/>
                    </a:schemeClr>
                    <a:prstClr val="white"/>
                  </a:duotone>
                  <a:extLst>
                    <a:ext uri="{28A0092B-C50C-407E-A947-70E740481C1C}">
                      <a14:useLocalDpi xmlns:a14="http://schemas.microsoft.com/office/drawing/2010/main"/>
                    </a:ext>
                  </a:extLst>
                </a:blip>
                <a:srcRect b="-1"/>
                <a:stretch/>
              </p:blipFill>
              <p:spPr>
                <a:xfrm>
                  <a:off x="4416323" y="2526675"/>
                  <a:ext cx="153173" cy="299178"/>
                </a:xfrm>
                <a:prstGeom prst="rect">
                  <a:avLst/>
                </a:prstGeom>
                <a:noFill/>
                <a:ln w="12700">
                  <a:noFill/>
                  <a:miter lim="800000"/>
                  <a:headEnd/>
                  <a:tailEnd/>
                </a:ln>
              </p:spPr>
            </p:pic>
            <p:sp>
              <p:nvSpPr>
                <p:cNvPr id="108" name="Oval 107"/>
                <p:cNvSpPr>
                  <a:spLocks noChangeAspect="1"/>
                </p:cNvSpPr>
                <p:nvPr/>
              </p:nvSpPr>
              <p:spPr>
                <a:xfrm>
                  <a:off x="1997750" y="3122537"/>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09" name="Picture 108"/>
                <p:cNvPicPr>
                  <a:picLocks noChangeAspect="1"/>
                </p:cNvPicPr>
                <p:nvPr/>
              </p:nvPicPr>
              <p:blipFill>
                <a:blip r:embed="rId18"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070936" y="3193399"/>
                  <a:ext cx="304042" cy="308807"/>
                </a:xfrm>
                <a:prstGeom prst="rect">
                  <a:avLst/>
                </a:prstGeom>
                <a:noFill/>
                <a:ln w="12700">
                  <a:noFill/>
                  <a:miter lim="800000"/>
                  <a:headEnd/>
                  <a:tailEnd/>
                </a:ln>
              </p:spPr>
            </p:pic>
            <p:sp>
              <p:nvSpPr>
                <p:cNvPr id="110" name="Oval 109"/>
                <p:cNvSpPr>
                  <a:spLocks noChangeAspect="1"/>
                </p:cNvSpPr>
                <p:nvPr/>
              </p:nvSpPr>
              <p:spPr>
                <a:xfrm>
                  <a:off x="1936028" y="4143617"/>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11" name="Picture 110"/>
                <p:cNvPicPr>
                  <a:picLocks noChangeAspect="1"/>
                </p:cNvPicPr>
                <p:nvPr/>
              </p:nvPicPr>
              <p:blipFill>
                <a:blip r:embed="rId19"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042033" y="4209907"/>
                  <a:ext cx="238405" cy="317949"/>
                </a:xfrm>
                <a:prstGeom prst="rect">
                  <a:avLst/>
                </a:prstGeom>
                <a:noFill/>
                <a:ln w="12700">
                  <a:noFill/>
                  <a:miter lim="800000"/>
                  <a:headEnd/>
                  <a:tailEnd/>
                </a:ln>
              </p:spPr>
            </p:pic>
            <p:sp>
              <p:nvSpPr>
                <p:cNvPr id="112" name="Oval 111"/>
                <p:cNvSpPr>
                  <a:spLocks noChangeAspect="1"/>
                </p:cNvSpPr>
                <p:nvPr/>
              </p:nvSpPr>
              <p:spPr>
                <a:xfrm>
                  <a:off x="2526738" y="4923657"/>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sp>
              <p:nvSpPr>
                <p:cNvPr id="113" name="Oval 112"/>
                <p:cNvSpPr>
                  <a:spLocks noChangeAspect="1"/>
                </p:cNvSpPr>
                <p:nvPr/>
              </p:nvSpPr>
              <p:spPr>
                <a:xfrm>
                  <a:off x="3388766" y="5209927"/>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sp>
              <p:nvSpPr>
                <p:cNvPr id="114" name="Oval 113"/>
                <p:cNvSpPr>
                  <a:spLocks noChangeAspect="1"/>
                </p:cNvSpPr>
                <p:nvPr/>
              </p:nvSpPr>
              <p:spPr>
                <a:xfrm>
                  <a:off x="4780550" y="3122537"/>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15" name="Picture 114"/>
                <p:cNvPicPr>
                  <a:picLocks noChangeAspect="1"/>
                </p:cNvPicPr>
                <p:nvPr/>
              </p:nvPicPr>
              <p:blipFill rotWithShape="1">
                <a:blip r:embed="rId20"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flipH="1">
                  <a:off x="4936372" y="3183547"/>
                  <a:ext cx="138769" cy="328511"/>
                </a:xfrm>
                <a:prstGeom prst="rect">
                  <a:avLst/>
                </a:prstGeom>
                <a:noFill/>
                <a:ln w="12700">
                  <a:noFill/>
                  <a:miter lim="800000"/>
                  <a:headEnd/>
                  <a:tailEnd/>
                </a:ln>
              </p:spPr>
            </p:pic>
            <p:sp>
              <p:nvSpPr>
                <p:cNvPr id="116" name="Oval 115"/>
                <p:cNvSpPr>
                  <a:spLocks noChangeAspect="1"/>
                </p:cNvSpPr>
                <p:nvPr/>
              </p:nvSpPr>
              <p:spPr>
                <a:xfrm>
                  <a:off x="4267703" y="4954518"/>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17" name="Picture 116"/>
                <p:cNvPicPr>
                  <a:picLocks noChangeAspect="1"/>
                </p:cNvPicPr>
                <p:nvPr/>
              </p:nvPicPr>
              <p:blipFill>
                <a:blip r:embed="rId21"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4367371" y="5034699"/>
                  <a:ext cx="251078" cy="290168"/>
                </a:xfrm>
                <a:prstGeom prst="rect">
                  <a:avLst/>
                </a:prstGeom>
                <a:noFill/>
                <a:ln w="12700">
                  <a:noFill/>
                  <a:miter lim="800000"/>
                  <a:headEnd/>
                  <a:tailEnd/>
                </a:ln>
              </p:spPr>
            </p:pic>
            <p:sp>
              <p:nvSpPr>
                <p:cNvPr id="118" name="Oval 117"/>
                <p:cNvSpPr>
                  <a:spLocks noChangeAspect="1"/>
                </p:cNvSpPr>
                <p:nvPr/>
              </p:nvSpPr>
              <p:spPr>
                <a:xfrm>
                  <a:off x="4852559" y="4143617"/>
                  <a:ext cx="450414" cy="450531"/>
                </a:xfrm>
                <a:prstGeom prst="ellipse">
                  <a:avLst/>
                </a:prstGeom>
                <a:solidFill>
                  <a:schemeClr val="bg1"/>
                </a:solidFill>
                <a:ln w="6350" cmpd="sng">
                  <a:solidFill>
                    <a:srgbClr val="7F7F7F"/>
                  </a:solidFill>
                </a:ln>
                <a:effectLst/>
              </p:spPr>
              <p:style>
                <a:lnRef idx="1">
                  <a:schemeClr val="accent1"/>
                </a:lnRef>
                <a:fillRef idx="3">
                  <a:schemeClr val="accent1"/>
                </a:fillRef>
                <a:effectRef idx="2">
                  <a:schemeClr val="accent1"/>
                </a:effectRef>
                <a:fontRef idx="minor">
                  <a:schemeClr val="lt1"/>
                </a:fontRef>
              </p:style>
              <p:txBody>
                <a:bodyPr lIns="82299" tIns="41150" rIns="82299" bIns="41150" rtlCol="0" anchor="ctr"/>
                <a:lstStyle/>
                <a:p>
                  <a:pPr algn="ctr"/>
                  <a:endParaRPr lang="en-US" sz="1500" dirty="0" err="1" smtClean="0">
                    <a:solidFill>
                      <a:schemeClr val="tx1"/>
                    </a:solidFill>
                  </a:endParaRPr>
                </a:p>
              </p:txBody>
            </p:sp>
            <p:pic>
              <p:nvPicPr>
                <p:cNvPr id="119" name="Picture 118"/>
                <p:cNvPicPr>
                  <a:picLocks noChangeAspect="1"/>
                </p:cNvPicPr>
                <p:nvPr/>
              </p:nvPicPr>
              <p:blipFill rotWithShape="1">
                <a:blip r:embed="rId22"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4920321" y="4243471"/>
                  <a:ext cx="314889" cy="250821"/>
                </a:xfrm>
                <a:prstGeom prst="rect">
                  <a:avLst/>
                </a:prstGeom>
                <a:noFill/>
                <a:ln w="12700">
                  <a:noFill/>
                  <a:miter lim="800000"/>
                  <a:headEnd/>
                  <a:tailEnd/>
                </a:ln>
              </p:spPr>
            </p:pic>
            <p:sp>
              <p:nvSpPr>
                <p:cNvPr id="120" name="TextBox 119"/>
                <p:cNvSpPr txBox="1"/>
                <p:nvPr/>
              </p:nvSpPr>
              <p:spPr>
                <a:xfrm rot="16200000">
                  <a:off x="2823917" y="3755340"/>
                  <a:ext cx="404751" cy="254288"/>
                </a:xfrm>
                <a:prstGeom prst="rect">
                  <a:avLst/>
                </a:prstGeom>
                <a:noFill/>
              </p:spPr>
              <p:txBody>
                <a:bodyPr wrap="none" lIns="82299" tIns="41150" rIns="82299" bIns="41150" rtlCol="0">
                  <a:spAutoFit/>
                </a:bodyPr>
                <a:lstStyle/>
                <a:p>
                  <a:r>
                    <a:rPr lang="en-US" sz="1500" b="1" dirty="0">
                      <a:solidFill>
                        <a:srgbClr val="FFFFFF"/>
                      </a:solidFill>
                      <a:cs typeface="Arial"/>
                    </a:rPr>
                    <a:t>API</a:t>
                  </a:r>
                </a:p>
              </p:txBody>
            </p:sp>
            <p:sp>
              <p:nvSpPr>
                <p:cNvPr id="121" name="TextBox 120"/>
                <p:cNvSpPr txBox="1"/>
                <p:nvPr/>
              </p:nvSpPr>
              <p:spPr>
                <a:xfrm rot="5400000">
                  <a:off x="4075303" y="3767855"/>
                  <a:ext cx="404751" cy="254288"/>
                </a:xfrm>
                <a:prstGeom prst="rect">
                  <a:avLst/>
                </a:prstGeom>
                <a:noFill/>
              </p:spPr>
              <p:txBody>
                <a:bodyPr wrap="none" lIns="82299" tIns="41150" rIns="82299" bIns="41150" rtlCol="0">
                  <a:spAutoFit/>
                </a:bodyPr>
                <a:lstStyle/>
                <a:p>
                  <a:r>
                    <a:rPr lang="en-US" sz="1500" b="1" dirty="0">
                      <a:solidFill>
                        <a:srgbClr val="FFFFFF"/>
                      </a:solidFill>
                      <a:cs typeface="Arial"/>
                    </a:rPr>
                    <a:t>API</a:t>
                  </a:r>
                </a:p>
              </p:txBody>
            </p:sp>
            <p:pic>
              <p:nvPicPr>
                <p:cNvPr id="122" name="Picture 121"/>
                <p:cNvPicPr>
                  <a:picLocks noChangeAspect="1"/>
                </p:cNvPicPr>
                <p:nvPr/>
              </p:nvPicPr>
              <p:blipFill rotWithShape="1">
                <a:blip r:embed="rId23"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2598919" y="4998744"/>
                  <a:ext cx="306051" cy="300356"/>
                </a:xfrm>
                <a:prstGeom prst="rect">
                  <a:avLst/>
                </a:prstGeom>
                <a:noFill/>
                <a:ln w="12700">
                  <a:noFill/>
                  <a:miter lim="800000"/>
                  <a:headEnd/>
                  <a:tailEnd/>
                </a:ln>
              </p:spPr>
            </p:pic>
            <p:pic>
              <p:nvPicPr>
                <p:cNvPr id="123" name="Picture 122"/>
                <p:cNvPicPr>
                  <a:picLocks noChangeAspect="1"/>
                </p:cNvPicPr>
                <p:nvPr/>
              </p:nvPicPr>
              <p:blipFill rotWithShape="1">
                <a:blip r:embed="rId24">
                  <a:duotone>
                    <a:schemeClr val="accent3">
                      <a:shade val="45000"/>
                      <a:satMod val="135000"/>
                    </a:schemeClr>
                    <a:prstClr val="white"/>
                  </a:duotone>
                </a:blip>
                <a:srcRect l="22237" t="10607" r="20578" b="19553"/>
                <a:stretch/>
              </p:blipFill>
              <p:spPr>
                <a:xfrm>
                  <a:off x="3438598" y="5328462"/>
                  <a:ext cx="350749" cy="242476"/>
                </a:xfrm>
                <a:prstGeom prst="rect">
                  <a:avLst/>
                </a:prstGeom>
                <a:noFill/>
                <a:ln w="12700">
                  <a:noFill/>
                  <a:miter lim="800000"/>
                  <a:headEnd/>
                  <a:tailEnd/>
                </a:ln>
              </p:spPr>
            </p:pic>
          </p:grpSp>
          <p:grpSp>
            <p:nvGrpSpPr>
              <p:cNvPr id="91" name="Group 90"/>
              <p:cNvGrpSpPr/>
              <p:nvPr/>
            </p:nvGrpSpPr>
            <p:grpSpPr>
              <a:xfrm>
                <a:off x="2285861" y="2980053"/>
                <a:ext cx="1517303" cy="1539508"/>
                <a:chOff x="2891813" y="3142164"/>
                <a:chExt cx="1517303" cy="1539508"/>
              </a:xfrm>
            </p:grpSpPr>
            <p:sp>
              <p:nvSpPr>
                <p:cNvPr id="92" name="Donut 91"/>
                <p:cNvSpPr/>
                <p:nvPr/>
              </p:nvSpPr>
              <p:spPr>
                <a:xfrm>
                  <a:off x="2891813" y="3163973"/>
                  <a:ext cx="1517303" cy="1517699"/>
                </a:xfrm>
                <a:prstGeom prst="donut">
                  <a:avLst>
                    <a:gd name="adj" fmla="val 17320"/>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solidFill>
                      <a:schemeClr val="tx1"/>
                    </a:solidFill>
                  </a:endParaRPr>
                </a:p>
              </p:txBody>
            </p:sp>
            <p:sp>
              <p:nvSpPr>
                <p:cNvPr id="93" name="TextBox 92"/>
                <p:cNvSpPr txBox="1"/>
                <p:nvPr/>
              </p:nvSpPr>
              <p:spPr>
                <a:xfrm>
                  <a:off x="3411202" y="3142164"/>
                  <a:ext cx="419704" cy="261764"/>
                </a:xfrm>
                <a:prstGeom prst="rect">
                  <a:avLst/>
                </a:prstGeom>
                <a:noFill/>
              </p:spPr>
              <p:txBody>
                <a:bodyPr wrap="none" rtlCol="0">
                  <a:spAutoFit/>
                </a:bodyPr>
                <a:lstStyle/>
                <a:p>
                  <a:r>
                    <a:rPr lang="en-US" sz="1500" b="1" dirty="0">
                      <a:solidFill>
                        <a:srgbClr val="FFFFFF"/>
                      </a:solidFill>
                      <a:cs typeface="Arial"/>
                    </a:rPr>
                    <a:t>API</a:t>
                  </a:r>
                </a:p>
              </p:txBody>
            </p:sp>
            <p:sp>
              <p:nvSpPr>
                <p:cNvPr id="94" name="TextBox 93"/>
                <p:cNvSpPr txBox="1"/>
                <p:nvPr/>
              </p:nvSpPr>
              <p:spPr>
                <a:xfrm>
                  <a:off x="3411202" y="4404266"/>
                  <a:ext cx="419704" cy="261764"/>
                </a:xfrm>
                <a:prstGeom prst="rect">
                  <a:avLst/>
                </a:prstGeom>
                <a:noFill/>
              </p:spPr>
              <p:txBody>
                <a:bodyPr wrap="none" rtlCol="0">
                  <a:spAutoFit/>
                </a:bodyPr>
                <a:lstStyle/>
                <a:p>
                  <a:r>
                    <a:rPr lang="en-US" sz="1500" b="1" dirty="0">
                      <a:solidFill>
                        <a:srgbClr val="FFFFFF"/>
                      </a:solidFill>
                      <a:cs typeface="Arial"/>
                    </a:rPr>
                    <a:t>API</a:t>
                  </a:r>
                </a:p>
              </p:txBody>
            </p:sp>
          </p:grpSp>
        </p:grpSp>
        <p:sp>
          <p:nvSpPr>
            <p:cNvPr id="67" name="Oval 66"/>
            <p:cNvSpPr/>
            <p:nvPr/>
          </p:nvSpPr>
          <p:spPr>
            <a:xfrm>
              <a:off x="276130" y="1006628"/>
              <a:ext cx="5486400" cy="5486400"/>
            </a:xfrm>
            <a:prstGeom prst="ellipse">
              <a:avLst/>
            </a:prstGeom>
            <a:solidFill>
              <a:schemeClr val="bg1">
                <a:lumMod val="95000"/>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67"/>
            <p:cNvGrpSpPr/>
            <p:nvPr/>
          </p:nvGrpSpPr>
          <p:grpSpPr>
            <a:xfrm>
              <a:off x="400036" y="1006628"/>
              <a:ext cx="5242794" cy="5486400"/>
              <a:chOff x="394254" y="1006290"/>
              <a:chExt cx="5242794" cy="5486400"/>
            </a:xfrm>
          </p:grpSpPr>
          <p:cxnSp>
            <p:nvCxnSpPr>
              <p:cNvPr id="71" name="Straight Arrow Connector 70"/>
              <p:cNvCxnSpPr/>
              <p:nvPr/>
            </p:nvCxnSpPr>
            <p:spPr>
              <a:xfrm flipH="1" flipV="1">
                <a:off x="1421308" y="1517637"/>
                <a:ext cx="3232037" cy="4482918"/>
              </a:xfrm>
              <a:prstGeom prst="straightConnector1">
                <a:avLst/>
              </a:prstGeom>
              <a:ln>
                <a:solidFill>
                  <a:srgbClr val="FF43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3013548" y="1006290"/>
                <a:ext cx="0" cy="5486400"/>
              </a:xfrm>
              <a:prstGeom prst="straightConnector1">
                <a:avLst/>
              </a:prstGeom>
              <a:ln>
                <a:solidFill>
                  <a:srgbClr val="FF43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1394586" y="1517637"/>
                <a:ext cx="3233214" cy="4482918"/>
              </a:xfrm>
              <a:prstGeom prst="straightConnector1">
                <a:avLst/>
              </a:prstGeom>
              <a:ln>
                <a:solidFill>
                  <a:srgbClr val="FF43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394254" y="2850580"/>
                <a:ext cx="5242794" cy="1828800"/>
              </a:xfrm>
              <a:prstGeom prst="straightConnector1">
                <a:avLst/>
              </a:prstGeom>
              <a:ln>
                <a:solidFill>
                  <a:srgbClr val="FF43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69" name="Straight Arrow Connector 68"/>
            <p:cNvCxnSpPr/>
            <p:nvPr/>
          </p:nvCxnSpPr>
          <p:spPr>
            <a:xfrm flipV="1">
              <a:off x="453931" y="2835428"/>
              <a:ext cx="5188899" cy="1844291"/>
            </a:xfrm>
            <a:prstGeom prst="straightConnector1">
              <a:avLst/>
            </a:prstGeom>
            <a:ln>
              <a:solidFill>
                <a:srgbClr val="FF4300"/>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sp>
          <p:nvSpPr>
            <p:cNvPr id="70" name="Oval 69"/>
            <p:cNvSpPr>
              <a:spLocks noChangeAspect="1"/>
            </p:cNvSpPr>
            <p:nvPr/>
          </p:nvSpPr>
          <p:spPr>
            <a:xfrm>
              <a:off x="2109919" y="2835428"/>
              <a:ext cx="1818824" cy="1828800"/>
            </a:xfrm>
            <a:prstGeom prst="ellipse">
              <a:avLst/>
            </a:prstGeom>
            <a:solidFill>
              <a:srgbClr val="FF4300"/>
            </a:solidFill>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lnSpc>
                  <a:spcPts val="1980"/>
                </a:lnSpc>
              </a:pPr>
              <a:r>
                <a:rPr lang="en-US" sz="1400" dirty="0" smtClean="0">
                  <a:latin typeface="Arial"/>
                  <a:cs typeface="Arial"/>
                </a:rPr>
                <a:t>Self-Optimizing Digital  Business</a:t>
              </a:r>
              <a:endParaRPr lang="en-US" sz="1400" dirty="0">
                <a:latin typeface="Arial"/>
                <a:cs typeface="Arial"/>
              </a:endParaRPr>
            </a:p>
          </p:txBody>
        </p:sp>
      </p:grpSp>
    </p:spTree>
    <p:extLst>
      <p:ext uri="{BB962C8B-B14F-4D97-AF65-F5344CB8AC3E}">
        <p14:creationId xmlns:p14="http://schemas.microsoft.com/office/powerpoint/2010/main" val="25137569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Pace of change is increasing</a:t>
            </a:r>
            <a:endParaRPr lang="en-US" dirty="0"/>
          </a:p>
        </p:txBody>
      </p:sp>
      <p:sp>
        <p:nvSpPr>
          <p:cNvPr id="4" name="Content Placeholder 3"/>
          <p:cNvSpPr>
            <a:spLocks noGrp="1"/>
          </p:cNvSpPr>
          <p:nvPr>
            <p:ph idx="1"/>
          </p:nvPr>
        </p:nvSpPr>
        <p:spPr/>
        <p:txBody>
          <a:bodyPr>
            <a:normAutofit/>
          </a:bodyPr>
          <a:lstStyle/>
          <a:p>
            <a:r>
              <a:rPr lang="en-US" dirty="0" smtClean="0"/>
              <a:t>After an initial startup, we saw &gt; 1 new API every 10 days</a:t>
            </a:r>
          </a:p>
          <a:p>
            <a:endParaRPr lang="en-US" dirty="0" smtClean="0"/>
          </a:p>
          <a:p>
            <a:endParaRPr lang="en-US" dirty="0"/>
          </a:p>
          <a:p>
            <a:r>
              <a:rPr lang="en-US" dirty="0" smtClean="0"/>
              <a:t>After 150 days, we observed slowdown in less than 10% of organizations</a:t>
            </a:r>
          </a:p>
          <a:p>
            <a:endParaRPr lang="en-US" dirty="0" smtClean="0"/>
          </a:p>
          <a:p>
            <a:endParaRPr lang="en-US" dirty="0" smtClean="0"/>
          </a:p>
          <a:p>
            <a:r>
              <a:rPr lang="en-US" dirty="0" smtClean="0"/>
              <a:t>Median number of APIs per organization: 14</a:t>
            </a:r>
            <a:endParaRPr lang="en-US" dirty="0"/>
          </a:p>
        </p:txBody>
      </p:sp>
      <p:sp>
        <p:nvSpPr>
          <p:cNvPr id="3" name="Slide Number Placeholder 2"/>
          <p:cNvSpPr>
            <a:spLocks noGrp="1"/>
          </p:cNvSpPr>
          <p:nvPr>
            <p:ph type="sldNum" sz="quarter" idx="4"/>
          </p:nvPr>
        </p:nvSpPr>
        <p:spPr/>
        <p:txBody>
          <a:bodyPr/>
          <a:lstStyle/>
          <a:p>
            <a:fld id="{76807970-5BF8-6F49-93A5-8B7A8174FE81}" type="slidenum">
              <a:rPr lang="en-US" smtClean="0"/>
              <a:pPr/>
              <a:t>5</a:t>
            </a:fld>
            <a:endParaRPr lang="en-US" dirty="0"/>
          </a:p>
        </p:txBody>
      </p:sp>
    </p:spTree>
    <p:extLst>
      <p:ext uri="{BB962C8B-B14F-4D97-AF65-F5344CB8AC3E}">
        <p14:creationId xmlns:p14="http://schemas.microsoft.com/office/powerpoint/2010/main" val="41029305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Data Modeling is </a:t>
            </a:r>
            <a:r>
              <a:rPr lang="en-US" dirty="0">
                <a:cs typeface="Arial"/>
              </a:rPr>
              <a:t>d</a:t>
            </a:r>
            <a:r>
              <a:rPr lang="en-US" dirty="0" smtClean="0">
                <a:cs typeface="Arial"/>
              </a:rPr>
              <a:t>ead</a:t>
            </a:r>
            <a:r>
              <a:rPr lang="en-US" dirty="0">
                <a:cs typeface="Arial"/>
              </a:rPr>
              <a:t>, so is ETL</a:t>
            </a:r>
          </a:p>
        </p:txBody>
      </p:sp>
      <p:sp>
        <p:nvSpPr>
          <p:cNvPr id="4" name="Slide Number Placeholder 3"/>
          <p:cNvSpPr>
            <a:spLocks noGrp="1"/>
          </p:cNvSpPr>
          <p:nvPr>
            <p:ph type="sldNum" sz="quarter" idx="4"/>
          </p:nvPr>
        </p:nvSpPr>
        <p:spPr/>
        <p:txBody>
          <a:bodyPr/>
          <a:lstStyle/>
          <a:p>
            <a:fld id="{B9CF2066-C172-C043-9656-E2597F9B5BE6}" type="slidenum">
              <a:rPr lang="en-US" smtClean="0"/>
              <a:pPr/>
              <a:t>6</a:t>
            </a:fld>
            <a:endParaRPr lang="en-US"/>
          </a:p>
        </p:txBody>
      </p:sp>
      <p:pic>
        <p:nvPicPr>
          <p:cNvPr id="7" name="Picture 6" descr="ODM1_1SchemaDiagram_m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859" y="1476968"/>
            <a:ext cx="7665582" cy="4897113"/>
          </a:xfrm>
          <a:prstGeom prst="rect">
            <a:avLst/>
          </a:prstGeom>
        </p:spPr>
      </p:pic>
    </p:spTree>
    <p:extLst>
      <p:ext uri="{BB962C8B-B14F-4D97-AF65-F5344CB8AC3E}">
        <p14:creationId xmlns:p14="http://schemas.microsoft.com/office/powerpoint/2010/main" val="33488095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ew rapidly changing contextual signals occur</a:t>
            </a:r>
            <a:endParaRPr lang="en-US" dirty="0"/>
          </a:p>
        </p:txBody>
      </p:sp>
      <p:sp>
        <p:nvSpPr>
          <p:cNvPr id="3" name="Slide Number Placeholder 2"/>
          <p:cNvSpPr>
            <a:spLocks noGrp="1"/>
          </p:cNvSpPr>
          <p:nvPr>
            <p:ph type="sldNum" sz="quarter" idx="4"/>
          </p:nvPr>
        </p:nvSpPr>
        <p:spPr>
          <a:prstGeom prst="rect">
            <a:avLst/>
          </a:prstGeom>
        </p:spPr>
        <p:txBody>
          <a:bodyPr/>
          <a:lstStyle/>
          <a:p>
            <a:fld id="{76807970-5BF8-6F49-93A5-8B7A8174FE81}" type="slidenum">
              <a:rPr lang="en-US" smtClean="0"/>
              <a:pPr/>
              <a:t>7</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116281820"/>
              </p:ext>
            </p:extLst>
          </p:nvPr>
        </p:nvGraphicFramePr>
        <p:xfrm>
          <a:off x="1013472" y="1280110"/>
          <a:ext cx="9275190" cy="4799592"/>
        </p:xfrm>
        <a:graphic>
          <a:graphicData uri="http://schemas.openxmlformats.org/drawingml/2006/table">
            <a:tbl>
              <a:tblPr>
                <a:tableStyleId>{5940675A-B579-460E-94D1-54222C63F5DA}</a:tableStyleId>
              </a:tblPr>
              <a:tblGrid>
                <a:gridCol w="4637595"/>
                <a:gridCol w="4637595"/>
              </a:tblGrid>
              <a:tr h="2399796">
                <a:tc>
                  <a:txBody>
                    <a:bodyPr/>
                    <a:lstStyle/>
                    <a:p>
                      <a:pPr algn="l"/>
                      <a:r>
                        <a:rPr lang="en-US" sz="2800" b="1" dirty="0" smtClean="0">
                          <a:solidFill>
                            <a:srgbClr val="FF4300"/>
                          </a:solidFill>
                          <a:latin typeface="Arial"/>
                          <a:cs typeface="Arial"/>
                        </a:rPr>
                        <a:t>User</a:t>
                      </a:r>
                      <a:endParaRPr lang="en-US" sz="2800" b="1" dirty="0">
                        <a:solidFill>
                          <a:srgbClr val="FF4300"/>
                        </a:solidFill>
                        <a:latin typeface="Arial"/>
                        <a:cs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800" b="1" dirty="0" smtClean="0">
                          <a:solidFill>
                            <a:srgbClr val="FF4300"/>
                          </a:solidFill>
                          <a:latin typeface="Arial"/>
                          <a:cs typeface="Arial"/>
                        </a:rPr>
                        <a:t>Developer</a:t>
                      </a:r>
                      <a:endParaRPr lang="en-US" sz="2800" b="1" dirty="0">
                        <a:solidFill>
                          <a:srgbClr val="FF4300"/>
                        </a:solidFill>
                        <a:latin typeface="Arial"/>
                        <a:cs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399796">
                <a:tc>
                  <a:txBody>
                    <a:bodyPr/>
                    <a:lstStyle/>
                    <a:p>
                      <a:pPr algn="l"/>
                      <a:r>
                        <a:rPr lang="en-US" sz="2800" b="1" dirty="0" smtClean="0">
                          <a:solidFill>
                            <a:srgbClr val="FF4300"/>
                          </a:solidFill>
                          <a:latin typeface="Arial"/>
                          <a:cs typeface="Arial"/>
                        </a:rPr>
                        <a:t>Time</a:t>
                      </a:r>
                      <a:endParaRPr lang="en-US" sz="2800" b="1" dirty="0">
                        <a:solidFill>
                          <a:srgbClr val="FF4300"/>
                        </a:solidFill>
                        <a:latin typeface="Arial"/>
                        <a:cs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800" b="1" dirty="0" smtClean="0">
                          <a:solidFill>
                            <a:srgbClr val="FF4300"/>
                          </a:solidFill>
                          <a:latin typeface="Arial"/>
                          <a:cs typeface="Arial"/>
                        </a:rPr>
                        <a:t>Location</a:t>
                      </a:r>
                      <a:endParaRPr lang="en-US" sz="2800" b="1" dirty="0">
                        <a:solidFill>
                          <a:srgbClr val="FF4300"/>
                        </a:solidFill>
                        <a:latin typeface="Arial"/>
                        <a:cs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24" name="Picture 23" descr="ecommerc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591" y="1808673"/>
            <a:ext cx="1086115" cy="1423770"/>
          </a:xfrm>
          <a:prstGeom prst="rect">
            <a:avLst/>
          </a:prstGeom>
        </p:spPr>
      </p:pic>
      <p:pic>
        <p:nvPicPr>
          <p:cNvPr id="5" name="Picture 4" descr="wireless.png"/>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250912" y="1796503"/>
            <a:ext cx="1448111" cy="1448111"/>
          </a:xfrm>
          <a:prstGeom prst="rect">
            <a:avLst/>
          </a:prstGeom>
        </p:spPr>
      </p:pic>
      <p:pic>
        <p:nvPicPr>
          <p:cNvPr id="27" name="Picture 26" descr="hourglass_silhouet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3265" y="4299072"/>
            <a:ext cx="676714" cy="1247996"/>
          </a:xfrm>
          <a:prstGeom prst="rect">
            <a:avLst/>
          </a:prstGeom>
        </p:spPr>
      </p:pic>
      <p:pic>
        <p:nvPicPr>
          <p:cNvPr id="28" name="Picture 27" descr="map_manhatta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6092" y="4125765"/>
            <a:ext cx="3177750" cy="1594611"/>
          </a:xfrm>
          <a:prstGeom prst="rect">
            <a:avLst/>
          </a:prstGeom>
        </p:spPr>
      </p:pic>
    </p:spTree>
    <p:extLst>
      <p:ext uri="{BB962C8B-B14F-4D97-AF65-F5344CB8AC3E}">
        <p14:creationId xmlns:p14="http://schemas.microsoft.com/office/powerpoint/2010/main" val="34513818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a new Big Data Platform</a:t>
            </a:r>
            <a:endParaRPr lang="en-US" dirty="0"/>
          </a:p>
        </p:txBody>
      </p:sp>
      <p:sp>
        <p:nvSpPr>
          <p:cNvPr id="3" name="Slide Number Placeholder 2"/>
          <p:cNvSpPr>
            <a:spLocks noGrp="1"/>
          </p:cNvSpPr>
          <p:nvPr>
            <p:ph type="sldNum" sz="quarter" idx="4"/>
          </p:nvPr>
        </p:nvSpPr>
        <p:spPr/>
        <p:txBody>
          <a:bodyPr/>
          <a:lstStyle/>
          <a:p>
            <a:fld id="{76807970-5BF8-6F49-93A5-8B7A8174FE81}" type="slidenum">
              <a:rPr lang="en-US" smtClean="0"/>
              <a:pPr/>
              <a:t>8</a:t>
            </a:fld>
            <a:endParaRPr lang="en-US" dirty="0"/>
          </a:p>
        </p:txBody>
      </p:sp>
      <p:sp>
        <p:nvSpPr>
          <p:cNvPr id="38" name="Rounded Rectangle 37"/>
          <p:cNvSpPr/>
          <p:nvPr/>
        </p:nvSpPr>
        <p:spPr>
          <a:xfrm>
            <a:off x="4554209" y="1669702"/>
            <a:ext cx="5849912" cy="4612255"/>
          </a:xfrm>
          <a:prstGeom prst="roundRect">
            <a:avLst/>
          </a:prstGeom>
          <a:no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endParaRPr lang="en-US">
              <a:solidFill>
                <a:schemeClr val="tx1"/>
              </a:solidFill>
              <a:latin typeface="Arial"/>
              <a:cs typeface="Arial"/>
            </a:endParaRPr>
          </a:p>
        </p:txBody>
      </p:sp>
      <p:sp>
        <p:nvSpPr>
          <p:cNvPr id="41" name="Text Placeholder 2"/>
          <p:cNvSpPr txBox="1">
            <a:spLocks/>
          </p:cNvSpPr>
          <p:nvPr/>
        </p:nvSpPr>
        <p:spPr>
          <a:xfrm flipH="1">
            <a:off x="2273364" y="5921508"/>
            <a:ext cx="1884068" cy="342121"/>
          </a:xfrm>
          <a:prstGeom prst="rect">
            <a:avLst/>
          </a:prstGeom>
        </p:spPr>
        <p:txBody>
          <a:bodyPr lIns="74077" tIns="37039" rIns="74077" bIns="37039">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rgbClr val="686868"/>
                </a:solidFill>
                <a:latin typeface="Arial"/>
                <a:cs typeface="Arial"/>
              </a:rPr>
              <a:t>All </a:t>
            </a:r>
            <a:r>
              <a:rPr lang="en-US" sz="1800" dirty="0" err="1" smtClean="0">
                <a:solidFill>
                  <a:srgbClr val="686868"/>
                </a:solidFill>
                <a:latin typeface="Arial"/>
                <a:cs typeface="Arial"/>
              </a:rPr>
              <a:t>Backends</a:t>
            </a:r>
            <a:endParaRPr lang="en-US" sz="1800" dirty="0">
              <a:solidFill>
                <a:srgbClr val="686868"/>
              </a:solidFill>
              <a:latin typeface="Arial"/>
              <a:cs typeface="Arial"/>
            </a:endParaRPr>
          </a:p>
        </p:txBody>
      </p:sp>
      <p:pic>
        <p:nvPicPr>
          <p:cNvPr id="42" name="Picture 41" descr="ser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192" y="5146008"/>
            <a:ext cx="713995" cy="847472"/>
          </a:xfrm>
          <a:prstGeom prst="rect">
            <a:avLst/>
          </a:prstGeom>
        </p:spPr>
      </p:pic>
      <p:pic>
        <p:nvPicPr>
          <p:cNvPr id="43" name="Picture 4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09525" y="4885414"/>
            <a:ext cx="537001" cy="537281"/>
          </a:xfrm>
          <a:prstGeom prst="rect">
            <a:avLst/>
          </a:prstGeom>
        </p:spPr>
      </p:pic>
      <p:cxnSp>
        <p:nvCxnSpPr>
          <p:cNvPr id="45" name="Elbow Connector 44"/>
          <p:cNvCxnSpPr>
            <a:stCxn id="66" idx="1"/>
            <a:endCxn id="47" idx="3"/>
          </p:cNvCxnSpPr>
          <p:nvPr/>
        </p:nvCxnSpPr>
        <p:spPr>
          <a:xfrm rot="10800000" flipV="1">
            <a:off x="1486082" y="3975830"/>
            <a:ext cx="1080662" cy="637966"/>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1028882" y="4385196"/>
            <a:ext cx="457200" cy="457200"/>
            <a:chOff x="2014425" y="1262886"/>
            <a:chExt cx="1545388" cy="1204000"/>
          </a:xfrm>
        </p:grpSpPr>
        <p:pic>
          <p:nvPicPr>
            <p:cNvPr id="47" name="Picture 46" descr="p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4425" y="1262886"/>
              <a:ext cx="1545388" cy="1204000"/>
            </a:xfrm>
            <a:prstGeom prst="rect">
              <a:avLst/>
            </a:prstGeom>
          </p:spPr>
        </p:pic>
        <p:pic>
          <p:nvPicPr>
            <p:cNvPr id="49" name="Picture 48" descr="marku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4818" y="1628668"/>
              <a:ext cx="946050" cy="450834"/>
            </a:xfrm>
            <a:prstGeom prst="rect">
              <a:avLst/>
            </a:prstGeom>
          </p:spPr>
        </p:pic>
      </p:grpSp>
      <p:grpSp>
        <p:nvGrpSpPr>
          <p:cNvPr id="50" name="Group 49"/>
          <p:cNvGrpSpPr/>
          <p:nvPr/>
        </p:nvGrpSpPr>
        <p:grpSpPr>
          <a:xfrm>
            <a:off x="1028882" y="3078501"/>
            <a:ext cx="457200" cy="457200"/>
            <a:chOff x="4779163" y="1376035"/>
            <a:chExt cx="1310684" cy="1146086"/>
          </a:xfrm>
        </p:grpSpPr>
        <p:pic>
          <p:nvPicPr>
            <p:cNvPr id="52" name="Picture 51" descr="display.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163" y="1376035"/>
              <a:ext cx="1310684" cy="1146086"/>
            </a:xfrm>
            <a:prstGeom prst="rect">
              <a:avLst/>
            </a:prstGeom>
          </p:spPr>
        </p:pic>
        <p:pic>
          <p:nvPicPr>
            <p:cNvPr id="53" name="Picture 52" descr="cha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3531" y="1641120"/>
              <a:ext cx="703728" cy="567638"/>
            </a:xfrm>
            <a:prstGeom prst="rect">
              <a:avLst/>
            </a:prstGeom>
          </p:spPr>
        </p:pic>
      </p:grpSp>
      <p:sp>
        <p:nvSpPr>
          <p:cNvPr id="54" name="Text Placeholder 2"/>
          <p:cNvSpPr txBox="1">
            <a:spLocks/>
          </p:cNvSpPr>
          <p:nvPr/>
        </p:nvSpPr>
        <p:spPr>
          <a:xfrm flipH="1">
            <a:off x="452269" y="1947915"/>
            <a:ext cx="1613160" cy="310838"/>
          </a:xfrm>
          <a:prstGeom prst="rect">
            <a:avLst/>
          </a:prstGeom>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800" dirty="0" smtClean="0">
                <a:solidFill>
                  <a:srgbClr val="686868"/>
                </a:solidFill>
                <a:latin typeface="Arial"/>
                <a:cs typeface="Arial"/>
              </a:rPr>
              <a:t>All Channels</a:t>
            </a:r>
            <a:endParaRPr lang="en-US" sz="1800" dirty="0">
              <a:solidFill>
                <a:srgbClr val="686868"/>
              </a:solidFill>
              <a:latin typeface="Arial"/>
              <a:cs typeface="Arial"/>
            </a:endParaRPr>
          </a:p>
        </p:txBody>
      </p:sp>
      <p:grpSp>
        <p:nvGrpSpPr>
          <p:cNvPr id="55" name="Group 54"/>
          <p:cNvGrpSpPr/>
          <p:nvPr/>
        </p:nvGrpSpPr>
        <p:grpSpPr>
          <a:xfrm>
            <a:off x="1028882" y="3753466"/>
            <a:ext cx="457200" cy="457200"/>
            <a:chOff x="3456832" y="1299014"/>
            <a:chExt cx="628348" cy="983941"/>
          </a:xfrm>
        </p:grpSpPr>
        <p:pic>
          <p:nvPicPr>
            <p:cNvPr id="56" name="Picture 55" descr="smartphon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56832" y="1299014"/>
              <a:ext cx="628348" cy="983941"/>
            </a:xfrm>
            <a:prstGeom prst="rect">
              <a:avLst/>
            </a:prstGeom>
          </p:spPr>
        </p:pic>
        <p:pic>
          <p:nvPicPr>
            <p:cNvPr id="58" name="Picture 57" descr="app_logic.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82102" y="1606490"/>
              <a:ext cx="393672" cy="343147"/>
            </a:xfrm>
            <a:prstGeom prst="rect">
              <a:avLst/>
            </a:prstGeom>
          </p:spPr>
        </p:pic>
      </p:grpSp>
      <p:sp>
        <p:nvSpPr>
          <p:cNvPr id="65" name="Text Placeholder 2"/>
          <p:cNvSpPr txBox="1">
            <a:spLocks/>
          </p:cNvSpPr>
          <p:nvPr/>
        </p:nvSpPr>
        <p:spPr>
          <a:xfrm flipH="1">
            <a:off x="9347869" y="4234154"/>
            <a:ext cx="1030604" cy="1136854"/>
          </a:xfrm>
          <a:prstGeom prst="rect">
            <a:avLst/>
          </a:prstGeom>
        </p:spPr>
        <p:txBody>
          <a:bodyPr anchor="ctr">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buNone/>
            </a:pPr>
            <a:r>
              <a:rPr lang="en-US" sz="1800" dirty="0">
                <a:solidFill>
                  <a:srgbClr val="7F7F7F"/>
                </a:solidFill>
                <a:latin typeface="Arial"/>
                <a:cs typeface="Arial"/>
              </a:rPr>
              <a:t>External </a:t>
            </a:r>
            <a:endParaRPr lang="en-US" sz="1800" dirty="0" smtClean="0">
              <a:solidFill>
                <a:srgbClr val="7F7F7F"/>
              </a:solidFill>
              <a:latin typeface="Arial"/>
              <a:cs typeface="Arial"/>
            </a:endParaRPr>
          </a:p>
          <a:p>
            <a:pPr marL="0" indent="0">
              <a:buNone/>
            </a:pPr>
            <a:r>
              <a:rPr lang="en-US" sz="1800" dirty="0" smtClean="0">
                <a:solidFill>
                  <a:srgbClr val="7F7F7F"/>
                </a:solidFill>
                <a:latin typeface="Arial"/>
                <a:cs typeface="Arial"/>
              </a:rPr>
              <a:t>and </a:t>
            </a:r>
            <a:endParaRPr lang="en-US" sz="1800" dirty="0">
              <a:solidFill>
                <a:srgbClr val="7F7F7F"/>
              </a:solidFill>
              <a:latin typeface="Arial"/>
              <a:cs typeface="Arial"/>
            </a:endParaRPr>
          </a:p>
          <a:p>
            <a:pPr marL="0" indent="0">
              <a:buNone/>
            </a:pPr>
            <a:r>
              <a:rPr lang="en-US" sz="1800" dirty="0">
                <a:solidFill>
                  <a:srgbClr val="7F7F7F"/>
                </a:solidFill>
                <a:latin typeface="Arial"/>
                <a:cs typeface="Arial"/>
              </a:rPr>
              <a:t>Internal Context</a:t>
            </a:r>
          </a:p>
        </p:txBody>
      </p:sp>
      <p:sp>
        <p:nvSpPr>
          <p:cNvPr id="66" name="Rounded Rectangle 65"/>
          <p:cNvSpPr/>
          <p:nvPr/>
        </p:nvSpPr>
        <p:spPr>
          <a:xfrm>
            <a:off x="2566744" y="3637200"/>
            <a:ext cx="1307558" cy="677259"/>
          </a:xfrm>
          <a:prstGeom prst="roundRect">
            <a:avLst/>
          </a:prstGeom>
          <a:noFill/>
          <a:ln w="28575"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ctr"/>
          <a:lstStyle/>
          <a:p>
            <a:pPr algn="ctr"/>
            <a:r>
              <a:rPr lang="en-US" dirty="0" smtClean="0">
                <a:solidFill>
                  <a:schemeClr val="tx1"/>
                </a:solidFill>
                <a:latin typeface="Arial"/>
                <a:cs typeface="Arial"/>
              </a:rPr>
              <a:t>Apigee Edge</a:t>
            </a:r>
            <a:endParaRPr lang="en-US" sz="1300" dirty="0">
              <a:solidFill>
                <a:schemeClr val="tx1"/>
              </a:solidFill>
              <a:latin typeface="Arial"/>
              <a:cs typeface="Arial"/>
            </a:endParaRPr>
          </a:p>
        </p:txBody>
      </p:sp>
      <p:cxnSp>
        <p:nvCxnSpPr>
          <p:cNvPr id="71" name="Elbow Connector 70"/>
          <p:cNvCxnSpPr>
            <a:stCxn id="66" idx="2"/>
            <a:endCxn id="42" idx="0"/>
          </p:cNvCxnSpPr>
          <p:nvPr/>
        </p:nvCxnSpPr>
        <p:spPr>
          <a:xfrm rot="16200000" flipH="1">
            <a:off x="2805582" y="4729399"/>
            <a:ext cx="831549" cy="1667"/>
          </a:xfrm>
          <a:prstGeom prst="bentConnector3">
            <a:avLst>
              <a:gd name="adj1" fmla="val 50000"/>
            </a:avLst>
          </a:prstGeom>
          <a:ln w="19050">
            <a:solidFill>
              <a:schemeClr val="tx2"/>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72" name="Rounded Rectangle 71"/>
          <p:cNvSpPr/>
          <p:nvPr/>
        </p:nvSpPr>
        <p:spPr>
          <a:xfrm>
            <a:off x="4668733" y="1205242"/>
            <a:ext cx="5530492" cy="489392"/>
          </a:xfrm>
          <a:prstGeom prst="roundRect">
            <a:avLst/>
          </a:prstGeom>
          <a:noFill/>
          <a:ln w="28575" cmpd="sng">
            <a:noFill/>
          </a:ln>
          <a:effectLst/>
        </p:spPr>
        <p:style>
          <a:lnRef idx="1">
            <a:schemeClr val="accent1"/>
          </a:lnRef>
          <a:fillRef idx="3">
            <a:schemeClr val="accent1"/>
          </a:fillRef>
          <a:effectRef idx="2">
            <a:schemeClr val="accent1"/>
          </a:effectRef>
          <a:fontRef idx="minor">
            <a:schemeClr val="lt1"/>
          </a:fontRef>
        </p:style>
        <p:txBody>
          <a:bodyPr lIns="82314" tIns="41157" rIns="82314" bIns="41157" rtlCol="0" anchor="t"/>
          <a:lstStyle/>
          <a:p>
            <a:pPr algn="ctr"/>
            <a:r>
              <a:rPr lang="en-US" sz="2400" b="1" dirty="0" smtClean="0">
                <a:solidFill>
                  <a:schemeClr val="tx2"/>
                </a:solidFill>
                <a:latin typeface="Arial"/>
                <a:cs typeface="Arial"/>
              </a:rPr>
              <a:t>Apigee Insights</a:t>
            </a:r>
            <a:endParaRPr lang="en-US" sz="1600" b="1" dirty="0">
              <a:solidFill>
                <a:schemeClr val="tx2"/>
              </a:solidFill>
              <a:latin typeface="Arial"/>
              <a:cs typeface="Arial"/>
            </a:endParaRPr>
          </a:p>
        </p:txBody>
      </p:sp>
      <p:cxnSp>
        <p:nvCxnSpPr>
          <p:cNvPr id="73" name="Elbow Connector 72"/>
          <p:cNvCxnSpPr>
            <a:stCxn id="66" idx="1"/>
            <a:endCxn id="52" idx="3"/>
          </p:cNvCxnSpPr>
          <p:nvPr/>
        </p:nvCxnSpPr>
        <p:spPr>
          <a:xfrm rot="10800000">
            <a:off x="1486082" y="3307102"/>
            <a:ext cx="1080662" cy="668729"/>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74" name="Elbow Connector 73"/>
          <p:cNvCxnSpPr>
            <a:stCxn id="66" idx="1"/>
            <a:endCxn id="56" idx="3"/>
          </p:cNvCxnSpPr>
          <p:nvPr/>
        </p:nvCxnSpPr>
        <p:spPr>
          <a:xfrm rot="10800000" flipV="1">
            <a:off x="1486082" y="3975830"/>
            <a:ext cx="1080662" cy="6236"/>
          </a:xfrm>
          <a:prstGeom prst="bentConnector3">
            <a:avLst>
              <a:gd name="adj1" fmla="val 50000"/>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75" name="Elbow Connector 74"/>
          <p:cNvCxnSpPr>
            <a:endCxn id="52" idx="3"/>
          </p:cNvCxnSpPr>
          <p:nvPr/>
        </p:nvCxnSpPr>
        <p:spPr>
          <a:xfrm rot="10800000" flipV="1">
            <a:off x="1486083" y="2568931"/>
            <a:ext cx="3068127" cy="738170"/>
          </a:xfrm>
          <a:prstGeom prst="bentConnector3">
            <a:avLst>
              <a:gd name="adj1" fmla="val 82197"/>
            </a:avLst>
          </a:prstGeom>
          <a:ln w="19050">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66" idx="3"/>
            <a:endCxn id="38" idx="1"/>
          </p:cNvCxnSpPr>
          <p:nvPr/>
        </p:nvCxnSpPr>
        <p:spPr>
          <a:xfrm>
            <a:off x="3874302" y="3975830"/>
            <a:ext cx="679907" cy="0"/>
          </a:xfrm>
          <a:prstGeom prst="line">
            <a:avLst/>
          </a:prstGeom>
          <a:ln w="19050">
            <a:solidFill>
              <a:schemeClr val="tx2"/>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6127890" y="3659756"/>
            <a:ext cx="2702551" cy="2285651"/>
            <a:chOff x="6114162" y="3659756"/>
            <a:chExt cx="2702551" cy="2285651"/>
          </a:xfrm>
        </p:grpSpPr>
        <p:pic>
          <p:nvPicPr>
            <p:cNvPr id="62" name="Picture 61" descr="db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14162" y="4200557"/>
              <a:ext cx="1175584" cy="1204048"/>
            </a:xfrm>
            <a:prstGeom prst="rect">
              <a:avLst/>
            </a:prstGeom>
          </p:spPr>
        </p:pic>
        <p:sp>
          <p:nvSpPr>
            <p:cNvPr id="63" name="TextBox 62"/>
            <p:cNvSpPr txBox="1"/>
            <p:nvPr/>
          </p:nvSpPr>
          <p:spPr>
            <a:xfrm>
              <a:off x="7162670" y="3786457"/>
              <a:ext cx="1564109" cy="2032248"/>
            </a:xfrm>
            <a:prstGeom prst="rect">
              <a:avLst/>
            </a:prstGeom>
            <a:noFill/>
          </p:spPr>
          <p:txBody>
            <a:bodyPr wrap="none" rtlCol="0">
              <a:noAutofit/>
            </a:bodyPr>
            <a:lstStyle/>
            <a:p>
              <a:pPr>
                <a:lnSpc>
                  <a:spcPct val="140000"/>
                </a:lnSpc>
              </a:pPr>
              <a:r>
                <a:rPr lang="en-US" dirty="0" smtClean="0">
                  <a:solidFill>
                    <a:srgbClr val="7F7F7F"/>
                  </a:solidFill>
                  <a:latin typeface="Arial"/>
                  <a:cs typeface="Arial"/>
                </a:rPr>
                <a:t>Correlations</a:t>
              </a:r>
            </a:p>
            <a:p>
              <a:pPr>
                <a:lnSpc>
                  <a:spcPct val="140000"/>
                </a:lnSpc>
              </a:pPr>
              <a:r>
                <a:rPr lang="en-US" dirty="0" smtClean="0">
                  <a:solidFill>
                    <a:srgbClr val="7F7F7F"/>
                  </a:solidFill>
                  <a:latin typeface="Arial"/>
                  <a:cs typeface="Arial"/>
                </a:rPr>
                <a:t>Conversions</a:t>
              </a:r>
            </a:p>
            <a:p>
              <a:pPr>
                <a:lnSpc>
                  <a:spcPct val="140000"/>
                </a:lnSpc>
              </a:pPr>
              <a:r>
                <a:rPr lang="en-US" dirty="0" smtClean="0">
                  <a:solidFill>
                    <a:srgbClr val="7F7F7F"/>
                  </a:solidFill>
                  <a:latin typeface="Arial"/>
                  <a:cs typeface="Arial"/>
                </a:rPr>
                <a:t>Segmentation</a:t>
              </a:r>
            </a:p>
            <a:p>
              <a:pPr>
                <a:lnSpc>
                  <a:spcPct val="140000"/>
                </a:lnSpc>
              </a:pPr>
              <a:r>
                <a:rPr lang="en-US" dirty="0" smtClean="0">
                  <a:solidFill>
                    <a:srgbClr val="7F7F7F"/>
                  </a:solidFill>
                  <a:latin typeface="Arial"/>
                  <a:cs typeface="Arial"/>
                </a:rPr>
                <a:t>Anomalies</a:t>
              </a:r>
            </a:p>
            <a:p>
              <a:pPr>
                <a:lnSpc>
                  <a:spcPct val="140000"/>
                </a:lnSpc>
              </a:pPr>
              <a:r>
                <a:rPr lang="en-US" dirty="0" smtClean="0">
                  <a:solidFill>
                    <a:srgbClr val="7F7F7F"/>
                  </a:solidFill>
                  <a:latin typeface="Arial"/>
                  <a:cs typeface="Arial"/>
                </a:rPr>
                <a:t>Time Series</a:t>
              </a:r>
            </a:p>
            <a:p>
              <a:pPr>
                <a:lnSpc>
                  <a:spcPct val="140000"/>
                </a:lnSpc>
              </a:pPr>
              <a:r>
                <a:rPr lang="en-US" dirty="0" smtClean="0">
                  <a:solidFill>
                    <a:srgbClr val="7F7F7F"/>
                  </a:solidFill>
                  <a:latin typeface="Arial"/>
                  <a:cs typeface="Arial"/>
                </a:rPr>
                <a:t> </a:t>
              </a:r>
            </a:p>
            <a:p>
              <a:pPr>
                <a:lnSpc>
                  <a:spcPct val="140000"/>
                </a:lnSpc>
              </a:pPr>
              <a:endParaRPr lang="en-US" sz="1300" dirty="0" smtClean="0">
                <a:solidFill>
                  <a:srgbClr val="7F7F7F"/>
                </a:solidFill>
                <a:latin typeface="Arial"/>
                <a:cs typeface="Arial"/>
              </a:endParaRPr>
            </a:p>
            <a:p>
              <a:pPr>
                <a:lnSpc>
                  <a:spcPct val="140000"/>
                </a:lnSpc>
              </a:pPr>
              <a:endParaRPr lang="en-US" sz="1300" dirty="0">
                <a:solidFill>
                  <a:srgbClr val="7F7F7F"/>
                </a:solidFill>
                <a:latin typeface="Arial"/>
                <a:cs typeface="Arial"/>
              </a:endParaRPr>
            </a:p>
          </p:txBody>
        </p:sp>
        <p:sp>
          <p:nvSpPr>
            <p:cNvPr id="77" name="Rounded Rectangle 76"/>
            <p:cNvSpPr/>
            <p:nvPr/>
          </p:nvSpPr>
          <p:spPr>
            <a:xfrm>
              <a:off x="6114163" y="3659756"/>
              <a:ext cx="2702550" cy="2285651"/>
            </a:xfrm>
            <a:prstGeom prst="roundRect">
              <a:avLst/>
            </a:prstGeom>
            <a:no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4926868" y="2189416"/>
            <a:ext cx="5104594" cy="807129"/>
            <a:chOff x="4914651" y="2189416"/>
            <a:chExt cx="5104594" cy="807129"/>
          </a:xfrm>
        </p:grpSpPr>
        <p:sp>
          <p:nvSpPr>
            <p:cNvPr id="67" name="Rounded Rectangle 66"/>
            <p:cNvSpPr/>
            <p:nvPr/>
          </p:nvSpPr>
          <p:spPr>
            <a:xfrm>
              <a:off x="4937252" y="2351645"/>
              <a:ext cx="1692479" cy="482670"/>
            </a:xfrm>
            <a:prstGeom prst="roundRect">
              <a:avLst/>
            </a:prstGeom>
            <a:ln w="3175" cmpd="sng">
              <a:noFill/>
            </a:ln>
            <a:effectLst/>
          </p:spPr>
          <p:style>
            <a:lnRef idx="3">
              <a:schemeClr val="dk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algn="ctr" defTabSz="1200150">
                <a:spcBef>
                  <a:spcPct val="0"/>
                </a:spcBef>
              </a:pPr>
              <a:r>
                <a:rPr lang="en-US" dirty="0">
                  <a:solidFill>
                    <a:srgbClr val="7F7F7F"/>
                  </a:solidFill>
                  <a:latin typeface="Arial"/>
                  <a:cs typeface="Arial"/>
                </a:rPr>
                <a:t>User Engagement</a:t>
              </a:r>
            </a:p>
          </p:txBody>
        </p:sp>
        <p:sp>
          <p:nvSpPr>
            <p:cNvPr id="68" name="Rounded Rectangle 67"/>
            <p:cNvSpPr/>
            <p:nvPr/>
          </p:nvSpPr>
          <p:spPr>
            <a:xfrm>
              <a:off x="6591245" y="2351645"/>
              <a:ext cx="1752661" cy="482670"/>
            </a:xfrm>
            <a:prstGeom prst="roundRect">
              <a:avLst/>
            </a:prstGeom>
            <a:ln w="3175" cmpd="sng">
              <a:noFill/>
            </a:ln>
            <a:effectLst/>
          </p:spPr>
          <p:style>
            <a:lnRef idx="3">
              <a:schemeClr val="dk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algn="ctr" defTabSz="1200150">
                <a:spcBef>
                  <a:spcPct val="0"/>
                </a:spcBef>
              </a:pPr>
              <a:r>
                <a:rPr lang="en-US" dirty="0">
                  <a:solidFill>
                    <a:srgbClr val="7F7F7F"/>
                  </a:solidFill>
                  <a:latin typeface="Arial"/>
                  <a:cs typeface="Arial"/>
                </a:rPr>
                <a:t>Developer Adoption</a:t>
              </a:r>
            </a:p>
          </p:txBody>
        </p:sp>
        <p:sp>
          <p:nvSpPr>
            <p:cNvPr id="70" name="Rounded Rectangle 69"/>
            <p:cNvSpPr/>
            <p:nvPr/>
          </p:nvSpPr>
          <p:spPr>
            <a:xfrm>
              <a:off x="8431842" y="2351645"/>
              <a:ext cx="1574581" cy="482670"/>
            </a:xfrm>
            <a:prstGeom prst="roundRect">
              <a:avLst/>
            </a:prstGeom>
            <a:ln w="3175" cmpd="sng">
              <a:noFill/>
            </a:ln>
            <a:effectLst/>
          </p:spPr>
          <p:style>
            <a:lnRef idx="3">
              <a:schemeClr val="dk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lvl="0" algn="ctr" defTabSz="1200150">
                <a:spcBef>
                  <a:spcPct val="0"/>
                </a:spcBef>
              </a:pPr>
              <a:r>
                <a:rPr lang="en-US" dirty="0">
                  <a:solidFill>
                    <a:srgbClr val="7F7F7F"/>
                  </a:solidFill>
                  <a:latin typeface="Arial"/>
                  <a:cs typeface="Arial"/>
                </a:rPr>
                <a:t>API</a:t>
              </a:r>
            </a:p>
            <a:p>
              <a:pPr lvl="0" algn="ctr" defTabSz="1200150">
                <a:spcBef>
                  <a:spcPct val="0"/>
                </a:spcBef>
              </a:pPr>
              <a:r>
                <a:rPr lang="en-US" dirty="0">
                  <a:solidFill>
                    <a:srgbClr val="7F7F7F"/>
                  </a:solidFill>
                  <a:latin typeface="Arial"/>
                  <a:cs typeface="Arial"/>
                </a:rPr>
                <a:t> Information</a:t>
              </a:r>
            </a:p>
          </p:txBody>
        </p:sp>
        <p:sp>
          <p:nvSpPr>
            <p:cNvPr id="80" name="Rounded Rectangle 79"/>
            <p:cNvSpPr/>
            <p:nvPr/>
          </p:nvSpPr>
          <p:spPr>
            <a:xfrm>
              <a:off x="4914651" y="2189416"/>
              <a:ext cx="5104594" cy="807129"/>
            </a:xfrm>
            <a:prstGeom prst="roundRect">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1" name="Elbow Connector 80"/>
          <p:cNvCxnSpPr>
            <a:stCxn id="80" idx="2"/>
            <a:endCxn id="77" idx="0"/>
          </p:cNvCxnSpPr>
          <p:nvPr/>
        </p:nvCxnSpPr>
        <p:spPr>
          <a:xfrm rot="16200000" flipH="1">
            <a:off x="7147560" y="3328149"/>
            <a:ext cx="663211" cy="1"/>
          </a:xfrm>
          <a:prstGeom prst="bentConnector3">
            <a:avLst>
              <a:gd name="adj1" fmla="val 50000"/>
            </a:avLst>
          </a:prstGeom>
          <a:ln w="19050">
            <a:solidFill>
              <a:schemeClr val="tx2"/>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7" idx="3"/>
            <a:endCxn id="65" idx="3"/>
          </p:cNvCxnSpPr>
          <p:nvPr/>
        </p:nvCxnSpPr>
        <p:spPr>
          <a:xfrm flipV="1">
            <a:off x="8830441" y="4802581"/>
            <a:ext cx="517428" cy="1"/>
          </a:xfrm>
          <a:prstGeom prst="line">
            <a:avLst/>
          </a:prstGeom>
          <a:ln w="19050">
            <a:solidFill>
              <a:schemeClr val="tx2"/>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6556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Business and Technical Problems</a:t>
            </a:r>
            <a:endParaRPr lang="en-US" dirty="0"/>
          </a:p>
        </p:txBody>
      </p:sp>
      <p:sp>
        <p:nvSpPr>
          <p:cNvPr id="4" name="Slide Number Placeholder 3"/>
          <p:cNvSpPr>
            <a:spLocks noGrp="1"/>
          </p:cNvSpPr>
          <p:nvPr>
            <p:ph type="sldNum" sz="quarter" idx="4294967295"/>
          </p:nvPr>
        </p:nvSpPr>
        <p:spPr>
          <a:xfrm>
            <a:off x="0" y="6353176"/>
            <a:ext cx="2841837" cy="365125"/>
          </a:xfrm>
        </p:spPr>
        <p:txBody>
          <a:bodyPr/>
          <a:lstStyle/>
          <a:p>
            <a:fld id="{B9CF2066-C172-C043-9656-E2597F9B5BE6}" type="slidenum">
              <a:rPr lang="en-US" smtClean="0"/>
              <a:pPr/>
              <a:t>9</a:t>
            </a:fld>
            <a:endParaRPr lang="en-US"/>
          </a:p>
        </p:txBody>
      </p:sp>
    </p:spTree>
    <p:extLst>
      <p:ext uri="{BB962C8B-B14F-4D97-AF65-F5344CB8AC3E}">
        <p14:creationId xmlns:p14="http://schemas.microsoft.com/office/powerpoint/2010/main" val="28417346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loveAPIs_breakout_16-9onwhite">
  <a:themeElements>
    <a:clrScheme name="apigee_theme_colors">
      <a:dk1>
        <a:srgbClr val="686868"/>
      </a:dk1>
      <a:lt1>
        <a:sysClr val="window" lastClr="FFFFFF"/>
      </a:lt1>
      <a:dk2>
        <a:srgbClr val="FF4300"/>
      </a:dk2>
      <a:lt2>
        <a:srgbClr val="F1F2F2"/>
      </a:lt2>
      <a:accent1>
        <a:srgbClr val="D1D3D4"/>
      </a:accent1>
      <a:accent2>
        <a:srgbClr val="A7A9AC"/>
      </a:accent2>
      <a:accent3>
        <a:srgbClr val="6D6E71"/>
      </a:accent3>
      <a:accent4>
        <a:srgbClr val="494949"/>
      </a:accent4>
      <a:accent5>
        <a:srgbClr val="1C9AD6"/>
      </a:accent5>
      <a:accent6>
        <a:srgbClr val="179C4E"/>
      </a:accent6>
      <a:hlink>
        <a:srgbClr val="1B97D1"/>
      </a:hlink>
      <a:folHlink>
        <a:srgbClr val="064B7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iloveAPIs_breakout_16-9onwhite.potx</Template>
  <TotalTime>1573</TotalTime>
  <Words>1117</Words>
  <Application>Microsoft Macintosh PowerPoint</Application>
  <PresentationFormat>Custom</PresentationFormat>
  <Paragraphs>270</Paragraphs>
  <Slides>31</Slides>
  <Notes>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iloveAPIs_breakout_16-9onwhite</vt:lpstr>
      <vt:lpstr>  Apigee Insights  Anant Jhingran @jhingran</vt:lpstr>
      <vt:lpstr>Agenda</vt:lpstr>
      <vt:lpstr>What’s New</vt:lpstr>
      <vt:lpstr>Self-Optimizing Digital Business</vt:lpstr>
      <vt:lpstr>Pace of change is increasing</vt:lpstr>
      <vt:lpstr>Data Modeling is dead, so is ETL</vt:lpstr>
      <vt:lpstr>New rapidly changing contextual signals occur</vt:lpstr>
      <vt:lpstr>Need for a new Big Data Platform</vt:lpstr>
      <vt:lpstr>Business and Technical Problems</vt:lpstr>
      <vt:lpstr>Contextual Business Insights</vt:lpstr>
      <vt:lpstr>Sporting Events and Beer Consumption in AU</vt:lpstr>
      <vt:lpstr>User Shopping Behavior</vt:lpstr>
      <vt:lpstr>Speeding up the Analytical Process</vt:lpstr>
      <vt:lpstr>Speed up delivery of business insights</vt:lpstr>
      <vt:lpstr>Collect and Act faster</vt:lpstr>
      <vt:lpstr>Analyze faster: Abstractions</vt:lpstr>
      <vt:lpstr>Analyze faster: Widely used technologies</vt:lpstr>
      <vt:lpstr>Analyze faster: Configuration, not code</vt:lpstr>
      <vt:lpstr>Architecture</vt:lpstr>
      <vt:lpstr>Insights: Architectural Components</vt:lpstr>
      <vt:lpstr>Demo: Retail Personalization</vt:lpstr>
      <vt:lpstr>Demo</vt:lpstr>
      <vt:lpstr>Insights Services</vt:lpstr>
      <vt:lpstr>Engagement Workflow</vt:lpstr>
      <vt:lpstr>Analysis Process</vt:lpstr>
      <vt:lpstr>PowerPoint Presentation</vt:lpstr>
      <vt:lpstr>Appendix</vt:lpstr>
      <vt:lpstr>Apigee Digital Business Platform</vt:lpstr>
      <vt:lpstr>Data Science Engagement Workflow</vt:lpstr>
      <vt:lpstr>Data Science Engagement Workflow</vt:lpstr>
      <vt:lpstr>Data Science Engagement Workflow</vt:lpstr>
    </vt:vector>
  </TitlesOfParts>
  <Company>The Opposite of Olives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Carole Jeung</dc:creator>
  <cp:lastModifiedBy>Abhi Rele</cp:lastModifiedBy>
  <cp:revision>276</cp:revision>
  <dcterms:created xsi:type="dcterms:W3CDTF">2013-08-05T18:46:25Z</dcterms:created>
  <dcterms:modified xsi:type="dcterms:W3CDTF">2013-11-05T20:04:03Z</dcterms:modified>
</cp:coreProperties>
</file>