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85" r:id="rId3"/>
    <p:sldId id="273" r:id="rId4"/>
    <p:sldId id="330" r:id="rId5"/>
    <p:sldId id="332" r:id="rId6"/>
    <p:sldId id="320" r:id="rId7"/>
    <p:sldId id="296" r:id="rId8"/>
    <p:sldId id="321" r:id="rId9"/>
    <p:sldId id="327" r:id="rId10"/>
    <p:sldId id="277" r:id="rId11"/>
    <p:sldId id="315" r:id="rId12"/>
    <p:sldId id="279" r:id="rId13"/>
    <p:sldId id="275" r:id="rId14"/>
    <p:sldId id="311" r:id="rId15"/>
    <p:sldId id="308" r:id="rId16"/>
    <p:sldId id="292" r:id="rId17"/>
    <p:sldId id="297" r:id="rId18"/>
    <p:sldId id="286" r:id="rId19"/>
    <p:sldId id="276" r:id="rId20"/>
    <p:sldId id="314" r:id="rId21"/>
    <p:sldId id="331" r:id="rId22"/>
    <p:sldId id="278" r:id="rId23"/>
    <p:sldId id="304" r:id="rId24"/>
    <p:sldId id="280" r:id="rId25"/>
    <p:sldId id="328" r:id="rId26"/>
    <p:sldId id="325" r:id="rId27"/>
    <p:sldId id="326" r:id="rId28"/>
    <p:sldId id="309" r:id="rId29"/>
    <p:sldId id="290" r:id="rId30"/>
    <p:sldId id="322" r:id="rId31"/>
    <p:sldId id="288" r:id="rId32"/>
    <p:sldId id="312" r:id="rId33"/>
    <p:sldId id="317" r:id="rId34"/>
    <p:sldId id="310" r:id="rId35"/>
    <p:sldId id="305" r:id="rId36"/>
    <p:sldId id="293" r:id="rId37"/>
    <p:sldId id="281" r:id="rId38"/>
    <p:sldId id="294" r:id="rId39"/>
    <p:sldId id="295" r:id="rId40"/>
    <p:sldId id="318" r:id="rId41"/>
    <p:sldId id="298" r:id="rId42"/>
    <p:sldId id="333" r:id="rId43"/>
    <p:sldId id="301" r:id="rId44"/>
    <p:sldId id="324" r:id="rId45"/>
    <p:sldId id="329" r:id="rId46"/>
    <p:sldId id="334"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52" autoAdjust="0"/>
    <p:restoredTop sz="93823" autoAdjust="0"/>
  </p:normalViewPr>
  <p:slideViewPr>
    <p:cSldViewPr snapToGrid="0" snapToObjects="1">
      <p:cViewPr varScale="1">
        <p:scale>
          <a:sx n="112" d="100"/>
          <a:sy n="112" d="100"/>
        </p:scale>
        <p:origin x="120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5AB6E5-1511-4154-810A-1FC3FA41E545}" type="datetimeFigureOut">
              <a:rPr lang="en-US" smtClean="0"/>
              <a:t>1/2/19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FA5C51-1983-435B-90D1-EDC76C4C506F}" type="slidenum">
              <a:rPr lang="en-US" smtClean="0"/>
              <a:t>‹#›</a:t>
            </a:fld>
            <a:endParaRPr lang="en-US"/>
          </a:p>
        </p:txBody>
      </p:sp>
    </p:spTree>
    <p:extLst>
      <p:ext uri="{BB962C8B-B14F-4D97-AF65-F5344CB8AC3E}">
        <p14:creationId xmlns:p14="http://schemas.microsoft.com/office/powerpoint/2010/main" val="3977405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FA5C51-1983-435B-90D1-EDC76C4C506F}" type="slidenum">
              <a:rPr lang="en-US" smtClean="0"/>
              <a:t>19</a:t>
            </a:fld>
            <a:endParaRPr lang="en-US"/>
          </a:p>
        </p:txBody>
      </p:sp>
    </p:spTree>
    <p:extLst>
      <p:ext uri="{BB962C8B-B14F-4D97-AF65-F5344CB8AC3E}">
        <p14:creationId xmlns:p14="http://schemas.microsoft.com/office/powerpoint/2010/main" val="424380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FA5C51-1983-435B-90D1-EDC76C4C506F}" type="slidenum">
              <a:rPr lang="en-US" smtClean="0"/>
              <a:t>20</a:t>
            </a:fld>
            <a:endParaRPr lang="en-US"/>
          </a:p>
        </p:txBody>
      </p:sp>
    </p:spTree>
    <p:extLst>
      <p:ext uri="{BB962C8B-B14F-4D97-AF65-F5344CB8AC3E}">
        <p14:creationId xmlns:p14="http://schemas.microsoft.com/office/powerpoint/2010/main" val="2574570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FA5C51-1983-435B-90D1-EDC76C4C506F}" type="slidenum">
              <a:rPr lang="en-US" smtClean="0"/>
              <a:t>21</a:t>
            </a:fld>
            <a:endParaRPr lang="en-US"/>
          </a:p>
        </p:txBody>
      </p:sp>
    </p:spTree>
    <p:extLst>
      <p:ext uri="{BB962C8B-B14F-4D97-AF65-F5344CB8AC3E}">
        <p14:creationId xmlns:p14="http://schemas.microsoft.com/office/powerpoint/2010/main" val="1744913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FA5C51-1983-435B-90D1-EDC76C4C506F}" type="slidenum">
              <a:rPr lang="en-US" smtClean="0"/>
              <a:t>31</a:t>
            </a:fld>
            <a:endParaRPr lang="en-US"/>
          </a:p>
        </p:txBody>
      </p:sp>
    </p:spTree>
    <p:extLst>
      <p:ext uri="{BB962C8B-B14F-4D97-AF65-F5344CB8AC3E}">
        <p14:creationId xmlns:p14="http://schemas.microsoft.com/office/powerpoint/2010/main" val="901060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FA5C51-1983-435B-90D1-EDC76C4C506F}" type="slidenum">
              <a:rPr lang="en-US" smtClean="0"/>
              <a:t>42</a:t>
            </a:fld>
            <a:endParaRPr lang="en-US"/>
          </a:p>
        </p:txBody>
      </p:sp>
    </p:spTree>
    <p:extLst>
      <p:ext uri="{BB962C8B-B14F-4D97-AF65-F5344CB8AC3E}">
        <p14:creationId xmlns:p14="http://schemas.microsoft.com/office/powerpoint/2010/main" val="1172555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43C6C2-04D0-1142-9221-AA314C3C8359}" type="datetimeFigureOut">
              <a:rPr lang="en-US" smtClean="0"/>
              <a:t>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DFDC0-8B33-3A41-8D75-311F9991E632}" type="slidenum">
              <a:rPr lang="en-US" smtClean="0"/>
              <a:t>‹#›</a:t>
            </a:fld>
            <a:endParaRPr lang="en-US"/>
          </a:p>
        </p:txBody>
      </p:sp>
    </p:spTree>
    <p:extLst>
      <p:ext uri="{BB962C8B-B14F-4D97-AF65-F5344CB8AC3E}">
        <p14:creationId xmlns:p14="http://schemas.microsoft.com/office/powerpoint/2010/main" val="156178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43C6C2-04D0-1142-9221-AA314C3C8359}" type="datetimeFigureOut">
              <a:rPr lang="en-US" smtClean="0"/>
              <a:t>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DFDC0-8B33-3A41-8D75-311F9991E632}" type="slidenum">
              <a:rPr lang="en-US" smtClean="0"/>
              <a:t>‹#›</a:t>
            </a:fld>
            <a:endParaRPr lang="en-US"/>
          </a:p>
        </p:txBody>
      </p:sp>
    </p:spTree>
    <p:extLst>
      <p:ext uri="{BB962C8B-B14F-4D97-AF65-F5344CB8AC3E}">
        <p14:creationId xmlns:p14="http://schemas.microsoft.com/office/powerpoint/2010/main" val="158937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43C6C2-04D0-1142-9221-AA314C3C8359}" type="datetimeFigureOut">
              <a:rPr lang="en-US" smtClean="0"/>
              <a:t>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DFDC0-8B33-3A41-8D75-311F9991E632}" type="slidenum">
              <a:rPr lang="en-US" smtClean="0"/>
              <a:t>‹#›</a:t>
            </a:fld>
            <a:endParaRPr lang="en-US"/>
          </a:p>
        </p:txBody>
      </p:sp>
    </p:spTree>
    <p:extLst>
      <p:ext uri="{BB962C8B-B14F-4D97-AF65-F5344CB8AC3E}">
        <p14:creationId xmlns:p14="http://schemas.microsoft.com/office/powerpoint/2010/main" val="260791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43C6C2-04D0-1142-9221-AA314C3C8359}" type="datetimeFigureOut">
              <a:rPr lang="en-US" smtClean="0"/>
              <a:t>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DFDC0-8B33-3A41-8D75-311F9991E632}" type="slidenum">
              <a:rPr lang="en-US" smtClean="0"/>
              <a:t>‹#›</a:t>
            </a:fld>
            <a:endParaRPr lang="en-US"/>
          </a:p>
        </p:txBody>
      </p:sp>
    </p:spTree>
    <p:extLst>
      <p:ext uri="{BB962C8B-B14F-4D97-AF65-F5344CB8AC3E}">
        <p14:creationId xmlns:p14="http://schemas.microsoft.com/office/powerpoint/2010/main" val="40990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3C6C2-04D0-1142-9221-AA314C3C8359}" type="datetimeFigureOut">
              <a:rPr lang="en-US" smtClean="0"/>
              <a:t>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7DFDC0-8B33-3A41-8D75-311F9991E632}" type="slidenum">
              <a:rPr lang="en-US" smtClean="0"/>
              <a:t>‹#›</a:t>
            </a:fld>
            <a:endParaRPr lang="en-US"/>
          </a:p>
        </p:txBody>
      </p:sp>
    </p:spTree>
    <p:extLst>
      <p:ext uri="{BB962C8B-B14F-4D97-AF65-F5344CB8AC3E}">
        <p14:creationId xmlns:p14="http://schemas.microsoft.com/office/powerpoint/2010/main" val="2920428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43C6C2-04D0-1142-9221-AA314C3C8359}" type="datetimeFigureOut">
              <a:rPr lang="en-US" smtClean="0"/>
              <a:t>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DFDC0-8B33-3A41-8D75-311F9991E632}" type="slidenum">
              <a:rPr lang="en-US" smtClean="0"/>
              <a:t>‹#›</a:t>
            </a:fld>
            <a:endParaRPr lang="en-US"/>
          </a:p>
        </p:txBody>
      </p:sp>
    </p:spTree>
    <p:extLst>
      <p:ext uri="{BB962C8B-B14F-4D97-AF65-F5344CB8AC3E}">
        <p14:creationId xmlns:p14="http://schemas.microsoft.com/office/powerpoint/2010/main" val="2793876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43C6C2-04D0-1142-9221-AA314C3C8359}" type="datetimeFigureOut">
              <a:rPr lang="en-US" smtClean="0"/>
              <a:t>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7DFDC0-8B33-3A41-8D75-311F9991E632}" type="slidenum">
              <a:rPr lang="en-US" smtClean="0"/>
              <a:t>‹#›</a:t>
            </a:fld>
            <a:endParaRPr lang="en-US"/>
          </a:p>
        </p:txBody>
      </p:sp>
    </p:spTree>
    <p:extLst>
      <p:ext uri="{BB962C8B-B14F-4D97-AF65-F5344CB8AC3E}">
        <p14:creationId xmlns:p14="http://schemas.microsoft.com/office/powerpoint/2010/main" val="2923760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43C6C2-04D0-1142-9221-AA314C3C8359}" type="datetimeFigureOut">
              <a:rPr lang="en-US" smtClean="0"/>
              <a:t>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7DFDC0-8B33-3A41-8D75-311F9991E632}" type="slidenum">
              <a:rPr lang="en-US" smtClean="0"/>
              <a:t>‹#›</a:t>
            </a:fld>
            <a:endParaRPr lang="en-US"/>
          </a:p>
        </p:txBody>
      </p:sp>
    </p:spTree>
    <p:extLst>
      <p:ext uri="{BB962C8B-B14F-4D97-AF65-F5344CB8AC3E}">
        <p14:creationId xmlns:p14="http://schemas.microsoft.com/office/powerpoint/2010/main" val="63079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3C6C2-04D0-1142-9221-AA314C3C8359}" type="datetimeFigureOut">
              <a:rPr lang="en-US" smtClean="0"/>
              <a:t>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7DFDC0-8B33-3A41-8D75-311F9991E632}" type="slidenum">
              <a:rPr lang="en-US" smtClean="0"/>
              <a:t>‹#›</a:t>
            </a:fld>
            <a:endParaRPr lang="en-US"/>
          </a:p>
        </p:txBody>
      </p:sp>
    </p:spTree>
    <p:extLst>
      <p:ext uri="{BB962C8B-B14F-4D97-AF65-F5344CB8AC3E}">
        <p14:creationId xmlns:p14="http://schemas.microsoft.com/office/powerpoint/2010/main" val="3137865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43C6C2-04D0-1142-9221-AA314C3C8359}" type="datetimeFigureOut">
              <a:rPr lang="en-US" smtClean="0"/>
              <a:t>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DFDC0-8B33-3A41-8D75-311F9991E632}" type="slidenum">
              <a:rPr lang="en-US" smtClean="0"/>
              <a:t>‹#›</a:t>
            </a:fld>
            <a:endParaRPr lang="en-US"/>
          </a:p>
        </p:txBody>
      </p:sp>
    </p:spTree>
    <p:extLst>
      <p:ext uri="{BB962C8B-B14F-4D97-AF65-F5344CB8AC3E}">
        <p14:creationId xmlns:p14="http://schemas.microsoft.com/office/powerpoint/2010/main" val="412564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43C6C2-04D0-1142-9221-AA314C3C8359}" type="datetimeFigureOut">
              <a:rPr lang="en-US" smtClean="0"/>
              <a:t>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7DFDC0-8B33-3A41-8D75-311F9991E632}" type="slidenum">
              <a:rPr lang="en-US" smtClean="0"/>
              <a:t>‹#›</a:t>
            </a:fld>
            <a:endParaRPr lang="en-US"/>
          </a:p>
        </p:txBody>
      </p:sp>
    </p:spTree>
    <p:extLst>
      <p:ext uri="{BB962C8B-B14F-4D97-AF65-F5344CB8AC3E}">
        <p14:creationId xmlns:p14="http://schemas.microsoft.com/office/powerpoint/2010/main" val="4193260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3C6C2-04D0-1142-9221-AA314C3C8359}" type="datetimeFigureOut">
              <a:rPr lang="en-US" smtClean="0"/>
              <a:t>1/2/19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DFDC0-8B33-3A41-8D75-311F9991E632}" type="slidenum">
              <a:rPr lang="en-US" smtClean="0"/>
              <a:t>‹#›</a:t>
            </a:fld>
            <a:endParaRPr lang="en-US"/>
          </a:p>
        </p:txBody>
      </p:sp>
    </p:spTree>
    <p:extLst>
      <p:ext uri="{BB962C8B-B14F-4D97-AF65-F5344CB8AC3E}">
        <p14:creationId xmlns:p14="http://schemas.microsoft.com/office/powerpoint/2010/main" val="3726941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realestateinyourtwenties.com/blog/cap-rates-the-magic-fairy-dust-of-the-investing-worl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apartmentsyndication.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bankrate.com/rates/interest-rates/libor.asp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amcobi.com/wpmf/2012/how-to-calculate-a-rubs-water-bil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zhhe11sw6wu5a6611ympwk17-wpengine.netdna-ssl.com/wp-content/uploads/2018/07/Screen-Shot-2018-07-02-at-3.34.23-PM-1024x781.png" TargetMode="External"/><Relationship Id="rId2" Type="http://schemas.openxmlformats.org/officeDocument/2006/relationships/hyperlink" Target="https://zhhe11sw6wu5a6611ympwk17-wpengine.netdna-ssl.com/wp-content/uploads/2018/07/Screen-Shot-2018-07-02-at-1.42.29-PM-1024x870.png"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zhhe11sw6wu5a6611ympwk17-wpengine.netdna-ssl.com/wp-content/uploads/2018/07/Screen-Shot-2018-07-02-at-3.31.45-PM-1024x844.png"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joefairless.com/buying-apts/" TargetMode="External"/><Relationship Id="rId2" Type="http://schemas.openxmlformats.org/officeDocument/2006/relationships/hyperlink" Target="mailto:mbelsky@easterneq.co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8021" y="6436315"/>
            <a:ext cx="5106737" cy="577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16" name="TextBox 15"/>
          <p:cNvSpPr txBox="1"/>
          <p:nvPr/>
        </p:nvSpPr>
        <p:spPr>
          <a:xfrm>
            <a:off x="457200" y="2540036"/>
            <a:ext cx="8373979" cy="707886"/>
          </a:xfrm>
          <a:prstGeom prst="rect">
            <a:avLst/>
          </a:prstGeom>
          <a:noFill/>
        </p:spPr>
        <p:txBody>
          <a:bodyPr wrap="square" rtlCol="0">
            <a:spAutoFit/>
          </a:bodyPr>
          <a:lstStyle/>
          <a:p>
            <a:pPr algn="ctr"/>
            <a:r>
              <a:rPr lang="en-US" sz="4000" b="1" dirty="0">
                <a:solidFill>
                  <a:schemeClr val="tx2">
                    <a:lumMod val="75000"/>
                  </a:schemeClr>
                </a:solidFill>
                <a:latin typeface="Franklin Gothic Book"/>
                <a:cs typeface="Franklin Gothic Book"/>
              </a:rPr>
              <a:t>Mastering the Lingo</a:t>
            </a:r>
            <a:endParaRPr lang="en-US" sz="4000" i="1" dirty="0">
              <a:solidFill>
                <a:schemeClr val="tx2">
                  <a:lumMod val="75000"/>
                </a:schemeClr>
              </a:solidFill>
              <a:latin typeface="Franklin Gothic Book"/>
              <a:cs typeface="Franklin Gothic Book"/>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6450" y="4182739"/>
            <a:ext cx="2857120" cy="2589535"/>
          </a:xfrm>
          <a:prstGeom prst="rect">
            <a:avLst/>
          </a:prstGeom>
        </p:spPr>
      </p:pic>
    </p:spTree>
    <p:extLst>
      <p:ext uri="{BB962C8B-B14F-4D97-AF65-F5344CB8AC3E}">
        <p14:creationId xmlns:p14="http://schemas.microsoft.com/office/powerpoint/2010/main" val="246692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2554545"/>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Gross Potential Income </a:t>
            </a:r>
            <a:r>
              <a:rPr lang="en-US" sz="1600" b="1" dirty="0">
                <a:solidFill>
                  <a:schemeClr val="tx2">
                    <a:lumMod val="75000"/>
                  </a:schemeClr>
                </a:solidFill>
                <a:latin typeface="Franklin Gothic Book"/>
                <a:cs typeface="Franklin Gothic Book"/>
              </a:rPr>
              <a:t>is the hypothetical amount of revenue if the apartment community were 100% leased year-round at market rental rates plus all other income.</a:t>
            </a:r>
          </a:p>
          <a:p>
            <a:endParaRPr lang="en-US" sz="1600"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 216-unit apartment community</a:t>
            </a:r>
          </a:p>
          <a:p>
            <a:endParaRPr lang="en-US" sz="1600" dirty="0">
              <a:solidFill>
                <a:schemeClr val="tx2">
                  <a:lumMod val="75000"/>
                </a:schemeClr>
              </a:solidFill>
              <a:latin typeface="Franklin Gothic Book"/>
              <a:cs typeface="Franklin Gothic Book"/>
            </a:endParaRP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Gross potential rent is $2,263,624</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Other income is $177,426</a:t>
            </a:r>
          </a:p>
          <a:p>
            <a:endParaRPr lang="en-US" sz="1600" b="1" dirty="0">
              <a:solidFill>
                <a:schemeClr val="tx2">
                  <a:lumMod val="75000"/>
                </a:schemeClr>
              </a:solidFill>
              <a:latin typeface="Franklin Gothic Book"/>
              <a:cs typeface="Franklin Gothic Book"/>
            </a:endParaRPr>
          </a:p>
          <a:p>
            <a:r>
              <a:rPr lang="en-US" sz="1600" b="1" dirty="0">
                <a:solidFill>
                  <a:srgbClr val="FF0000"/>
                </a:solidFill>
                <a:latin typeface="Franklin Gothic Book"/>
                <a:cs typeface="Franklin Gothic Book"/>
              </a:rPr>
              <a:t>Gross potential income is $2,263,624 + $177,426 = $2,441,050</a:t>
            </a: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179895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82141"/>
            <a:ext cx="8432025" cy="4031873"/>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Effective Gross Income (EGI) </a:t>
            </a:r>
            <a:r>
              <a:rPr lang="en-US" sz="1600" b="1" dirty="0">
                <a:solidFill>
                  <a:schemeClr val="tx2">
                    <a:lumMod val="75000"/>
                  </a:schemeClr>
                </a:solidFill>
                <a:latin typeface="Franklin Gothic Book"/>
                <a:cs typeface="Franklin Gothic Book"/>
              </a:rPr>
              <a:t>is the true positive cash flow. Also referred to as EGI, total income, or total revenue. EGI is calculated by subtracting the revenue lost due to vacancy, loss-to-lease, concessions, employee units, model units, and bad debt from the gross potential income.  </a:t>
            </a:r>
          </a:p>
          <a:p>
            <a:endParaRPr lang="en-US" sz="1600" b="1"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 216-unit apartment community</a:t>
            </a:r>
          </a:p>
          <a:p>
            <a:endParaRPr lang="en-US" sz="1600" dirty="0">
              <a:solidFill>
                <a:schemeClr val="tx2">
                  <a:lumMod val="75000"/>
                </a:schemeClr>
              </a:solidFill>
              <a:latin typeface="Franklin Gothic Book"/>
              <a:cs typeface="Franklin Gothic Book"/>
            </a:endParaRP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Gross potential rent is $2,263,624</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Loss-to-lease is $67,909</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Concessions are $36,306</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Vacancy loss is $158,454</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Bad debt is $55,147</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Other income is $177,426</a:t>
            </a:r>
          </a:p>
          <a:p>
            <a:endParaRPr lang="en-US" sz="1600" b="1" dirty="0">
              <a:solidFill>
                <a:schemeClr val="tx2">
                  <a:lumMod val="75000"/>
                </a:schemeClr>
              </a:solidFill>
              <a:latin typeface="Franklin Gothic Book"/>
              <a:cs typeface="Franklin Gothic Book"/>
            </a:endParaRPr>
          </a:p>
          <a:p>
            <a:r>
              <a:rPr lang="en-US" sz="1600" b="1" dirty="0">
                <a:solidFill>
                  <a:srgbClr val="FF0000"/>
                </a:solidFill>
                <a:latin typeface="Franklin Gothic Book"/>
                <a:cs typeface="Franklin Gothic Book"/>
              </a:rPr>
              <a:t>EGI is $2,263,624 - $67,909 - $36,306 - $158,454 - $55,147 + $177,426 = $2,123,235</a:t>
            </a: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103376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5016758"/>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Operating Expenses </a:t>
            </a:r>
            <a:r>
              <a:rPr lang="en-US" sz="1600" b="1" dirty="0">
                <a:solidFill>
                  <a:schemeClr val="tx2">
                    <a:lumMod val="75000"/>
                  </a:schemeClr>
                </a:solidFill>
                <a:latin typeface="Franklin Gothic Book"/>
                <a:cs typeface="Franklin Gothic Book"/>
              </a:rPr>
              <a:t>are the ongoing costs of running and maintaining the apartment community and its grounds.</a:t>
            </a:r>
          </a:p>
          <a:p>
            <a:endParaRPr lang="en-US" sz="1600" b="1"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 216-unit apartment community</a:t>
            </a:r>
          </a:p>
          <a:p>
            <a:endParaRPr lang="en-US" sz="1600" dirty="0">
              <a:solidFill>
                <a:schemeClr val="tx2">
                  <a:lumMod val="75000"/>
                </a:schemeClr>
              </a:solidFill>
              <a:latin typeface="Franklin Gothic Book"/>
              <a:cs typeface="Franklin Gothic Book"/>
            </a:endParaRP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Payroll costs are $244,630</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Maintenance and repair costs are $66,717</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Contract service costs are $84,509</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Turn/make ready costs are $44,478</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Advertising and marketing costs are $33,359</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Administrative costs are $33,359</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Utility costs are $194,592</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Property management fees are $74,313</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Taxes are $286,494</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Lender reserves are $54,000</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Insurance is $50,038</a:t>
            </a:r>
          </a:p>
          <a:p>
            <a:endParaRPr lang="en-US" sz="1600" b="1" dirty="0">
              <a:solidFill>
                <a:srgbClr val="FF0000"/>
              </a:solidFill>
              <a:latin typeface="Franklin Gothic Book"/>
              <a:cs typeface="Franklin Gothic Book"/>
            </a:endParaRPr>
          </a:p>
          <a:p>
            <a:r>
              <a:rPr lang="en-US" sz="1600" b="1" dirty="0">
                <a:solidFill>
                  <a:srgbClr val="FF0000"/>
                </a:solidFill>
                <a:latin typeface="Franklin Gothic Book"/>
                <a:cs typeface="Franklin Gothic Book"/>
              </a:rPr>
              <a:t>Total expenses are $1,166,489 (just add </a:t>
            </a:r>
            <a:r>
              <a:rPr lang="en-US" sz="1600" b="1" dirty="0" err="1">
                <a:solidFill>
                  <a:srgbClr val="FF0000"/>
                </a:solidFill>
                <a:latin typeface="Franklin Gothic Book"/>
                <a:cs typeface="Franklin Gothic Book"/>
              </a:rPr>
              <a:t>em</a:t>
            </a:r>
            <a:r>
              <a:rPr lang="en-US" sz="1600" b="1" dirty="0">
                <a:solidFill>
                  <a:srgbClr val="FF0000"/>
                </a:solidFill>
                <a:latin typeface="Franklin Gothic Book"/>
                <a:cs typeface="Franklin Gothic Book"/>
              </a:rPr>
              <a:t> up!). </a:t>
            </a: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179895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3539430"/>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Net Operating Income (NOI) </a:t>
            </a:r>
            <a:r>
              <a:rPr lang="en-US" sz="1600" b="1" dirty="0">
                <a:solidFill>
                  <a:schemeClr val="tx2">
                    <a:lumMod val="75000"/>
                  </a:schemeClr>
                </a:solidFill>
                <a:latin typeface="Franklin Gothic Book"/>
                <a:cs typeface="Franklin Gothic Book"/>
              </a:rPr>
              <a:t>is all the revenue remaining after paying the operating expenses. Also referred to as NOI. NOI is calculated by subtracting the operating expenses from the effective gross income. The NOI is the basis for determining the apartment’s value.</a:t>
            </a:r>
          </a:p>
          <a:p>
            <a:endParaRPr lang="en-US" sz="1600" b="1"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 216-unit apartment community</a:t>
            </a:r>
          </a:p>
          <a:p>
            <a:endParaRPr lang="en-US" sz="1600" dirty="0">
              <a:solidFill>
                <a:schemeClr val="tx2">
                  <a:lumMod val="75000"/>
                </a:schemeClr>
              </a:solidFill>
              <a:latin typeface="Franklin Gothic Book"/>
              <a:cs typeface="Franklin Gothic Book"/>
            </a:endParaRP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Effective gross income is $2,195,715</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Operating expenses are $1,166,489</a:t>
            </a:r>
          </a:p>
          <a:p>
            <a:endParaRPr lang="en-US" sz="1600" b="1" dirty="0">
              <a:solidFill>
                <a:schemeClr val="tx2">
                  <a:lumMod val="75000"/>
                </a:schemeClr>
              </a:solidFill>
              <a:latin typeface="Franklin Gothic Book"/>
              <a:cs typeface="Franklin Gothic Book"/>
            </a:endParaRPr>
          </a:p>
          <a:p>
            <a:r>
              <a:rPr lang="en-US" sz="1600" b="1" dirty="0">
                <a:solidFill>
                  <a:srgbClr val="FF0000"/>
                </a:solidFill>
                <a:latin typeface="Franklin Gothic Book"/>
                <a:cs typeface="Franklin Gothic Book"/>
              </a:rPr>
              <a:t>NOI is $2,195,715 - $1,166,489 = $1,029,226</a:t>
            </a: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179895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3539430"/>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Cash Flow</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the revenue remaining after paying all expenses. Cash flow is calculated by subtracting the operating expenses and debt service from the effective gross income.</a:t>
            </a:r>
          </a:p>
          <a:p>
            <a:endParaRPr lang="en-US" sz="1600" b="1"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 216-unit apartment community </a:t>
            </a:r>
          </a:p>
          <a:p>
            <a:endParaRPr lang="en-US" sz="1600" dirty="0">
              <a:solidFill>
                <a:schemeClr val="tx2">
                  <a:lumMod val="75000"/>
                </a:schemeClr>
              </a:solidFill>
              <a:latin typeface="Franklin Gothic Book"/>
              <a:cs typeface="Franklin Gothic Book"/>
            </a:endParaRP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Effective gross income is $2,123,235 </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Operating expenses are $1,166,489</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Debt service is $581,090 </a:t>
            </a:r>
          </a:p>
          <a:p>
            <a:endParaRPr lang="en-US" sz="1600" b="1" dirty="0">
              <a:solidFill>
                <a:schemeClr val="tx2">
                  <a:lumMod val="75000"/>
                </a:schemeClr>
              </a:solidFill>
              <a:latin typeface="Franklin Gothic Book"/>
              <a:cs typeface="Franklin Gothic Book"/>
            </a:endParaRPr>
          </a:p>
          <a:p>
            <a:r>
              <a:rPr lang="en-US" sz="1600" b="1" dirty="0">
                <a:solidFill>
                  <a:srgbClr val="FF0000"/>
                </a:solidFill>
                <a:latin typeface="Franklin Gothic Book"/>
                <a:cs typeface="Franklin Gothic Book"/>
              </a:rPr>
              <a:t>Cash Flow is  $2,123,235 - $1,166,489 - $581,090 = $375,656  </a:t>
            </a: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397477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354284" y="1405503"/>
            <a:ext cx="8432025" cy="2554545"/>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Cash-on-Cash Return </a:t>
            </a:r>
            <a:r>
              <a:rPr lang="en-US" sz="1600" b="1" dirty="0">
                <a:solidFill>
                  <a:schemeClr val="tx2">
                    <a:lumMod val="75000"/>
                  </a:schemeClr>
                </a:solidFill>
                <a:latin typeface="Franklin Gothic Book"/>
                <a:cs typeface="Franklin Gothic Book"/>
              </a:rPr>
              <a:t>is the rate of return based on the cash flow and equity investment. Also referred to as </a:t>
            </a:r>
            <a:r>
              <a:rPr lang="en-US" sz="1600" b="1" dirty="0" err="1">
                <a:solidFill>
                  <a:schemeClr val="tx2">
                    <a:lumMod val="75000"/>
                  </a:schemeClr>
                </a:solidFill>
                <a:latin typeface="Franklin Gothic Book"/>
                <a:cs typeface="Franklin Gothic Book"/>
              </a:rPr>
              <a:t>CoC</a:t>
            </a:r>
            <a:r>
              <a:rPr lang="en-US" sz="1600" b="1" dirty="0">
                <a:solidFill>
                  <a:schemeClr val="tx2">
                    <a:lumMod val="75000"/>
                  </a:schemeClr>
                </a:solidFill>
                <a:latin typeface="Franklin Gothic Book"/>
                <a:cs typeface="Franklin Gothic Book"/>
              </a:rPr>
              <a:t> return. </a:t>
            </a:r>
            <a:r>
              <a:rPr lang="en-US" sz="1600" b="1" dirty="0" err="1">
                <a:solidFill>
                  <a:schemeClr val="tx2">
                    <a:lumMod val="75000"/>
                  </a:schemeClr>
                </a:solidFill>
                <a:latin typeface="Franklin Gothic Book"/>
                <a:cs typeface="Franklin Gothic Book"/>
              </a:rPr>
              <a:t>CoC</a:t>
            </a:r>
            <a:r>
              <a:rPr lang="en-US" sz="1600" b="1" dirty="0">
                <a:solidFill>
                  <a:schemeClr val="tx2">
                    <a:lumMod val="75000"/>
                  </a:schemeClr>
                </a:solidFill>
                <a:latin typeface="Franklin Gothic Book"/>
                <a:cs typeface="Franklin Gothic Book"/>
              </a:rPr>
              <a:t> return is calculated by dividing the cash flow by the initial equity investment.</a:t>
            </a:r>
          </a:p>
          <a:p>
            <a:endParaRPr lang="en-US" sz="1600" b="1"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 216-unit apartment community</a:t>
            </a:r>
          </a:p>
          <a:p>
            <a:endParaRPr lang="en-US" sz="1600" dirty="0">
              <a:solidFill>
                <a:schemeClr val="tx2">
                  <a:lumMod val="75000"/>
                </a:schemeClr>
              </a:solidFill>
              <a:latin typeface="Franklin Gothic Book"/>
              <a:cs typeface="Franklin Gothic Book"/>
            </a:endParaRP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Annual cash flow is $375,656</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Total equity investment is $3,843,270</a:t>
            </a:r>
          </a:p>
          <a:p>
            <a:endParaRPr lang="en-US" sz="1600" b="1" dirty="0">
              <a:solidFill>
                <a:schemeClr val="tx2">
                  <a:lumMod val="75000"/>
                </a:schemeClr>
              </a:solidFill>
              <a:latin typeface="Franklin Gothic Book"/>
              <a:cs typeface="Franklin Gothic Book"/>
            </a:endParaRPr>
          </a:p>
          <a:p>
            <a:r>
              <a:rPr lang="en-US" sz="1600" b="1" dirty="0">
                <a:solidFill>
                  <a:srgbClr val="FF0000"/>
                </a:solidFill>
                <a:latin typeface="Franklin Gothic Book"/>
                <a:cs typeface="Franklin Gothic Book"/>
              </a:rPr>
              <a:t>Cash-on-Cash Return is $375,656 / $3,843,270 = 9.8%</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
        <p:nvSpPr>
          <p:cNvPr id="6" name="TextBox 5">
            <a:extLst>
              <a:ext uri="{FF2B5EF4-FFF2-40B4-BE49-F238E27FC236}">
                <a16:creationId xmlns:a16="http://schemas.microsoft.com/office/drawing/2014/main" id="{2B4199AD-A300-D94B-A4BF-0DC7513039C9}"/>
              </a:ext>
            </a:extLst>
          </p:cNvPr>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Tree>
    <p:extLst>
      <p:ext uri="{BB962C8B-B14F-4D97-AF65-F5344CB8AC3E}">
        <p14:creationId xmlns:p14="http://schemas.microsoft.com/office/powerpoint/2010/main" val="349703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4909036"/>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Internal Rate of Return (IRR) </a:t>
            </a:r>
            <a:r>
              <a:rPr lang="en-US" sz="1600" b="1" dirty="0">
                <a:solidFill>
                  <a:schemeClr val="tx2">
                    <a:lumMod val="75000"/>
                  </a:schemeClr>
                </a:solidFill>
                <a:latin typeface="Franklin Gothic Book"/>
                <a:cs typeface="Franklin Gothic Book"/>
              </a:rPr>
              <a:t>is the rate needed to convert the sum of all future uneven cash flow to equal the initial equity investment. That “uneven cash flow” can be cash flow, sales proceeds and principal pay down. Goal is to a IRR that is 15% to 18% or above to the limited partners with a 5-year exit.</a:t>
            </a:r>
          </a:p>
          <a:p>
            <a:endParaRPr lang="en-US" sz="1600" b="1"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 (taken from website referenced below) </a:t>
            </a:r>
          </a:p>
          <a:p>
            <a:endParaRPr lang="en-US" sz="900" b="1"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A very simple example is say that you invest $50. The investment has cash flow of $5 in year 1, and $20 in year 2.  At the end of year 2, the investment is liquidated and the $50 is returned.</a:t>
            </a:r>
          </a:p>
          <a:p>
            <a:endParaRPr lang="en-US" sz="1600"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The total profit is $25 ($5 Y1 and $20 Y2). Simple division would say that the return is 50% ($25/50). But since time value of money (two years in this example) impacts return, the IRR is actually only 23.43%. If we had received the $25 cash flow and $50 investment returned all in Year 1, then yes, the IRR would be 50%. But because we had to "spread" the cash flow over two years, the return percentage is negatively impacted. </a:t>
            </a:r>
          </a:p>
          <a:p>
            <a:endParaRPr lang="en-US" sz="1600"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The timing of when cash flow is received has a significant and direct impact on the calculated return.  In other words, the sooner you receive the cash, the higher the IRR will be. </a:t>
            </a: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
        <p:nvSpPr>
          <p:cNvPr id="9" name="TextBox 8">
            <a:extLst>
              <a:ext uri="{FF2B5EF4-FFF2-40B4-BE49-F238E27FC236}">
                <a16:creationId xmlns:a16="http://schemas.microsoft.com/office/drawing/2014/main" id="{571A194F-8452-5344-9E19-68887A3722E7}"/>
              </a:ext>
            </a:extLst>
          </p:cNvPr>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Tree>
    <p:extLst>
      <p:ext uri="{BB962C8B-B14F-4D97-AF65-F5344CB8AC3E}">
        <p14:creationId xmlns:p14="http://schemas.microsoft.com/office/powerpoint/2010/main" val="161707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359031"/>
            <a:ext cx="8432025" cy="4278094"/>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Equity Multiple (EM)</a:t>
            </a:r>
            <a:r>
              <a:rPr lang="en-US" sz="1600" b="1" dirty="0">
                <a:solidFill>
                  <a:schemeClr val="tx2">
                    <a:lumMod val="75000"/>
                  </a:schemeClr>
                </a:solidFill>
                <a:latin typeface="Franklin Gothic Book"/>
                <a:cs typeface="Franklin Gothic Book"/>
              </a:rPr>
              <a:t> is the rate of return based on the total net profit and the equity investment. Also referred to as EM. The EM is calculated by dividing the sum of the total net profit (cash flow + sales proceeds) and the remaining equity investment at sale by the equity investment.</a:t>
            </a:r>
          </a:p>
          <a:p>
            <a:endParaRPr lang="en-US" sz="1600" b="1"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 216-unit apartment community purchased for $12,200,000 with a 5-year hold</a:t>
            </a:r>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Equity investment is $3,843,270</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5-year cash flow is $2,030,172</a:t>
            </a:r>
          </a:p>
          <a:p>
            <a:pPr marL="742950" lvl="1" indent="-285750">
              <a:buFont typeface="Arial" panose="020B0604020202020204" pitchFamily="34" charset="0"/>
              <a:buChar char="•"/>
            </a:pPr>
            <a:r>
              <a:rPr lang="en-US" sz="1600" dirty="0">
                <a:solidFill>
                  <a:schemeClr val="tx2">
                    <a:lumMod val="75000"/>
                  </a:schemeClr>
                </a:solidFill>
                <a:latin typeface="Franklin Gothic Book"/>
                <a:cs typeface="Franklin Gothic Book"/>
              </a:rPr>
              <a:t>Year 1 is $329,359</a:t>
            </a:r>
          </a:p>
          <a:p>
            <a:pPr marL="742950" lvl="1" indent="-285750">
              <a:buFont typeface="Arial" panose="020B0604020202020204" pitchFamily="34" charset="0"/>
              <a:buChar char="•"/>
            </a:pPr>
            <a:r>
              <a:rPr lang="en-US" sz="1600" dirty="0">
                <a:solidFill>
                  <a:schemeClr val="tx2">
                    <a:lumMod val="75000"/>
                  </a:schemeClr>
                </a:solidFill>
                <a:latin typeface="Franklin Gothic Book"/>
                <a:cs typeface="Franklin Gothic Book"/>
              </a:rPr>
              <a:t>Year 2 is $323,507</a:t>
            </a:r>
          </a:p>
          <a:p>
            <a:pPr marL="742950" lvl="1" indent="-285750">
              <a:buFont typeface="Arial" panose="020B0604020202020204" pitchFamily="34" charset="0"/>
              <a:buChar char="•"/>
            </a:pPr>
            <a:r>
              <a:rPr lang="en-US" sz="1600" dirty="0">
                <a:solidFill>
                  <a:schemeClr val="tx2">
                    <a:lumMod val="75000"/>
                  </a:schemeClr>
                </a:solidFill>
                <a:latin typeface="Franklin Gothic Book"/>
                <a:cs typeface="Franklin Gothic Book"/>
              </a:rPr>
              <a:t>Year 3 is $481,209</a:t>
            </a:r>
          </a:p>
          <a:p>
            <a:pPr marL="742950" lvl="1" indent="-285750">
              <a:buFont typeface="Arial" panose="020B0604020202020204" pitchFamily="34" charset="0"/>
              <a:buChar char="•"/>
            </a:pPr>
            <a:r>
              <a:rPr lang="en-US" sz="1600" dirty="0">
                <a:solidFill>
                  <a:schemeClr val="tx2">
                    <a:lumMod val="75000"/>
                  </a:schemeClr>
                </a:solidFill>
                <a:latin typeface="Franklin Gothic Book"/>
                <a:cs typeface="Franklin Gothic Book"/>
              </a:rPr>
              <a:t>Year 4 is $510,755</a:t>
            </a:r>
          </a:p>
          <a:p>
            <a:pPr marL="742950" lvl="1" indent="-285750">
              <a:buFont typeface="Arial" panose="020B0604020202020204" pitchFamily="34" charset="0"/>
              <a:buChar char="•"/>
            </a:pPr>
            <a:r>
              <a:rPr lang="en-US" sz="1600" dirty="0">
                <a:solidFill>
                  <a:schemeClr val="tx2">
                    <a:lumMod val="75000"/>
                  </a:schemeClr>
                </a:solidFill>
                <a:latin typeface="Franklin Gothic Book"/>
                <a:cs typeface="Franklin Gothic Book"/>
              </a:rPr>
              <a:t>Year 5 is $385,342</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Profit from sale is $3,803,677</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Return of remaining equity investment is $2,198,439</a:t>
            </a:r>
          </a:p>
          <a:p>
            <a:pPr marL="285750" indent="-285750">
              <a:buFont typeface="Arial" panose="020B0604020202020204" pitchFamily="34" charset="0"/>
              <a:buChar char="•"/>
            </a:pPr>
            <a:endParaRPr lang="en-US" sz="1600" dirty="0">
              <a:solidFill>
                <a:schemeClr val="tx2">
                  <a:lumMod val="75000"/>
                </a:schemeClr>
              </a:solidFill>
              <a:latin typeface="Franklin Gothic Book"/>
              <a:cs typeface="Franklin Gothic Book"/>
            </a:endParaRPr>
          </a:p>
          <a:p>
            <a:r>
              <a:rPr lang="en-US" sz="1600" b="1" dirty="0">
                <a:solidFill>
                  <a:srgbClr val="FF0000"/>
                </a:solidFill>
                <a:latin typeface="Franklin Gothic Book"/>
                <a:cs typeface="Franklin Gothic Book"/>
              </a:rPr>
              <a:t>Equity Multiple is ($2,030,172 + $3,803,677 + $2,198,439) / $3,843,270 = 2.09</a:t>
            </a:r>
            <a:endParaRPr lang="en-US" sz="1600"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141747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3293209"/>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Gross Rent Multiplier (GRM)</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the number of years it would take for a property to pay for itself based on the gross potential rent. Also referred to as the GRM. The GRM is calculated by dividing the purchase price by the annual gross potential rent.</a:t>
            </a:r>
          </a:p>
          <a:p>
            <a:endParaRPr lang="en-US" sz="1600" b="1"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 216-unit apartment community</a:t>
            </a:r>
          </a:p>
          <a:p>
            <a:endParaRPr lang="en-US" sz="1600" b="1" dirty="0">
              <a:solidFill>
                <a:schemeClr val="tx2">
                  <a:lumMod val="75000"/>
                </a:schemeClr>
              </a:solidFill>
              <a:latin typeface="Franklin Gothic Book"/>
              <a:cs typeface="Franklin Gothic Book"/>
            </a:endParaRP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Purchase price is $12,200,000</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Gross potential rent is $2,263,624</a:t>
            </a:r>
          </a:p>
          <a:p>
            <a:endParaRPr lang="en-US" sz="1600" dirty="0">
              <a:solidFill>
                <a:schemeClr val="tx2">
                  <a:lumMod val="75000"/>
                </a:schemeClr>
              </a:solidFill>
              <a:latin typeface="Franklin Gothic Book"/>
              <a:cs typeface="Franklin Gothic Book"/>
            </a:endParaRPr>
          </a:p>
          <a:p>
            <a:endParaRPr lang="en-US" sz="1600" dirty="0">
              <a:solidFill>
                <a:schemeClr val="tx2">
                  <a:lumMod val="75000"/>
                </a:schemeClr>
              </a:solidFill>
              <a:latin typeface="Franklin Gothic Book"/>
              <a:cs typeface="Franklin Gothic Book"/>
            </a:endParaRPr>
          </a:p>
          <a:p>
            <a:r>
              <a:rPr lang="en-US" sz="1600" b="1" dirty="0">
                <a:solidFill>
                  <a:srgbClr val="FF0000"/>
                </a:solidFill>
                <a:latin typeface="Franklin Gothic Book"/>
                <a:cs typeface="Franklin Gothic Book"/>
              </a:rPr>
              <a:t>GRM is $12,200,000 / $2,263,624 = 5.4 years</a:t>
            </a: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187853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1" y="1405503"/>
            <a:ext cx="8432025" cy="3539430"/>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Capitalization Rate (Cap Rate) </a:t>
            </a:r>
            <a:r>
              <a:rPr lang="en-US" sz="1600" b="1" dirty="0">
                <a:solidFill>
                  <a:schemeClr val="tx2">
                    <a:lumMod val="75000"/>
                  </a:schemeClr>
                </a:solidFill>
                <a:latin typeface="Franklin Gothic Book"/>
                <a:cs typeface="Franklin Gothic Book"/>
              </a:rPr>
              <a:t>is the rate of return based on the income that the property is expected to generate. Also referred to as cap rate. The cap rate is calculated by dividing the net operating income by the current market value of the property. </a:t>
            </a:r>
          </a:p>
          <a:p>
            <a:endParaRPr lang="en-US" sz="1600" b="1" dirty="0">
              <a:solidFill>
                <a:schemeClr val="tx2">
                  <a:lumMod val="75000"/>
                </a:schemeClr>
              </a:solidFill>
              <a:latin typeface="Franklin Gothic Book"/>
              <a:cs typeface="Franklin Gothic Book"/>
            </a:endParaRPr>
          </a:p>
          <a:p>
            <a:r>
              <a:rPr lang="en-US" sz="1600" b="1" dirty="0">
                <a:solidFill>
                  <a:schemeClr val="tx2">
                    <a:lumMod val="75000"/>
                  </a:schemeClr>
                </a:solidFill>
                <a:latin typeface="Franklin Gothic Book"/>
                <a:cs typeface="Franklin Gothic Book"/>
              </a:rPr>
              <a:t>The cap rate indicates risk vs. reward. New York City has lower cap rates whereas Flint, Michigan would be higher. If someone asks you “what’s the market cap rate?” then they are looking for the average cap rate among similar properties in your subject property’s submarket. </a:t>
            </a:r>
          </a:p>
          <a:p>
            <a:r>
              <a:rPr lang="en-US" sz="1600" b="1" dirty="0">
                <a:solidFill>
                  <a:schemeClr val="tx2">
                    <a:lumMod val="75000"/>
                  </a:schemeClr>
                </a:solidFill>
                <a:latin typeface="Franklin Gothic Book"/>
                <a:cs typeface="Franklin Gothic Book"/>
              </a:rPr>
              <a:t>							</a:t>
            </a:r>
          </a:p>
          <a:p>
            <a:r>
              <a:rPr lang="en-US" sz="1600" dirty="0">
                <a:solidFill>
                  <a:schemeClr val="tx2">
                    <a:lumMod val="75000"/>
                  </a:schemeClr>
                </a:solidFill>
                <a:latin typeface="Franklin Gothic Book"/>
                <a:cs typeface="Franklin Gothic Book"/>
              </a:rPr>
              <a:t>Ex. 216-unit apartment community </a:t>
            </a:r>
          </a:p>
          <a:p>
            <a:endParaRPr lang="en-US" sz="1600" dirty="0">
              <a:solidFill>
                <a:schemeClr val="tx2">
                  <a:lumMod val="75000"/>
                </a:schemeClr>
              </a:solidFill>
              <a:latin typeface="Franklin Gothic Book"/>
              <a:cs typeface="Franklin Gothic Book"/>
            </a:endParaRP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NOI is $1,029,226</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Sales price is $12,200,000</a:t>
            </a:r>
          </a:p>
          <a:p>
            <a:endParaRPr lang="en-US" sz="1600" b="1" dirty="0">
              <a:solidFill>
                <a:schemeClr val="tx2">
                  <a:lumMod val="75000"/>
                </a:schemeClr>
              </a:solidFill>
              <a:latin typeface="Franklin Gothic Book"/>
              <a:cs typeface="Franklin Gothic Book"/>
            </a:endParaRPr>
          </a:p>
          <a:p>
            <a:r>
              <a:rPr lang="en-US" sz="1600" b="1" dirty="0">
                <a:solidFill>
                  <a:srgbClr val="FF0000"/>
                </a:solidFill>
                <a:latin typeface="Franklin Gothic Book"/>
                <a:cs typeface="Franklin Gothic Book"/>
              </a:rPr>
              <a:t>Cap rate is $1,029,226 / $12,200,000 = 8.43%</a:t>
            </a:r>
            <a:r>
              <a:rPr lang="en-US" sz="1600" b="1" dirty="0">
                <a:solidFill>
                  <a:schemeClr val="tx2">
                    <a:lumMod val="75000"/>
                  </a:schemeClr>
                </a:solidFill>
                <a:latin typeface="Franklin Gothic Book"/>
                <a:cs typeface="Franklin Gothic Book"/>
              </a:rPr>
              <a:t>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
        <p:nvSpPr>
          <p:cNvPr id="2" name="TextBox 1"/>
          <p:cNvSpPr txBox="1"/>
          <p:nvPr/>
        </p:nvSpPr>
        <p:spPr>
          <a:xfrm>
            <a:off x="498081" y="5242218"/>
            <a:ext cx="7748336" cy="369332"/>
          </a:xfrm>
          <a:prstGeom prst="rect">
            <a:avLst/>
          </a:prstGeom>
          <a:noFill/>
        </p:spPr>
        <p:txBody>
          <a:bodyPr wrap="square" rtlCol="0">
            <a:spAutoFit/>
          </a:bodyPr>
          <a:lstStyle/>
          <a:p>
            <a:r>
              <a:rPr lang="en-US" dirty="0"/>
              <a:t>**Cap rate is </a:t>
            </a:r>
            <a:r>
              <a:rPr lang="en-US" dirty="0" err="1"/>
              <a:t>muy</a:t>
            </a:r>
            <a:r>
              <a:rPr lang="en-US" dirty="0"/>
              <a:t> </a:t>
            </a:r>
            <a:r>
              <a:rPr lang="en-US" dirty="0" err="1"/>
              <a:t>importante</a:t>
            </a:r>
            <a:r>
              <a:rPr lang="en-US" dirty="0"/>
              <a:t>. Here’s an </a:t>
            </a:r>
            <a:r>
              <a:rPr lang="en-US" dirty="0">
                <a:hlinkClick r:id="rId4"/>
              </a:rPr>
              <a:t>article that explains it further</a:t>
            </a:r>
            <a:r>
              <a:rPr lang="en-US" dirty="0"/>
              <a:t>** </a:t>
            </a:r>
          </a:p>
        </p:txBody>
      </p:sp>
    </p:spTree>
    <p:extLst>
      <p:ext uri="{BB962C8B-B14F-4D97-AF65-F5344CB8AC3E}">
        <p14:creationId xmlns:p14="http://schemas.microsoft.com/office/powerpoint/2010/main" val="179895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300507" y="722885"/>
            <a:ext cx="8539580" cy="5509200"/>
          </a:xfrm>
          <a:prstGeom prst="rect">
            <a:avLst/>
          </a:prstGeom>
          <a:noFill/>
        </p:spPr>
        <p:txBody>
          <a:bodyPr wrap="square" rtlCol="0">
            <a:spAutoFit/>
          </a:bodyPr>
          <a:lstStyle/>
          <a:p>
            <a:pPr algn="ctr"/>
            <a:r>
              <a:rPr lang="en-US" sz="2400" b="1" dirty="0">
                <a:solidFill>
                  <a:schemeClr val="tx2">
                    <a:lumMod val="75000"/>
                  </a:schemeClr>
                </a:solidFill>
                <a:latin typeface="Franklin Gothic Book"/>
                <a:cs typeface="Franklin Gothic Book"/>
              </a:rPr>
              <a:t>The following 80+ terms and definitions are ones you need to </a:t>
            </a:r>
            <a:r>
              <a:rPr lang="en-US" sz="2400" b="1" u="sng" dirty="0">
                <a:solidFill>
                  <a:schemeClr val="tx2">
                    <a:lumMod val="75000"/>
                  </a:schemeClr>
                </a:solidFill>
                <a:latin typeface="Franklin Gothic Book"/>
                <a:cs typeface="Franklin Gothic Book"/>
              </a:rPr>
              <a:t>memorize</a:t>
            </a:r>
            <a:r>
              <a:rPr lang="en-US" sz="2400" b="1" dirty="0">
                <a:solidFill>
                  <a:schemeClr val="tx2">
                    <a:lumMod val="75000"/>
                  </a:schemeClr>
                </a:solidFill>
                <a:latin typeface="Franklin Gothic Book"/>
                <a:cs typeface="Franklin Gothic Book"/>
              </a:rPr>
              <a:t> and know how to immediately calculate before you are ready to become an apartment syndicator. Most of them will come up in every conversation when discussing a deal.</a:t>
            </a:r>
          </a:p>
          <a:p>
            <a:pPr algn="ctr"/>
            <a:endParaRPr lang="en-US" sz="2400" b="1" dirty="0">
              <a:solidFill>
                <a:schemeClr val="tx2">
                  <a:lumMod val="75000"/>
                </a:schemeClr>
              </a:solidFill>
              <a:latin typeface="Franklin Gothic Book"/>
              <a:cs typeface="Franklin Gothic Book"/>
            </a:endParaRPr>
          </a:p>
          <a:p>
            <a:pPr algn="ctr"/>
            <a:r>
              <a:rPr lang="en-US" sz="2400" b="1" dirty="0">
                <a:solidFill>
                  <a:schemeClr val="tx2">
                    <a:lumMod val="75000"/>
                  </a:schemeClr>
                </a:solidFill>
                <a:latin typeface="Franklin Gothic Book"/>
                <a:cs typeface="Franklin Gothic Book"/>
              </a:rPr>
              <a:t>I made flash cards when I was starting out.  </a:t>
            </a:r>
          </a:p>
          <a:p>
            <a:pPr algn="ctr"/>
            <a:endParaRPr lang="en-US" sz="2400" b="1" dirty="0">
              <a:solidFill>
                <a:schemeClr val="tx2">
                  <a:lumMod val="75000"/>
                </a:schemeClr>
              </a:solidFill>
              <a:latin typeface="Franklin Gothic Book"/>
              <a:cs typeface="Franklin Gothic Book"/>
            </a:endParaRPr>
          </a:p>
          <a:p>
            <a:pPr algn="ctr"/>
            <a:r>
              <a:rPr lang="en-US" sz="2400" b="1" dirty="0">
                <a:solidFill>
                  <a:schemeClr val="tx2">
                    <a:lumMod val="75000"/>
                  </a:schemeClr>
                </a:solidFill>
                <a:latin typeface="Franklin Gothic Book"/>
                <a:cs typeface="Franklin Gothic Book"/>
              </a:rPr>
              <a:t>All examples are based on a 216-unit apartment community we purchased for $12,200,000 in Dallas, TX.</a:t>
            </a:r>
          </a:p>
          <a:p>
            <a:pPr algn="ctr"/>
            <a:endParaRPr lang="en-US" sz="2400" b="1" dirty="0">
              <a:solidFill>
                <a:schemeClr val="tx2">
                  <a:lumMod val="75000"/>
                </a:schemeClr>
              </a:solidFill>
              <a:latin typeface="Franklin Gothic Book"/>
              <a:cs typeface="Franklin Gothic Book"/>
            </a:endParaRPr>
          </a:p>
          <a:p>
            <a:endParaRPr lang="en-US" sz="2400" b="1" dirty="0">
              <a:solidFill>
                <a:schemeClr val="tx2">
                  <a:lumMod val="75000"/>
                </a:schemeClr>
              </a:solidFill>
              <a:latin typeface="Franklin Gothic Book"/>
              <a:cs typeface="Franklin Gothic Book"/>
            </a:endParaRPr>
          </a:p>
          <a:p>
            <a:endParaRPr lang="en-US" sz="2400" b="1" dirty="0">
              <a:solidFill>
                <a:schemeClr val="tx2">
                  <a:lumMod val="75000"/>
                </a:schemeClr>
              </a:solidFill>
              <a:latin typeface="Franklin Gothic Book"/>
              <a:cs typeface="Franklin Gothic Book"/>
            </a:endParaRPr>
          </a:p>
          <a:p>
            <a:r>
              <a:rPr lang="en-US" sz="2400" b="1" dirty="0">
                <a:solidFill>
                  <a:schemeClr val="tx2">
                    <a:lumMod val="75000"/>
                  </a:schemeClr>
                </a:solidFill>
                <a:latin typeface="Franklin Gothic Book"/>
                <a:cs typeface="Franklin Gothic Book"/>
                <a:hlinkClick r:id="rId2"/>
              </a:rPr>
              <a:t>Click here for more free content on raising money and buying apartments with passive investors</a:t>
            </a:r>
            <a:endParaRPr lang="en-US" sz="2400" b="1" dirty="0">
              <a:solidFill>
                <a:schemeClr val="tx2">
                  <a:lumMod val="75000"/>
                </a:schemeClr>
              </a:solidFill>
              <a:latin typeface="Franklin Gothic Book"/>
              <a:cs typeface="Franklin Gothic Book"/>
            </a:endParaRPr>
          </a:p>
          <a:p>
            <a:pPr algn="ctr"/>
            <a:endParaRPr lang="en-US" sz="1600" b="1" dirty="0">
              <a:solidFill>
                <a:schemeClr val="tx2">
                  <a:lumMod val="75000"/>
                </a:schemeClr>
              </a:solidFill>
              <a:latin typeface="Franklin Gothic Book"/>
              <a:cs typeface="Franklin Gothic Book"/>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82262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4031873"/>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Appraisal</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report created by a certified appraiser that specifies the market value of a property. For apartments, the value is based on the cost, income, and sales comparison approach.</a:t>
            </a:r>
            <a:endParaRPr lang="en-US" sz="1600" b="1" u="sng" dirty="0">
              <a:solidFill>
                <a:srgbClr val="7030A0"/>
              </a:solidFill>
              <a:latin typeface="Franklin Gothic Book"/>
              <a:cs typeface="Franklin Gothic Book"/>
            </a:endParaRPr>
          </a:p>
          <a:p>
            <a:endParaRPr lang="en-US" sz="1600" b="1" u="sng" dirty="0">
              <a:solidFill>
                <a:srgbClr val="7030A0"/>
              </a:solidFill>
              <a:latin typeface="Franklin Gothic Book"/>
              <a:cs typeface="Franklin Gothic Book"/>
            </a:endParaRPr>
          </a:p>
          <a:p>
            <a:r>
              <a:rPr lang="en-US" sz="1600" b="1" u="sng" dirty="0">
                <a:solidFill>
                  <a:srgbClr val="7030A0"/>
                </a:solidFill>
                <a:latin typeface="Franklin Gothic Book"/>
                <a:cs typeface="Franklin Gothic Book"/>
              </a:rPr>
              <a:t>Cost Approach</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method of calculating a property’s value based on the cost to replace (or rebuild) the property from scratch. Also referred to as the replacement approach.</a:t>
            </a:r>
          </a:p>
          <a:p>
            <a:endParaRPr lang="en-US" sz="1600" b="1" u="sng" dirty="0">
              <a:solidFill>
                <a:srgbClr val="7030A0"/>
              </a:solidFill>
              <a:latin typeface="Franklin Gothic Book"/>
              <a:cs typeface="Franklin Gothic Book"/>
            </a:endParaRPr>
          </a:p>
          <a:p>
            <a:r>
              <a:rPr lang="en-US" sz="1600" b="1" u="sng" dirty="0">
                <a:solidFill>
                  <a:srgbClr val="7030A0"/>
                </a:solidFill>
                <a:latin typeface="Franklin Gothic Book"/>
                <a:cs typeface="Franklin Gothic Book"/>
              </a:rPr>
              <a:t>Income Approach</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method of calculating a commercial property’s value based on the capitalization rate and the net operating income. Value = net operating income / capitalization rate.</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Sales Comparison Approach</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method of calculating a property’s value based on the sales price of similar properties recently sold nearby.</a:t>
            </a: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r>
              <a:rPr lang="en-US" sz="1600" b="1" dirty="0">
                <a:solidFill>
                  <a:schemeClr val="tx2">
                    <a:lumMod val="75000"/>
                  </a:schemeClr>
                </a:solidFill>
                <a:latin typeface="Franklin Gothic Book"/>
                <a:cs typeface="Franklin Gothic Book"/>
              </a:rPr>
              <a:t>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411666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4031873"/>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Appreciation</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an increase in the value of an asset over time. The two main types of appreciation are natural appreciation and forced appreciation. </a:t>
            </a:r>
          </a:p>
          <a:p>
            <a:endParaRPr lang="en-US" sz="1600" b="1" dirty="0">
              <a:solidFill>
                <a:schemeClr val="tx2">
                  <a:lumMod val="75000"/>
                </a:schemeClr>
              </a:solidFill>
              <a:latin typeface="Franklin Gothic Book"/>
              <a:cs typeface="Franklin Gothic Book"/>
            </a:endParaRPr>
          </a:p>
          <a:p>
            <a:r>
              <a:rPr lang="en-US" sz="1600" b="1" dirty="0">
                <a:solidFill>
                  <a:schemeClr val="tx2">
                    <a:lumMod val="75000"/>
                  </a:schemeClr>
                </a:solidFill>
                <a:latin typeface="Franklin Gothic Book"/>
                <a:cs typeface="Franklin Gothic Book"/>
              </a:rPr>
              <a:t>Natural appreciation occurs when the market capitalization rate naturally decreases over time, which isn’t always a given. </a:t>
            </a:r>
          </a:p>
          <a:p>
            <a:endParaRPr lang="en-US" sz="1600" b="1" dirty="0">
              <a:solidFill>
                <a:schemeClr val="tx2">
                  <a:lumMod val="75000"/>
                </a:schemeClr>
              </a:solidFill>
              <a:latin typeface="Franklin Gothic Book"/>
              <a:cs typeface="Franklin Gothic Book"/>
            </a:endParaRPr>
          </a:p>
          <a:p>
            <a:r>
              <a:rPr lang="en-US" sz="1600" b="1" dirty="0">
                <a:solidFill>
                  <a:schemeClr val="tx2">
                    <a:lumMod val="75000"/>
                  </a:schemeClr>
                </a:solidFill>
                <a:latin typeface="Franklin Gothic Book"/>
                <a:cs typeface="Franklin Gothic Book"/>
              </a:rPr>
              <a:t>Forced appreciation occurs when the net operating income is increased by either increasing the revenue or decreasing the expenses. Forced appreciation typically occurs by adding value to the apartment through renovations and/or operational improvements.</a:t>
            </a:r>
            <a:endParaRPr lang="en-US" sz="1600" b="1" u="sng" dirty="0">
              <a:solidFill>
                <a:srgbClr val="7030A0"/>
              </a:solidFill>
              <a:latin typeface="Franklin Gothic Book"/>
              <a:cs typeface="Franklin Gothic Book"/>
            </a:endParaRPr>
          </a:p>
          <a:p>
            <a:endParaRPr lang="en-US" sz="1600" b="1" u="sng" dirty="0">
              <a:solidFill>
                <a:srgbClr val="7030A0"/>
              </a:solidFill>
              <a:latin typeface="Franklin Gothic Book"/>
              <a:cs typeface="Franklin Gothic Book"/>
            </a:endParaRPr>
          </a:p>
          <a:p>
            <a:r>
              <a:rPr lang="en-US" sz="1600" b="1" u="sng" dirty="0">
                <a:solidFill>
                  <a:srgbClr val="7030A0"/>
                </a:solidFill>
                <a:latin typeface="Franklin Gothic Book"/>
                <a:cs typeface="Franklin Gothic Book"/>
              </a:rPr>
              <a:t>Depreciation</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decrease or loss in value of an apartment due to wear, age, or other cause, or when the market capitalization rate increases.</a:t>
            </a:r>
          </a:p>
          <a:p>
            <a:endParaRPr lang="en-US" sz="1600" b="1" u="sng" dirty="0">
              <a:solidFill>
                <a:srgbClr val="7030A0"/>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r>
              <a:rPr lang="en-US" sz="1600" b="1" dirty="0">
                <a:solidFill>
                  <a:schemeClr val="tx2">
                    <a:lumMod val="75000"/>
                  </a:schemeClr>
                </a:solidFill>
                <a:latin typeface="Franklin Gothic Book"/>
                <a:cs typeface="Franklin Gothic Book"/>
              </a:rPr>
              <a:t>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311887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3046988"/>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Vacancy Rate </a:t>
            </a:r>
            <a:r>
              <a:rPr lang="en-US" sz="1600" b="1" dirty="0">
                <a:solidFill>
                  <a:schemeClr val="tx2">
                    <a:lumMod val="75000"/>
                  </a:schemeClr>
                </a:solidFill>
                <a:latin typeface="Franklin Gothic Book"/>
                <a:cs typeface="Franklin Gothic Book"/>
              </a:rPr>
              <a:t>is the proportion of unoccupied units. The vacancy rate is calculate by dividing the total number of unoccupied units by the total number of units.</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Vacancy Loss </a:t>
            </a:r>
            <a:r>
              <a:rPr lang="en-US" sz="1600" b="1" dirty="0">
                <a:solidFill>
                  <a:schemeClr val="tx2">
                    <a:lumMod val="75000"/>
                  </a:schemeClr>
                </a:solidFill>
                <a:latin typeface="Franklin Gothic Book"/>
                <a:cs typeface="Franklin Gothic Book"/>
              </a:rPr>
              <a:t>is the amount of revenue lost due to unoccupied units.</a:t>
            </a:r>
          </a:p>
          <a:p>
            <a:endParaRPr lang="en-US" sz="1600" b="1"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 216-unit apartment community</a:t>
            </a:r>
          </a:p>
          <a:p>
            <a:endParaRPr lang="en-US" sz="1600" dirty="0">
              <a:solidFill>
                <a:schemeClr val="tx2">
                  <a:lumMod val="75000"/>
                </a:schemeClr>
              </a:solidFill>
              <a:latin typeface="Franklin Gothic Book"/>
              <a:cs typeface="Franklin Gothic Book"/>
            </a:endParaRP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17 units are vacant</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Average rent of the vacant units is ~$776.74</a:t>
            </a:r>
          </a:p>
          <a:p>
            <a:endParaRPr lang="en-US" sz="1600" b="1" dirty="0">
              <a:solidFill>
                <a:schemeClr val="tx2">
                  <a:lumMod val="75000"/>
                </a:schemeClr>
              </a:solidFill>
              <a:latin typeface="Franklin Gothic Book"/>
              <a:cs typeface="Franklin Gothic Book"/>
            </a:endParaRPr>
          </a:p>
          <a:p>
            <a:r>
              <a:rPr lang="en-US" sz="1600" b="1" dirty="0">
                <a:solidFill>
                  <a:srgbClr val="FF0000"/>
                </a:solidFill>
                <a:latin typeface="Franklin Gothic Book"/>
                <a:cs typeface="Franklin Gothic Book"/>
              </a:rPr>
              <a:t>Vacancy rate is 17 / 216 = 7.9%</a:t>
            </a:r>
          </a:p>
          <a:p>
            <a:r>
              <a:rPr lang="en-US" sz="1600" b="1" dirty="0">
                <a:solidFill>
                  <a:srgbClr val="FF0000"/>
                </a:solidFill>
                <a:latin typeface="Franklin Gothic Book"/>
                <a:cs typeface="Franklin Gothic Book"/>
              </a:rPr>
              <a:t>Vacancy loss is $776.74 * 17 units * 12 months = $158,454</a:t>
            </a:r>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179895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4524315"/>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Economic vs. Physical Occupancy Rate</a:t>
            </a:r>
            <a:endParaRPr lang="en-US" sz="1600" b="1" dirty="0">
              <a:solidFill>
                <a:schemeClr val="tx2">
                  <a:lumMod val="75000"/>
                </a:schemeClr>
              </a:solidFill>
              <a:latin typeface="Franklin Gothic Book"/>
              <a:cs typeface="Franklin Gothic Book"/>
            </a:endParaRPr>
          </a:p>
          <a:p>
            <a:endParaRPr lang="en-US" sz="1600" dirty="0">
              <a:solidFill>
                <a:schemeClr val="tx2">
                  <a:lumMod val="75000"/>
                </a:schemeClr>
              </a:solidFill>
              <a:latin typeface="Franklin Gothic Book"/>
              <a:cs typeface="Franklin Gothic Book"/>
            </a:endParaRPr>
          </a:p>
          <a:p>
            <a:r>
              <a:rPr lang="en-US" sz="1600" b="1" u="sng" dirty="0">
                <a:solidFill>
                  <a:schemeClr val="tx2">
                    <a:lumMod val="75000"/>
                  </a:schemeClr>
                </a:solidFill>
                <a:latin typeface="Franklin Gothic Book"/>
                <a:cs typeface="Franklin Gothic Book"/>
              </a:rPr>
              <a:t>Economic Occupancy </a:t>
            </a:r>
            <a:r>
              <a:rPr lang="en-US" sz="1600" b="1" dirty="0">
                <a:solidFill>
                  <a:schemeClr val="tx2">
                    <a:lumMod val="75000"/>
                  </a:schemeClr>
                </a:solidFill>
                <a:latin typeface="Franklin Gothic Book"/>
                <a:cs typeface="Franklin Gothic Book"/>
              </a:rPr>
              <a:t>is the rate of paying tenants based on the total possible revenue and the actual revenue collected. The economic occupancy is calculated by dividing the effective gross income by the gross potential income</a:t>
            </a:r>
            <a:r>
              <a:rPr lang="en-US" sz="1600" b="1" u="sng" dirty="0">
                <a:solidFill>
                  <a:schemeClr val="tx2">
                    <a:lumMod val="75000"/>
                  </a:schemeClr>
                </a:solidFill>
                <a:latin typeface="Franklin Gothic Book"/>
                <a:cs typeface="Franklin Gothic Book"/>
              </a:rPr>
              <a:t> </a:t>
            </a:r>
            <a:endParaRPr lang="en-US" sz="1600" dirty="0">
              <a:solidFill>
                <a:schemeClr val="tx2">
                  <a:lumMod val="75000"/>
                </a:schemeClr>
              </a:solidFill>
              <a:latin typeface="Franklin Gothic Book"/>
              <a:cs typeface="Franklin Gothic Book"/>
            </a:endParaRPr>
          </a:p>
          <a:p>
            <a:endParaRPr lang="en-US" sz="1600" dirty="0">
              <a:solidFill>
                <a:schemeClr val="tx2">
                  <a:lumMod val="75000"/>
                </a:schemeClr>
              </a:solidFill>
              <a:latin typeface="Franklin Gothic Book"/>
              <a:cs typeface="Franklin Gothic Book"/>
            </a:endParaRPr>
          </a:p>
          <a:p>
            <a:r>
              <a:rPr lang="en-US" sz="1600" b="1" u="sng" dirty="0">
                <a:solidFill>
                  <a:schemeClr val="tx2">
                    <a:lumMod val="75000"/>
                  </a:schemeClr>
                </a:solidFill>
                <a:latin typeface="Franklin Gothic Book"/>
                <a:cs typeface="Franklin Gothic Book"/>
              </a:rPr>
              <a:t>Physical Occupancy</a:t>
            </a:r>
            <a:r>
              <a:rPr lang="en-US" sz="1600" b="1" dirty="0">
                <a:solidFill>
                  <a:schemeClr val="tx2">
                    <a:lumMod val="75000"/>
                  </a:schemeClr>
                </a:solidFill>
                <a:latin typeface="Franklin Gothic Book"/>
                <a:cs typeface="Franklin Gothic Book"/>
              </a:rPr>
              <a:t> is the proportion of occupied units. Physical occupancy is calculated by dividing the total number of occupied units by the total number of units at the property.</a:t>
            </a:r>
            <a:endParaRPr lang="en-US" sz="1600" dirty="0">
              <a:solidFill>
                <a:schemeClr val="tx2">
                  <a:lumMod val="75000"/>
                </a:schemeClr>
              </a:solidFill>
              <a:latin typeface="Franklin Gothic Book"/>
              <a:cs typeface="Franklin Gothic Book"/>
            </a:endParaRPr>
          </a:p>
          <a:p>
            <a:endParaRPr lang="en-US" sz="1600"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 216-unit apartment community</a:t>
            </a:r>
          </a:p>
          <a:p>
            <a:endParaRPr lang="en-US" sz="1600" dirty="0">
              <a:solidFill>
                <a:schemeClr val="tx2">
                  <a:lumMod val="75000"/>
                </a:schemeClr>
              </a:solidFill>
              <a:latin typeface="Franklin Gothic Book"/>
              <a:cs typeface="Franklin Gothic Book"/>
            </a:endParaRP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199 occupied units</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Gross potential income is $2,441,050</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Effective gross income is $2,123,235</a:t>
            </a:r>
          </a:p>
          <a:p>
            <a:pPr marL="285750" indent="-285750">
              <a:buFont typeface="Arial" panose="020B0604020202020204" pitchFamily="34" charset="0"/>
              <a:buChar char="•"/>
            </a:pPr>
            <a:endParaRPr lang="en-US" sz="1600" dirty="0">
              <a:solidFill>
                <a:schemeClr val="tx2">
                  <a:lumMod val="75000"/>
                </a:schemeClr>
              </a:solidFill>
              <a:latin typeface="Franklin Gothic Book"/>
              <a:cs typeface="Franklin Gothic Book"/>
            </a:endParaRPr>
          </a:p>
          <a:p>
            <a:r>
              <a:rPr lang="en-US" sz="1600" b="1" dirty="0">
                <a:solidFill>
                  <a:srgbClr val="FF0000"/>
                </a:solidFill>
                <a:latin typeface="Franklin Gothic Book"/>
                <a:cs typeface="Franklin Gothic Book"/>
              </a:rPr>
              <a:t>Physical occupancy is 199 / 216 = 92.1%</a:t>
            </a:r>
          </a:p>
          <a:p>
            <a:r>
              <a:rPr lang="en-US" sz="1600" b="1" dirty="0">
                <a:solidFill>
                  <a:srgbClr val="FF0000"/>
                </a:solidFill>
                <a:latin typeface="Franklin Gothic Book"/>
                <a:cs typeface="Franklin Gothic Book"/>
              </a:rPr>
              <a:t>Economic occupancy is $2,123,235 / $2,441,050 = 87.0%</a:t>
            </a:r>
            <a:endParaRPr lang="en-US" sz="1600"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404708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3539430"/>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Mortgage</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legal contract by which an apartment is pledged as security for repayment of a loan until the debt is repaid in full.</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Principal</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the original sum lent to the borrower.</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Interest rate</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the amount charged by a lender to a borrower for the use of their funds.</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Amortization</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the paying off of a mortgage loan over time by making fixed payments of principal and interest.</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Prepayment penalty</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clause in a mortgage contract stating that a penalty will be assessed if the mortgage is paid down or paid off within a certain period.</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Yield Maintenance</a:t>
            </a:r>
            <a:r>
              <a:rPr lang="en-US" sz="1600" b="1" dirty="0">
                <a:solidFill>
                  <a:schemeClr val="tx2">
                    <a:lumMod val="75000"/>
                  </a:schemeClr>
                </a:solidFill>
                <a:latin typeface="Franklin Gothic Book"/>
                <a:cs typeface="Franklin Gothic Book"/>
              </a:rPr>
              <a:t> is a penalty paid by the borrower on a loan if the principal is paid off early.</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265842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2800767"/>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Permanent Agency Loan</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long-term mortgage loan secured from Fannie Mae or Freddie Mac. Typical loan term lengths are 3, 5, 7, 10, 12 or more years amortized over up to 30 years. Apartment communities that are non-stabilized (85% occupancy or lower) will typically not qualify for agency debt.</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Bridge loan</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mortgage loan used until the borrower secures permanent financing. Bridge loans are short terms (six months to three years, with the option to purchase an additional six months to two years), generally have higher interest rates, and are almost exclusively interest only. Also referred to as interim financing, gap financing, or swing loans. The loan is ideal for repositioning an apartment community that doesn’t qualify for permanent agency financing.</a:t>
            </a: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194284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2800767"/>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Loan-to-Value (LTV) Ratio</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the ratio of the value of the loan amount divided by the apartment’s appraised value. When securing financing from a lender for a loan that excludes the capital expenditure costs, they will offer financing up to a maximum LTV (70% to 80% is standard) </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Loan-to-Cost (LTC) Ratio</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the ratio of the value of the loan amount divided by the total project costs (purchase price + capital expenditure costs). When securing financing from a lender for a loan that includes the capital expenditure costs (i.e. a bridge loan), they will offer financing up to a maximum LTC (65% to 80% is standard)</a:t>
            </a:r>
          </a:p>
          <a:p>
            <a:endParaRPr lang="en-US" sz="1600" b="1" dirty="0">
              <a:solidFill>
                <a:srgbClr val="FF0000"/>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59569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1815882"/>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London Interbank Offered Rate (LIBOR)</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benchmark rate that some of the world’s leading banks charge each other for short-term loans. Also referred to as LIBOR. </a:t>
            </a:r>
          </a:p>
          <a:p>
            <a:endParaRPr lang="en-US" sz="1600" b="1" dirty="0">
              <a:solidFill>
                <a:schemeClr val="tx2">
                  <a:lumMod val="75000"/>
                </a:schemeClr>
              </a:solidFill>
              <a:latin typeface="Franklin Gothic Book"/>
              <a:cs typeface="Franklin Gothic Book"/>
            </a:endParaRPr>
          </a:p>
          <a:p>
            <a:r>
              <a:rPr lang="en-US" sz="1600" b="1" dirty="0">
                <a:solidFill>
                  <a:schemeClr val="tx2">
                    <a:lumMod val="75000"/>
                  </a:schemeClr>
                </a:solidFill>
                <a:latin typeface="Franklin Gothic Book"/>
                <a:cs typeface="Franklin Gothic Book"/>
              </a:rPr>
              <a:t>The LIBOR serves as the first step to calculating interest rates on various loans, including commercial loans, throughout the world.</a:t>
            </a:r>
            <a:endParaRPr lang="en-US" sz="1600" b="1" dirty="0">
              <a:solidFill>
                <a:srgbClr val="FF0000"/>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r>
              <a:rPr lang="en-US" sz="1600" b="1" dirty="0">
                <a:solidFill>
                  <a:schemeClr val="tx2">
                    <a:lumMod val="75000"/>
                  </a:schemeClr>
                </a:solidFill>
                <a:latin typeface="Franklin Gothic Book"/>
                <a:cs typeface="Franklin Gothic Book"/>
                <a:hlinkClick r:id="rId2"/>
              </a:rPr>
              <a:t>Click here </a:t>
            </a:r>
            <a:r>
              <a:rPr lang="en-US" sz="1600" b="1" dirty="0">
                <a:solidFill>
                  <a:schemeClr val="tx2">
                    <a:lumMod val="75000"/>
                  </a:schemeClr>
                </a:solidFill>
                <a:latin typeface="Franklin Gothic Book"/>
                <a:cs typeface="Franklin Gothic Book"/>
              </a:rPr>
              <a:t>for the current LIBOR and other interest rate indexes.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272106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506101" y="1405503"/>
            <a:ext cx="8432025" cy="3785652"/>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Debt Service </a:t>
            </a:r>
            <a:r>
              <a:rPr lang="en-US" sz="1600" b="1" dirty="0">
                <a:solidFill>
                  <a:schemeClr val="tx2">
                    <a:lumMod val="75000"/>
                  </a:schemeClr>
                </a:solidFill>
                <a:latin typeface="Franklin Gothic Book"/>
                <a:cs typeface="Franklin Gothic Book"/>
              </a:rPr>
              <a:t>is the annual mortgage amount paid to the lender, which includes principal plus interest. </a:t>
            </a:r>
          </a:p>
          <a:p>
            <a:endParaRPr lang="en-US" sz="1600" b="1"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 216-unit apartment community purchased for $12,200,000</a:t>
            </a:r>
          </a:p>
          <a:p>
            <a:endParaRPr lang="en-US" sz="1600" dirty="0">
              <a:solidFill>
                <a:schemeClr val="tx2">
                  <a:lumMod val="75000"/>
                </a:schemeClr>
              </a:solidFill>
              <a:latin typeface="Franklin Gothic Book"/>
              <a:cs typeface="Franklin Gothic Book"/>
            </a:endParaRP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Loan term: 60-months (24-months of interest-only payments)</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Loan amount: $11,505,500</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Interest rate: 5.28%</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Amortization: 30 years</a:t>
            </a:r>
          </a:p>
          <a:p>
            <a:endParaRPr lang="en-US" sz="1600" dirty="0">
              <a:solidFill>
                <a:schemeClr val="tx2">
                  <a:lumMod val="75000"/>
                </a:schemeClr>
              </a:solidFill>
              <a:latin typeface="Franklin Gothic Book"/>
              <a:cs typeface="Franklin Gothic Book"/>
            </a:endParaRPr>
          </a:p>
          <a:p>
            <a:r>
              <a:rPr lang="en-US" sz="1600" b="1" dirty="0">
                <a:solidFill>
                  <a:srgbClr val="FF0000"/>
                </a:solidFill>
                <a:latin typeface="Franklin Gothic Book"/>
                <a:cs typeface="Franklin Gothic Book"/>
              </a:rPr>
              <a:t>$48,424 monthly debt service (months 1 to 24)</a:t>
            </a:r>
          </a:p>
          <a:p>
            <a:r>
              <a:rPr lang="en-US" sz="1600" b="1" dirty="0">
                <a:solidFill>
                  <a:srgbClr val="FF0000"/>
                </a:solidFill>
                <a:latin typeface="Franklin Gothic Book"/>
                <a:cs typeface="Franklin Gothic Book"/>
              </a:rPr>
              <a:t>$60,977 monthly debt service (months 25 to 60)</a:t>
            </a:r>
          </a:p>
          <a:p>
            <a:endParaRPr lang="en-US" sz="1600" b="1" dirty="0">
              <a:solidFill>
                <a:srgbClr val="FF0000"/>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66094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4031873"/>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Debt Service Coverage Ratio (DSCR) </a:t>
            </a:r>
            <a:r>
              <a:rPr lang="en-US" sz="1600" b="1" dirty="0">
                <a:solidFill>
                  <a:schemeClr val="tx2">
                    <a:lumMod val="75000"/>
                  </a:schemeClr>
                </a:solidFill>
                <a:latin typeface="Franklin Gothic Book"/>
                <a:cs typeface="Franklin Gothic Book"/>
              </a:rPr>
              <a:t>is the ratio that is a measure of the cash flow available to pay the debt obligation. Also referred to as the DSCR. The DSCR is calculated by dividing the net operating income by the total debt service. </a:t>
            </a:r>
          </a:p>
          <a:p>
            <a:endParaRPr lang="en-US" sz="1600" b="1" dirty="0">
              <a:solidFill>
                <a:schemeClr val="tx2">
                  <a:lumMod val="75000"/>
                </a:schemeClr>
              </a:solidFill>
              <a:latin typeface="Franklin Gothic Book"/>
              <a:cs typeface="Franklin Gothic Book"/>
            </a:endParaRPr>
          </a:p>
          <a:p>
            <a:r>
              <a:rPr lang="en-US" sz="1600" b="1" dirty="0">
                <a:solidFill>
                  <a:schemeClr val="tx2">
                    <a:lumMod val="75000"/>
                  </a:schemeClr>
                </a:solidFill>
                <a:latin typeface="Franklin Gothic Book"/>
                <a:cs typeface="Franklin Gothic Book"/>
              </a:rPr>
              <a:t>A DSCR of 1.0 means that there is enough net operating income to cover 100% of the debt service. Ideally, the DSCR is 1.25 of higher. A property with a DSCR too close to 1.0 is vulnerable, and a minor decline in revenue or increase in expenses would result in the inability to service the debt.</a:t>
            </a:r>
          </a:p>
          <a:p>
            <a:endParaRPr lang="en-US" sz="1600" b="1"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 216-unit apartment community</a:t>
            </a:r>
          </a:p>
          <a:p>
            <a:endParaRPr lang="en-US" sz="1600" b="1" dirty="0">
              <a:solidFill>
                <a:schemeClr val="tx2">
                  <a:lumMod val="75000"/>
                </a:schemeClr>
              </a:solidFill>
              <a:latin typeface="Franklin Gothic Book"/>
              <a:cs typeface="Franklin Gothic Book"/>
            </a:endParaRP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Annual NOI is $956,746</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Annual debt service is $581,090</a:t>
            </a:r>
          </a:p>
          <a:p>
            <a:endParaRPr lang="en-US" sz="1600" dirty="0">
              <a:solidFill>
                <a:schemeClr val="tx2">
                  <a:lumMod val="75000"/>
                </a:schemeClr>
              </a:solidFill>
              <a:latin typeface="Franklin Gothic Book"/>
              <a:cs typeface="Franklin Gothic Book"/>
            </a:endParaRPr>
          </a:p>
          <a:p>
            <a:r>
              <a:rPr lang="en-US" sz="1600" b="1" dirty="0">
                <a:solidFill>
                  <a:srgbClr val="FF0000"/>
                </a:solidFill>
                <a:latin typeface="Franklin Gothic Book"/>
                <a:cs typeface="Franklin Gothic Book"/>
              </a:rPr>
              <a:t>Debt Service Coverage Ratio is $956,746 / $581,090 = 1.65</a:t>
            </a:r>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206828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3293209"/>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Active Investing</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the finding of, qualifying, and closing on an apartment building using one’s own capital and overseeing the business plan through to its successful execution.</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Passive Investing</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placing one’s capital into an apartment syndication that is managed in its entirety by a general partner.</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Apartment Syndication</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temporary professional financial services alliance formed for the purpose of handling a large apartment transaction that would be hard or impossible for the entities involved to handle individually, which allows companies to pool their resources and share risks and returns. In regards to apartments, a syndication is typically a partnership between general partners and limited partners to acquire, manage, and sell an apartment community while sharing in the profits.</a:t>
            </a: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377595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3785652"/>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Interest-only (I/O) payment</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the payment on a mortgage where the lender requires the borrower to pay only the interest on the principal.</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Recourse</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the right of the lender to go after personal assets above and beyond the collateral if the borrower defaults on the loan.</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Nonrecourse</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the right of the lender to go after personal assets above and beyond the collateral if the borrower defaults on the loan AND a carve-out is triggered (i.e. gross negligence or fraud).</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Refinance</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the replacing of an existing debt obligation with another debt obligation with different terms.</a:t>
            </a: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417539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506101" y="1405503"/>
            <a:ext cx="8432025" cy="4770537"/>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Capital Expenditures (</a:t>
            </a:r>
            <a:r>
              <a:rPr lang="en-US" sz="1600" b="1" u="sng" dirty="0" err="1">
                <a:solidFill>
                  <a:srgbClr val="7030A0"/>
                </a:solidFill>
                <a:latin typeface="Franklin Gothic Book"/>
                <a:cs typeface="Franklin Gothic Book"/>
              </a:rPr>
              <a:t>CapEx</a:t>
            </a:r>
            <a:r>
              <a:rPr lang="en-US" sz="1600" b="1" u="sng" dirty="0">
                <a:solidFill>
                  <a:srgbClr val="7030A0"/>
                </a:solidFill>
                <a:latin typeface="Franklin Gothic Book"/>
                <a:cs typeface="Franklin Gothic Book"/>
              </a:rPr>
              <a:t>)</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are the funds used by a company to acquire, upgrade, and maintain a property. Also referred to as </a:t>
            </a:r>
            <a:r>
              <a:rPr lang="en-US" sz="1600" b="1" dirty="0" err="1">
                <a:solidFill>
                  <a:schemeClr val="tx2">
                    <a:lumMod val="75000"/>
                  </a:schemeClr>
                </a:solidFill>
                <a:latin typeface="Franklin Gothic Book"/>
                <a:cs typeface="Franklin Gothic Book"/>
              </a:rPr>
              <a:t>CapEx</a:t>
            </a:r>
            <a:r>
              <a:rPr lang="en-US" sz="1600" b="1" dirty="0">
                <a:solidFill>
                  <a:schemeClr val="tx2">
                    <a:lumMod val="75000"/>
                  </a:schemeClr>
                </a:solidFill>
                <a:latin typeface="Franklin Gothic Book"/>
                <a:cs typeface="Franklin Gothic Book"/>
              </a:rPr>
              <a:t>. An expense is considered </a:t>
            </a:r>
            <a:r>
              <a:rPr lang="en-US" sz="1600" b="1" dirty="0" err="1">
                <a:solidFill>
                  <a:schemeClr val="tx2">
                    <a:lumMod val="75000"/>
                  </a:schemeClr>
                </a:solidFill>
                <a:latin typeface="Franklin Gothic Book"/>
                <a:cs typeface="Franklin Gothic Book"/>
              </a:rPr>
              <a:t>CapEx</a:t>
            </a:r>
            <a:r>
              <a:rPr lang="en-US" sz="1600" b="1" dirty="0">
                <a:solidFill>
                  <a:schemeClr val="tx2">
                    <a:lumMod val="75000"/>
                  </a:schemeClr>
                </a:solidFill>
                <a:latin typeface="Franklin Gothic Book"/>
                <a:cs typeface="Franklin Gothic Book"/>
              </a:rPr>
              <a:t> when it improves the useful life of a property and is capitalized – spreading the cost of the expenditure over the useful life of the asset. </a:t>
            </a:r>
            <a:r>
              <a:rPr lang="en-US" sz="1600" b="1" dirty="0" err="1">
                <a:solidFill>
                  <a:schemeClr val="tx2">
                    <a:lumMod val="75000"/>
                  </a:schemeClr>
                </a:solidFill>
                <a:latin typeface="Franklin Gothic Book"/>
                <a:cs typeface="Franklin Gothic Book"/>
              </a:rPr>
              <a:t>CapEx</a:t>
            </a:r>
            <a:r>
              <a:rPr lang="en-US" sz="1600" b="1" dirty="0">
                <a:solidFill>
                  <a:schemeClr val="tx2">
                    <a:lumMod val="75000"/>
                  </a:schemeClr>
                </a:solidFill>
                <a:latin typeface="Franklin Gothic Book"/>
                <a:cs typeface="Franklin Gothic Book"/>
              </a:rPr>
              <a:t> include both interior and exterior renovations. </a:t>
            </a:r>
          </a:p>
          <a:p>
            <a:endParaRPr lang="en-US" sz="1600" b="1" dirty="0">
              <a:solidFill>
                <a:schemeClr val="tx2">
                  <a:lumMod val="75000"/>
                </a:schemeClr>
              </a:solidFill>
              <a:latin typeface="Franklin Gothic Book"/>
              <a:cs typeface="Franklin Gothic Book"/>
            </a:endParaRPr>
          </a:p>
          <a:p>
            <a:r>
              <a:rPr lang="en-US" sz="1600" b="1" dirty="0">
                <a:solidFill>
                  <a:schemeClr val="tx2">
                    <a:lumMod val="75000"/>
                  </a:schemeClr>
                </a:solidFill>
                <a:latin typeface="Franklin Gothic Book"/>
                <a:cs typeface="Franklin Gothic Book"/>
              </a:rPr>
              <a:t>Examples of exterior </a:t>
            </a:r>
            <a:r>
              <a:rPr lang="en-US" sz="1600" b="1" dirty="0" err="1">
                <a:solidFill>
                  <a:schemeClr val="tx2">
                    <a:lumMod val="75000"/>
                  </a:schemeClr>
                </a:solidFill>
                <a:latin typeface="Franklin Gothic Book"/>
                <a:cs typeface="Franklin Gothic Book"/>
              </a:rPr>
              <a:t>CapEx</a:t>
            </a:r>
            <a:r>
              <a:rPr lang="en-US" sz="1600" b="1" dirty="0">
                <a:solidFill>
                  <a:schemeClr val="tx2">
                    <a:lumMod val="75000"/>
                  </a:schemeClr>
                </a:solidFill>
                <a:latin typeface="Franklin Gothic Book"/>
                <a:cs typeface="Franklin Gothic Book"/>
              </a:rPr>
              <a:t> are repairing or replacing a parking lot, repairing or replacing a roof, repairing, replacing, or installing balconies or patios, installing carports, large landscaping projects, rebranding the community, new paint, new siding, repairing or replacing HVAC, and renovating the clubhouse. </a:t>
            </a:r>
          </a:p>
          <a:p>
            <a:endParaRPr lang="en-US" sz="1600" b="1" dirty="0">
              <a:solidFill>
                <a:schemeClr val="tx2">
                  <a:lumMod val="75000"/>
                </a:schemeClr>
              </a:solidFill>
              <a:latin typeface="Franklin Gothic Book"/>
              <a:cs typeface="Franklin Gothic Book"/>
            </a:endParaRPr>
          </a:p>
          <a:p>
            <a:r>
              <a:rPr lang="en-US" sz="1600" b="1" dirty="0">
                <a:solidFill>
                  <a:schemeClr val="tx2">
                    <a:lumMod val="75000"/>
                  </a:schemeClr>
                </a:solidFill>
                <a:latin typeface="Franklin Gothic Book"/>
                <a:cs typeface="Franklin Gothic Book"/>
              </a:rPr>
              <a:t>Examples of interior </a:t>
            </a:r>
            <a:r>
              <a:rPr lang="en-US" sz="1600" b="1" dirty="0" err="1">
                <a:solidFill>
                  <a:schemeClr val="tx2">
                    <a:lumMod val="75000"/>
                  </a:schemeClr>
                </a:solidFill>
                <a:latin typeface="Franklin Gothic Book"/>
                <a:cs typeface="Franklin Gothic Book"/>
              </a:rPr>
              <a:t>CapEx</a:t>
            </a:r>
            <a:r>
              <a:rPr lang="en-US" sz="1600" b="1" dirty="0">
                <a:solidFill>
                  <a:schemeClr val="tx2">
                    <a:lumMod val="75000"/>
                  </a:schemeClr>
                </a:solidFill>
                <a:latin typeface="Franklin Gothic Book"/>
                <a:cs typeface="Franklin Gothic Book"/>
              </a:rPr>
              <a:t> are new cabinetry, new countertops, new appliances, new flooring, installing fireplaces, opening up or enclosing a kitchen, new light fixtures, interior paint, plumbing projects, new blinds, and new hardware (e.g., door knobs, cabinet handles, outlet covers, or faucets). </a:t>
            </a:r>
          </a:p>
          <a:p>
            <a:endParaRPr lang="en-US" sz="1600" b="1" dirty="0">
              <a:solidFill>
                <a:schemeClr val="tx2">
                  <a:lumMod val="75000"/>
                </a:schemeClr>
              </a:solidFill>
              <a:latin typeface="Franklin Gothic Book"/>
              <a:cs typeface="Franklin Gothic Book"/>
            </a:endParaRPr>
          </a:p>
          <a:p>
            <a:r>
              <a:rPr lang="en-US" sz="1600" b="1" dirty="0">
                <a:solidFill>
                  <a:schemeClr val="tx2">
                    <a:lumMod val="75000"/>
                  </a:schemeClr>
                </a:solidFill>
                <a:latin typeface="Franklin Gothic Book"/>
                <a:cs typeface="Franklin Gothic Book"/>
              </a:rPr>
              <a:t>Examples of things that wouldn’t be considered </a:t>
            </a:r>
            <a:r>
              <a:rPr lang="en-US" sz="1600" b="1" dirty="0" err="1">
                <a:solidFill>
                  <a:schemeClr val="tx2">
                    <a:lumMod val="75000"/>
                  </a:schemeClr>
                </a:solidFill>
                <a:latin typeface="Franklin Gothic Book"/>
                <a:cs typeface="Franklin Gothic Book"/>
              </a:rPr>
              <a:t>CapEx</a:t>
            </a:r>
            <a:r>
              <a:rPr lang="en-US" sz="1600" b="1" dirty="0">
                <a:solidFill>
                  <a:schemeClr val="tx2">
                    <a:lumMod val="75000"/>
                  </a:schemeClr>
                </a:solidFill>
                <a:latin typeface="Franklin Gothic Book"/>
                <a:cs typeface="Franklin Gothic Book"/>
              </a:rPr>
              <a:t> are the operating expenses, debt service, feeds paid to the syndicator, and distributions to investors.</a:t>
            </a: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403518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4278094"/>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Equity investment</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the upfront costs for purchasing a property. For apartment syndications, these costs include the down payment for the mortgage loan, closing costs, financing fees, operating account funding, capital expenditures (if excluded from the loan) and the fees paid to the general partnership for putting the deal together. Also referred to as the initial cash outlay or the down payment.</a:t>
            </a:r>
          </a:p>
          <a:p>
            <a:endParaRPr lang="en-US" sz="1600" b="1"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 216-unit apartment community purchased for $12,200,000</a:t>
            </a:r>
          </a:p>
          <a:p>
            <a:endParaRPr lang="en-US" sz="1600" b="1" dirty="0">
              <a:solidFill>
                <a:schemeClr val="tx2">
                  <a:lumMod val="75000"/>
                </a:schemeClr>
              </a:solidFill>
              <a:latin typeface="Franklin Gothic Book"/>
              <a:cs typeface="Franklin Gothic Book"/>
            </a:endParaRP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Down payment for the loan is $2,806,000</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Closing costs are $143,003</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Financing fees are $214,700</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Operating account funding is $435,567</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Acquisition fee is $244,000</a:t>
            </a:r>
          </a:p>
          <a:p>
            <a:pPr marL="285750" indent="-285750">
              <a:buFont typeface="Arial" panose="020B0604020202020204" pitchFamily="34" charset="0"/>
              <a:buChar char="•"/>
            </a:pPr>
            <a:endParaRPr lang="en-US" sz="1600" dirty="0">
              <a:solidFill>
                <a:schemeClr val="tx2">
                  <a:lumMod val="75000"/>
                </a:schemeClr>
              </a:solidFill>
              <a:latin typeface="Franklin Gothic Book"/>
              <a:cs typeface="Franklin Gothic Book"/>
            </a:endParaRPr>
          </a:p>
          <a:p>
            <a:r>
              <a:rPr lang="en-US" sz="1600" b="1" dirty="0">
                <a:solidFill>
                  <a:srgbClr val="FF0000"/>
                </a:solidFill>
                <a:latin typeface="Franklin Gothic Book"/>
                <a:cs typeface="Franklin Gothic Book"/>
              </a:rPr>
              <a:t>Equity investment is $2,806,000 + $143,003 + $214,700 + $435,567 + $244,000 = $3,843,270</a:t>
            </a:r>
            <a:endParaRPr lang="en-US" sz="1600"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382781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4278094"/>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Closing Costs</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are the expenses, over and above the purchase price of the property, that buyers and sellers normally incur to complete a real estate transaction. These costs include origination fees, application fees, recording fees, attorney fees, underwriting fees, due diligence fees, and credit search fees.</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Financing Fees</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are the one-time, upfront fees charged by the lender for providing the debt service. Also referred to as financing charges. Typically, the financing fees are approximately 1.75% of the purchase price.</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Operating Account Funding</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reserves fund, over and above the purchase price of an apartment, to cover things like unexpected dips in occupancy, lump sum insurance or tax payments, or higher than expected capital expenditures. The operating account funding is typically created by raising extra capital from the limited partners. The standard amount is 1% to 5% of the purchase price.</a:t>
            </a: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84766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3046988"/>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Price per unit </a:t>
            </a:r>
            <a:r>
              <a:rPr lang="en-US" sz="1600" b="1" dirty="0">
                <a:solidFill>
                  <a:schemeClr val="tx2">
                    <a:lumMod val="75000"/>
                  </a:schemeClr>
                </a:solidFill>
                <a:latin typeface="Franklin Gothic Book"/>
                <a:cs typeface="Franklin Gothic Book"/>
              </a:rPr>
              <a:t>is the cost per unit of purchasing the property. The price per unit is calculated by dividing the purchase price of the property by the total number of units. The price per unit is a metric used to quickly compare apartment communities.</a:t>
            </a:r>
          </a:p>
          <a:p>
            <a:endParaRPr lang="en-US" sz="1600" b="1"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 </a:t>
            </a:r>
          </a:p>
          <a:p>
            <a:endParaRPr lang="en-US" sz="1600" dirty="0">
              <a:solidFill>
                <a:schemeClr val="tx2">
                  <a:lumMod val="75000"/>
                </a:schemeClr>
              </a:solidFill>
              <a:latin typeface="Franklin Gothic Book"/>
              <a:cs typeface="Franklin Gothic Book"/>
            </a:endParaRP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216-unit apartment community</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Purchase price is $12,200,000</a:t>
            </a:r>
          </a:p>
          <a:p>
            <a:endParaRPr lang="en-US" sz="1600" dirty="0">
              <a:solidFill>
                <a:schemeClr val="tx2">
                  <a:lumMod val="75000"/>
                </a:schemeClr>
              </a:solidFill>
              <a:latin typeface="Franklin Gothic Book"/>
              <a:cs typeface="Franklin Gothic Book"/>
            </a:endParaRPr>
          </a:p>
          <a:p>
            <a:r>
              <a:rPr lang="en-US" sz="1600" b="1" dirty="0">
                <a:solidFill>
                  <a:srgbClr val="FF0000"/>
                </a:solidFill>
                <a:latin typeface="Franklin Gothic Book"/>
                <a:cs typeface="Franklin Gothic Book"/>
              </a:rPr>
              <a:t>Price per unit is $12,200,000 / 216 units = $56,481.48</a:t>
            </a: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180407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2308324"/>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Ration Utility Billing System (RUBS)</a:t>
            </a:r>
            <a:r>
              <a:rPr lang="en-US" sz="1600"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method of calculating a resident’s utility bill based on occupancy, apartment square footage, number of beds, and some combination of factors so that you can bill the expense back to the tenant and increase your NOI</a:t>
            </a:r>
          </a:p>
          <a:p>
            <a:endParaRPr lang="en-US" sz="1600"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hlinkClick r:id="rId2"/>
              </a:rPr>
              <a:t>Click here to learn how to calculate RUBS water/sewer bill and download a free excel template!</a:t>
            </a:r>
            <a:endParaRPr lang="en-US" sz="1600" dirty="0">
              <a:solidFill>
                <a:schemeClr val="tx2">
                  <a:lumMod val="75000"/>
                </a:schemeClr>
              </a:solidFill>
              <a:latin typeface="Franklin Gothic Book"/>
              <a:cs typeface="Franklin Gothic Book"/>
            </a:endParaRPr>
          </a:p>
          <a:p>
            <a:endParaRPr lang="en-US" sz="1600" b="1" dirty="0">
              <a:solidFill>
                <a:srgbClr val="FF0000"/>
              </a:solidFill>
              <a:latin typeface="Franklin Gothic Book"/>
              <a:cs typeface="Franklin Gothic Book"/>
            </a:endParaRPr>
          </a:p>
          <a:p>
            <a:endParaRPr lang="en-US" sz="1600" b="1" dirty="0">
              <a:solidFill>
                <a:srgbClr val="FF0000"/>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239350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4031873"/>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Breakeven Occupancy</a:t>
            </a:r>
            <a:r>
              <a:rPr lang="en-US" sz="1600" b="1" dirty="0">
                <a:solidFill>
                  <a:schemeClr val="tx2">
                    <a:lumMod val="75000"/>
                  </a:schemeClr>
                </a:solidFill>
                <a:latin typeface="Franklin Gothic Book"/>
                <a:cs typeface="Franklin Gothic Book"/>
              </a:rPr>
              <a:t> is the occupancy rate required to cover all of the expenses at the property. The breakeven occupancy rate is calculated by dividing the sum of the operating expense and debt service by the gross potential income.</a:t>
            </a:r>
          </a:p>
          <a:p>
            <a:endParaRPr lang="en-US" sz="1600" b="1"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 216-unit apartment community</a:t>
            </a:r>
          </a:p>
          <a:p>
            <a:endParaRPr lang="en-US" sz="1600" b="1" dirty="0">
              <a:solidFill>
                <a:schemeClr val="tx2">
                  <a:lumMod val="75000"/>
                </a:schemeClr>
              </a:solidFill>
              <a:latin typeface="Franklin Gothic Book"/>
              <a:cs typeface="Franklin Gothic Book"/>
            </a:endParaRP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Operating expenses are $1,166,489 </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Annual debt service is $581,090 </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Gross potential income is $2,441,050</a:t>
            </a:r>
          </a:p>
          <a:p>
            <a:endParaRPr lang="en-US" sz="1600" dirty="0">
              <a:solidFill>
                <a:schemeClr val="tx2">
                  <a:lumMod val="75000"/>
                </a:schemeClr>
              </a:solidFill>
              <a:latin typeface="Franklin Gothic Book"/>
              <a:cs typeface="Franklin Gothic Book"/>
            </a:endParaRPr>
          </a:p>
          <a:p>
            <a:r>
              <a:rPr lang="en-US" sz="1600" b="1" dirty="0">
                <a:solidFill>
                  <a:srgbClr val="FF0000"/>
                </a:solidFill>
                <a:latin typeface="Franklin Gothic Book"/>
                <a:cs typeface="Franklin Gothic Book"/>
              </a:rPr>
              <a:t>Breakeven Occupancy is ($1,166,489 + $581.090) / $2,441,050 = 71.6%</a:t>
            </a:r>
          </a:p>
          <a:p>
            <a:endParaRPr lang="en-US" sz="1600" b="1" dirty="0">
              <a:solidFill>
                <a:schemeClr val="tx2">
                  <a:lumMod val="75000"/>
                </a:schemeClr>
              </a:solidFill>
              <a:latin typeface="Franklin Gothic Book"/>
              <a:cs typeface="Franklin Gothic Book"/>
            </a:endParaRPr>
          </a:p>
          <a:p>
            <a:r>
              <a:rPr lang="en-US" sz="1600" b="1" dirty="0">
                <a:solidFill>
                  <a:schemeClr val="tx2">
                    <a:lumMod val="75000"/>
                  </a:schemeClr>
                </a:solidFill>
                <a:latin typeface="Franklin Gothic Book"/>
                <a:cs typeface="Franklin Gothic Book"/>
              </a:rPr>
              <a:t>*Breakeven occupancy isn’t the most relevant data point. Not because you naively believe that the markets cannot change the much. It’s because as occupancy begins to dip into the 80% range, assuming it’s not a staffing issue, you will adjusted the rental rates in order to maintain occupancy.</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399188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4031873"/>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Class A, B, C and D Property &amp; Neighborhood</a:t>
            </a:r>
            <a:r>
              <a:rPr lang="en-US" sz="1600" b="1" dirty="0">
                <a:solidFill>
                  <a:schemeClr val="tx2">
                    <a:lumMod val="75000"/>
                  </a:schemeClr>
                </a:solidFill>
                <a:latin typeface="Franklin Gothic Book"/>
                <a:cs typeface="Franklin Gothic Book"/>
              </a:rPr>
              <a:t> are ranking based on multiple factors. A is highest and D is lowest. It tends to be subjective but these are good guidelines. </a:t>
            </a:r>
          </a:p>
          <a:p>
            <a:endParaRPr lang="en-US" sz="1600" b="1" dirty="0">
              <a:solidFill>
                <a:schemeClr val="tx2">
                  <a:lumMod val="75000"/>
                </a:schemeClr>
              </a:solidFill>
              <a:latin typeface="Franklin Gothic Book"/>
              <a:cs typeface="Franklin Gothic Book"/>
            </a:endParaRPr>
          </a:p>
          <a:p>
            <a:r>
              <a:rPr lang="en-US" sz="1600" b="1" u="sng" dirty="0">
                <a:solidFill>
                  <a:schemeClr val="tx2">
                    <a:lumMod val="75000"/>
                  </a:schemeClr>
                </a:solidFill>
                <a:latin typeface="Franklin Gothic Book"/>
                <a:cs typeface="Franklin Gothic Book"/>
              </a:rPr>
              <a:t>Property</a:t>
            </a:r>
          </a:p>
          <a:p>
            <a:r>
              <a:rPr lang="en-US" sz="1600" b="1" dirty="0">
                <a:solidFill>
                  <a:schemeClr val="tx2">
                    <a:lumMod val="75000"/>
                  </a:schemeClr>
                </a:solidFill>
                <a:latin typeface="Franklin Gothic Book"/>
                <a:cs typeface="Franklin Gothic Book"/>
              </a:rPr>
              <a:t>Class A: </a:t>
            </a:r>
            <a:r>
              <a:rPr lang="en-US" sz="1600" dirty="0">
                <a:solidFill>
                  <a:schemeClr val="tx2">
                    <a:lumMod val="75000"/>
                  </a:schemeClr>
                </a:solidFill>
                <a:latin typeface="Franklin Gothic Book"/>
                <a:cs typeface="Franklin Gothic Book"/>
              </a:rPr>
              <a:t>new construction, command highest rent in area, high end amenities  </a:t>
            </a:r>
          </a:p>
          <a:p>
            <a:r>
              <a:rPr lang="en-US" sz="1600" b="1" dirty="0">
                <a:solidFill>
                  <a:schemeClr val="tx2">
                    <a:lumMod val="75000"/>
                  </a:schemeClr>
                </a:solidFill>
                <a:latin typeface="Franklin Gothic Book"/>
                <a:cs typeface="Franklin Gothic Book"/>
              </a:rPr>
              <a:t>Class B: </a:t>
            </a:r>
            <a:r>
              <a:rPr lang="en-US" sz="1600" dirty="0">
                <a:solidFill>
                  <a:schemeClr val="tx2">
                    <a:lumMod val="75000"/>
                  </a:schemeClr>
                </a:solidFill>
                <a:latin typeface="Franklin Gothic Book"/>
                <a:cs typeface="Franklin Gothic Book"/>
              </a:rPr>
              <a:t>10 – 15 years old, well maintained, little deferred maintenance </a:t>
            </a:r>
          </a:p>
          <a:p>
            <a:r>
              <a:rPr lang="en-US" sz="1600" b="1" dirty="0">
                <a:solidFill>
                  <a:schemeClr val="tx2">
                    <a:lumMod val="75000"/>
                  </a:schemeClr>
                </a:solidFill>
                <a:latin typeface="Franklin Gothic Book"/>
                <a:cs typeface="Franklin Gothic Book"/>
              </a:rPr>
              <a:t>Class C: </a:t>
            </a:r>
            <a:r>
              <a:rPr lang="en-US" sz="1600" dirty="0">
                <a:solidFill>
                  <a:schemeClr val="tx2">
                    <a:lumMod val="75000"/>
                  </a:schemeClr>
                </a:solidFill>
                <a:latin typeface="Franklin Gothic Book"/>
                <a:cs typeface="Franklin Gothic Book"/>
              </a:rPr>
              <a:t>built within last 30 years, shows age, some deferred maintenance</a:t>
            </a:r>
          </a:p>
          <a:p>
            <a:r>
              <a:rPr lang="en-US" sz="1600" b="1" dirty="0">
                <a:solidFill>
                  <a:schemeClr val="tx2">
                    <a:lumMod val="75000"/>
                  </a:schemeClr>
                </a:solidFill>
                <a:latin typeface="Franklin Gothic Book"/>
                <a:cs typeface="Franklin Gothic Book"/>
              </a:rPr>
              <a:t>Class D: </a:t>
            </a:r>
            <a:r>
              <a:rPr lang="en-US" sz="1600" dirty="0">
                <a:solidFill>
                  <a:schemeClr val="tx2">
                    <a:lumMod val="75000"/>
                  </a:schemeClr>
                </a:solidFill>
                <a:latin typeface="Franklin Gothic Book"/>
                <a:cs typeface="Franklin Gothic Book"/>
              </a:rPr>
              <a:t>over 30 years old, no amenity package, low occupancy, needs work </a:t>
            </a:r>
          </a:p>
          <a:p>
            <a:endParaRPr lang="en-US" sz="1600" b="1" dirty="0">
              <a:solidFill>
                <a:schemeClr val="tx2">
                  <a:lumMod val="75000"/>
                </a:schemeClr>
              </a:solidFill>
              <a:latin typeface="Franklin Gothic Book"/>
              <a:cs typeface="Franklin Gothic Book"/>
            </a:endParaRPr>
          </a:p>
          <a:p>
            <a:r>
              <a:rPr lang="en-US" sz="1600" b="1" u="sng" dirty="0">
                <a:solidFill>
                  <a:schemeClr val="tx2">
                    <a:lumMod val="75000"/>
                  </a:schemeClr>
                </a:solidFill>
                <a:latin typeface="Franklin Gothic Book"/>
                <a:cs typeface="Franklin Gothic Book"/>
              </a:rPr>
              <a:t>Neighborhood</a:t>
            </a:r>
          </a:p>
          <a:p>
            <a:r>
              <a:rPr lang="en-US" sz="1600" b="1" dirty="0">
                <a:solidFill>
                  <a:schemeClr val="tx2">
                    <a:lumMod val="75000"/>
                  </a:schemeClr>
                </a:solidFill>
                <a:latin typeface="Franklin Gothic Book"/>
                <a:cs typeface="Franklin Gothic Book"/>
              </a:rPr>
              <a:t>Class A: </a:t>
            </a:r>
            <a:r>
              <a:rPr lang="en-US" sz="1600" dirty="0">
                <a:solidFill>
                  <a:schemeClr val="tx2">
                    <a:lumMod val="75000"/>
                  </a:schemeClr>
                </a:solidFill>
                <a:latin typeface="Franklin Gothic Book"/>
                <a:cs typeface="Franklin Gothic Book"/>
              </a:rPr>
              <a:t>most affluent neighborhood, expensive homes nearby, maybe golf course  </a:t>
            </a:r>
          </a:p>
          <a:p>
            <a:r>
              <a:rPr lang="en-US" sz="1600" b="1" dirty="0">
                <a:solidFill>
                  <a:schemeClr val="tx2">
                    <a:lumMod val="75000"/>
                  </a:schemeClr>
                </a:solidFill>
                <a:latin typeface="Franklin Gothic Book"/>
                <a:cs typeface="Franklin Gothic Book"/>
              </a:rPr>
              <a:t>Class B: </a:t>
            </a:r>
            <a:r>
              <a:rPr lang="en-US" sz="1600" dirty="0">
                <a:solidFill>
                  <a:schemeClr val="tx2">
                    <a:lumMod val="75000"/>
                  </a:schemeClr>
                </a:solidFill>
                <a:latin typeface="Franklin Gothic Book"/>
                <a:cs typeface="Franklin Gothic Book"/>
              </a:rPr>
              <a:t>middle class part of town, safe neighborhood </a:t>
            </a:r>
          </a:p>
          <a:p>
            <a:r>
              <a:rPr lang="en-US" sz="1600" b="1" dirty="0">
                <a:solidFill>
                  <a:schemeClr val="tx2">
                    <a:lumMod val="75000"/>
                  </a:schemeClr>
                </a:solidFill>
                <a:latin typeface="Franklin Gothic Book"/>
                <a:cs typeface="Franklin Gothic Book"/>
              </a:rPr>
              <a:t>Class C:</a:t>
            </a:r>
            <a:r>
              <a:rPr lang="en-US" sz="1600" dirty="0">
                <a:solidFill>
                  <a:schemeClr val="tx2">
                    <a:lumMod val="75000"/>
                  </a:schemeClr>
                </a:solidFill>
                <a:latin typeface="Franklin Gothic Book"/>
                <a:cs typeface="Franklin Gothic Book"/>
              </a:rPr>
              <a:t> low-to-moderate income neighborhood</a:t>
            </a:r>
          </a:p>
          <a:p>
            <a:r>
              <a:rPr lang="en-US" sz="1600" b="1" dirty="0">
                <a:solidFill>
                  <a:schemeClr val="tx2">
                    <a:lumMod val="75000"/>
                  </a:schemeClr>
                </a:solidFill>
                <a:latin typeface="Franklin Gothic Book"/>
                <a:cs typeface="Franklin Gothic Book"/>
              </a:rPr>
              <a:t>Class D: </a:t>
            </a:r>
            <a:r>
              <a:rPr lang="en-US" sz="1600" dirty="0">
                <a:solidFill>
                  <a:schemeClr val="tx2">
                    <a:lumMod val="75000"/>
                  </a:schemeClr>
                </a:solidFill>
                <a:latin typeface="Franklin Gothic Book"/>
                <a:cs typeface="Franklin Gothic Book"/>
              </a:rPr>
              <a:t>high crime, very bad neighborhood</a:t>
            </a:r>
          </a:p>
          <a:p>
            <a:endParaRPr lang="en-US" sz="1600" b="1" dirty="0">
              <a:solidFill>
                <a:schemeClr val="tx2">
                  <a:lumMod val="75000"/>
                </a:schemeClr>
              </a:solidFill>
              <a:latin typeface="Franklin Gothic Book"/>
              <a:cs typeface="Franklin Gothic Book"/>
            </a:endParaRPr>
          </a:p>
          <a:p>
            <a:r>
              <a:rPr lang="en-US" sz="1600" b="1" dirty="0">
                <a:solidFill>
                  <a:srgbClr val="FF0000"/>
                </a:solidFill>
                <a:latin typeface="Franklin Gothic Book"/>
                <a:cs typeface="Franklin Gothic Book"/>
              </a:rPr>
              <a:t>$$$ Making Tip: Buy Class C property in a Class B neighborhood.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265842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3293209"/>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Loss-to-Lease (</a:t>
            </a:r>
            <a:r>
              <a:rPr lang="en-US" sz="1600" b="1" u="sng" dirty="0" err="1">
                <a:solidFill>
                  <a:srgbClr val="7030A0"/>
                </a:solidFill>
                <a:latin typeface="Franklin Gothic Book"/>
                <a:cs typeface="Franklin Gothic Book"/>
              </a:rPr>
              <a:t>LtL</a:t>
            </a:r>
            <a:r>
              <a:rPr lang="en-US" sz="1600" b="1" u="sng" dirty="0">
                <a:solidFill>
                  <a:srgbClr val="7030A0"/>
                </a:solidFill>
                <a:latin typeface="Franklin Gothic Book"/>
                <a:cs typeface="Franklin Gothic Book"/>
              </a:rPr>
              <a:t>)</a:t>
            </a:r>
            <a:r>
              <a:rPr lang="en-US" sz="1600" b="1" dirty="0">
                <a:solidFill>
                  <a:schemeClr val="tx2">
                    <a:lumMod val="75000"/>
                  </a:schemeClr>
                </a:solidFill>
                <a:latin typeface="Franklin Gothic Book"/>
                <a:cs typeface="Franklin Gothic Book"/>
              </a:rPr>
              <a:t> is the revenue lost based on the market rent and the actual rent. Also referred to as </a:t>
            </a:r>
            <a:r>
              <a:rPr lang="en-US" sz="1600" b="1" dirty="0" err="1">
                <a:solidFill>
                  <a:schemeClr val="tx2">
                    <a:lumMod val="75000"/>
                  </a:schemeClr>
                </a:solidFill>
                <a:latin typeface="Franklin Gothic Book"/>
                <a:cs typeface="Franklin Gothic Book"/>
              </a:rPr>
              <a:t>LtL</a:t>
            </a:r>
            <a:r>
              <a:rPr lang="en-US" sz="1600" b="1" dirty="0">
                <a:solidFill>
                  <a:schemeClr val="tx2">
                    <a:lumMod val="75000"/>
                  </a:schemeClr>
                </a:solidFill>
                <a:latin typeface="Franklin Gothic Book"/>
                <a:cs typeface="Franklin Gothic Book"/>
              </a:rPr>
              <a:t>. The </a:t>
            </a:r>
            <a:r>
              <a:rPr lang="en-US" sz="1600" b="1" dirty="0" err="1">
                <a:solidFill>
                  <a:schemeClr val="tx2">
                    <a:lumMod val="75000"/>
                  </a:schemeClr>
                </a:solidFill>
                <a:latin typeface="Franklin Gothic Book"/>
                <a:cs typeface="Franklin Gothic Book"/>
              </a:rPr>
              <a:t>LtL</a:t>
            </a:r>
            <a:r>
              <a:rPr lang="en-US" sz="1600" b="1" dirty="0">
                <a:solidFill>
                  <a:schemeClr val="tx2">
                    <a:lumMod val="75000"/>
                  </a:schemeClr>
                </a:solidFill>
                <a:latin typeface="Franklin Gothic Book"/>
                <a:cs typeface="Franklin Gothic Book"/>
              </a:rPr>
              <a:t> is calculated by dividing the gross potential rent minus the actual rent collect by the gross potential rent. </a:t>
            </a:r>
          </a:p>
          <a:p>
            <a:endParaRPr lang="en-US" sz="1600" b="1"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 216-unit apartment community</a:t>
            </a:r>
          </a:p>
          <a:p>
            <a:endParaRPr lang="en-US" sz="1600" dirty="0">
              <a:solidFill>
                <a:schemeClr val="tx2">
                  <a:lumMod val="75000"/>
                </a:schemeClr>
              </a:solidFill>
              <a:latin typeface="Franklin Gothic Book"/>
              <a:cs typeface="Franklin Gothic Book"/>
            </a:endParaRP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Gross potential rent is $2,263,624</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Actual collected rent is $2,195,715</a:t>
            </a:r>
          </a:p>
          <a:p>
            <a:pPr marL="285750" indent="-285750">
              <a:buFont typeface="Arial" panose="020B0604020202020204" pitchFamily="34" charset="0"/>
              <a:buChar char="•"/>
            </a:pPr>
            <a:endParaRPr lang="en-US" sz="1600" dirty="0">
              <a:solidFill>
                <a:schemeClr val="tx2">
                  <a:lumMod val="75000"/>
                </a:schemeClr>
              </a:solidFill>
              <a:latin typeface="Franklin Gothic Book"/>
              <a:cs typeface="Franklin Gothic Book"/>
            </a:endParaRPr>
          </a:p>
          <a:p>
            <a:r>
              <a:rPr lang="en-US" sz="1600" b="1" dirty="0" err="1">
                <a:solidFill>
                  <a:srgbClr val="FF0000"/>
                </a:solidFill>
                <a:latin typeface="Franklin Gothic Book"/>
                <a:cs typeface="Franklin Gothic Book"/>
              </a:rPr>
              <a:t>LtL</a:t>
            </a:r>
            <a:r>
              <a:rPr lang="en-US" sz="1600" b="1" dirty="0">
                <a:solidFill>
                  <a:srgbClr val="FF0000"/>
                </a:solidFill>
                <a:latin typeface="Franklin Gothic Book"/>
                <a:cs typeface="Franklin Gothic Book"/>
              </a:rPr>
              <a:t> is ($2,263,624 - $2,195,715) / $2,263,624 = 3.0%</a:t>
            </a:r>
            <a:endParaRPr lang="en-US" sz="1600"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257612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4524315"/>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Bad Debt</a:t>
            </a:r>
            <a:r>
              <a:rPr lang="en-US" sz="1600" b="1" dirty="0">
                <a:solidFill>
                  <a:schemeClr val="tx2">
                    <a:lumMod val="75000"/>
                  </a:schemeClr>
                </a:solidFill>
                <a:latin typeface="Franklin Gothic Book"/>
                <a:cs typeface="Franklin Gothic Book"/>
              </a:rPr>
              <a:t> is the amount of uncollected money owed by a tenant after move-out.</a:t>
            </a:r>
          </a:p>
          <a:p>
            <a:endParaRPr lang="en-US" sz="1600" b="1"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a:t>
            </a:r>
          </a:p>
          <a:p>
            <a:pPr marL="285750" indent="-285750">
              <a:buFont typeface="Arial"/>
              <a:buChar char="•"/>
            </a:pPr>
            <a:r>
              <a:rPr lang="en-US" sz="1600" dirty="0">
                <a:solidFill>
                  <a:schemeClr val="tx2">
                    <a:lumMod val="75000"/>
                  </a:schemeClr>
                </a:solidFill>
                <a:latin typeface="Franklin Gothic Book"/>
                <a:cs typeface="Franklin Gothic Book"/>
              </a:rPr>
              <a:t>Tenant skips out in the middle of the night</a:t>
            </a:r>
          </a:p>
          <a:p>
            <a:pPr marL="285750" indent="-285750">
              <a:buFont typeface="Arial"/>
              <a:buChar char="•"/>
            </a:pPr>
            <a:r>
              <a:rPr lang="en-US" sz="1600" dirty="0">
                <a:solidFill>
                  <a:schemeClr val="tx2">
                    <a:lumMod val="75000"/>
                  </a:schemeClr>
                </a:solidFill>
                <a:latin typeface="Franklin Gothic Book"/>
                <a:cs typeface="Franklin Gothic Book"/>
              </a:rPr>
              <a:t>Damages to the unit that are not covered by the security deposit</a:t>
            </a:r>
          </a:p>
          <a:p>
            <a:pPr marL="285750" indent="-285750">
              <a:buFont typeface="Arial"/>
              <a:buChar char="•"/>
            </a:pPr>
            <a:r>
              <a:rPr lang="en-US" sz="1600" dirty="0">
                <a:solidFill>
                  <a:schemeClr val="tx2">
                    <a:lumMod val="75000"/>
                  </a:schemeClr>
                </a:solidFill>
                <a:latin typeface="Franklin Gothic Book"/>
                <a:cs typeface="Franklin Gothic Book"/>
              </a:rPr>
              <a:t>Rent owed by tenant after they move out</a:t>
            </a:r>
          </a:p>
          <a:p>
            <a:pPr marL="285750" indent="-285750">
              <a:buFont typeface="Arial"/>
              <a:buChar char="•"/>
            </a:pPr>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Concessions</a:t>
            </a:r>
            <a:r>
              <a:rPr lang="en-US" sz="1600" b="1" dirty="0">
                <a:solidFill>
                  <a:schemeClr val="tx2">
                    <a:lumMod val="75000"/>
                  </a:schemeClr>
                </a:solidFill>
                <a:latin typeface="Franklin Gothic Book"/>
                <a:cs typeface="Franklin Gothic Book"/>
              </a:rPr>
              <a:t> are the credits given to offset rent, application fees, move-in fees, and any other cost incurred by the tenant, which are generally given at move-in to entice tenants into signing a lease.</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Employee unit</a:t>
            </a:r>
            <a:r>
              <a:rPr lang="en-US" sz="1600" b="1" dirty="0">
                <a:solidFill>
                  <a:schemeClr val="tx2">
                    <a:lumMod val="75000"/>
                  </a:schemeClr>
                </a:solidFill>
                <a:latin typeface="Franklin Gothic Book"/>
                <a:cs typeface="Franklin Gothic Book"/>
              </a:rPr>
              <a:t> is an apartment unit rented to an employee at a discount of for free.</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Model unit</a:t>
            </a:r>
            <a:r>
              <a:rPr lang="en-US" sz="1600" b="1" dirty="0">
                <a:solidFill>
                  <a:schemeClr val="tx2">
                    <a:lumMod val="75000"/>
                  </a:schemeClr>
                </a:solidFill>
                <a:latin typeface="Franklin Gothic Book"/>
                <a:cs typeface="Franklin Gothic Book"/>
              </a:rPr>
              <a:t> is a representative apartment unit used as a sales tool to show prospective tenants how the actual unit will appear once occupied.</a:t>
            </a: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79818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2308324"/>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General Partner (GP)</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an owner of a partnership who has unlimited liability. Also referred to as the GP. A GP is a managing partner and is active in the day-to-day operations of the business. In apartment syndications, the GP is also referred to as the sponsor or syndicator and is responsible for managing the entire apartment project.</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Limited Partner (GP)</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partner whose liability is limited to the extent of their share of ownership. Also referred to as an LP. In apartment syndications, the LP is the passive investor who funds a portion of the equity investment.</a:t>
            </a: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22544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2308324"/>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Exit Strategy</a:t>
            </a:r>
            <a:r>
              <a:rPr lang="en-US" sz="1600" b="1" dirty="0">
                <a:solidFill>
                  <a:schemeClr val="tx2">
                    <a:lumMod val="75000"/>
                  </a:schemeClr>
                </a:solidFill>
                <a:latin typeface="Franklin Gothic Book"/>
                <a:cs typeface="Franklin Gothic Book"/>
              </a:rPr>
              <a:t> is the general partners’ plan of action for selling the apartment community at the conclusion of the business plan.</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Holding Period </a:t>
            </a:r>
            <a:r>
              <a:rPr lang="en-US" sz="1600" b="1" dirty="0">
                <a:solidFill>
                  <a:schemeClr val="tx2">
                    <a:lumMod val="75000"/>
                  </a:schemeClr>
                </a:solidFill>
                <a:latin typeface="Franklin Gothic Book"/>
                <a:cs typeface="Franklin Gothic Book"/>
              </a:rPr>
              <a:t>is the amount of time the general partner plans on owning the apartment from purchase to sale.</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Sales Proceeds</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the profit collected at the sale of the apartment community.</a:t>
            </a: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1708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3785652"/>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Pro forma</a:t>
            </a:r>
            <a:r>
              <a:rPr lang="en-US" sz="1600" b="1" dirty="0">
                <a:solidFill>
                  <a:schemeClr val="tx2">
                    <a:lumMod val="75000"/>
                  </a:schemeClr>
                </a:solidFill>
                <a:latin typeface="Franklin Gothic Book"/>
                <a:cs typeface="Franklin Gothic Book"/>
              </a:rPr>
              <a:t> is the projected budget with itemized line items for the revenue and expenses for the next 12-months and/or the next 5 years. </a:t>
            </a:r>
            <a:r>
              <a:rPr lang="en-US" sz="1600" b="1" dirty="0">
                <a:solidFill>
                  <a:schemeClr val="tx2">
                    <a:lumMod val="75000"/>
                  </a:schemeClr>
                </a:solidFill>
                <a:latin typeface="Franklin Gothic Book"/>
                <a:cs typeface="Franklin Gothic Book"/>
                <a:hlinkClick r:id="rId2"/>
              </a:rPr>
              <a:t>Click here </a:t>
            </a:r>
            <a:r>
              <a:rPr lang="en-US" sz="1600" b="1" dirty="0">
                <a:solidFill>
                  <a:schemeClr val="tx2">
                    <a:lumMod val="75000"/>
                  </a:schemeClr>
                </a:solidFill>
                <a:latin typeface="Franklin Gothic Book"/>
                <a:cs typeface="Franklin Gothic Book"/>
              </a:rPr>
              <a:t>for a 5-year pro forma for a 216-unit apartment community.</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Profit and Loss Statement (T-12)</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document or spreadsheet containing detailed information about the revenue and expenses of an apartment over the last 12 months. Also referred to as a trailing 12-month profit and loss statement, P&amp;L, operating statement, or T-12. </a:t>
            </a:r>
            <a:r>
              <a:rPr lang="en-US" sz="1600" b="1" dirty="0">
                <a:solidFill>
                  <a:schemeClr val="tx2">
                    <a:lumMod val="75000"/>
                  </a:schemeClr>
                </a:solidFill>
                <a:latin typeface="Franklin Gothic Book"/>
                <a:cs typeface="Franklin Gothic Book"/>
                <a:hlinkClick r:id="rId3"/>
              </a:rPr>
              <a:t>Click here </a:t>
            </a:r>
            <a:r>
              <a:rPr lang="en-US" sz="1600" b="1" dirty="0">
                <a:solidFill>
                  <a:schemeClr val="tx2">
                    <a:lumMod val="75000"/>
                  </a:schemeClr>
                </a:solidFill>
                <a:latin typeface="Franklin Gothic Book"/>
                <a:cs typeface="Franklin Gothic Book"/>
              </a:rPr>
              <a:t>for a T-12 of a 216-unit apartment community.</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Rent Roll</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document or spreadsheet containing detailed information on each of the units at the apartment community, including the unit number, unit type, square footage, tenant name, market rent, actual rent, security deposit amount, move-in date, lease-start and lease-end dates, and the tenant’s balance. </a:t>
            </a:r>
            <a:r>
              <a:rPr lang="en-US" sz="1600" b="1" dirty="0">
                <a:solidFill>
                  <a:schemeClr val="tx2">
                    <a:lumMod val="75000"/>
                  </a:schemeClr>
                </a:solidFill>
                <a:latin typeface="Franklin Gothic Book"/>
                <a:cs typeface="Franklin Gothic Book"/>
                <a:hlinkClick r:id="rId4"/>
              </a:rPr>
              <a:t>Click here </a:t>
            </a:r>
            <a:r>
              <a:rPr lang="en-US" sz="1600" b="1" dirty="0">
                <a:solidFill>
                  <a:schemeClr val="tx2">
                    <a:lumMod val="75000"/>
                  </a:schemeClr>
                </a:solidFill>
                <a:latin typeface="Franklin Gothic Book"/>
                <a:cs typeface="Franklin Gothic Book"/>
              </a:rPr>
              <a:t>for a rent roll of a 216-unit apartment community. </a:t>
            </a:r>
          </a:p>
          <a:p>
            <a:endParaRPr lang="en-US" sz="1600" b="1" dirty="0">
              <a:solidFill>
                <a:schemeClr val="tx2">
                  <a:lumMod val="75000"/>
                </a:schemeClr>
              </a:solidFill>
              <a:latin typeface="Franklin Gothic Book"/>
              <a:cs typeface="Franklin Gothic Book"/>
            </a:endParaRPr>
          </a:p>
          <a:p>
            <a:endParaRPr lang="en-US" sz="1600" b="1" dirty="0">
              <a:solidFill>
                <a:srgbClr val="FF0000"/>
              </a:solidFill>
              <a:latin typeface="Franklin Gothic Book"/>
              <a:cs typeface="Franklin Gothic Book"/>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623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4031873"/>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Acquisition Fee</a:t>
            </a:r>
            <a:r>
              <a:rPr lang="en-US" sz="1600" b="1" dirty="0">
                <a:solidFill>
                  <a:schemeClr val="tx2">
                    <a:lumMod val="75000"/>
                  </a:schemeClr>
                </a:solidFill>
                <a:latin typeface="Franklin Gothic Book"/>
                <a:cs typeface="Franklin Gothic Book"/>
              </a:rPr>
              <a:t> is a type of fee a syndicator can earn. This upfront fee is paid by the new buying partnership entity for finding, analyzing, evaluating, financing, and closing the property investment. </a:t>
            </a:r>
          </a:p>
          <a:p>
            <a:endParaRPr lang="en-US" sz="1600" b="1" dirty="0">
              <a:solidFill>
                <a:schemeClr val="tx2">
                  <a:lumMod val="75000"/>
                </a:schemeClr>
              </a:solidFill>
              <a:latin typeface="Franklin Gothic Book"/>
              <a:cs typeface="Franklin Gothic Book"/>
            </a:endParaRPr>
          </a:p>
          <a:p>
            <a:r>
              <a:rPr lang="en-US" sz="1600" b="1" dirty="0">
                <a:solidFill>
                  <a:schemeClr val="tx2">
                    <a:lumMod val="75000"/>
                  </a:schemeClr>
                </a:solidFill>
                <a:latin typeface="Franklin Gothic Book"/>
                <a:cs typeface="Franklin Gothic Book"/>
              </a:rPr>
              <a:t>Acquisition fees range from 1% to 5% of the purchase price, depending on the size of the deal. For example, if the acquisitions fee is 2% on a 216-unit apartment community purchased for $12,200,000, the syndicator will receive $244,000 at closing.</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Guaranty Fee</a:t>
            </a:r>
            <a:r>
              <a:rPr lang="en-US" sz="1600" b="1" dirty="0">
                <a:solidFill>
                  <a:schemeClr val="tx2">
                    <a:lumMod val="75000"/>
                  </a:schemeClr>
                </a:solidFill>
                <a:latin typeface="Franklin Gothic Book"/>
                <a:cs typeface="Franklin Gothic Book"/>
              </a:rPr>
              <a:t> is a fee paid to the loan guarantor at closing for signing for and guaranteeing the loan. The guaranty fee can be as low as 0.5% to 1% and as high as 3.5% to 5% of the principal balance of the loan. The riskier or more complicated the deal, the higher the guaranty fee. If the general partner doesn’t have a good relationship with the loan guarantor, that individual will charge a higher fee as well. In some instances, the general partner will offer the loan guarantor a percentage of the general partnership (10% to 30%) in addition to or instead of the one-time upfront fee.</a:t>
            </a:r>
          </a:p>
          <a:p>
            <a:endParaRPr lang="en-US" sz="1600" b="1" dirty="0">
              <a:solidFill>
                <a:srgbClr val="FF0000"/>
              </a:solidFill>
              <a:latin typeface="Franklin Gothic Book"/>
              <a:cs typeface="Franklin Gothic Book"/>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218309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3046988"/>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Asset Management Fee</a:t>
            </a:r>
            <a:r>
              <a:rPr lang="en-US" sz="1600" b="1" dirty="0">
                <a:solidFill>
                  <a:schemeClr val="tx2">
                    <a:lumMod val="75000"/>
                  </a:schemeClr>
                </a:solidFill>
                <a:latin typeface="Franklin Gothic Book"/>
                <a:cs typeface="Franklin Gothic Book"/>
              </a:rPr>
              <a:t> is a type of fee a syndicator can earn. This on-going annual fee is paid from the property operations, typically below the NOI under partnership expenses, for property oversight. Generally, the fee is 2% of the collected income or $250 per unit per year.</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Property Management Fee</a:t>
            </a:r>
            <a:r>
              <a:rPr lang="en-US" sz="1600" b="1" dirty="0">
                <a:solidFill>
                  <a:schemeClr val="tx2">
                    <a:lumMod val="75000"/>
                  </a:schemeClr>
                </a:solidFill>
                <a:latin typeface="Franklin Gothic Book"/>
                <a:cs typeface="Franklin Gothic Book"/>
              </a:rPr>
              <a:t> is the ongoing monthly fee paid to the property management company for managing the day-to-day operations of the apartment community.</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Refinancing Fee</a:t>
            </a:r>
            <a:r>
              <a:rPr lang="en-US" sz="1600" b="1" dirty="0">
                <a:solidFill>
                  <a:schemeClr val="tx2">
                    <a:lumMod val="75000"/>
                  </a:schemeClr>
                </a:solidFill>
                <a:latin typeface="Franklin Gothic Book"/>
                <a:cs typeface="Franklin Gothic Book"/>
              </a:rPr>
              <a:t> is a fee paid to the general partner for the work required to refinance an apartment community. At the closing of the new loan, a fee of 1% to 3% of the total loan amount is paid to the general partner.</a:t>
            </a:r>
            <a:endParaRPr lang="en-US" sz="1600" b="1" u="sng" dirty="0">
              <a:solidFill>
                <a:srgbClr val="7030A0"/>
              </a:solidFill>
              <a:latin typeface="Franklin Gothic Book"/>
              <a:cs typeface="Franklin Gothic Book"/>
            </a:endParaRPr>
          </a:p>
          <a:p>
            <a:endParaRPr lang="en-US" sz="1600" b="1" dirty="0">
              <a:solidFill>
                <a:srgbClr val="FF0000"/>
              </a:solidFill>
              <a:latin typeface="Franklin Gothic Book"/>
              <a:cs typeface="Franklin Gothic Book"/>
            </a:endParaRPr>
          </a:p>
          <a:p>
            <a:endParaRPr lang="en-US" sz="1600" b="1" dirty="0">
              <a:solidFill>
                <a:srgbClr val="FF0000"/>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291003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82141"/>
            <a:ext cx="8432025" cy="3785652"/>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Operating Agreement</a:t>
            </a:r>
            <a:r>
              <a:rPr lang="en-US" sz="1600" b="1" dirty="0">
                <a:solidFill>
                  <a:schemeClr val="tx2">
                    <a:lumMod val="75000"/>
                  </a:schemeClr>
                </a:solidFill>
                <a:latin typeface="Franklin Gothic Book"/>
                <a:cs typeface="Franklin Gothic Book"/>
              </a:rPr>
              <a:t> is a document that outlines the responsibilities and ownership percentages for the general and limited partners in an apartment syndication.</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Private Placement Memorandum (PPM)</a:t>
            </a:r>
            <a:r>
              <a:rPr lang="en-US" sz="1600" b="1" dirty="0">
                <a:solidFill>
                  <a:schemeClr val="tx2">
                    <a:lumMod val="75000"/>
                  </a:schemeClr>
                </a:solidFill>
                <a:latin typeface="Franklin Gothic Book"/>
                <a:cs typeface="Franklin Gothic Book"/>
              </a:rPr>
              <a:t> is a document that outlines the terms of the investment and the primary risk factors involved with making the investment. Also referred to as the PPM. The PPM typically has four main sections: (1) the introduction, which is a brief summary of the offering, (2) basic disclosures, including general partner information, asset description, and risk factors, (3) the legal agreement, and (4) the subscription agreement.</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Subscription Agreement</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document that is a promise by the LLC that owns the property to sell a specific number of shares to a limited partner at a specified price, and a promise by the limited partner to pay that price.</a:t>
            </a: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endParaRPr lang="en-US" sz="1600" b="1" u="sng" dirty="0">
              <a:solidFill>
                <a:srgbClr val="7030A0"/>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289055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5016758"/>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Letter of intent (LOI)</a:t>
            </a:r>
            <a:r>
              <a:rPr lang="en-US" sz="1600" b="1" dirty="0">
                <a:solidFill>
                  <a:schemeClr val="tx2">
                    <a:lumMod val="75000"/>
                  </a:schemeClr>
                </a:solidFill>
                <a:latin typeface="Franklin Gothic Book"/>
                <a:cs typeface="Franklin Gothic Book"/>
              </a:rPr>
              <a:t> is a non-binding agreement created by a buyer with their proposed purchase price and terms. Also referred to as the LOI.</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Purchase and Sale Agreement (PSA)</a:t>
            </a:r>
            <a:r>
              <a:rPr lang="en-US" sz="1600" b="1" dirty="0">
                <a:solidFill>
                  <a:schemeClr val="tx2">
                    <a:lumMod val="75000"/>
                  </a:schemeClr>
                </a:solidFill>
                <a:latin typeface="Franklin Gothic Book"/>
                <a:cs typeface="Franklin Gothic Book"/>
              </a:rPr>
              <a:t> is a binding agreement between the buyer and the seller of the property.</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Earnest Money</a:t>
            </a:r>
            <a:r>
              <a:rPr lang="en-US" sz="1600" b="1" dirty="0">
                <a:solidFill>
                  <a:schemeClr val="tx2">
                    <a:lumMod val="75000"/>
                  </a:schemeClr>
                </a:solidFill>
                <a:latin typeface="Franklin Gothic Book"/>
                <a:cs typeface="Franklin Gothic Book"/>
              </a:rPr>
              <a:t> is a payment by the buyers that is a portion of the purchase price to indicate to the seller their intention and ability to carry out the PSA.</a:t>
            </a:r>
          </a:p>
          <a:p>
            <a:endParaRPr lang="en-US" sz="1600" b="1" u="sng"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Metropolitan Statistical Area (MSA)</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geographical region containing a substantial population nucleus, together with adjacent communities having a high degree of economic and social integration with that core. Also referred to as MSA. MSAs are determined by the United States Office of Management and Budget (OMB).</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Submarket</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geographic subdivision of a market.</a:t>
            </a: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endParaRPr lang="en-US" sz="1600" b="1" u="sng" dirty="0">
              <a:solidFill>
                <a:srgbClr val="7030A0"/>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178993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300507" y="672593"/>
            <a:ext cx="8539580" cy="5262979"/>
          </a:xfrm>
          <a:prstGeom prst="rect">
            <a:avLst/>
          </a:prstGeom>
          <a:noFill/>
        </p:spPr>
        <p:txBody>
          <a:bodyPr wrap="square" rtlCol="0">
            <a:spAutoFit/>
          </a:bodyPr>
          <a:lstStyle/>
          <a:p>
            <a:pPr algn="ctr"/>
            <a:r>
              <a:rPr lang="en-US" sz="2400" b="1" dirty="0">
                <a:solidFill>
                  <a:schemeClr val="tx2">
                    <a:lumMod val="75000"/>
                  </a:schemeClr>
                </a:solidFill>
                <a:latin typeface="Franklin Gothic Book"/>
                <a:cs typeface="Franklin Gothic Book"/>
              </a:rPr>
              <a:t>Do you need debt for your deal, equity for your deal, or maybe a loan guarantor to get qualified for financing? Here is a mortgage broker that the clients in my consulting program and my company have used: Marc Belsky at Eastern Union. Call Marc at 212-897-9875 or send him an email at </a:t>
            </a:r>
            <a:r>
              <a:rPr lang="en-US" sz="2400" b="1" dirty="0">
                <a:solidFill>
                  <a:schemeClr val="tx2">
                    <a:lumMod val="75000"/>
                  </a:schemeClr>
                </a:solidFill>
                <a:latin typeface="Franklin Gothic Book"/>
                <a:cs typeface="Franklin Gothic Book"/>
                <a:hlinkClick r:id="rId2"/>
              </a:rPr>
              <a:t>mbelsky@easterneq.com</a:t>
            </a:r>
            <a:r>
              <a:rPr lang="en-US" sz="2400" b="1" dirty="0">
                <a:solidFill>
                  <a:schemeClr val="tx2">
                    <a:lumMod val="75000"/>
                  </a:schemeClr>
                </a:solidFill>
                <a:latin typeface="Franklin Gothic Book"/>
                <a:cs typeface="Franklin Gothic Book"/>
              </a:rPr>
              <a:t>.</a:t>
            </a:r>
          </a:p>
          <a:p>
            <a:pPr algn="ctr"/>
            <a:endParaRPr lang="en-US" sz="2400" b="1" dirty="0">
              <a:solidFill>
                <a:schemeClr val="tx2">
                  <a:lumMod val="75000"/>
                </a:schemeClr>
              </a:solidFill>
              <a:latin typeface="Franklin Gothic Book"/>
              <a:cs typeface="Franklin Gothic Book"/>
            </a:endParaRPr>
          </a:p>
          <a:p>
            <a:pPr algn="ctr"/>
            <a:endParaRPr lang="en-US" sz="2400" b="1" dirty="0">
              <a:solidFill>
                <a:schemeClr val="tx2">
                  <a:lumMod val="75000"/>
                </a:schemeClr>
              </a:solidFill>
              <a:latin typeface="Franklin Gothic Book"/>
              <a:cs typeface="Franklin Gothic Book"/>
            </a:endParaRPr>
          </a:p>
          <a:p>
            <a:pPr algn="ctr"/>
            <a:endParaRPr lang="en-US" sz="2400" b="1" dirty="0">
              <a:solidFill>
                <a:schemeClr val="tx2">
                  <a:lumMod val="75000"/>
                </a:schemeClr>
              </a:solidFill>
              <a:latin typeface="Franklin Gothic Book"/>
              <a:cs typeface="Franklin Gothic Book"/>
            </a:endParaRPr>
          </a:p>
          <a:p>
            <a:pPr algn="ctr"/>
            <a:endParaRPr lang="en-US" sz="2400" b="1" dirty="0">
              <a:solidFill>
                <a:schemeClr val="tx2">
                  <a:lumMod val="75000"/>
                </a:schemeClr>
              </a:solidFill>
              <a:latin typeface="Franklin Gothic Book"/>
              <a:cs typeface="Franklin Gothic Book"/>
            </a:endParaRPr>
          </a:p>
          <a:p>
            <a:pPr algn="ctr"/>
            <a:endParaRPr lang="en-US" sz="2400" b="1" dirty="0">
              <a:solidFill>
                <a:schemeClr val="tx2">
                  <a:lumMod val="75000"/>
                </a:schemeClr>
              </a:solidFill>
              <a:latin typeface="Franklin Gothic Book"/>
              <a:cs typeface="Franklin Gothic Book"/>
            </a:endParaRPr>
          </a:p>
          <a:p>
            <a:pPr algn="ctr"/>
            <a:endParaRPr lang="en-US" sz="2400" b="1" dirty="0">
              <a:solidFill>
                <a:schemeClr val="tx2">
                  <a:lumMod val="75000"/>
                </a:schemeClr>
              </a:solidFill>
              <a:latin typeface="Franklin Gothic Book"/>
              <a:cs typeface="Franklin Gothic Book"/>
            </a:endParaRPr>
          </a:p>
          <a:p>
            <a:pPr algn="ctr"/>
            <a:r>
              <a:rPr lang="en-US" sz="2400" b="1" dirty="0">
                <a:solidFill>
                  <a:schemeClr val="tx2">
                    <a:lumMod val="75000"/>
                  </a:schemeClr>
                </a:solidFill>
                <a:latin typeface="Franklin Gothic Book"/>
                <a:cs typeface="Franklin Gothic Book"/>
                <a:hlinkClick r:id="rId3"/>
              </a:rPr>
              <a:t>Click here for more free content on raising money and buying apartments with passive investors.</a:t>
            </a:r>
            <a:endParaRPr lang="en-US" sz="1600" b="1" dirty="0">
              <a:solidFill>
                <a:schemeClr val="tx2">
                  <a:lumMod val="75000"/>
                </a:schemeClr>
              </a:solidFill>
              <a:latin typeface="Franklin Gothic Book"/>
              <a:cs typeface="Franklin Gothic Book"/>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309543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2800767"/>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Distressed Apartment</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non-stabilized apartment community, which means the economic occupancy rate is below 85%, and likely much lower, due to poor operations, tenant problems, outdated interiors, exteriors, or amenities, mismanagement, and/or deferred maintenance.</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Value-Add Apartment</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stabilized apartment community with an economic occupancy rate above 85% and an opportunity to be improved by adding value, which means making improvements to the operations and/or the physical property through exterior and interior renovations in order to increase the revenue and/or decrease the expenses.</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Subject Property</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the apartment the general partner intends on purchasing.</a:t>
            </a: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320094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2554545"/>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Accredited Investor</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person that can invest in apartment syndications by satisfying one of the requirements regarding income or net worth. The current requirements to qualify are an annual income of $200,000, or $300,000 for joint income, for the last two years with the expectation of earning the same or higher, or a net worth exceeding $1 million either individually or jointly with a spouse.</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Sophisticated Investor</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a person who is deemed to have sufficient investing experience and knowledge to weigh the risks and merits of an investment opportunity but don’t meet the accredited investor qualifications.</a:t>
            </a: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149204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3293209"/>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Distributions</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are the limited partners’ portion of the profits, which are sent on a monthly, quarterly, or annual basis, at refinance, and/or at sale.  </a:t>
            </a:r>
            <a:endParaRPr lang="en-US" sz="1600" b="1" u="sng" dirty="0">
              <a:solidFill>
                <a:srgbClr val="7030A0"/>
              </a:solidFill>
              <a:latin typeface="Franklin Gothic Book"/>
              <a:cs typeface="Franklin Gothic Book"/>
            </a:endParaRPr>
          </a:p>
          <a:p>
            <a:endParaRPr lang="en-US" sz="1600" b="1" u="sng" dirty="0">
              <a:solidFill>
                <a:srgbClr val="7030A0"/>
              </a:solidFill>
              <a:latin typeface="Franklin Gothic Book"/>
              <a:cs typeface="Franklin Gothic Book"/>
            </a:endParaRPr>
          </a:p>
          <a:p>
            <a:r>
              <a:rPr lang="en-US" sz="1600" b="1" u="sng" dirty="0">
                <a:solidFill>
                  <a:srgbClr val="7030A0"/>
                </a:solidFill>
                <a:latin typeface="Franklin Gothic Book"/>
                <a:cs typeface="Franklin Gothic Book"/>
              </a:rPr>
              <a:t>Preferred Return</a:t>
            </a:r>
            <a:r>
              <a:rPr lang="en-US" sz="1600" b="1" dirty="0">
                <a:solidFill>
                  <a:schemeClr val="tx2">
                    <a:lumMod val="75000"/>
                  </a:schemeClr>
                </a:solidFill>
                <a:latin typeface="Franklin Gothic Book"/>
                <a:cs typeface="Franklin Gothic Book"/>
              </a:rPr>
              <a:t> is a threshold return that limited partners are offered with the purpose of counterbalancing the risk associated with investing capital into the deal, which is distributed prior to the general partners receiving payment. </a:t>
            </a:r>
          </a:p>
          <a:p>
            <a:endParaRPr lang="en-US" sz="1600" b="1"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 </a:t>
            </a:r>
          </a:p>
          <a:p>
            <a:endParaRPr lang="en-US" sz="1600" dirty="0">
              <a:solidFill>
                <a:schemeClr val="tx2">
                  <a:lumMod val="75000"/>
                </a:schemeClr>
              </a:solidFill>
              <a:latin typeface="Franklin Gothic Book"/>
              <a:cs typeface="Franklin Gothic Book"/>
            </a:endParaRP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Limited partner invests $100,000</a:t>
            </a: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General partner offers a 8% preferred return</a:t>
            </a:r>
          </a:p>
          <a:p>
            <a:pPr marL="285750" indent="-285750">
              <a:buFont typeface="Arial" panose="020B0604020202020204" pitchFamily="34" charset="0"/>
              <a:buChar char="•"/>
            </a:pPr>
            <a:endParaRPr lang="en-US" sz="1600" dirty="0">
              <a:solidFill>
                <a:schemeClr val="tx2">
                  <a:lumMod val="75000"/>
                </a:schemeClr>
              </a:solidFill>
              <a:latin typeface="Franklin Gothic Book"/>
              <a:cs typeface="Franklin Gothic Book"/>
            </a:endParaRPr>
          </a:p>
          <a:p>
            <a:r>
              <a:rPr lang="en-US" sz="1600" b="1" dirty="0">
                <a:solidFill>
                  <a:srgbClr val="FF0000"/>
                </a:solidFill>
                <a:latin typeface="Franklin Gothic Book"/>
                <a:cs typeface="Franklin Gothic Book"/>
              </a:rPr>
              <a:t>Limited partner receives $100,000 * 8% = $8,000</a:t>
            </a:r>
            <a:endParaRPr lang="en-US" sz="1600"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390754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4278094"/>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Lease</a:t>
            </a:r>
            <a:r>
              <a:rPr lang="en-US" sz="1600" b="1" dirty="0">
                <a:solidFill>
                  <a:schemeClr val="tx2">
                    <a:lumMod val="75000"/>
                  </a:schemeClr>
                </a:solidFill>
                <a:latin typeface="Franklin Gothic Book"/>
                <a:cs typeface="Franklin Gothic Book"/>
              </a:rPr>
              <a:t> is a formal legal contract between a landlord and a tenant for occupying an apartment unit for a specified time and at a specified rent with specified terms.</a:t>
            </a:r>
            <a:endParaRPr lang="en-US" sz="1600" b="1" u="sng" dirty="0">
              <a:solidFill>
                <a:srgbClr val="7030A0"/>
              </a:solidFill>
              <a:latin typeface="Franklin Gothic Book"/>
              <a:cs typeface="Franklin Gothic Book"/>
            </a:endParaRPr>
          </a:p>
          <a:p>
            <a:endParaRPr lang="en-US" sz="1600" b="1" u="sng" dirty="0">
              <a:solidFill>
                <a:srgbClr val="7030A0"/>
              </a:solidFill>
              <a:latin typeface="Franklin Gothic Book"/>
              <a:cs typeface="Franklin Gothic Book"/>
            </a:endParaRPr>
          </a:p>
          <a:p>
            <a:r>
              <a:rPr lang="en-US" sz="1600" b="1" u="sng" dirty="0">
                <a:solidFill>
                  <a:srgbClr val="7030A0"/>
                </a:solidFill>
                <a:latin typeface="Franklin Gothic Book"/>
                <a:cs typeface="Franklin Gothic Book"/>
              </a:rPr>
              <a:t>Market Rent </a:t>
            </a:r>
            <a:r>
              <a:rPr lang="en-US" sz="1600" b="1" dirty="0">
                <a:solidFill>
                  <a:schemeClr val="tx2">
                    <a:lumMod val="75000"/>
                  </a:schemeClr>
                </a:solidFill>
                <a:latin typeface="Franklin Gothic Book"/>
                <a:cs typeface="Franklin Gothic Book"/>
              </a:rPr>
              <a:t>is the rent amount a willing landlord might reasonably expect to receive and a willing tenant might reasonably expect to pay for tenancy, which is based on the rent charged at similar apartment communities in the area. The market rent is typically calculated by conducting a rent comparable analysis.</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Rent Comparable Analysis (Rent Comps)</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the process of analyzing the rental rates of similar properties nearby to determine the market rents of the units at the subject property.</a:t>
            </a:r>
          </a:p>
          <a:p>
            <a:endParaRPr lang="en-US" sz="1600" b="1" dirty="0">
              <a:solidFill>
                <a:schemeClr val="tx2">
                  <a:lumMod val="75000"/>
                </a:schemeClr>
              </a:solidFill>
              <a:latin typeface="Franklin Gothic Book"/>
              <a:cs typeface="Franklin Gothic Book"/>
            </a:endParaRPr>
          </a:p>
          <a:p>
            <a:r>
              <a:rPr lang="en-US" sz="1600" b="1" u="sng" dirty="0">
                <a:solidFill>
                  <a:srgbClr val="7030A0"/>
                </a:solidFill>
                <a:latin typeface="Franklin Gothic Book"/>
                <a:cs typeface="Franklin Gothic Book"/>
              </a:rPr>
              <a:t>Rent Premium</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the increase in rent demanded after performing renovations to the interior and/or exterior of an apartment community.</a:t>
            </a:r>
          </a:p>
          <a:p>
            <a:endParaRPr lang="en-US" sz="1600" b="1"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a:p>
            <a:endParaRPr lang="en-US" sz="1600" dirty="0">
              <a:solidFill>
                <a:schemeClr val="tx2">
                  <a:lumMod val="75000"/>
                </a:schemeClr>
              </a:solidFill>
              <a:latin typeface="Franklin Gothic Book"/>
              <a:cs typeface="Franklin Gothic Book"/>
            </a:endParaRP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83651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10487" y="307472"/>
            <a:ext cx="8719620" cy="560136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TextBox 12"/>
          <p:cNvSpPr txBox="1"/>
          <p:nvPr/>
        </p:nvSpPr>
        <p:spPr>
          <a:xfrm>
            <a:off x="506101" y="625655"/>
            <a:ext cx="7242235" cy="461665"/>
          </a:xfrm>
          <a:prstGeom prst="rect">
            <a:avLst/>
          </a:prstGeom>
          <a:noFill/>
        </p:spPr>
        <p:txBody>
          <a:bodyPr wrap="square" rtlCol="0">
            <a:spAutoFit/>
          </a:bodyPr>
          <a:lstStyle/>
          <a:p>
            <a:r>
              <a:rPr lang="en-US" sz="2400" dirty="0">
                <a:solidFill>
                  <a:schemeClr val="tx2">
                    <a:lumMod val="75000"/>
                  </a:schemeClr>
                </a:solidFill>
                <a:latin typeface="Franklin Gothic Medium"/>
                <a:cs typeface="Franklin Gothic Medium"/>
              </a:rPr>
              <a:t>Know the lingo. </a:t>
            </a:r>
          </a:p>
        </p:txBody>
      </p:sp>
      <p:sp>
        <p:nvSpPr>
          <p:cNvPr id="23" name="Rectangle 22"/>
          <p:cNvSpPr/>
          <p:nvPr/>
        </p:nvSpPr>
        <p:spPr>
          <a:xfrm>
            <a:off x="210487" y="5962308"/>
            <a:ext cx="8719620" cy="112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sp>
        <p:nvSpPr>
          <p:cNvPr id="7" name="TextBox 6"/>
          <p:cNvSpPr txBox="1"/>
          <p:nvPr/>
        </p:nvSpPr>
        <p:spPr>
          <a:xfrm>
            <a:off x="498082" y="1405503"/>
            <a:ext cx="8432025" cy="2308324"/>
          </a:xfrm>
          <a:prstGeom prst="rect">
            <a:avLst/>
          </a:prstGeom>
          <a:noFill/>
        </p:spPr>
        <p:txBody>
          <a:bodyPr wrap="square" rtlCol="0">
            <a:spAutoFit/>
          </a:bodyPr>
          <a:lstStyle/>
          <a:p>
            <a:r>
              <a:rPr lang="en-US" sz="1600" b="1" u="sng" dirty="0">
                <a:solidFill>
                  <a:srgbClr val="7030A0"/>
                </a:solidFill>
                <a:latin typeface="Franklin Gothic Book"/>
                <a:cs typeface="Franklin Gothic Book"/>
              </a:rPr>
              <a:t>Gross Potential Rent (GPR)</a:t>
            </a:r>
            <a:r>
              <a:rPr lang="en-US" sz="1600" b="1" dirty="0">
                <a:solidFill>
                  <a:srgbClr val="7030A0"/>
                </a:solidFill>
                <a:latin typeface="Franklin Gothic Book"/>
                <a:cs typeface="Franklin Gothic Book"/>
              </a:rPr>
              <a:t> </a:t>
            </a:r>
            <a:r>
              <a:rPr lang="en-US" sz="1600" b="1" dirty="0">
                <a:solidFill>
                  <a:schemeClr val="tx2">
                    <a:lumMod val="75000"/>
                  </a:schemeClr>
                </a:solidFill>
                <a:latin typeface="Franklin Gothic Book"/>
                <a:cs typeface="Franklin Gothic Book"/>
              </a:rPr>
              <a:t>is the hypothetical amount of revenue if the apartment were 100% leased year-round at market rental rates. Also referred to as GPR.</a:t>
            </a:r>
          </a:p>
          <a:p>
            <a:endParaRPr lang="en-US" sz="1600" dirty="0">
              <a:solidFill>
                <a:schemeClr val="tx2">
                  <a:lumMod val="75000"/>
                </a:schemeClr>
              </a:solidFill>
              <a:latin typeface="Franklin Gothic Book"/>
              <a:cs typeface="Franklin Gothic Book"/>
            </a:endParaRPr>
          </a:p>
          <a:p>
            <a:r>
              <a:rPr lang="en-US" sz="1600" dirty="0">
                <a:solidFill>
                  <a:schemeClr val="tx2">
                    <a:lumMod val="75000"/>
                  </a:schemeClr>
                </a:solidFill>
                <a:latin typeface="Franklin Gothic Book"/>
                <a:cs typeface="Franklin Gothic Book"/>
              </a:rPr>
              <a:t>Ex. 216-unit apartment community</a:t>
            </a:r>
          </a:p>
          <a:p>
            <a:endParaRPr lang="en-US" sz="1600" dirty="0">
              <a:solidFill>
                <a:schemeClr val="tx2">
                  <a:lumMod val="75000"/>
                </a:schemeClr>
              </a:solidFill>
              <a:latin typeface="Franklin Gothic Book"/>
              <a:cs typeface="Franklin Gothic Book"/>
            </a:endParaRPr>
          </a:p>
          <a:p>
            <a:pPr marL="285750" indent="-285750">
              <a:buFont typeface="Arial" panose="020B0604020202020204" pitchFamily="34" charset="0"/>
              <a:buChar char="•"/>
            </a:pPr>
            <a:r>
              <a:rPr lang="en-US" sz="1600" dirty="0">
                <a:solidFill>
                  <a:schemeClr val="tx2">
                    <a:lumMod val="75000"/>
                  </a:schemeClr>
                </a:solidFill>
                <a:latin typeface="Franklin Gothic Book"/>
                <a:cs typeface="Franklin Gothic Book"/>
              </a:rPr>
              <a:t>Average monthly market rent per unit is $873.31</a:t>
            </a:r>
          </a:p>
          <a:p>
            <a:endParaRPr lang="en-US" sz="1600" b="1" dirty="0">
              <a:solidFill>
                <a:schemeClr val="tx2">
                  <a:lumMod val="75000"/>
                </a:schemeClr>
              </a:solidFill>
              <a:latin typeface="Franklin Gothic Book"/>
              <a:cs typeface="Franklin Gothic Book"/>
            </a:endParaRPr>
          </a:p>
          <a:p>
            <a:r>
              <a:rPr lang="en-US" sz="1600" b="1" dirty="0">
                <a:solidFill>
                  <a:srgbClr val="FF0000"/>
                </a:solidFill>
                <a:latin typeface="Franklin Gothic Book"/>
                <a:cs typeface="Franklin Gothic Book"/>
              </a:rPr>
              <a:t>Gross potential rent is $873.31 * 12 months * 216 units = $2,263,624</a:t>
            </a:r>
          </a:p>
          <a:p>
            <a:endParaRPr lang="en-US" sz="1600" b="1" dirty="0">
              <a:solidFill>
                <a:schemeClr val="tx2">
                  <a:lumMod val="75000"/>
                </a:schemeClr>
              </a:solidFill>
              <a:latin typeface="Franklin Gothic Book"/>
              <a:cs typeface="Franklin Gothic Book"/>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622" y="6074604"/>
            <a:ext cx="831712" cy="753818"/>
          </a:xfrm>
          <a:prstGeom prst="rect">
            <a:avLst/>
          </a:prstGeom>
        </p:spPr>
      </p:pic>
    </p:spTree>
    <p:extLst>
      <p:ext uri="{BB962C8B-B14F-4D97-AF65-F5344CB8AC3E}">
        <p14:creationId xmlns:p14="http://schemas.microsoft.com/office/powerpoint/2010/main" val="391705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9162</TotalTime>
  <Words>5383</Words>
  <Application>Microsoft Macintosh PowerPoint</Application>
  <PresentationFormat>On-screen Show (4:3)</PresentationFormat>
  <Paragraphs>440</Paragraphs>
  <Slides>46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Franklin Gothic Book</vt:lpstr>
      <vt:lpstr>Franklin Gothic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Custy</dc:creator>
  <cp:lastModifiedBy>Theo Hicks</cp:lastModifiedBy>
  <cp:revision>158</cp:revision>
  <dcterms:created xsi:type="dcterms:W3CDTF">2012-12-09T19:22:53Z</dcterms:created>
  <dcterms:modified xsi:type="dcterms:W3CDTF">2019-01-02T16:22:28Z</dcterms:modified>
</cp:coreProperties>
</file>