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70" r:id="rId3"/>
    <p:sldId id="257" r:id="rId4"/>
    <p:sldId id="258" r:id="rId5"/>
    <p:sldId id="287" r:id="rId6"/>
    <p:sldId id="273" r:id="rId7"/>
    <p:sldId id="288" r:id="rId8"/>
    <p:sldId id="263" r:id="rId9"/>
    <p:sldId id="275" r:id="rId10"/>
    <p:sldId id="282" r:id="rId11"/>
    <p:sldId id="278" r:id="rId12"/>
    <p:sldId id="281" r:id="rId13"/>
    <p:sldId id="280" r:id="rId14"/>
    <p:sldId id="283" r:id="rId15"/>
    <p:sldId id="284" r:id="rId16"/>
    <p:sldId id="285" r:id="rId17"/>
    <p:sldId id="286" r:id="rId18"/>
    <p:sldId id="264" r:id="rId19"/>
    <p:sldId id="265" r:id="rId20"/>
    <p:sldId id="26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A5C67C-8F7A-46A0-BBD6-FFAC1AB82A6E}">
          <p14:sldIdLst>
            <p14:sldId id="256"/>
            <p14:sldId id="270"/>
            <p14:sldId id="257"/>
            <p14:sldId id="258"/>
            <p14:sldId id="287"/>
            <p14:sldId id="273"/>
            <p14:sldId id="288"/>
            <p14:sldId id="263"/>
            <p14:sldId id="275"/>
            <p14:sldId id="282"/>
            <p14:sldId id="278"/>
            <p14:sldId id="281"/>
            <p14:sldId id="280"/>
            <p14:sldId id="283"/>
            <p14:sldId id="284"/>
            <p14:sldId id="285"/>
            <p14:sldId id="286"/>
            <p14:sldId id="264"/>
            <p14:sldId id="26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0" autoAdjust="0"/>
  </p:normalViewPr>
  <p:slideViewPr>
    <p:cSldViewPr snapToGrid="0">
      <p:cViewPr varScale="1">
        <p:scale>
          <a:sx n="81" d="100"/>
          <a:sy n="81" d="100"/>
        </p:scale>
        <p:origin x="725" y="53"/>
      </p:cViewPr>
      <p:guideLst/>
    </p:cSldViewPr>
  </p:slideViewPr>
  <p:outlineViewPr>
    <p:cViewPr>
      <p:scale>
        <a:sx n="33" d="100"/>
        <a:sy n="33" d="100"/>
      </p:scale>
      <p:origin x="0" y="-19094"/>
    </p:cViewPr>
  </p:outlineViewPr>
  <p:notesTextViewPr>
    <p:cViewPr>
      <p:scale>
        <a:sx n="1" d="1"/>
        <a:sy n="1" d="1"/>
      </p:scale>
      <p:origin x="0" y="0"/>
    </p:cViewPr>
  </p:notesTextViewPr>
  <p:sorterViewPr>
    <p:cViewPr>
      <p:scale>
        <a:sx n="100" d="100"/>
        <a:sy n="100" d="100"/>
      </p:scale>
      <p:origin x="0" y="-6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739108B6-48C5-48C0-A9AF-255AF19A4E38}"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E4FF2-D491-4941-9E2D-2A51857E0F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5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108B6-48C5-48C0-A9AF-255AF19A4E38}"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12686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108B6-48C5-48C0-A9AF-255AF19A4E38}"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238734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9108B6-48C5-48C0-A9AF-255AF19A4E38}"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304185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9108B6-48C5-48C0-A9AF-255AF19A4E38}"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FE4FF2-D491-4941-9E2D-2A51857E0FD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9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9108B6-48C5-48C0-A9AF-255AF19A4E38}"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332862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9108B6-48C5-48C0-A9AF-255AF19A4E38}" type="datetimeFigureOut">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414168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9108B6-48C5-48C0-A9AF-255AF19A4E38}" type="datetimeFigureOut">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4176766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9108B6-48C5-48C0-A9AF-255AF19A4E38}" type="datetimeFigureOut">
              <a:rPr lang="en-US" smtClean="0"/>
              <a:t>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227751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9108B6-48C5-48C0-A9AF-255AF19A4E38}" type="datetimeFigureOut">
              <a:rPr lang="en-US" smtClean="0"/>
              <a:t>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AFE4FF2-D491-4941-9E2D-2A51857E0FD2}" type="slidenum">
              <a:rPr lang="en-US" smtClean="0"/>
              <a:t>‹#›</a:t>
            </a:fld>
            <a:endParaRPr lang="en-US"/>
          </a:p>
        </p:txBody>
      </p:sp>
    </p:spTree>
    <p:extLst>
      <p:ext uri="{BB962C8B-B14F-4D97-AF65-F5344CB8AC3E}">
        <p14:creationId xmlns:p14="http://schemas.microsoft.com/office/powerpoint/2010/main" val="362518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9108B6-48C5-48C0-A9AF-255AF19A4E38}" type="datetimeFigureOut">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FE4FF2-D491-4941-9E2D-2A51857E0FD2}" type="slidenum">
              <a:rPr lang="en-US" smtClean="0"/>
              <a:t>‹#›</a:t>
            </a:fld>
            <a:endParaRPr lang="en-US"/>
          </a:p>
        </p:txBody>
      </p:sp>
    </p:spTree>
    <p:extLst>
      <p:ext uri="{BB962C8B-B14F-4D97-AF65-F5344CB8AC3E}">
        <p14:creationId xmlns:p14="http://schemas.microsoft.com/office/powerpoint/2010/main" val="297860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9108B6-48C5-48C0-A9AF-255AF19A4E38}" type="datetimeFigureOut">
              <a:rPr lang="en-US" smtClean="0"/>
              <a:t>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AFE4FF2-D491-4941-9E2D-2A51857E0FD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28880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564E4-6925-A746-AC76-DC59AA099662}"/>
              </a:ext>
            </a:extLst>
          </p:cNvPr>
          <p:cNvSpPr>
            <a:spLocks noGrp="1"/>
          </p:cNvSpPr>
          <p:nvPr>
            <p:ph type="ctrTitle" idx="4294967295"/>
          </p:nvPr>
        </p:nvSpPr>
        <p:spPr>
          <a:xfrm>
            <a:off x="0" y="1359114"/>
            <a:ext cx="12192000" cy="1031225"/>
          </a:xfrm>
        </p:spPr>
        <p:txBody>
          <a:bodyPr>
            <a:normAutofit fontScale="90000"/>
          </a:bodyPr>
          <a:lstStyle/>
          <a:p>
            <a:pPr algn="ctr"/>
            <a:r>
              <a:rPr lang="en-US" sz="7200" b="1" dirty="0">
                <a:solidFill>
                  <a:schemeClr val="tx1">
                    <a:lumMod val="75000"/>
                    <a:lumOff val="25000"/>
                  </a:schemeClr>
                </a:solidFill>
              </a:rPr>
              <a:t>Implementation of Blockchain in IoT</a:t>
            </a:r>
          </a:p>
        </p:txBody>
      </p:sp>
      <p:sp>
        <p:nvSpPr>
          <p:cNvPr id="3" name="Subtitle 2">
            <a:extLst>
              <a:ext uri="{FF2B5EF4-FFF2-40B4-BE49-F238E27FC236}">
                <a16:creationId xmlns:a16="http://schemas.microsoft.com/office/drawing/2014/main" id="{1EB739D2-4854-F4E9-5107-337FDC69964C}"/>
              </a:ext>
            </a:extLst>
          </p:cNvPr>
          <p:cNvSpPr>
            <a:spLocks noGrp="1"/>
          </p:cNvSpPr>
          <p:nvPr>
            <p:ph type="subTitle" idx="4294967295"/>
          </p:nvPr>
        </p:nvSpPr>
        <p:spPr>
          <a:xfrm>
            <a:off x="226142" y="2803422"/>
            <a:ext cx="11139947" cy="2695463"/>
          </a:xfrm>
        </p:spPr>
        <p:txBody>
          <a:bodyPr>
            <a:noAutofit/>
          </a:bodyPr>
          <a:lstStyle/>
          <a:p>
            <a:pPr marL="1471400" lvl="8" indent="0" algn="ctr">
              <a:buNone/>
            </a:pPr>
            <a:r>
              <a:rPr lang="en-US" sz="3200" spc="300" dirty="0">
                <a:latin typeface="Bookman Old Style" panose="02050604050505020204" pitchFamily="18" charset="0"/>
              </a:rPr>
              <a:t>Presented By</a:t>
            </a:r>
          </a:p>
          <a:p>
            <a:pPr marL="1471400" lvl="8" indent="0" algn="ctr">
              <a:buNone/>
            </a:pPr>
            <a:endParaRPr lang="en-US" sz="3200" spc="300" dirty="0">
              <a:latin typeface="Bookman Old Style" panose="02050604050505020204" pitchFamily="18" charset="0"/>
            </a:endParaRPr>
          </a:p>
          <a:p>
            <a:pPr marL="1471400" lvl="8" indent="0" algn="ctr">
              <a:buNone/>
            </a:pPr>
            <a:r>
              <a:rPr lang="en-US" sz="3200" spc="300" dirty="0">
                <a:latin typeface="Bookman Old Style" panose="02050604050505020204" pitchFamily="18" charset="0"/>
              </a:rPr>
              <a:t>RITWIK RANJAN PATHAK</a:t>
            </a:r>
          </a:p>
          <a:p>
            <a:pPr marL="1471400" lvl="8" indent="0" algn="ctr">
              <a:buNone/>
            </a:pPr>
            <a:endParaRPr lang="en-US" sz="2200" spc="300" dirty="0">
              <a:latin typeface="+mj-lt"/>
            </a:endParaRPr>
          </a:p>
          <a:p>
            <a:pPr marL="1471400" lvl="8" indent="0" algn="ctr">
              <a:buNone/>
            </a:pPr>
            <a:endParaRPr lang="en-US" sz="2200" spc="300" dirty="0">
              <a:latin typeface="+mj-lt"/>
            </a:endParaRPr>
          </a:p>
          <a:p>
            <a:pPr marL="1471400" lvl="8" indent="0" algn="ctr">
              <a:buNone/>
            </a:pPr>
            <a:endParaRPr lang="en-US" sz="2200" dirty="0">
              <a:latin typeface="+mj-lt"/>
            </a:endParaRPr>
          </a:p>
          <a:p>
            <a:pPr marL="1471400" lvl="8" indent="0" algn="ctr">
              <a:buNone/>
            </a:pPr>
            <a:endParaRPr lang="en-US" sz="2200" dirty="0">
              <a:latin typeface="+mj-lt"/>
            </a:endParaRPr>
          </a:p>
          <a:p>
            <a:pPr marL="1471400" lvl="8" indent="0">
              <a:buNone/>
            </a:pPr>
            <a:endParaRPr lang="en-US" sz="2200" dirty="0">
              <a:latin typeface="+mj-lt"/>
            </a:endParaRPr>
          </a:p>
        </p:txBody>
      </p:sp>
    </p:spTree>
    <p:extLst>
      <p:ext uri="{BB962C8B-B14F-4D97-AF65-F5344CB8AC3E}">
        <p14:creationId xmlns:p14="http://schemas.microsoft.com/office/powerpoint/2010/main" val="286409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35DB2C-42E2-712C-9FD3-6BF988E79DA1}"/>
              </a:ext>
            </a:extLst>
          </p:cNvPr>
          <p:cNvSpPr txBox="1">
            <a:spLocks/>
          </p:cNvSpPr>
          <p:nvPr/>
        </p:nvSpPr>
        <p:spPr>
          <a:xfrm>
            <a:off x="424206" y="207398"/>
            <a:ext cx="10754098" cy="61306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spcBef>
                <a:spcPts val="600"/>
              </a:spcBef>
              <a:buNone/>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LED  BLINKING</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latin typeface="Calibri" panose="020F0502020204030204" pitchFamily="34" charset="0"/>
                <a:ea typeface="Calibri" panose="020F0502020204030204" pitchFamily="34" charset="0"/>
                <a:cs typeface="Times New Roman" panose="02020603050405020304" pitchFamily="18" charset="0"/>
              </a:rPr>
              <a:t>CODE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endParaRPr lang="en-IN"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lvl="8"/>
            <a:endParaRPr lang="en-IN" dirty="0"/>
          </a:p>
        </p:txBody>
      </p:sp>
      <p:pic>
        <p:nvPicPr>
          <p:cNvPr id="2" name="Picture 1">
            <a:extLst>
              <a:ext uri="{FF2B5EF4-FFF2-40B4-BE49-F238E27FC236}">
                <a16:creationId xmlns:a16="http://schemas.microsoft.com/office/drawing/2014/main" id="{E52E1719-774F-75D4-4B38-3DBA84F80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6" y="870507"/>
            <a:ext cx="4439046" cy="2642148"/>
          </a:xfrm>
          <a:prstGeom prst="rect">
            <a:avLst/>
          </a:prstGeom>
        </p:spPr>
      </p:pic>
      <p:pic>
        <p:nvPicPr>
          <p:cNvPr id="7" name="Picture 6">
            <a:extLst>
              <a:ext uri="{FF2B5EF4-FFF2-40B4-BE49-F238E27FC236}">
                <a16:creationId xmlns:a16="http://schemas.microsoft.com/office/drawing/2014/main" id="{A3E08753-F051-0B34-AE11-1AA1BDD1FADD}"/>
              </a:ext>
            </a:extLst>
          </p:cNvPr>
          <p:cNvPicPr>
            <a:picLocks noChangeAspect="1"/>
          </p:cNvPicPr>
          <p:nvPr/>
        </p:nvPicPr>
        <p:blipFill>
          <a:blip r:embed="rId3"/>
          <a:stretch>
            <a:fillRect/>
          </a:stretch>
        </p:blipFill>
        <p:spPr>
          <a:xfrm>
            <a:off x="5990982" y="870507"/>
            <a:ext cx="4651880" cy="2186300"/>
          </a:xfrm>
          <a:prstGeom prst="rect">
            <a:avLst/>
          </a:prstGeom>
        </p:spPr>
      </p:pic>
    </p:spTree>
    <p:extLst>
      <p:ext uri="{BB962C8B-B14F-4D97-AF65-F5344CB8AC3E}">
        <p14:creationId xmlns:p14="http://schemas.microsoft.com/office/powerpoint/2010/main" val="132797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35DB2C-42E2-712C-9FD3-6BF988E79DA1}"/>
              </a:ext>
            </a:extLst>
          </p:cNvPr>
          <p:cNvSpPr txBox="1">
            <a:spLocks/>
          </p:cNvSpPr>
          <p:nvPr/>
        </p:nvSpPr>
        <p:spPr>
          <a:xfrm>
            <a:off x="424206" y="207398"/>
            <a:ext cx="10754098" cy="61306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spcBef>
                <a:spcPts val="600"/>
              </a:spcBef>
              <a:buNone/>
            </a:pPr>
            <a:r>
              <a:rPr lang="en-IN" b="1" u="sng" kern="100" dirty="0">
                <a:effectLst/>
                <a:latin typeface="Calibri" panose="020F0502020204030204" pitchFamily="34" charset="0"/>
                <a:ea typeface="Calibri" panose="020F0502020204030204" pitchFamily="34" charset="0"/>
                <a:cs typeface="Times New Roman" panose="02020603050405020304" pitchFamily="18" charset="0"/>
              </a:rPr>
              <a:t>PWM LED Control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endParaRPr lang="en-IN"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latin typeface="Calibri" panose="020F0502020204030204" pitchFamily="34" charset="0"/>
                <a:ea typeface="Calibri" panose="020F0502020204030204" pitchFamily="34" charset="0"/>
                <a:cs typeface="Times New Roman" panose="02020603050405020304" pitchFamily="18" charset="0"/>
              </a:rPr>
              <a:t>CODE</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lvl="8"/>
            <a:endParaRPr lang="en-IN" dirty="0"/>
          </a:p>
        </p:txBody>
      </p:sp>
      <p:pic>
        <p:nvPicPr>
          <p:cNvPr id="2" name="Picture 1">
            <a:extLst>
              <a:ext uri="{FF2B5EF4-FFF2-40B4-BE49-F238E27FC236}">
                <a16:creationId xmlns:a16="http://schemas.microsoft.com/office/drawing/2014/main" id="{06294615-088E-7D82-C130-822270A3ED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630163" y="869191"/>
            <a:ext cx="2027135" cy="4439046"/>
          </a:xfrm>
          <a:prstGeom prst="rect">
            <a:avLst/>
          </a:prstGeom>
        </p:spPr>
      </p:pic>
      <p:pic>
        <p:nvPicPr>
          <p:cNvPr id="4" name="Picture 3">
            <a:extLst>
              <a:ext uri="{FF2B5EF4-FFF2-40B4-BE49-F238E27FC236}">
                <a16:creationId xmlns:a16="http://schemas.microsoft.com/office/drawing/2014/main" id="{979BE464-AB7C-1DF2-9D5D-7B38808C2AFE}"/>
              </a:ext>
            </a:extLst>
          </p:cNvPr>
          <p:cNvPicPr>
            <a:picLocks noChangeAspect="1"/>
          </p:cNvPicPr>
          <p:nvPr/>
        </p:nvPicPr>
        <p:blipFill>
          <a:blip r:embed="rId3"/>
          <a:stretch>
            <a:fillRect/>
          </a:stretch>
        </p:blipFill>
        <p:spPr>
          <a:xfrm>
            <a:off x="5708176" y="1962967"/>
            <a:ext cx="5535623" cy="3994773"/>
          </a:xfrm>
          <a:prstGeom prst="rect">
            <a:avLst/>
          </a:prstGeom>
        </p:spPr>
      </p:pic>
    </p:spTree>
    <p:extLst>
      <p:ext uri="{BB962C8B-B14F-4D97-AF65-F5344CB8AC3E}">
        <p14:creationId xmlns:p14="http://schemas.microsoft.com/office/powerpoint/2010/main" val="422023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35DB2C-42E2-712C-9FD3-6BF988E79DA1}"/>
              </a:ext>
            </a:extLst>
          </p:cNvPr>
          <p:cNvSpPr txBox="1">
            <a:spLocks/>
          </p:cNvSpPr>
          <p:nvPr/>
        </p:nvSpPr>
        <p:spPr>
          <a:xfrm>
            <a:off x="424206" y="207398"/>
            <a:ext cx="10754098" cy="61306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spcBef>
                <a:spcPts val="600"/>
              </a:spcBef>
              <a:buNone/>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IR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latin typeface="Calibri" panose="020F0502020204030204" pitchFamily="34" charset="0"/>
                <a:ea typeface="Calibri" panose="020F0502020204030204" pitchFamily="34" charset="0"/>
                <a:cs typeface="Times New Roman" panose="02020603050405020304" pitchFamily="18" charset="0"/>
              </a:rPr>
              <a:t>CODE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lvl="8"/>
            <a:endParaRPr lang="en-IN" dirty="0"/>
          </a:p>
        </p:txBody>
      </p:sp>
      <p:pic>
        <p:nvPicPr>
          <p:cNvPr id="3" name="Picture 2">
            <a:extLst>
              <a:ext uri="{FF2B5EF4-FFF2-40B4-BE49-F238E27FC236}">
                <a16:creationId xmlns:a16="http://schemas.microsoft.com/office/drawing/2014/main" id="{FEB22212-3908-01FD-358A-396F6FEDBA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7998" y="1051711"/>
            <a:ext cx="2488565" cy="2774950"/>
          </a:xfrm>
          <a:prstGeom prst="rect">
            <a:avLst/>
          </a:prstGeom>
        </p:spPr>
      </p:pic>
      <p:pic>
        <p:nvPicPr>
          <p:cNvPr id="4" name="Picture 3">
            <a:extLst>
              <a:ext uri="{FF2B5EF4-FFF2-40B4-BE49-F238E27FC236}">
                <a16:creationId xmlns:a16="http://schemas.microsoft.com/office/drawing/2014/main" id="{C589D1CB-3095-9DEA-1E10-856185663C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164" y="3724687"/>
            <a:ext cx="5127566" cy="2579370"/>
          </a:xfrm>
          <a:prstGeom prst="rect">
            <a:avLst/>
          </a:prstGeom>
        </p:spPr>
      </p:pic>
      <p:pic>
        <p:nvPicPr>
          <p:cNvPr id="8" name="Picture 7">
            <a:extLst>
              <a:ext uri="{FF2B5EF4-FFF2-40B4-BE49-F238E27FC236}">
                <a16:creationId xmlns:a16="http://schemas.microsoft.com/office/drawing/2014/main" id="{81CDE42C-4233-BBC0-E562-AE33B9D92D1E}"/>
              </a:ext>
            </a:extLst>
          </p:cNvPr>
          <p:cNvPicPr>
            <a:picLocks noChangeAspect="1"/>
          </p:cNvPicPr>
          <p:nvPr/>
        </p:nvPicPr>
        <p:blipFill>
          <a:blip r:embed="rId4"/>
          <a:stretch>
            <a:fillRect/>
          </a:stretch>
        </p:blipFill>
        <p:spPr>
          <a:xfrm>
            <a:off x="5685632" y="1259238"/>
            <a:ext cx="6082162" cy="4114040"/>
          </a:xfrm>
          <a:prstGeom prst="rect">
            <a:avLst/>
          </a:prstGeom>
        </p:spPr>
      </p:pic>
    </p:spTree>
    <p:extLst>
      <p:ext uri="{BB962C8B-B14F-4D97-AF65-F5344CB8AC3E}">
        <p14:creationId xmlns:p14="http://schemas.microsoft.com/office/powerpoint/2010/main" val="290435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35DB2C-42E2-712C-9FD3-6BF988E79DA1}"/>
              </a:ext>
            </a:extLst>
          </p:cNvPr>
          <p:cNvSpPr txBox="1">
            <a:spLocks/>
          </p:cNvSpPr>
          <p:nvPr/>
        </p:nvSpPr>
        <p:spPr>
          <a:xfrm>
            <a:off x="424206" y="207398"/>
            <a:ext cx="10754098" cy="613065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spcBef>
                <a:spcPts val="600"/>
              </a:spcBef>
              <a:buNone/>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TEMPERATURE AND HUMIDITY SENSOR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u="sng" kern="100" dirty="0">
                <a:latin typeface="Calibri" panose="020F0502020204030204" pitchFamily="34" charset="0"/>
                <a:ea typeface="Calibri" panose="020F0502020204030204" pitchFamily="34" charset="0"/>
                <a:cs typeface="Times New Roman" panose="02020603050405020304" pitchFamily="18" charset="0"/>
              </a:rPr>
              <a:t>CODE</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Bef>
                <a:spcPts val="600"/>
              </a:spcBef>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pPr lvl="8"/>
            <a:endParaRPr lang="en-IN" dirty="0"/>
          </a:p>
        </p:txBody>
      </p:sp>
      <p:pic>
        <p:nvPicPr>
          <p:cNvPr id="2" name="Picture 1">
            <a:extLst>
              <a:ext uri="{FF2B5EF4-FFF2-40B4-BE49-F238E27FC236}">
                <a16:creationId xmlns:a16="http://schemas.microsoft.com/office/drawing/2014/main" id="{67634BCC-51B2-38C3-79BF-0AD081AB70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108" y="936124"/>
            <a:ext cx="2372360" cy="2704465"/>
          </a:xfrm>
          <a:prstGeom prst="rect">
            <a:avLst/>
          </a:prstGeom>
        </p:spPr>
      </p:pic>
      <p:pic>
        <p:nvPicPr>
          <p:cNvPr id="7" name="Picture 6">
            <a:extLst>
              <a:ext uri="{FF2B5EF4-FFF2-40B4-BE49-F238E27FC236}">
                <a16:creationId xmlns:a16="http://schemas.microsoft.com/office/drawing/2014/main" id="{5D9910AA-B541-48D1-663F-7C326000E553}"/>
              </a:ext>
            </a:extLst>
          </p:cNvPr>
          <p:cNvPicPr>
            <a:picLocks noChangeAspect="1"/>
          </p:cNvPicPr>
          <p:nvPr/>
        </p:nvPicPr>
        <p:blipFill>
          <a:blip r:embed="rId3"/>
          <a:stretch>
            <a:fillRect/>
          </a:stretch>
        </p:blipFill>
        <p:spPr>
          <a:xfrm>
            <a:off x="4119512" y="1470581"/>
            <a:ext cx="7513164" cy="2912883"/>
          </a:xfrm>
          <a:prstGeom prst="rect">
            <a:avLst/>
          </a:prstGeom>
        </p:spPr>
      </p:pic>
      <p:pic>
        <p:nvPicPr>
          <p:cNvPr id="13" name="Picture 12">
            <a:extLst>
              <a:ext uri="{FF2B5EF4-FFF2-40B4-BE49-F238E27FC236}">
                <a16:creationId xmlns:a16="http://schemas.microsoft.com/office/drawing/2014/main" id="{B1D7AF7E-2F8E-E76D-961D-42F63C25656A}"/>
              </a:ext>
            </a:extLst>
          </p:cNvPr>
          <p:cNvPicPr>
            <a:picLocks noChangeAspect="1"/>
          </p:cNvPicPr>
          <p:nvPr/>
        </p:nvPicPr>
        <p:blipFill>
          <a:blip r:embed="rId4"/>
          <a:stretch>
            <a:fillRect/>
          </a:stretch>
        </p:blipFill>
        <p:spPr>
          <a:xfrm>
            <a:off x="245097" y="3795535"/>
            <a:ext cx="4298623" cy="2387566"/>
          </a:xfrm>
          <a:prstGeom prst="rect">
            <a:avLst/>
          </a:prstGeom>
        </p:spPr>
      </p:pic>
    </p:spTree>
    <p:extLst>
      <p:ext uri="{BB962C8B-B14F-4D97-AF65-F5344CB8AC3E}">
        <p14:creationId xmlns:p14="http://schemas.microsoft.com/office/powerpoint/2010/main" val="121300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9C7305-EFC4-782E-7EBA-F92002F92C5D}"/>
              </a:ext>
            </a:extLst>
          </p:cNvPr>
          <p:cNvSpPr txBox="1">
            <a:spLocks/>
          </p:cNvSpPr>
          <p:nvPr/>
        </p:nvSpPr>
        <p:spPr>
          <a:xfrm>
            <a:off x="695697" y="196043"/>
            <a:ext cx="10946406" cy="589367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spcBef>
                <a:spcPts val="600"/>
              </a:spcBef>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Implementation of Blockchain</a:t>
            </a:r>
            <a:endParaRPr lang="en-US" sz="2800" b="1" dirty="0">
              <a:latin typeface="Times New Roman" panose="02020603050405020304" pitchFamily="18" charset="0"/>
              <a:cs typeface="Times New Roman" panose="02020603050405020304" pitchFamily="18" charset="0"/>
            </a:endParaRPr>
          </a:p>
          <a:p>
            <a:pPr marL="342900" indent="-342900" algn="just">
              <a:lnSpc>
                <a:spcPct val="150000"/>
              </a:lnSpc>
              <a:spcBef>
                <a:spcPts val="600"/>
              </a:spcBef>
              <a:buFont typeface="Symbol" panose="05050102010706020507" pitchFamily="18" charset="2"/>
              <a:buChar char=""/>
            </a:pP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At core level, this code creates a basic implementation of a blockchain using Python</a:t>
            </a:r>
            <a:endParaRPr lang="en-US" sz="1800" dirty="0"/>
          </a:p>
          <a:p>
            <a:pPr marL="342900" indent="-342900" algn="just">
              <a:lnSpc>
                <a:spcPct val="150000"/>
              </a:lnSpc>
              <a:spcBef>
                <a:spcPts val="600"/>
              </a:spcBef>
              <a:buFont typeface="Symbol" panose="05050102010706020507" pitchFamily="18" charset="2"/>
              <a:buChar char=""/>
            </a:pP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We are using sha256 hashing algorithm for creating the hash. The first block called the ‘Genesis Block ‘ is made automatically and it has no previous hash. </a:t>
            </a:r>
          </a:p>
          <a:p>
            <a:pPr marL="342900" indent="-342900" algn="just">
              <a:lnSpc>
                <a:spcPct val="150000"/>
              </a:lnSpc>
              <a:spcBef>
                <a:spcPts val="600"/>
              </a:spcBef>
              <a:buFont typeface="Symbol" panose="05050102010706020507" pitchFamily="18" charset="2"/>
              <a:buChar char=""/>
            </a:pP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All other blocks we create manually by mining and  two blocks are linked by including the hash of the previous block in the current block</a:t>
            </a:r>
          </a:p>
          <a:p>
            <a:pPr marL="342900" indent="-342900" algn="just">
              <a:lnSpc>
                <a:spcPct val="150000"/>
              </a:lnSpc>
              <a:spcBef>
                <a:spcPts val="600"/>
              </a:spcBef>
              <a:buFont typeface="Symbol" panose="05050102010706020507" pitchFamily="18" charset="2"/>
              <a:buChar char=""/>
            </a:pP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proof-of-work algorithm is used to calculate a valid proof for the new block, based on the previous block's proof, the current index, and the new block's data.</a:t>
            </a:r>
          </a:p>
          <a:p>
            <a:pPr marL="342900" indent="-342900" algn="just">
              <a:lnSpc>
                <a:spcPct val="150000"/>
              </a:lnSpc>
              <a:spcBef>
                <a:spcPts val="600"/>
              </a:spcBef>
              <a:buFont typeface="Symbol" panose="05050102010706020507" pitchFamily="18" charset="2"/>
              <a:buChar char=""/>
            </a:pPr>
            <a:r>
              <a:rPr lang="en-US" sz="1800" kern="0" dirty="0">
                <a:effectLst/>
                <a:latin typeface="Calibri" panose="020F0502020204030204" pitchFamily="34" charset="0"/>
                <a:ea typeface="Times New Roman" panose="02020603050405020304" pitchFamily="18" charset="0"/>
                <a:cs typeface="Times New Roman" panose="02020603050405020304" pitchFamily="18" charset="0"/>
              </a:rPr>
              <a:t>We have used method that checks the integrity of the chain by iterating over all blocks in the chain, verifying that the previous hash of the current block matches the hash of its previous block, and that the hash of the current block meets the difficulty level of the proof of work.</a:t>
            </a:r>
            <a:endParaRPr lang="en-IN" kern="100" dirty="0">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endParaRPr lang="en-US" dirty="0">
              <a:solidFill>
                <a:schemeClr val="tx1">
                  <a:lumMod val="65000"/>
                  <a:lumOff val="35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835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9C7305-EFC4-782E-7EBA-F92002F92C5D}"/>
              </a:ext>
            </a:extLst>
          </p:cNvPr>
          <p:cNvSpPr txBox="1">
            <a:spLocks/>
          </p:cNvSpPr>
          <p:nvPr/>
        </p:nvSpPr>
        <p:spPr>
          <a:xfrm>
            <a:off x="695697" y="196043"/>
            <a:ext cx="10946406" cy="589367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dirty="0"/>
              <a:t>Code</a:t>
            </a:r>
          </a:p>
          <a:p>
            <a:endParaRPr lang="en-IN" dirty="0"/>
          </a:p>
        </p:txBody>
      </p:sp>
      <p:pic>
        <p:nvPicPr>
          <p:cNvPr id="3" name="Picture 2">
            <a:extLst>
              <a:ext uri="{FF2B5EF4-FFF2-40B4-BE49-F238E27FC236}">
                <a16:creationId xmlns:a16="http://schemas.microsoft.com/office/drawing/2014/main" id="{711F9B41-1C74-CD2A-4B6D-1F76BCDC0F41}"/>
              </a:ext>
            </a:extLst>
          </p:cNvPr>
          <p:cNvPicPr>
            <a:picLocks noChangeAspect="1"/>
          </p:cNvPicPr>
          <p:nvPr/>
        </p:nvPicPr>
        <p:blipFill>
          <a:blip r:embed="rId2"/>
          <a:stretch>
            <a:fillRect/>
          </a:stretch>
        </p:blipFill>
        <p:spPr>
          <a:xfrm>
            <a:off x="777711" y="663724"/>
            <a:ext cx="5538248" cy="5228029"/>
          </a:xfrm>
          <a:prstGeom prst="rect">
            <a:avLst/>
          </a:prstGeom>
        </p:spPr>
      </p:pic>
      <p:pic>
        <p:nvPicPr>
          <p:cNvPr id="4" name="Picture 3">
            <a:extLst>
              <a:ext uri="{FF2B5EF4-FFF2-40B4-BE49-F238E27FC236}">
                <a16:creationId xmlns:a16="http://schemas.microsoft.com/office/drawing/2014/main" id="{F2EB83DF-8ECE-ED09-E65F-04073C6541CE}"/>
              </a:ext>
            </a:extLst>
          </p:cNvPr>
          <p:cNvPicPr>
            <a:picLocks noChangeAspect="1"/>
          </p:cNvPicPr>
          <p:nvPr/>
        </p:nvPicPr>
        <p:blipFill>
          <a:blip r:embed="rId3"/>
          <a:stretch>
            <a:fillRect/>
          </a:stretch>
        </p:blipFill>
        <p:spPr>
          <a:xfrm>
            <a:off x="6469498" y="557397"/>
            <a:ext cx="5254619" cy="5334356"/>
          </a:xfrm>
          <a:prstGeom prst="rect">
            <a:avLst/>
          </a:prstGeom>
        </p:spPr>
      </p:pic>
    </p:spTree>
    <p:extLst>
      <p:ext uri="{BB962C8B-B14F-4D97-AF65-F5344CB8AC3E}">
        <p14:creationId xmlns:p14="http://schemas.microsoft.com/office/powerpoint/2010/main" val="291474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7658E6-FE3E-311B-1887-3923939994EE}"/>
              </a:ext>
            </a:extLst>
          </p:cNvPr>
          <p:cNvPicPr>
            <a:picLocks noChangeAspect="1"/>
          </p:cNvPicPr>
          <p:nvPr/>
        </p:nvPicPr>
        <p:blipFill>
          <a:blip r:embed="rId2"/>
          <a:stretch>
            <a:fillRect/>
          </a:stretch>
        </p:blipFill>
        <p:spPr>
          <a:xfrm>
            <a:off x="580534" y="240068"/>
            <a:ext cx="5631730" cy="5576269"/>
          </a:xfrm>
          <a:prstGeom prst="rect">
            <a:avLst/>
          </a:prstGeom>
        </p:spPr>
      </p:pic>
    </p:spTree>
    <p:extLst>
      <p:ext uri="{BB962C8B-B14F-4D97-AF65-F5344CB8AC3E}">
        <p14:creationId xmlns:p14="http://schemas.microsoft.com/office/powerpoint/2010/main" val="311477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C8DE1-2239-E663-CA08-C66E71649D88}"/>
              </a:ext>
            </a:extLst>
          </p:cNvPr>
          <p:cNvSpPr txBox="1"/>
          <p:nvPr/>
        </p:nvSpPr>
        <p:spPr>
          <a:xfrm>
            <a:off x="659876" y="527902"/>
            <a:ext cx="3242820" cy="461665"/>
          </a:xfrm>
          <a:prstGeom prst="rect">
            <a:avLst/>
          </a:prstGeom>
          <a:noFill/>
        </p:spPr>
        <p:txBody>
          <a:bodyPr wrap="square" rtlCol="0">
            <a:spAutoFit/>
          </a:bodyPr>
          <a:lstStyle/>
          <a:p>
            <a:r>
              <a:rPr lang="en-IN" sz="2400" b="1" dirty="0"/>
              <a:t>OUTPUT</a:t>
            </a:r>
          </a:p>
        </p:txBody>
      </p:sp>
      <p:pic>
        <p:nvPicPr>
          <p:cNvPr id="7" name="Picture 6">
            <a:extLst>
              <a:ext uri="{FF2B5EF4-FFF2-40B4-BE49-F238E27FC236}">
                <a16:creationId xmlns:a16="http://schemas.microsoft.com/office/drawing/2014/main" id="{D1DA0AA0-8605-168F-A621-CE728DFED5ED}"/>
              </a:ext>
            </a:extLst>
          </p:cNvPr>
          <p:cNvPicPr>
            <a:picLocks noChangeAspect="1"/>
          </p:cNvPicPr>
          <p:nvPr/>
        </p:nvPicPr>
        <p:blipFill>
          <a:blip r:embed="rId2"/>
          <a:stretch>
            <a:fillRect/>
          </a:stretch>
        </p:blipFill>
        <p:spPr>
          <a:xfrm>
            <a:off x="6845455" y="4182546"/>
            <a:ext cx="4892464" cy="1904480"/>
          </a:xfrm>
          <a:prstGeom prst="rect">
            <a:avLst/>
          </a:prstGeom>
        </p:spPr>
      </p:pic>
      <p:pic>
        <p:nvPicPr>
          <p:cNvPr id="5" name="Picture 4">
            <a:extLst>
              <a:ext uri="{FF2B5EF4-FFF2-40B4-BE49-F238E27FC236}">
                <a16:creationId xmlns:a16="http://schemas.microsoft.com/office/drawing/2014/main" id="{286D978D-CA04-84FB-2441-69359E303D05}"/>
              </a:ext>
            </a:extLst>
          </p:cNvPr>
          <p:cNvPicPr>
            <a:picLocks noChangeAspect="1"/>
          </p:cNvPicPr>
          <p:nvPr/>
        </p:nvPicPr>
        <p:blipFill>
          <a:blip r:embed="rId3"/>
          <a:stretch>
            <a:fillRect/>
          </a:stretch>
        </p:blipFill>
        <p:spPr>
          <a:xfrm>
            <a:off x="213824" y="1423182"/>
            <a:ext cx="6234109" cy="4663844"/>
          </a:xfrm>
          <a:prstGeom prst="rect">
            <a:avLst/>
          </a:prstGeom>
        </p:spPr>
      </p:pic>
      <p:pic>
        <p:nvPicPr>
          <p:cNvPr id="8" name="Picture 7">
            <a:extLst>
              <a:ext uri="{FF2B5EF4-FFF2-40B4-BE49-F238E27FC236}">
                <a16:creationId xmlns:a16="http://schemas.microsoft.com/office/drawing/2014/main" id="{008E41F0-BFFD-72C1-A4F6-56D5F9A70C4D}"/>
              </a:ext>
            </a:extLst>
          </p:cNvPr>
          <p:cNvPicPr>
            <a:picLocks noChangeAspect="1"/>
          </p:cNvPicPr>
          <p:nvPr/>
        </p:nvPicPr>
        <p:blipFill>
          <a:blip r:embed="rId4"/>
          <a:stretch>
            <a:fillRect/>
          </a:stretch>
        </p:blipFill>
        <p:spPr>
          <a:xfrm>
            <a:off x="6845455" y="1423182"/>
            <a:ext cx="4815502" cy="1640529"/>
          </a:xfrm>
          <a:prstGeom prst="rect">
            <a:avLst/>
          </a:prstGeom>
        </p:spPr>
      </p:pic>
    </p:spTree>
    <p:extLst>
      <p:ext uri="{BB962C8B-B14F-4D97-AF65-F5344CB8AC3E}">
        <p14:creationId xmlns:p14="http://schemas.microsoft.com/office/powerpoint/2010/main" val="173745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6F11-A2C0-2AE6-49AD-0F8790075204}"/>
              </a:ext>
            </a:extLst>
          </p:cNvPr>
          <p:cNvSpPr>
            <a:spLocks noGrp="1"/>
          </p:cNvSpPr>
          <p:nvPr>
            <p:ph type="title"/>
          </p:nvPr>
        </p:nvSpPr>
        <p:spPr>
          <a:xfrm>
            <a:off x="1097280" y="566265"/>
            <a:ext cx="10058400" cy="1087120"/>
          </a:xfrm>
        </p:spPr>
        <p:txBody>
          <a:bodyPr>
            <a:normAutofit/>
          </a:bodyPr>
          <a:lstStyle/>
          <a:p>
            <a:r>
              <a:rPr lang="en-IN" sz="6600" dirty="0"/>
              <a:t>Future Work</a:t>
            </a:r>
          </a:p>
        </p:txBody>
      </p:sp>
      <p:sp>
        <p:nvSpPr>
          <p:cNvPr id="3" name="Content Placeholder 2">
            <a:extLst>
              <a:ext uri="{FF2B5EF4-FFF2-40B4-BE49-F238E27FC236}">
                <a16:creationId xmlns:a16="http://schemas.microsoft.com/office/drawing/2014/main" id="{8B7F74B6-4012-1458-FA06-BBFC3CF44FDB}"/>
              </a:ext>
            </a:extLst>
          </p:cNvPr>
          <p:cNvSpPr>
            <a:spLocks noGrp="1"/>
          </p:cNvSpPr>
          <p:nvPr>
            <p:ph idx="1"/>
          </p:nvPr>
        </p:nvSpPr>
        <p:spPr>
          <a:xfrm>
            <a:off x="1097280" y="1845734"/>
            <a:ext cx="10230083" cy="4616026"/>
          </a:xfrm>
        </p:spPr>
        <p:txBody>
          <a:bodyPr>
            <a:normAutofit/>
          </a:bodyPr>
          <a:lstStyle/>
          <a:p>
            <a:pPr lvl="0">
              <a:lnSpc>
                <a:spcPct val="107000"/>
              </a:lnSpc>
              <a:buFont typeface="Wingdings" panose="05000000000000000000" pitchFamily="2" charset="2"/>
              <a:buChar char="q"/>
            </a:pPr>
            <a:r>
              <a:rPr lang="en-IN" dirty="0">
                <a:latin typeface="Calibri" panose="020F0502020204030204" pitchFamily="34" charset="0"/>
                <a:ea typeface="Calibri" panose="020F0502020204030204" pitchFamily="34" charset="0"/>
                <a:cs typeface="Calibri" panose="020F0502020204030204" pitchFamily="34" charset="0"/>
              </a:rPr>
              <a:t> We will implement </a:t>
            </a:r>
            <a:r>
              <a:rPr lang="en-US" dirty="0">
                <a:latin typeface="Calibri" panose="020F0502020204030204" pitchFamily="34" charset="0"/>
                <a:ea typeface="Calibri" panose="020F0502020204030204" pitchFamily="34" charset="0"/>
                <a:cs typeface="Calibri" panose="020F0502020204030204" pitchFamily="34" charset="0"/>
              </a:rPr>
              <a:t>Consensus algorithm   ensure that all nodes on the network agree on the validity of a transaction before it is added to the blockchain.</a:t>
            </a:r>
            <a:endParaRPr lang="en-IN"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buFont typeface="Wingdings" panose="05000000000000000000" pitchFamily="2" charset="2"/>
              <a:buChar char="q"/>
            </a:pPr>
            <a:r>
              <a:rPr lang="en-US" dirty="0">
                <a:latin typeface="Calibri" panose="020F0502020204030204" pitchFamily="34" charset="0"/>
                <a:cs typeface="Calibri" panose="020F0502020204030204" pitchFamily="34" charset="0"/>
              </a:rPr>
              <a:t>Improve the proof of work function so that it become more difficult to mine the block and hence our blockchain security will enhance</a:t>
            </a:r>
            <a:endParaRPr lang="en-IN" dirty="0">
              <a:latin typeface="Calibri" panose="020F0502020204030204" pitchFamily="34" charset="0"/>
              <a:cs typeface="Calibri" panose="020F0502020204030204" pitchFamily="34" charset="0"/>
            </a:endParaRPr>
          </a:p>
          <a:p>
            <a:pPr>
              <a:lnSpc>
                <a:spcPct val="107000"/>
              </a:lnSpc>
              <a:buFont typeface="Wingdings" panose="05000000000000000000" pitchFamily="2" charset="2"/>
              <a:buChar char="q"/>
            </a:pPr>
            <a:r>
              <a:rPr lang="en-US" sz="1800" b="0" dirty="0">
                <a:effectLst/>
                <a:latin typeface="Times New Roman" panose="02020603050405020304" pitchFamily="18" charset="0"/>
                <a:ea typeface="Times New Roman" panose="02020603050405020304" pitchFamily="18" charset="0"/>
              </a:rPr>
              <a:t>We will link our blockchain with API’s like Fast API so that we can remotely access our blockchain from anywhere.</a:t>
            </a:r>
            <a:endParaRPr lang="en-IN" sz="1800" b="1" dirty="0">
              <a:effectLst/>
              <a:latin typeface="Times New Roman" panose="02020603050405020304" pitchFamily="18" charset="0"/>
              <a:ea typeface="Times New Roman" panose="02020603050405020304" pitchFamily="18" charset="0"/>
            </a:endParaRPr>
          </a:p>
          <a:p>
            <a:pPr lvl="0">
              <a:lnSpc>
                <a:spcPct val="107000"/>
              </a:lnSpc>
              <a:buFont typeface="Wingdings" panose="05000000000000000000" pitchFamily="2" charset="2"/>
              <a:buChar char="q"/>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75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3AA-C205-C9BA-AAAC-97990CD683C0}"/>
              </a:ext>
            </a:extLst>
          </p:cNvPr>
          <p:cNvSpPr>
            <a:spLocks noGrp="1"/>
          </p:cNvSpPr>
          <p:nvPr>
            <p:ph type="title"/>
          </p:nvPr>
        </p:nvSpPr>
        <p:spPr>
          <a:xfrm>
            <a:off x="1097280" y="701040"/>
            <a:ext cx="10058400" cy="1036320"/>
          </a:xfrm>
        </p:spPr>
        <p:txBody>
          <a:bodyPr>
            <a:normAutofit/>
          </a:bodyPr>
          <a:lstStyle/>
          <a:p>
            <a:r>
              <a:rPr lang="en-IN" sz="6600" dirty="0"/>
              <a:t>REFERENCES</a:t>
            </a:r>
          </a:p>
        </p:txBody>
      </p:sp>
      <p:pic>
        <p:nvPicPr>
          <p:cNvPr id="7" name="Picture 6">
            <a:extLst>
              <a:ext uri="{FF2B5EF4-FFF2-40B4-BE49-F238E27FC236}">
                <a16:creationId xmlns:a16="http://schemas.microsoft.com/office/drawing/2014/main" id="{A6118C7F-58A5-E1BE-B608-B53FBEF4D1DC}"/>
              </a:ext>
            </a:extLst>
          </p:cNvPr>
          <p:cNvPicPr>
            <a:picLocks noChangeAspect="1"/>
          </p:cNvPicPr>
          <p:nvPr/>
        </p:nvPicPr>
        <p:blipFill>
          <a:blip r:embed="rId2"/>
          <a:stretch>
            <a:fillRect/>
          </a:stretch>
        </p:blipFill>
        <p:spPr>
          <a:xfrm>
            <a:off x="985562" y="1737360"/>
            <a:ext cx="10665968" cy="4419600"/>
          </a:xfrm>
          <a:prstGeom prst="rect">
            <a:avLst/>
          </a:prstGeom>
        </p:spPr>
      </p:pic>
    </p:spTree>
    <p:extLst>
      <p:ext uri="{BB962C8B-B14F-4D97-AF65-F5344CB8AC3E}">
        <p14:creationId xmlns:p14="http://schemas.microsoft.com/office/powerpoint/2010/main" val="423332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066A-A546-7D7F-5BAA-427AAB8852AB}"/>
              </a:ext>
            </a:extLst>
          </p:cNvPr>
          <p:cNvSpPr>
            <a:spLocks noGrp="1"/>
          </p:cNvSpPr>
          <p:nvPr>
            <p:ph type="title"/>
          </p:nvPr>
        </p:nvSpPr>
        <p:spPr>
          <a:xfrm>
            <a:off x="1097280" y="875071"/>
            <a:ext cx="10058400" cy="862289"/>
          </a:xfrm>
        </p:spPr>
        <p:txBody>
          <a:bodyPr>
            <a:normAutofit fontScale="90000"/>
          </a:bodyPr>
          <a:lstStyle/>
          <a:p>
            <a:r>
              <a:rPr lang="en-IN" sz="6000" dirty="0"/>
              <a:t>TABLE OF CONTENTS</a:t>
            </a:r>
          </a:p>
        </p:txBody>
      </p:sp>
      <p:sp>
        <p:nvSpPr>
          <p:cNvPr id="3" name="Content Placeholder 2">
            <a:extLst>
              <a:ext uri="{FF2B5EF4-FFF2-40B4-BE49-F238E27FC236}">
                <a16:creationId xmlns:a16="http://schemas.microsoft.com/office/drawing/2014/main" id="{A86730DA-66DB-5A7F-CA61-9CFAE734689E}"/>
              </a:ext>
            </a:extLst>
          </p:cNvPr>
          <p:cNvSpPr>
            <a:spLocks noGrp="1"/>
          </p:cNvSpPr>
          <p:nvPr>
            <p:ph idx="1"/>
          </p:nvPr>
        </p:nvSpPr>
        <p:spPr>
          <a:xfrm>
            <a:off x="1097280" y="1986116"/>
            <a:ext cx="10058400" cy="4257368"/>
          </a:xfrm>
        </p:spPr>
        <p:txBody>
          <a:bodyPr>
            <a:normAutofit/>
          </a:bodyPr>
          <a:lstStyle/>
          <a:p>
            <a:pPr>
              <a:buFont typeface="Wingdings" panose="05000000000000000000" pitchFamily="2" charset="2"/>
              <a:buChar char="§"/>
            </a:pPr>
            <a:r>
              <a:rPr lang="en-IN" sz="2400" b="1" dirty="0"/>
              <a:t> Abstract</a:t>
            </a:r>
          </a:p>
          <a:p>
            <a:pPr>
              <a:buFont typeface="Wingdings" panose="05000000000000000000" pitchFamily="2" charset="2"/>
              <a:buChar char="§"/>
            </a:pPr>
            <a:r>
              <a:rPr lang="en-IN" sz="2400" b="1" dirty="0"/>
              <a:t> Introduction</a:t>
            </a:r>
          </a:p>
          <a:p>
            <a:pPr>
              <a:buFont typeface="Wingdings" panose="05000000000000000000" pitchFamily="2" charset="2"/>
              <a:buChar char="§"/>
            </a:pPr>
            <a:r>
              <a:rPr lang="en-IN" sz="2400" b="1" dirty="0"/>
              <a:t> Motivation</a:t>
            </a:r>
          </a:p>
          <a:p>
            <a:pPr>
              <a:buFont typeface="Wingdings" panose="05000000000000000000" pitchFamily="2" charset="2"/>
              <a:buChar char="§"/>
            </a:pPr>
            <a:r>
              <a:rPr lang="en-IN" sz="2400" b="1" dirty="0"/>
              <a:t> Objectives</a:t>
            </a:r>
          </a:p>
          <a:p>
            <a:pPr>
              <a:buFont typeface="Wingdings" panose="05000000000000000000" pitchFamily="2" charset="2"/>
              <a:buChar char="§"/>
            </a:pPr>
            <a:r>
              <a:rPr lang="en-IN" sz="2400" b="1" dirty="0"/>
              <a:t> Word Done So Far</a:t>
            </a:r>
          </a:p>
          <a:p>
            <a:pPr>
              <a:buFont typeface="Wingdings" panose="05000000000000000000" pitchFamily="2" charset="2"/>
              <a:buChar char="§"/>
            </a:pPr>
            <a:r>
              <a:rPr lang="en-IN" sz="2400" b="1" dirty="0"/>
              <a:t> Conclusion And Future Work</a:t>
            </a:r>
          </a:p>
          <a:p>
            <a:pPr>
              <a:buFont typeface="Wingdings" panose="05000000000000000000" pitchFamily="2" charset="2"/>
              <a:buChar char="§"/>
            </a:pPr>
            <a:r>
              <a:rPr lang="en-IN" sz="2400" b="1" dirty="0"/>
              <a:t> References</a:t>
            </a:r>
          </a:p>
          <a:p>
            <a:pPr>
              <a:buFont typeface="Wingdings" panose="05000000000000000000" pitchFamily="2" charset="2"/>
              <a:buChar char="§"/>
            </a:pPr>
            <a:endParaRPr lang="en-IN" sz="2400" b="1" dirty="0"/>
          </a:p>
          <a:p>
            <a:pPr>
              <a:buFont typeface="Wingdings" panose="05000000000000000000" pitchFamily="2" charset="2"/>
              <a:buChar char="§"/>
            </a:pPr>
            <a:endParaRPr lang="en-IN" sz="2400" b="1" dirty="0"/>
          </a:p>
          <a:p>
            <a:pPr>
              <a:buFont typeface="Wingdings" panose="05000000000000000000" pitchFamily="2" charset="2"/>
              <a:buChar char="§"/>
            </a:pPr>
            <a:endParaRPr lang="en-IN" sz="2400" b="1" dirty="0"/>
          </a:p>
        </p:txBody>
      </p:sp>
    </p:spTree>
    <p:extLst>
      <p:ext uri="{BB962C8B-B14F-4D97-AF65-F5344CB8AC3E}">
        <p14:creationId xmlns:p14="http://schemas.microsoft.com/office/powerpoint/2010/main" val="1650325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5510-A5F6-109E-82B0-E07B21A6D6A2}"/>
              </a:ext>
            </a:extLst>
          </p:cNvPr>
          <p:cNvSpPr>
            <a:spLocks noGrp="1"/>
          </p:cNvSpPr>
          <p:nvPr>
            <p:ph type="title" idx="4294967295"/>
          </p:nvPr>
        </p:nvSpPr>
        <p:spPr>
          <a:xfrm>
            <a:off x="1066800" y="2193208"/>
            <a:ext cx="10058400" cy="1530350"/>
          </a:xfrm>
        </p:spPr>
        <p:txBody>
          <a:bodyPr>
            <a:noAutofit/>
          </a:bodyPr>
          <a:lstStyle/>
          <a:p>
            <a:pPr algn="ctr"/>
            <a:r>
              <a:rPr lang="en-US" sz="10000" dirty="0">
                <a:latin typeface="+mn-lt"/>
              </a:rPr>
              <a:t>THANK YOU</a:t>
            </a:r>
            <a:endParaRPr lang="en-IN" sz="10000" dirty="0">
              <a:latin typeface="+mn-lt"/>
            </a:endParaRPr>
          </a:p>
        </p:txBody>
      </p:sp>
    </p:spTree>
    <p:extLst>
      <p:ext uri="{BB962C8B-B14F-4D97-AF65-F5344CB8AC3E}">
        <p14:creationId xmlns:p14="http://schemas.microsoft.com/office/powerpoint/2010/main" val="19531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D4CC-48E6-FECF-C6ED-B8EE8B5AC0EE}"/>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ACF4853E-F10D-D4E5-D488-5BB02DA04BC2}"/>
              </a:ext>
            </a:extLst>
          </p:cNvPr>
          <p:cNvSpPr>
            <a:spLocks noGrp="1"/>
          </p:cNvSpPr>
          <p:nvPr>
            <p:ph idx="1"/>
          </p:nvPr>
        </p:nvSpPr>
        <p:spPr/>
        <p:txBody>
          <a:bodyPr>
            <a:normAutofit/>
          </a:bodyPr>
          <a:lstStyle/>
          <a:p>
            <a:pPr>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 </a:t>
            </a:r>
          </a:p>
        </p:txBody>
      </p:sp>
      <p:sp>
        <p:nvSpPr>
          <p:cNvPr id="5" name="TextBox 4">
            <a:extLst>
              <a:ext uri="{FF2B5EF4-FFF2-40B4-BE49-F238E27FC236}">
                <a16:creationId xmlns:a16="http://schemas.microsoft.com/office/drawing/2014/main" id="{19DB59D7-B90F-8A15-17F8-C0451F2EC893}"/>
              </a:ext>
            </a:extLst>
          </p:cNvPr>
          <p:cNvSpPr txBox="1"/>
          <p:nvPr/>
        </p:nvSpPr>
        <p:spPr>
          <a:xfrm>
            <a:off x="1259633" y="1845734"/>
            <a:ext cx="7886699" cy="3970318"/>
          </a:xfrm>
          <a:prstGeom prst="rect">
            <a:avLst/>
          </a:prstGeom>
          <a:noFill/>
        </p:spPr>
        <p:txBody>
          <a:bodyPr wrap="square">
            <a:spAutoFit/>
          </a:bodyPr>
          <a:lstStyle/>
          <a:p>
            <a:r>
              <a:rPr lang="en-US" dirty="0"/>
              <a:t>IoT, or,  Internet of Things is used to referred to smart devices interconnected in a way which enables them to exchange data with each other. The major drawback of IoT is that it has a centralized architecture,  which makes it prone to security threats and compromises the data.  Information in such a centralized network can be tampered with or forged,  leading to security threats and distrust.</a:t>
            </a:r>
          </a:p>
          <a:p>
            <a:endParaRPr lang="en-US" dirty="0"/>
          </a:p>
          <a:p>
            <a:endParaRPr lang="en-US" dirty="0"/>
          </a:p>
          <a:p>
            <a:r>
              <a:rPr lang="en-US" dirty="0"/>
              <a:t>We aim to develop a tamper free environment to prevent attacks on IoT devices.  In order to achieve this,  we will implement blockchain technology into IoT application.  The proposed blockchain platform will constantly validate the transactions and enable the devices to interact with each other in a decentralized fashion. To practically implement it,  we will be using technologies like RaspberryPi 4 and Ethereum and find secure,  trustworthy solutions.</a:t>
            </a:r>
          </a:p>
          <a:p>
            <a:endParaRPr lang="en-IN" dirty="0"/>
          </a:p>
        </p:txBody>
      </p:sp>
    </p:spTree>
    <p:extLst>
      <p:ext uri="{BB962C8B-B14F-4D97-AF65-F5344CB8AC3E}">
        <p14:creationId xmlns:p14="http://schemas.microsoft.com/office/powerpoint/2010/main" val="13513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5F47-FF18-2D08-B441-4933F26BD95A}"/>
              </a:ext>
            </a:extLst>
          </p:cNvPr>
          <p:cNvSpPr>
            <a:spLocks noGrp="1"/>
          </p:cNvSpPr>
          <p:nvPr>
            <p:ph type="title"/>
          </p:nvPr>
        </p:nvSpPr>
        <p:spPr>
          <a:xfrm>
            <a:off x="1097280" y="286603"/>
            <a:ext cx="10058400" cy="1488409"/>
          </a:xfrm>
        </p:spPr>
        <p:txBody>
          <a:bodyPr/>
          <a:lstStyle/>
          <a:p>
            <a:r>
              <a:rPr lang="en-US" dirty="0"/>
              <a:t>INTRODUCTION</a:t>
            </a:r>
          </a:p>
        </p:txBody>
      </p:sp>
      <p:sp>
        <p:nvSpPr>
          <p:cNvPr id="3" name="Content Placeholder 2">
            <a:extLst>
              <a:ext uri="{FF2B5EF4-FFF2-40B4-BE49-F238E27FC236}">
                <a16:creationId xmlns:a16="http://schemas.microsoft.com/office/drawing/2014/main" id="{2A7D5D3D-2ED9-FE61-FFC8-92CC582FCA44}"/>
              </a:ext>
            </a:extLst>
          </p:cNvPr>
          <p:cNvSpPr>
            <a:spLocks noGrp="1"/>
          </p:cNvSpPr>
          <p:nvPr>
            <p:ph idx="1"/>
          </p:nvPr>
        </p:nvSpPr>
        <p:spPr>
          <a:xfrm>
            <a:off x="1066800" y="1883056"/>
            <a:ext cx="10058400" cy="4023360"/>
          </a:xfrm>
        </p:spPr>
        <p:txBody>
          <a:bodyPr>
            <a:normAutofit fontScale="92500" lnSpcReduction="10000"/>
          </a:bodyPr>
          <a:lstStyle/>
          <a:p>
            <a:pPr algn="just">
              <a:lnSpc>
                <a:spcPct val="12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practically implement the feasibility of the proposed solution, our project will be conducted using Raspberry Pi to simulate an IoT network. Due to the blockchain network, the data from RaspberryPi 3.0 and sensors the will be synchronized in the blockchain ledger. The transaction between the computer and Raspberry Pi will be recorded in the blockchain.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 for blockchain, it is a distributed ledger with growing lists of records (blocks) that are securely linked together via cryptographic hash. Each block contains a cryptographic hash of the previous block, a timestamp, and transaction data. We will use Python 3 programming language to create the blockchain structure (compared to linked list data structure). We will code a blockchain technology that will take information and data from the sensors and keep storing the sensitive data in secured blocks using hashing technology.  As the blocks will keep getting added, our security will grow tighter, protecting it from malicious attacks.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spcBef>
                <a:spcPts val="600"/>
              </a:spcBef>
              <a:buNone/>
            </a:pPr>
            <a:endParaRPr lang="en-US" sz="1900" dirty="0"/>
          </a:p>
        </p:txBody>
      </p:sp>
    </p:spTree>
    <p:extLst>
      <p:ext uri="{BB962C8B-B14F-4D97-AF65-F5344CB8AC3E}">
        <p14:creationId xmlns:p14="http://schemas.microsoft.com/office/powerpoint/2010/main" val="3489176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88700-61D1-5F03-3AF7-DC8F9C14B43F}"/>
              </a:ext>
            </a:extLst>
          </p:cNvPr>
          <p:cNvSpPr>
            <a:spLocks noGrp="1"/>
          </p:cNvSpPr>
          <p:nvPr>
            <p:ph type="title"/>
          </p:nvPr>
        </p:nvSpPr>
        <p:spPr/>
        <p:txBody>
          <a:bodyPr/>
          <a:lstStyle/>
          <a:p>
            <a:r>
              <a:rPr lang="en-IN" dirty="0"/>
              <a:t>Internet of Things (IOT)</a:t>
            </a:r>
          </a:p>
        </p:txBody>
      </p:sp>
      <p:pic>
        <p:nvPicPr>
          <p:cNvPr id="5" name="Content Placeholder 4">
            <a:extLst>
              <a:ext uri="{FF2B5EF4-FFF2-40B4-BE49-F238E27FC236}">
                <a16:creationId xmlns:a16="http://schemas.microsoft.com/office/drawing/2014/main" id="{C073A9B8-A6CE-B759-1954-BB701B5BC3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623401"/>
            <a:ext cx="3740150" cy="2647522"/>
          </a:xfrm>
        </p:spPr>
      </p:pic>
      <p:pic>
        <p:nvPicPr>
          <p:cNvPr id="7" name="Picture 6">
            <a:extLst>
              <a:ext uri="{FF2B5EF4-FFF2-40B4-BE49-F238E27FC236}">
                <a16:creationId xmlns:a16="http://schemas.microsoft.com/office/drawing/2014/main" id="{57B19321-6758-14F4-8BBF-D0E442078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6812" y="2623401"/>
            <a:ext cx="3919539" cy="2542783"/>
          </a:xfrm>
          <a:prstGeom prst="rect">
            <a:avLst/>
          </a:prstGeom>
        </p:spPr>
      </p:pic>
    </p:spTree>
    <p:extLst>
      <p:ext uri="{BB962C8B-B14F-4D97-AF65-F5344CB8AC3E}">
        <p14:creationId xmlns:p14="http://schemas.microsoft.com/office/powerpoint/2010/main" val="2676067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066A-A546-7D7F-5BAA-427AAB8852AB}"/>
              </a:ext>
            </a:extLst>
          </p:cNvPr>
          <p:cNvSpPr>
            <a:spLocks noGrp="1"/>
          </p:cNvSpPr>
          <p:nvPr>
            <p:ph type="title"/>
          </p:nvPr>
        </p:nvSpPr>
        <p:spPr>
          <a:xfrm>
            <a:off x="1097280" y="919459"/>
            <a:ext cx="10058400" cy="862289"/>
          </a:xfrm>
        </p:spPr>
        <p:txBody>
          <a:bodyPr>
            <a:noAutofit/>
          </a:bodyPr>
          <a:lstStyle/>
          <a:p>
            <a:r>
              <a:rPr lang="en-IN" sz="6600" u="sng" dirty="0"/>
              <a:t>MOTIVATION</a:t>
            </a:r>
          </a:p>
        </p:txBody>
      </p:sp>
      <p:sp>
        <p:nvSpPr>
          <p:cNvPr id="3" name="Content Placeholder 2">
            <a:extLst>
              <a:ext uri="{FF2B5EF4-FFF2-40B4-BE49-F238E27FC236}">
                <a16:creationId xmlns:a16="http://schemas.microsoft.com/office/drawing/2014/main" id="{A86730DA-66DB-5A7F-CA61-9CFAE734689E}"/>
              </a:ext>
            </a:extLst>
          </p:cNvPr>
          <p:cNvSpPr>
            <a:spLocks noGrp="1"/>
          </p:cNvSpPr>
          <p:nvPr>
            <p:ph idx="1"/>
          </p:nvPr>
        </p:nvSpPr>
        <p:spPr>
          <a:xfrm>
            <a:off x="1097280" y="1949077"/>
            <a:ext cx="10535920" cy="4238659"/>
          </a:xfrm>
        </p:spPr>
        <p:txBody>
          <a:bodyPr>
            <a:normAutofit/>
          </a:bodyPr>
          <a:lstStyle/>
          <a:p>
            <a:pPr algn="just">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Since the security  of IoT is oftentimes vulnerable to threats and attacks, our motivation behind this project is to provide a secure and trustworthy solution. Implementing blockchain technology will ensure that our IoT system remains protected from outside threats. Since Blockchain is a completely transparent technology, it will show all the transactions that have been made since its creation, without tampering or fraud. The proposed blockchain based platform will maintain the blockchain network by constantly validating transaction. This will enable IoT devices to interact with each other in a decentralized and trustless network without the need for a third party intermediary.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With the successful implementation of blockchain in IoT, we will allow advanced technologies to become integrated with IoT too. From home security systems to environment surveillance, IoT will be more secure and trustworthy to be used in such fields.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6272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2222-3757-5D25-66CB-CA87F3802BB0}"/>
              </a:ext>
            </a:extLst>
          </p:cNvPr>
          <p:cNvSpPr>
            <a:spLocks noGrp="1"/>
          </p:cNvSpPr>
          <p:nvPr>
            <p:ph type="title"/>
          </p:nvPr>
        </p:nvSpPr>
        <p:spPr/>
        <p:txBody>
          <a:bodyPr/>
          <a:lstStyle/>
          <a:p>
            <a:r>
              <a:rPr lang="en-IN" dirty="0"/>
              <a:t>BLOCKCHAIN</a:t>
            </a:r>
          </a:p>
        </p:txBody>
      </p:sp>
      <p:pic>
        <p:nvPicPr>
          <p:cNvPr id="5" name="Content Placeholder 4">
            <a:extLst>
              <a:ext uri="{FF2B5EF4-FFF2-40B4-BE49-F238E27FC236}">
                <a16:creationId xmlns:a16="http://schemas.microsoft.com/office/drawing/2014/main" id="{E1DFCF3C-18C9-86E0-30AA-87CAC05D9C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98259"/>
            <a:ext cx="4523468" cy="3010162"/>
          </a:xfrm>
        </p:spPr>
      </p:pic>
      <p:pic>
        <p:nvPicPr>
          <p:cNvPr id="7" name="Picture 6">
            <a:extLst>
              <a:ext uri="{FF2B5EF4-FFF2-40B4-BE49-F238E27FC236}">
                <a16:creationId xmlns:a16="http://schemas.microsoft.com/office/drawing/2014/main" id="{AE95E264-867B-E6AE-48D6-45627A550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992" y="2398259"/>
            <a:ext cx="4844687" cy="3019400"/>
          </a:xfrm>
          <a:prstGeom prst="rect">
            <a:avLst/>
          </a:prstGeom>
        </p:spPr>
      </p:pic>
    </p:spTree>
    <p:extLst>
      <p:ext uri="{BB962C8B-B14F-4D97-AF65-F5344CB8AC3E}">
        <p14:creationId xmlns:p14="http://schemas.microsoft.com/office/powerpoint/2010/main" val="12622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6BF5-1DDC-FFA1-E028-03788CA9364E}"/>
              </a:ext>
            </a:extLst>
          </p:cNvPr>
          <p:cNvSpPr>
            <a:spLocks noGrp="1"/>
          </p:cNvSpPr>
          <p:nvPr>
            <p:ph type="title"/>
          </p:nvPr>
        </p:nvSpPr>
        <p:spPr/>
        <p:txBody>
          <a:bodyPr>
            <a:normAutofit/>
          </a:bodyPr>
          <a:lstStyle/>
          <a:p>
            <a:r>
              <a:rPr lang="en-IN" sz="6600" dirty="0"/>
              <a:t>OBJECTIVES</a:t>
            </a:r>
          </a:p>
        </p:txBody>
      </p:sp>
      <p:sp>
        <p:nvSpPr>
          <p:cNvPr id="3" name="Content Placeholder 2">
            <a:extLst>
              <a:ext uri="{FF2B5EF4-FFF2-40B4-BE49-F238E27FC236}">
                <a16:creationId xmlns:a16="http://schemas.microsoft.com/office/drawing/2014/main" id="{1D355136-02FD-BE07-8E7C-5BD560ED53DD}"/>
              </a:ext>
            </a:extLst>
          </p:cNvPr>
          <p:cNvSpPr>
            <a:spLocks noGrp="1"/>
          </p:cNvSpPr>
          <p:nvPr>
            <p:ph idx="1"/>
          </p:nvPr>
        </p:nvSpPr>
        <p:spPr>
          <a:xfrm>
            <a:off x="1097280" y="2582944"/>
            <a:ext cx="10058400" cy="3286150"/>
          </a:xfrm>
        </p:spPr>
        <p:txBody>
          <a:bodyPr>
            <a:normAutofit/>
          </a:bodyPr>
          <a:lstStyle/>
          <a:p>
            <a:pPr>
              <a:lnSpc>
                <a:spcPct val="107000"/>
              </a:lnSpc>
              <a:buFont typeface="Wingdings" panose="05000000000000000000" pitchFamily="2" charset="2"/>
              <a:buChar char="q"/>
            </a:pP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Implementation of IoT using Raspberry Pi 3.0</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  Implementation of Blockchain</a:t>
            </a:r>
          </a:p>
          <a:p>
            <a:pPr>
              <a:buFont typeface="Wingdings" panose="05000000000000000000" pitchFamily="2" charset="2"/>
              <a:buChar char="q"/>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Implementation of Blockchain in IoT using Raspberry Pi 3.0</a:t>
            </a:r>
            <a:endParaRPr lang="en-IN" sz="2400" dirty="0"/>
          </a:p>
        </p:txBody>
      </p:sp>
    </p:spTree>
    <p:extLst>
      <p:ext uri="{BB962C8B-B14F-4D97-AF65-F5344CB8AC3E}">
        <p14:creationId xmlns:p14="http://schemas.microsoft.com/office/powerpoint/2010/main" val="319151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1B21-6431-E8B1-DF99-C739D2996597}"/>
              </a:ext>
            </a:extLst>
          </p:cNvPr>
          <p:cNvSpPr>
            <a:spLocks noGrp="1"/>
          </p:cNvSpPr>
          <p:nvPr>
            <p:ph type="title"/>
          </p:nvPr>
        </p:nvSpPr>
        <p:spPr/>
        <p:txBody>
          <a:bodyPr>
            <a:normAutofit/>
          </a:bodyPr>
          <a:lstStyle/>
          <a:p>
            <a:r>
              <a:rPr lang="en-IN" sz="6600" dirty="0"/>
              <a:t>Work Done So Far</a:t>
            </a:r>
          </a:p>
        </p:txBody>
      </p:sp>
      <p:sp>
        <p:nvSpPr>
          <p:cNvPr id="3" name="Content Placeholder 2">
            <a:extLst>
              <a:ext uri="{FF2B5EF4-FFF2-40B4-BE49-F238E27FC236}">
                <a16:creationId xmlns:a16="http://schemas.microsoft.com/office/drawing/2014/main" id="{6147CBE8-B0AD-6807-F86F-E196EECA2B8F}"/>
              </a:ext>
            </a:extLst>
          </p:cNvPr>
          <p:cNvSpPr>
            <a:spLocks noGrp="1"/>
          </p:cNvSpPr>
          <p:nvPr>
            <p:ph idx="1"/>
          </p:nvPr>
        </p:nvSpPr>
        <p:spPr>
          <a:xfrm>
            <a:off x="1119904" y="1845734"/>
            <a:ext cx="10058400" cy="4492313"/>
          </a:xfrm>
        </p:spPr>
        <p:txBody>
          <a:bodyPr>
            <a:normAutofit fontScale="92500" lnSpcReduction="10000"/>
          </a:bodyPr>
          <a:lstStyle/>
          <a:p>
            <a:pPr marL="342900" indent="-342900" algn="just">
              <a:lnSpc>
                <a:spcPct val="150000"/>
              </a:lnSpc>
              <a:spcBef>
                <a:spcPts val="600"/>
              </a:spcBef>
              <a:buFont typeface="Symbol" panose="05050102010706020507" pitchFamily="18" charset="2"/>
              <a:buChar char=""/>
            </a:pPr>
            <a:r>
              <a:rPr lang="en-US" sz="2400" b="1" u="sng" dirty="0">
                <a:latin typeface="Calibri" panose="020F0502020204030204" pitchFamily="34" charset="0"/>
                <a:ea typeface="Calibri" panose="020F0502020204030204" pitchFamily="34" charset="0"/>
                <a:cs typeface="Times New Roman" panose="02020603050405020304" pitchFamily="18" charset="0"/>
              </a:rPr>
              <a:t>Implementation of IoT using Raspberry Pi 3.0</a:t>
            </a:r>
            <a:endParaRPr lang="en-IN" sz="2400" b="1" u="sng" kern="100" dirty="0">
              <a:effectLst/>
              <a:latin typeface="Calibri" panose="020F0502020204030204" pitchFamily="34" charset="0"/>
              <a:ea typeface="Calibri" panose="020F0502020204030204" pitchFamily="34" charset="0"/>
              <a:cs typeface="Gautami" panose="020B0502040204020203" pitchFamily="34" charset="0"/>
            </a:endParaRPr>
          </a:p>
          <a:p>
            <a:pPr marL="342900" indent="-342900" algn="just">
              <a:lnSpc>
                <a:spcPct val="150000"/>
              </a:lnSpc>
              <a:spcBef>
                <a:spcPts val="600"/>
              </a:spcBef>
              <a:buFont typeface="Symbol" panose="05050102010706020507" pitchFamily="18" charset="2"/>
              <a:buChar char=""/>
            </a:pPr>
            <a:r>
              <a:rPr lang="en-US" dirty="0"/>
              <a:t>To get started with Raspberry Pi 3, we downloaded the Raspbian Jessie image file from the official website.</a:t>
            </a:r>
          </a:p>
          <a:p>
            <a:pPr marL="342900" indent="-342900" algn="just">
              <a:lnSpc>
                <a:spcPct val="150000"/>
              </a:lnSpc>
              <a:spcBef>
                <a:spcPts val="600"/>
              </a:spcBef>
              <a:buFont typeface="Symbol" panose="05050102010706020507" pitchFamily="18" charset="2"/>
              <a:buChar char=""/>
            </a:pPr>
            <a:r>
              <a:rPr lang="en-US" dirty="0"/>
              <a:t>After connecting Raspberry Pi to a power source, monitor, keyboard, and mouse, we used the terminal to install Python3.</a:t>
            </a:r>
          </a:p>
          <a:p>
            <a:pPr marL="342900" indent="-342900" algn="just">
              <a:lnSpc>
                <a:spcPct val="150000"/>
              </a:lnSpc>
              <a:spcBef>
                <a:spcPts val="600"/>
              </a:spcBef>
              <a:buFont typeface="Symbol" panose="05050102010706020507" pitchFamily="18" charset="2"/>
              <a:buChar char=""/>
            </a:pPr>
            <a:r>
              <a:rPr lang="en-US" dirty="0"/>
              <a:t>We used the </a:t>
            </a:r>
            <a:r>
              <a:rPr lang="en-US" dirty="0" err="1"/>
              <a:t>Thonny</a:t>
            </a:r>
            <a:r>
              <a:rPr lang="en-US" dirty="0"/>
              <a:t> Python IDE to write and run code for communicating with the sensors.</a:t>
            </a:r>
          </a:p>
          <a:p>
            <a:pPr marL="342900" indent="-342900" algn="just">
              <a:lnSpc>
                <a:spcPct val="150000"/>
              </a:lnSpc>
              <a:spcBef>
                <a:spcPts val="600"/>
              </a:spcBef>
              <a:buFont typeface="Symbol" panose="05050102010706020507" pitchFamily="18" charset="2"/>
              <a:buChar char=""/>
            </a:pPr>
            <a:r>
              <a:rPr lang="en-US" dirty="0"/>
              <a:t>To ensure proper working of the sensors, we installed the required libraries using the terminal.</a:t>
            </a:r>
          </a:p>
          <a:p>
            <a:pPr marL="342900" indent="-342900" algn="just">
              <a:lnSpc>
                <a:spcPct val="150000"/>
              </a:lnSpc>
              <a:spcBef>
                <a:spcPts val="600"/>
              </a:spcBef>
              <a:buFont typeface="Symbol" panose="05050102010706020507" pitchFamily="18" charset="2"/>
              <a:buChar char=""/>
            </a:pPr>
            <a:r>
              <a:rPr lang="en-US" sz="2000" kern="100" dirty="0">
                <a:effectLst/>
                <a:latin typeface="Calibri" panose="020F0502020204030204" pitchFamily="34" charset="0"/>
                <a:ea typeface="Calibri" panose="020F0502020204030204" pitchFamily="34" charset="0"/>
                <a:cs typeface="Gautami" panose="020B0502040204020203" pitchFamily="34" charset="0"/>
              </a:rPr>
              <a:t> </a:t>
            </a:r>
            <a:r>
              <a:rPr lang="en-US" dirty="0"/>
              <a:t>With its GPIO (General Purpose Input Output) pins, Raspberry Pi 3  interface with a variety of sensors and device.</a:t>
            </a:r>
          </a:p>
          <a:p>
            <a:pPr marL="342900" lvl="0" indent="-342900" algn="just">
              <a:lnSpc>
                <a:spcPct val="150000"/>
              </a:lnSpc>
              <a:spcBef>
                <a:spcPts val="600"/>
              </a:spcBef>
              <a:buFont typeface="Symbol" panose="05050102010706020507" pitchFamily="18" charset="2"/>
              <a:buChar char=""/>
            </a:pPr>
            <a:endParaRPr lang="en-IN" sz="20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Bef>
                <a:spcPts val="600"/>
              </a:spcBef>
              <a:buFont typeface="Symbol" panose="05050102010706020507" pitchFamily="18" charset="2"/>
              <a:buChar char=""/>
            </a:pPr>
            <a:endParaRPr lang="en-US" i="0" dirty="0">
              <a:solidFill>
                <a:schemeClr val="tx1">
                  <a:lumMod val="65000"/>
                  <a:lumOff val="35000"/>
                </a:schemeClr>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96616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767</TotalTime>
  <Words>971</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Calibri Light</vt:lpstr>
      <vt:lpstr>Symbol</vt:lpstr>
      <vt:lpstr>Times New Roman</vt:lpstr>
      <vt:lpstr>Wingdings</vt:lpstr>
      <vt:lpstr>Retrospect</vt:lpstr>
      <vt:lpstr>Implementation of Blockchain in IoT</vt:lpstr>
      <vt:lpstr>TABLE OF CONTENTS</vt:lpstr>
      <vt:lpstr>ABSTRACT</vt:lpstr>
      <vt:lpstr>INTRODUCTION</vt:lpstr>
      <vt:lpstr>Internet of Things (IOT)</vt:lpstr>
      <vt:lpstr>MOTIVATION</vt:lpstr>
      <vt:lpstr>BLOCKCHAIN</vt:lpstr>
      <vt:lpstr>OBJECTIVES</vt:lpstr>
      <vt:lpstr>Work Done So Far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WST – EM SIMULATOR</dc:title>
  <dc:creator>Narne Srinadh</dc:creator>
  <cp:lastModifiedBy>044_Ritwik Ranjan Pathak</cp:lastModifiedBy>
  <cp:revision>65</cp:revision>
  <dcterms:created xsi:type="dcterms:W3CDTF">2023-03-16T17:31:12Z</dcterms:created>
  <dcterms:modified xsi:type="dcterms:W3CDTF">2024-02-04T08:31:20Z</dcterms:modified>
</cp:coreProperties>
</file>