
<file path=[Content_Types].xml><?xml version="1.0" encoding="utf-8"?>
<Types xmlns="http://schemas.openxmlformats.org/package/2006/content-types">
  <Default Extension="fntdata" ContentType="application/x-fontdata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319" r:id="rId5"/>
    <p:sldId id="259" r:id="rId6"/>
    <p:sldId id="277" r:id="rId7"/>
    <p:sldId id="260" r:id="rId8"/>
    <p:sldId id="261" r:id="rId9"/>
    <p:sldId id="280" r:id="rId10"/>
    <p:sldId id="281" r:id="rId11"/>
    <p:sldId id="282" r:id="rId12"/>
    <p:sldId id="301" r:id="rId13"/>
    <p:sldId id="302" r:id="rId14"/>
    <p:sldId id="274" r:id="rId15"/>
    <p:sldId id="320" r:id="rId16"/>
    <p:sldId id="275" r:id="rId17"/>
    <p:sldId id="323" r:id="rId18"/>
    <p:sldId id="321" r:id="rId19"/>
    <p:sldId id="263" r:id="rId20"/>
    <p:sldId id="272" r:id="rId21"/>
    <p:sldId id="322" r:id="rId22"/>
    <p:sldId id="270" r:id="rId23"/>
    <p:sldId id="273" r:id="rId24"/>
    <p:sldId id="276" r:id="rId25"/>
  </p:sldIdLst>
  <p:sldSz cx="9144000" cy="6858000" type="screen4x3"/>
  <p:notesSz cx="6858000" cy="9144000"/>
  <p:embeddedFontLst>
    <p:embeddedFont>
      <p:font typeface="Archivo Narrow" panose="020B0604020202020204" charset="0"/>
      <p:regular r:id="rId27"/>
    </p:embeddedFont>
    <p:embeddedFont>
      <p:font typeface="Georgia" panose="02040502050405020303" pitchFamily="18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521415D9-36F7-43E2-AB2F-B90AF26B5E84}">
      <p14:sectionLst xmlns:p14="http://schemas.microsoft.com/office/powerpoint/2010/main">
        <p14:section name="Untitled Section" id="{3C490440-A946-444C-B09F-CEACE897578B}">
          <p14:sldIdLst>
            <p14:sldId id="256"/>
            <p14:sldId id="257"/>
            <p14:sldId id="258"/>
            <p14:sldId id="319"/>
            <p14:sldId id="259"/>
            <p14:sldId id="277"/>
            <p14:sldId id="260"/>
            <p14:sldId id="261"/>
            <p14:sldId id="280"/>
            <p14:sldId id="281"/>
            <p14:sldId id="282"/>
            <p14:sldId id="301"/>
            <p14:sldId id="302"/>
            <p14:sldId id="274"/>
            <p14:sldId id="320"/>
            <p14:sldId id="275"/>
            <p14:sldId id="323"/>
            <p14:sldId id="321"/>
            <p14:sldId id="263"/>
            <p14:sldId id="272"/>
            <p14:sldId id="322"/>
            <p14:sldId id="270"/>
            <p14:sldId id="273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56"/>
  </p:normalViewPr>
  <p:slideViewPr>
    <p:cSldViewPr snapToGrid="0">
      <p:cViewPr varScale="1">
        <p:scale>
          <a:sx n="81" d="100"/>
          <a:sy n="81" d="100"/>
        </p:scale>
        <p:origin x="1277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●"/>
              <a:defRPr sz="1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○"/>
              <a:defRPr sz="1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■"/>
              <a:defRPr sz="1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●"/>
              <a:defRPr sz="1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○"/>
              <a:defRPr sz="1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■"/>
              <a:defRPr sz="1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●"/>
              <a:defRPr sz="1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○"/>
              <a:defRPr sz="1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■"/>
              <a:defRPr sz="1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51753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26272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41813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4832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0634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0" y="1886797"/>
            <a:ext cx="8520600" cy="18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13" name="Google Shape;13;p2"/>
          <p:cNvSpPr/>
          <p:nvPr/>
        </p:nvSpPr>
        <p:spPr>
          <a:xfrm flipH="1">
            <a:off x="18" y="67300"/>
            <a:ext cx="9143982" cy="1420254"/>
          </a:xfrm>
          <a:prstGeom prst="flowChartDocumen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" name="Google Shape;14;p2"/>
          <p:cNvSpPr/>
          <p:nvPr/>
        </p:nvSpPr>
        <p:spPr>
          <a:xfrm flipH="1">
            <a:off x="18" y="0"/>
            <a:ext cx="9143982" cy="1420254"/>
          </a:xfrm>
          <a:prstGeom prst="flowChartDocumen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-11025" y="5919900"/>
            <a:ext cx="9155100" cy="9381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25" y="5919900"/>
            <a:ext cx="35721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 panose="02040502050405020303"/>
              <a:buNone/>
            </a:pPr>
            <a:r>
              <a:rPr lang="en-GB" sz="1400" b="1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MISSION</a:t>
            </a:r>
            <a:endParaRPr sz="1400" b="1" i="0" u="none" strike="noStrike" cap="none">
              <a:solidFill>
                <a:srgbClr val="FFFFFF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eorgia" panose="02040502050405020303"/>
              <a:buNone/>
            </a:pPr>
            <a:r>
              <a:rPr lang="en-GB" sz="1100" b="0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CHRIST is a nurturing ground for an individual’s holistic development to make effective contribution to the society in a dynamic environment</a:t>
            </a:r>
            <a:endParaRPr sz="1100" b="0" i="0" u="none" strike="noStrike" cap="none">
              <a:solidFill>
                <a:srgbClr val="FFFFFF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3709075" y="5919900"/>
            <a:ext cx="20307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 panose="02040502050405020303"/>
              <a:buNone/>
            </a:pPr>
            <a:r>
              <a:rPr lang="en-GB" sz="1400" b="1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VISION</a:t>
            </a:r>
            <a:endParaRPr sz="1400" b="1" i="0" u="none" strike="noStrike" cap="none">
              <a:solidFill>
                <a:srgbClr val="FFFFFF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eorgia" panose="02040502050405020303"/>
              <a:buNone/>
            </a:pPr>
            <a:r>
              <a:rPr lang="en-GB" sz="1100" b="0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Excellence and Service</a:t>
            </a:r>
            <a:endParaRPr sz="1100" b="0" i="0" u="none" strike="noStrike" cap="none">
              <a:solidFill>
                <a:srgbClr val="FFFFFF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6067875" y="5919900"/>
            <a:ext cx="29844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 panose="02040502050405020303"/>
              <a:buNone/>
            </a:pPr>
            <a:r>
              <a:rPr lang="en-GB" sz="1400" b="1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CORE   VALUES</a:t>
            </a:r>
            <a:endParaRPr sz="1400" b="1" i="0" u="none" strike="noStrike" cap="none">
              <a:solidFill>
                <a:srgbClr val="FFFFFF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eorgia" panose="02040502050405020303"/>
              <a:buNone/>
            </a:pPr>
            <a:r>
              <a:rPr lang="en-GB" sz="1100" b="0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Faith in God |  Moral Uprightness</a:t>
            </a:r>
            <a:br>
              <a:rPr lang="en-GB" sz="1100" b="0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</a:br>
            <a:r>
              <a:rPr lang="en-GB" sz="1100" b="0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 Love of Fellow Beings   </a:t>
            </a:r>
            <a:br>
              <a:rPr lang="en-GB" sz="1100" b="0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</a:br>
            <a:r>
              <a:rPr lang="en-GB" sz="1100" b="0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Social Responsibility | Pursuit of Excellence</a:t>
            </a:r>
            <a:endParaRPr sz="1100" b="0" i="0" u="none" strike="noStrike" cap="none">
              <a:solidFill>
                <a:srgbClr val="FFFFFF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943450" y="232167"/>
            <a:ext cx="2764676" cy="1002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4pPr>
            <a:lvl5pPr marL="2286000" lvl="4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5pPr>
            <a:lvl6pPr marL="2743200" lvl="5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6pPr>
            <a:lvl7pPr marL="3200400" lvl="6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marL="3657600" lvl="7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8pPr>
            <a:lvl9pPr marL="4114800" lvl="8" indent="-34290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95" name="Google Shape;95;p11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6" name="Google Shape;96;p11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 panose="02040502050405020303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97" name="Google Shape;97;p11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8" name="Google Shape;98;p11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9" name="Google Shape;99;p11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 panose="02040502050405020303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CHRIST</a:t>
            </a:r>
            <a:br>
              <a:rPr lang="en-GB" sz="1400" b="0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</a:br>
            <a:r>
              <a:rPr lang="en-GB" sz="1200" b="0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102" name="Google Shape;102;p12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3" name="Google Shape;103;p12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 panose="02040502050405020303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104" name="Google Shape;104;p12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" name="Google Shape;105;p12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6" name="Google Shape;106;p12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 panose="02040502050405020303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CHRIST</a:t>
            </a:r>
            <a:br>
              <a:rPr lang="en-GB" sz="1400" b="0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</a:br>
            <a:r>
              <a:rPr lang="en-GB" sz="1200" b="0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24" name="Google Shape;24;p3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" name="Google Shape;25;p3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 panose="02040502050405020303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26" name="Google Shape;26;p3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" name="Google Shape;27;p3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" name="Google Shape;28;p3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 panose="02040502050405020303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CHRIST</a:t>
            </a:r>
            <a:br>
              <a:rPr lang="en-GB" sz="1400" b="0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</a:br>
            <a:r>
              <a:rPr lang="en-GB" sz="1200" b="0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32" name="Google Shape;32;p4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3" name="Google Shape;33;p4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 panose="02040502050405020303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34" name="Google Shape;34;p4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" name="Google Shape;35;p4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" name="Google Shape;36;p4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 panose="02040502050405020303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CHRIST</a:t>
            </a:r>
            <a:br>
              <a:rPr lang="en-GB" sz="1400" b="0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</a:br>
            <a:r>
              <a:rPr lang="en-GB" sz="1200" b="0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/>
            </a:lvl1pPr>
            <a:lvl2pPr marL="914400" lvl="1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/>
            </a:lvl1pPr>
            <a:lvl2pPr marL="914400" lvl="1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42" name="Google Shape;42;p5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3" name="Google Shape;43;p5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 panose="02040502050405020303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44" name="Google Shape;44;p5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5" name="Google Shape;45;p5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6" name="Google Shape;46;p5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 panose="02040502050405020303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CHRIST</a:t>
            </a:r>
            <a:br>
              <a:rPr lang="en-GB" sz="1400" b="0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</a:br>
            <a:r>
              <a:rPr lang="en-GB" sz="1200" b="0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50" name="Google Shape;50;p6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1" name="Google Shape;51;p6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 panose="02040502050405020303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52" name="Google Shape;52;p6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3" name="Google Shape;53;p6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4" name="Google Shape;54;p6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 panose="02040502050405020303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CHRIST</a:t>
            </a:r>
            <a:br>
              <a:rPr lang="en-GB" sz="1400" b="0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</a:br>
            <a:r>
              <a:rPr lang="en-GB" sz="1200" b="0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1pPr>
            <a:lvl2pPr marL="914400" lvl="1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59" name="Google Shape;59;p7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0" name="Google Shape;60;p7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 panose="02040502050405020303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61" name="Google Shape;61;p7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2" name="Google Shape;62;p7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3" name="Google Shape;63;p7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 panose="02040502050405020303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CHRIST</a:t>
            </a:r>
            <a:br>
              <a:rPr lang="en-GB" sz="1400" b="0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</a:br>
            <a:r>
              <a:rPr lang="en-GB" sz="1200" b="0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67" name="Google Shape;67;p8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8" name="Google Shape;68;p8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 panose="02040502050405020303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69" name="Google Shape;69;p8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" name="Google Shape;70;p8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" name="Google Shape;71;p8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 panose="02040502050405020303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CHRIST</a:t>
            </a:r>
            <a:br>
              <a:rPr lang="en-GB" sz="1400" b="0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</a:br>
            <a:r>
              <a:rPr lang="en-GB" sz="1200" b="0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78" name="Google Shape;78;p9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9" name="Google Shape;79;p9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 panose="02040502050405020303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80" name="Google Shape;80;p9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1" name="Google Shape;81;p9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2" name="Google Shape;82;p9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 panose="02040502050405020303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CHRIST</a:t>
            </a:r>
            <a:br>
              <a:rPr lang="en-GB" sz="1400" b="0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</a:br>
            <a:r>
              <a:rPr lang="en-GB" sz="1200" b="0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86" name="Google Shape;86;p10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7" name="Google Shape;87;p10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 panose="02040502050405020303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88" name="Google Shape;88;p10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9" name="Google Shape;89;p10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0" name="Google Shape;90;p10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 panose="02040502050405020303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CHRIST</a:t>
            </a:r>
            <a:br>
              <a:rPr lang="en-GB" sz="1400" b="0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</a:br>
            <a:r>
              <a:rPr lang="en-GB" sz="1200" b="0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chivo Narrow"/>
              <a:buChar char="●"/>
              <a:defRPr sz="22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○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■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●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○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■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●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○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Archivo Narrow"/>
              <a:buChar char="■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microsoft.com/office/2007/relationships/hdphoto" Target="../media/hdphoto1.wdp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microsoft/Phi-3-mini-4k-instruc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huggingface.co/microsoft/Phi-3-mini-128k-instruc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image" Target="../media/image4.pn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010.1143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 txBox="1">
            <a:spLocks noGrp="1"/>
          </p:cNvSpPr>
          <p:nvPr>
            <p:ph type="ctrTitle"/>
          </p:nvPr>
        </p:nvSpPr>
        <p:spPr>
          <a:xfrm>
            <a:off x="311700" y="2118567"/>
            <a:ext cx="8520600" cy="17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 sz="5400" dirty="0">
                <a:solidFill>
                  <a:schemeClr val="accent4">
                    <a:lumMod val="7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C</a:t>
            </a:r>
            <a:r>
              <a:rPr lang="en-US" sz="4400" dirty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olloquium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Career Guidance Support AI system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Project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"/>
          </p:nvPr>
        </p:nvSpPr>
        <p:spPr>
          <a:xfrm>
            <a:off x="311700" y="4419856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Soham Chatterjee (2348062)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Ritwika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Das Gupta (2348049)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Sayantan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Ray (2348057)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Dr.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Roy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bot gif">
            <a:hlinkClick r:id="" action="ppaction://media"/>
            <a:extLst>
              <a:ext uri="{FF2B5EF4-FFF2-40B4-BE49-F238E27FC236}">
                <a16:creationId xmlns:a16="http://schemas.microsoft.com/office/drawing/2014/main" id="{78F7B2BB-10DB-C13B-8AFA-A84A2436246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4128865"/>
            <a:ext cx="2479249" cy="16388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98B2C1-38D7-043B-6531-D099FFE6181D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2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591" y="77095"/>
            <a:ext cx="1041026" cy="8373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9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1792" y="2326370"/>
            <a:ext cx="757123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0" lvl="2" indent="-228600" algn="just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41833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 generation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/Phi-3-mini-4k-instruct</a:t>
            </a:r>
          </a:p>
          <a:p>
            <a:pPr marL="1143000" lvl="2" indent="-228600" algn="just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418330" algn="l"/>
              </a:tabLst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Phi-3-Mini-4K-Instruct is a 3.8B parameters, lightweight, state-of-the-art open model trained with the Phi-3 datasets that includes both synthetic data and the filtered publicly available websites data with a focus on high-quality and reasoning dense properties. </a:t>
            </a:r>
          </a:p>
          <a:p>
            <a:pPr marL="1143000" lvl="2" indent="-228600" algn="just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418330" algn="l"/>
              </a:tabLst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belongs to the Phi-3 family with the Mini version in two variants </a:t>
            </a: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4K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128K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which is the context length (in tokens) that it can support.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117;p14"/>
          <p:cNvSpPr txBox="1">
            <a:spLocks noGrp="1"/>
          </p:cNvSpPr>
          <p:nvPr>
            <p:ph type="title"/>
          </p:nvPr>
        </p:nvSpPr>
        <p:spPr>
          <a:xfrm>
            <a:off x="311700" y="721308"/>
            <a:ext cx="8756886" cy="7635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Models Used for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257DBF3-AD4A-7541-D4FC-20E5F5FB0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09" y="762956"/>
            <a:ext cx="680203" cy="68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2880" y="1860026"/>
            <a:ext cx="4151376" cy="3831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0" lvl="2" indent="-228600" algn="just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41833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interface was build in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gradio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huggingface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tool to build interfaces using large language models.  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 algn="just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41833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uses live link for interface later we can upload the interface 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huggingface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spaces to host it.</a:t>
            </a:r>
          </a:p>
          <a:p>
            <a:pPr marL="1143000" lvl="2" indent="-228600" algn="just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418330" algn="l"/>
              </a:tabLs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Here is the interface launch snippet.</a:t>
            </a:r>
          </a:p>
          <a:p>
            <a:pPr marL="1143000" lvl="2" indent="-228600" algn="just">
              <a:spcBef>
                <a:spcPts val="1200"/>
              </a:spcBef>
              <a:spcAft>
                <a:spcPts val="600"/>
              </a:spcAft>
              <a:tabLst>
                <a:tab pos="441833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117;p14"/>
          <p:cNvSpPr txBox="1">
            <a:spLocks noGrp="1"/>
          </p:cNvSpPr>
          <p:nvPr>
            <p:ph type="title"/>
          </p:nvPr>
        </p:nvSpPr>
        <p:spPr>
          <a:xfrm>
            <a:off x="311700" y="721308"/>
            <a:ext cx="8756886" cy="7635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How was the interface made?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51808" y="1847661"/>
            <a:ext cx="4363592" cy="3660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D89E9DB8-B660-940A-9E48-A7797A877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09" y="762956"/>
            <a:ext cx="680203" cy="68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Name: meta-llama/Llama-2-7b-chat-hf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LLaMA-2-7B-Chat is a conversational AI model from Meta, featuring 7 billion parameters. It's optimized for generating human-like dialogue, making it ideal for chatbots, virtual assistants, and other interactive applications.</a:t>
            </a:r>
          </a:p>
          <a:p>
            <a:pPr marL="8890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None/>
            </a:pP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 Model Name: sentence-transformers/all-mpnet-base-v2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all-mpnet-base-v2 is a high-performance embedding model from the Sentence-Transformers library. It produces dense, semantically rich embeddings suitable for tasks like semantic search, clustering, and text similarity.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117;p14"/>
          <p:cNvSpPr txBox="1">
            <a:spLocks noGrp="1"/>
          </p:cNvSpPr>
          <p:nvPr/>
        </p:nvSpPr>
        <p:spPr>
          <a:xfrm>
            <a:off x="311700" y="721308"/>
            <a:ext cx="8756886" cy="7635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Models Used for the Document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Summariser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75" y="1754505"/>
            <a:ext cx="2980690" cy="4555490"/>
          </a:xfrm>
        </p:spPr>
        <p:txBody>
          <a:bodyPr/>
          <a:lstStyle/>
          <a:p>
            <a:pPr marL="1143000" lvl="2" indent="-228600" algn="just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41833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interface was build in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gradio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which is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huggingface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tool to build interfaces using large language models.  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 algn="just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41833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code uses live link for interface later we can upload the interface in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huggingface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spaces to host it.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 algn="just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418330" algn="l"/>
              </a:tabLst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Here is the interface launch snippet.</a:t>
            </a:r>
            <a:endParaRPr lang="en-US" sz="1400" dirty="0"/>
          </a:p>
        </p:txBody>
      </p:sp>
      <p:sp>
        <p:nvSpPr>
          <p:cNvPr id="4" name="Google Shape;117;p14"/>
          <p:cNvSpPr txBox="1">
            <a:spLocks noGrp="1"/>
          </p:cNvSpPr>
          <p:nvPr/>
        </p:nvSpPr>
        <p:spPr>
          <a:xfrm>
            <a:off x="311700" y="721308"/>
            <a:ext cx="8756886" cy="7635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How was the interface made?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56" y="721308"/>
            <a:ext cx="711724" cy="68503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</p:pic>
      <p:pic>
        <p:nvPicPr>
          <p:cNvPr id="5" name="Picture 4" descr="Screenshot 2024-08-08 at 6.50.26 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754505"/>
            <a:ext cx="5204460" cy="4119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7;p14">
            <a:extLst>
              <a:ext uri="{FF2B5EF4-FFF2-40B4-BE49-F238E27FC236}">
                <a16:creationId xmlns:a16="http://schemas.microsoft.com/office/drawing/2014/main" id="{49608CDF-EB13-DBA3-BA1F-AAFB6DC4D14F}"/>
              </a:ext>
            </a:extLst>
          </p:cNvPr>
          <p:cNvSpPr txBox="1">
            <a:spLocks noGrp="1"/>
          </p:cNvSpPr>
          <p:nvPr/>
        </p:nvSpPr>
        <p:spPr>
          <a:xfrm>
            <a:off x="311700" y="721308"/>
            <a:ext cx="8756886" cy="7635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What about the research paper recommendation?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08FF77-B42D-88DE-0E37-EA53D1753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706" y="1695068"/>
            <a:ext cx="5266983" cy="44416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A2D0764-871C-B967-337D-C39294127D0F}"/>
              </a:ext>
            </a:extLst>
          </p:cNvPr>
          <p:cNvSpPr/>
          <p:nvPr/>
        </p:nvSpPr>
        <p:spPr>
          <a:xfrm>
            <a:off x="1781666" y="2564091"/>
            <a:ext cx="4958499" cy="332766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888FF5-BCFE-83F9-B0A6-08C18673AB4B}"/>
              </a:ext>
            </a:extLst>
          </p:cNvPr>
          <p:cNvCxnSpPr>
            <a:endCxn id="7" idx="3"/>
          </p:cNvCxnSpPr>
          <p:nvPr/>
        </p:nvCxnSpPr>
        <p:spPr>
          <a:xfrm flipH="1">
            <a:off x="6994689" y="2809188"/>
            <a:ext cx="1065229" cy="11066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>
            <a:extLst>
              <a:ext uri="{FF2B5EF4-FFF2-40B4-BE49-F238E27FC236}">
                <a16:creationId xmlns:a16="http://schemas.microsoft.com/office/drawing/2014/main" id="{D003C0FD-F528-AD37-537B-FF23D79F4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09" y="762956"/>
            <a:ext cx="680203" cy="68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7;p14">
            <a:extLst>
              <a:ext uri="{FF2B5EF4-FFF2-40B4-BE49-F238E27FC236}">
                <a16:creationId xmlns:a16="http://schemas.microsoft.com/office/drawing/2014/main" id="{49608CDF-EB13-DBA3-BA1F-AAFB6DC4D14F}"/>
              </a:ext>
            </a:extLst>
          </p:cNvPr>
          <p:cNvSpPr txBox="1">
            <a:spLocks noGrp="1"/>
          </p:cNvSpPr>
          <p:nvPr/>
        </p:nvSpPr>
        <p:spPr>
          <a:xfrm>
            <a:off x="311700" y="721308"/>
            <a:ext cx="8756886" cy="7635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What about the research paper recommendation?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003C0FD-F528-AD37-537B-FF23D79F4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09" y="762956"/>
            <a:ext cx="680203" cy="68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73E53D-88BE-0E06-D3D4-03E000063C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75" y="2852800"/>
            <a:ext cx="8629650" cy="1485900"/>
          </a:xfrm>
          <a:prstGeom prst="rect">
            <a:avLst/>
          </a:prstGeom>
        </p:spPr>
      </p:pic>
      <p:pic>
        <p:nvPicPr>
          <p:cNvPr id="9" name="Graphic 8" descr="Pin">
            <a:extLst>
              <a:ext uri="{FF2B5EF4-FFF2-40B4-BE49-F238E27FC236}">
                <a16:creationId xmlns:a16="http://schemas.microsoft.com/office/drawing/2014/main" id="{6FB75FF2-CFC2-BD12-3B21-AA459F63BB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327723" flipH="1">
            <a:off x="8130617" y="2443898"/>
            <a:ext cx="605679" cy="63514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90177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4E7101-5869-6104-5F69-6EF3B4CEC0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636"/>
          <a:stretch/>
        </p:blipFill>
        <p:spPr>
          <a:xfrm>
            <a:off x="119508" y="1589606"/>
            <a:ext cx="8904983" cy="20585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B8E9E77-9B02-A116-E00E-8789867C49C6}"/>
              </a:ext>
            </a:extLst>
          </p:cNvPr>
          <p:cNvSpPr/>
          <p:nvPr/>
        </p:nvSpPr>
        <p:spPr>
          <a:xfrm>
            <a:off x="84842" y="1589606"/>
            <a:ext cx="4176073" cy="4748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501153-9C47-7928-FB14-4FB0F52225E0}"/>
              </a:ext>
            </a:extLst>
          </p:cNvPr>
          <p:cNvCxnSpPr>
            <a:cxnSpLocks/>
          </p:cNvCxnSpPr>
          <p:nvPr/>
        </p:nvCxnSpPr>
        <p:spPr>
          <a:xfrm flipH="1">
            <a:off x="4260915" y="1589606"/>
            <a:ext cx="625210" cy="1920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oogle Shape;117;p14">
            <a:extLst>
              <a:ext uri="{FF2B5EF4-FFF2-40B4-BE49-F238E27FC236}">
                <a16:creationId xmlns:a16="http://schemas.microsoft.com/office/drawing/2014/main" id="{514E0795-BBF2-6F38-A35A-FF327E25EF3F}"/>
              </a:ext>
            </a:extLst>
          </p:cNvPr>
          <p:cNvSpPr txBox="1">
            <a:spLocks noGrp="1"/>
          </p:cNvSpPr>
          <p:nvPr/>
        </p:nvSpPr>
        <p:spPr>
          <a:xfrm>
            <a:off x="311700" y="721308"/>
            <a:ext cx="8756886" cy="7635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What is the output of your multilingual bot like?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30B7765-EC54-CC15-63CF-D7CC6CADF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997" y="4503962"/>
            <a:ext cx="8756776" cy="1144745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435364FD-3E51-45B5-C0FA-6BD2CF3CAB3B}"/>
              </a:ext>
            </a:extLst>
          </p:cNvPr>
          <p:cNvSpPr/>
          <p:nvPr/>
        </p:nvSpPr>
        <p:spPr>
          <a:xfrm>
            <a:off x="4472940" y="3764280"/>
            <a:ext cx="45719" cy="4571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69959E6-DE4E-9F2B-EEE9-A15E856A8C9D}"/>
              </a:ext>
            </a:extLst>
          </p:cNvPr>
          <p:cNvSpPr/>
          <p:nvPr/>
        </p:nvSpPr>
        <p:spPr>
          <a:xfrm>
            <a:off x="4472940" y="3972295"/>
            <a:ext cx="45719" cy="4571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FA91877-1067-8B38-9095-01F587701A5B}"/>
              </a:ext>
            </a:extLst>
          </p:cNvPr>
          <p:cNvSpPr/>
          <p:nvPr/>
        </p:nvSpPr>
        <p:spPr>
          <a:xfrm>
            <a:off x="4472940" y="4180310"/>
            <a:ext cx="45719" cy="4571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F00BAE-30E2-41B3-1976-D823EB3B2B59}"/>
              </a:ext>
            </a:extLst>
          </p:cNvPr>
          <p:cNvSpPr/>
          <p:nvPr/>
        </p:nvSpPr>
        <p:spPr>
          <a:xfrm>
            <a:off x="119508" y="4392891"/>
            <a:ext cx="8859265" cy="13494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B519ACE-90E9-F466-3660-9D176235B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09" y="762956"/>
            <a:ext cx="680203" cy="68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7;p14">
            <a:extLst>
              <a:ext uri="{FF2B5EF4-FFF2-40B4-BE49-F238E27FC236}">
                <a16:creationId xmlns:a16="http://schemas.microsoft.com/office/drawing/2014/main" id="{49608CDF-EB13-DBA3-BA1F-AAFB6DC4D14F}"/>
              </a:ext>
            </a:extLst>
          </p:cNvPr>
          <p:cNvSpPr txBox="1">
            <a:spLocks noGrp="1"/>
          </p:cNvSpPr>
          <p:nvPr/>
        </p:nvSpPr>
        <p:spPr>
          <a:xfrm>
            <a:off x="311700" y="721308"/>
            <a:ext cx="8756886" cy="7635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What about the interview bot?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003C0FD-F528-AD37-537B-FF23D79F4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09" y="762956"/>
            <a:ext cx="680203" cy="68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5">
            <a:extLst>
              <a:ext uri="{FF2B5EF4-FFF2-40B4-BE49-F238E27FC236}">
                <a16:creationId xmlns:a16="http://schemas.microsoft.com/office/drawing/2014/main" id="{67C58BF1-C210-221A-1EE8-92DFB23B4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00" y="1854875"/>
            <a:ext cx="3298766" cy="203132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Resume Parsing: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Supported Formats: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PDF, DOCX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Tools Used: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L="914400" marR="0" lvl="2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Pdf plumber for PDF text extraction</a:t>
            </a:r>
          </a:p>
          <a:p>
            <a:pPr marL="914400" marR="0" lvl="2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docx2txt for DOCX text extraction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E6F2EB73-2768-66EB-169E-3989D78C3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405" y="1736445"/>
            <a:ext cx="3459638" cy="267765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Dynamic Questioning: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Text Generation Model: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Model Used: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microsoft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/Phi-3.5-mini-instruct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Framework: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Hugging Face's Transformers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Capabilities: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Generates context-specific interview questions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Follow-Up Questions: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Crafted based on user's responses to simulate realistic interview flow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905C2DF2-716E-7E6F-F293-0CDA26D2E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957" y="4105367"/>
            <a:ext cx="3883843" cy="203132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Technical Aspects: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Text Generation: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Pipeline built using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AutoModelForCausalLM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and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AutoTokenizer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Data Processing: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Regular Expressions (Regex) used for structured text extraction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66E5AC-BD7C-85A8-55AD-0562E5993FD0}"/>
              </a:ext>
            </a:extLst>
          </p:cNvPr>
          <p:cNvSpPr txBox="1"/>
          <p:nvPr/>
        </p:nvSpPr>
        <p:spPr>
          <a:xfrm>
            <a:off x="5029200" y="5178116"/>
            <a:ext cx="3761295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/>
                </a:solidFill>
                <a:latin typeface="Georgia" panose="02040502050405020303" pitchFamily="18" charset="0"/>
              </a:rPr>
              <a:t>Gradio</a:t>
            </a:r>
            <a:r>
              <a:rPr lang="en-US" b="1" dirty="0">
                <a:solidFill>
                  <a:schemeClr val="tx1"/>
                </a:solidFill>
                <a:latin typeface="Georgia" panose="02040502050405020303" pitchFamily="18" charset="0"/>
              </a:rPr>
              <a:t> Interface: </a:t>
            </a:r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Provides a user-friendly platform for interacting with the bot</a:t>
            </a:r>
          </a:p>
        </p:txBody>
      </p:sp>
      <p:pic>
        <p:nvPicPr>
          <p:cNvPr id="21" name="Graphic 20" descr="Robot">
            <a:extLst>
              <a:ext uri="{FF2B5EF4-FFF2-40B4-BE49-F238E27FC236}">
                <a16:creationId xmlns:a16="http://schemas.microsoft.com/office/drawing/2014/main" id="{223DBB62-C237-ADD6-8B73-23B6EEB21E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4800" y="2971800"/>
            <a:ext cx="914400" cy="91440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26" name="Arc 25">
            <a:extLst>
              <a:ext uri="{FF2B5EF4-FFF2-40B4-BE49-F238E27FC236}">
                <a16:creationId xmlns:a16="http://schemas.microsoft.com/office/drawing/2014/main" id="{563E0722-80EC-1293-EF19-35824B635410}"/>
              </a:ext>
            </a:extLst>
          </p:cNvPr>
          <p:cNvSpPr/>
          <p:nvPr/>
        </p:nvSpPr>
        <p:spPr>
          <a:xfrm>
            <a:off x="2762055" y="2328420"/>
            <a:ext cx="1809946" cy="1027521"/>
          </a:xfrm>
          <a:prstGeom prst="arc">
            <a:avLst>
              <a:gd name="adj1" fmla="val 16200000"/>
              <a:gd name="adj2" fmla="val 271728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577F1EC2-C77E-7EB4-5317-026CAD7DA270}"/>
              </a:ext>
            </a:extLst>
          </p:cNvPr>
          <p:cNvSpPr/>
          <p:nvPr/>
        </p:nvSpPr>
        <p:spPr>
          <a:xfrm flipH="1">
            <a:off x="4824168" y="2701002"/>
            <a:ext cx="1236653" cy="1027521"/>
          </a:xfrm>
          <a:prstGeom prst="arc">
            <a:avLst>
              <a:gd name="adj1" fmla="val 16200000"/>
              <a:gd name="adj2" fmla="val 271728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EA42381E-73D7-27E1-BD74-429A1C256D7B}"/>
              </a:ext>
            </a:extLst>
          </p:cNvPr>
          <p:cNvSpPr/>
          <p:nvPr/>
        </p:nvSpPr>
        <p:spPr>
          <a:xfrm flipH="1">
            <a:off x="3685931" y="3544614"/>
            <a:ext cx="1236653" cy="1027521"/>
          </a:xfrm>
          <a:prstGeom prst="arc">
            <a:avLst>
              <a:gd name="adj1" fmla="val 16200000"/>
              <a:gd name="adj2" fmla="val 271728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928C4623-C40D-EFFB-2CA9-98F4F0ABF219}"/>
              </a:ext>
            </a:extLst>
          </p:cNvPr>
          <p:cNvSpPr/>
          <p:nvPr/>
        </p:nvSpPr>
        <p:spPr>
          <a:xfrm>
            <a:off x="4034671" y="3869351"/>
            <a:ext cx="1328309" cy="2342913"/>
          </a:xfrm>
          <a:prstGeom prst="arc">
            <a:avLst>
              <a:gd name="adj1" fmla="val 16200000"/>
              <a:gd name="adj2" fmla="val 271728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251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7;p14">
            <a:extLst>
              <a:ext uri="{FF2B5EF4-FFF2-40B4-BE49-F238E27FC236}">
                <a16:creationId xmlns:a16="http://schemas.microsoft.com/office/drawing/2014/main" id="{49608CDF-EB13-DBA3-BA1F-AAFB6DC4D14F}"/>
              </a:ext>
            </a:extLst>
          </p:cNvPr>
          <p:cNvSpPr txBox="1">
            <a:spLocks noGrp="1"/>
          </p:cNvSpPr>
          <p:nvPr/>
        </p:nvSpPr>
        <p:spPr>
          <a:xfrm>
            <a:off x="311700" y="721308"/>
            <a:ext cx="8756886" cy="7635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Explain the other modules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003C0FD-F528-AD37-537B-FF23D79F4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09" y="762956"/>
            <a:ext cx="680203" cy="68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F8B8544-254A-DE70-AA35-A6840F6B5E6B}"/>
              </a:ext>
            </a:extLst>
          </p:cNvPr>
          <p:cNvSpPr txBox="1"/>
          <p:nvPr/>
        </p:nvSpPr>
        <p:spPr>
          <a:xfrm>
            <a:off x="437609" y="1875934"/>
            <a:ext cx="2956040" cy="224676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Georgia" panose="02040502050405020303" pitchFamily="18" charset="0"/>
              </a:rPr>
              <a:t>Course Compass : Online Course Recommender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Using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Beautiful</a:t>
            </a:r>
            <a:r>
              <a:rPr lang="en-US" dirty="0">
                <a:solidFill>
                  <a:schemeClr val="tx1"/>
                </a:solidFill>
              </a:rPr>
              <a:t> soup for web scraping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Content based filtering algorithm to recommend similar courses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Cosine similarity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B02641-924D-0B90-6F55-4F3E81CAF73F}"/>
              </a:ext>
            </a:extLst>
          </p:cNvPr>
          <p:cNvSpPr txBox="1"/>
          <p:nvPr/>
        </p:nvSpPr>
        <p:spPr>
          <a:xfrm>
            <a:off x="5460111" y="2044005"/>
            <a:ext cx="2956040" cy="138499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Georgia" panose="02040502050405020303" pitchFamily="18" charset="0"/>
              </a:rPr>
              <a:t>Aptitude Ace: Aptitude Testing platform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Contains quiz on topics such as </a:t>
            </a:r>
            <a:r>
              <a:rPr lang="en-US" dirty="0" err="1">
                <a:solidFill>
                  <a:schemeClr val="tx1"/>
                </a:solidFill>
              </a:rPr>
              <a:t>maths</a:t>
            </a:r>
            <a:r>
              <a:rPr lang="en-US" dirty="0">
                <a:solidFill>
                  <a:schemeClr val="tx1"/>
                </a:solidFill>
              </a:rPr>
              <a:t>, probability, vocabulary, time and </a:t>
            </a:r>
            <a:r>
              <a:rPr lang="en-US" dirty="0" err="1">
                <a:solidFill>
                  <a:schemeClr val="tx1"/>
                </a:solidFill>
              </a:rPr>
              <a:t>work,etc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16799-F194-548A-3A0F-F7740C1A4B5A}"/>
              </a:ext>
            </a:extLst>
          </p:cNvPr>
          <p:cNvSpPr txBox="1"/>
          <p:nvPr/>
        </p:nvSpPr>
        <p:spPr>
          <a:xfrm>
            <a:off x="624158" y="4752938"/>
            <a:ext cx="2956040" cy="116955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Georgia" panose="02040502050405020303" pitchFamily="18" charset="0"/>
              </a:rPr>
              <a:t>Personality Test (Fun element)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Uses Myers Briggs indicator to categorize the inputs of users to major personality types.</a:t>
            </a:r>
          </a:p>
        </p:txBody>
      </p:sp>
      <p:pic>
        <p:nvPicPr>
          <p:cNvPr id="10" name="Graphic 9" descr="Playbook">
            <a:extLst>
              <a:ext uri="{FF2B5EF4-FFF2-40B4-BE49-F238E27FC236}">
                <a16:creationId xmlns:a16="http://schemas.microsoft.com/office/drawing/2014/main" id="{44402DDF-B916-A3B1-1830-0CA4E1F516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26784" y="3255437"/>
            <a:ext cx="1490431" cy="14904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EA97E24-E3E1-6437-D6DC-F38DB55B0661}"/>
              </a:ext>
            </a:extLst>
          </p:cNvPr>
          <p:cNvSpPr txBox="1"/>
          <p:nvPr/>
        </p:nvSpPr>
        <p:spPr>
          <a:xfrm>
            <a:off x="5537261" y="4004835"/>
            <a:ext cx="2956040" cy="224676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Georgia" panose="02040502050405020303" pitchFamily="18" charset="0"/>
              </a:rPr>
              <a:t>Interview warmup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Inspired from Google </a:t>
            </a:r>
            <a:r>
              <a:rPr lang="en-US" i="1" dirty="0">
                <a:solidFill>
                  <a:schemeClr val="tx1"/>
                </a:solidFill>
              </a:rPr>
              <a:t>interview warmup.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tx1"/>
                </a:solidFill>
              </a:rPr>
              <a:t>Audio powered interview simulation 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Generic questions, critical thinking, situational questions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Time to answer also stored for analysis and dashboard.</a:t>
            </a:r>
          </a:p>
        </p:txBody>
      </p:sp>
      <p:pic>
        <p:nvPicPr>
          <p:cNvPr id="13" name="Graphic 12" descr="Compass">
            <a:extLst>
              <a:ext uri="{FF2B5EF4-FFF2-40B4-BE49-F238E27FC236}">
                <a16:creationId xmlns:a16="http://schemas.microsoft.com/office/drawing/2014/main" id="{91725C19-3B81-B82D-B85C-6AEE9F863F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01418" y="1560328"/>
            <a:ext cx="869802" cy="86980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5" name="Graphic 14" descr="Head with gears">
            <a:extLst>
              <a:ext uri="{FF2B5EF4-FFF2-40B4-BE49-F238E27FC236}">
                <a16:creationId xmlns:a16="http://schemas.microsoft.com/office/drawing/2014/main" id="{B3103A27-EFC6-A21F-9CD0-260BA2B9A5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56820" y="4343289"/>
            <a:ext cx="914400" cy="91440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7" name="Graphic 16" descr="Chat RTL">
            <a:extLst>
              <a:ext uri="{FF2B5EF4-FFF2-40B4-BE49-F238E27FC236}">
                <a16:creationId xmlns:a16="http://schemas.microsoft.com/office/drawing/2014/main" id="{1BC496F1-A1CF-ACC3-3552-00D05B18F3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36101" y="3530997"/>
            <a:ext cx="914400" cy="914400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19" name="Graphic 18" descr="Open book">
            <a:extLst>
              <a:ext uri="{FF2B5EF4-FFF2-40B4-BE49-F238E27FC236}">
                <a16:creationId xmlns:a16="http://schemas.microsoft.com/office/drawing/2014/main" id="{61EC586E-0E78-EDB6-F80A-5F9AB6504D8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36101" y="1501446"/>
            <a:ext cx="914400" cy="914400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21049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0257" y="1725034"/>
            <a:ext cx="8083485" cy="3834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tabLst>
                <a:tab pos="457200" algn="l"/>
              </a:tabLst>
            </a:pPr>
            <a:r>
              <a:rPr lang="en-US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Soham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Chatterjee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Meterial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Recommendation using ML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algorithms.LLM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integration for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multilingualchatbot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2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Warmups of interview, Backend integration of data stored from interview bot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todashboard.Front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end of mentioned modules.</a:t>
            </a:r>
          </a:p>
          <a:p>
            <a:pPr marL="457200" lvl="2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Ritwika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Dasgupta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Itegration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LLM for audio chatbot, develop its front end– Integration of LLM models for interview bot, develop its front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end.Integration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ofPersonality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test and its front end.</a:t>
            </a:r>
          </a:p>
          <a:p>
            <a:pPr marL="457200" lvl="1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Sayantan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Ray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Develop Aptitude test and its front end.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Colaborate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with interview bot pdf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dataextraction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.– 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Integrate LLM model for document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summerizer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frontend of mentioned modules.</a:t>
            </a:r>
          </a:p>
        </p:txBody>
      </p:sp>
      <p:sp>
        <p:nvSpPr>
          <p:cNvPr id="4" name="Google Shape;117;p14"/>
          <p:cNvSpPr txBox="1">
            <a:spLocks noGrp="1"/>
          </p:cNvSpPr>
          <p:nvPr>
            <p:ph type="title"/>
          </p:nvPr>
        </p:nvSpPr>
        <p:spPr>
          <a:xfrm>
            <a:off x="311700" y="721308"/>
            <a:ext cx="8756886" cy="7635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Describe your project roles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790EFB4-4D8C-14EE-C5D3-C8185D120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09" y="762956"/>
            <a:ext cx="680203" cy="68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 txBox="1">
            <a:spLocks noGrp="1"/>
          </p:cNvSpPr>
          <p:nvPr>
            <p:ph type="title"/>
          </p:nvPr>
        </p:nvSpPr>
        <p:spPr>
          <a:xfrm>
            <a:off x="311700" y="721308"/>
            <a:ext cx="8520600" cy="7635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Please introduce your project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Google Shape;118;p1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2200"/>
              <a:buNone/>
            </a:pPr>
            <a:r>
              <a:rPr lang="en-US" dirty="0"/>
              <a:t>  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02995" y="2136338"/>
            <a:ext cx="833800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 today's dynamic job market, individuals often face challenges in navigating career paths and making informed decisions regarding their professional development.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1800" dirty="0">
              <a:latin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</a:rPr>
              <a:t>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he overwhelming amount of available information makes it difficult for users to find relevant and personalized advice, leading to suboptimal career choices and job dissatisfaction.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1800" dirty="0">
              <a:latin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To address these challenges, we propose an intelligent, AI-driven career guidance platform that offers personalized, data-driven insights and recommendations. </a:t>
            </a:r>
            <a:endParaRPr lang="en-US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43A9F8-36F5-F68A-C7FF-2A2CC80FE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09" y="762956"/>
            <a:ext cx="680203" cy="68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2169" y="1902711"/>
            <a:ext cx="813533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design document outlines a detailed architectural framework and blueprint for the COLLOQUIUM AI-driven career guidance platform.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covers comprehensive system specifications, including hardware and software requirements.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Intricate internal communications and human-machine interfaces are detailed for seamless platform operation.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constraints and system integrity are addressed to ensure a secure, scalable, and efficient platform.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platform's ability to adapt to future advancements and challenges is emphasized.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8474" y="659876"/>
            <a:ext cx="5976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18474" y="659876"/>
            <a:ext cx="5976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UPCOMING TASKS</a:t>
            </a:r>
          </a:p>
        </p:txBody>
      </p:sp>
      <p:pic>
        <p:nvPicPr>
          <p:cNvPr id="4" name="Graphic 3" descr="Checklist">
            <a:extLst>
              <a:ext uri="{FF2B5EF4-FFF2-40B4-BE49-F238E27FC236}">
                <a16:creationId xmlns:a16="http://schemas.microsoft.com/office/drawing/2014/main" id="{59A39D6D-1BC0-51CF-01CE-290D17E9F1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7356" y="556619"/>
            <a:ext cx="914400" cy="91440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10C907-6FB5-B347-5A5A-8BF3ACDBE12B}"/>
              </a:ext>
            </a:extLst>
          </p:cNvPr>
          <p:cNvSpPr txBox="1"/>
          <p:nvPr/>
        </p:nvSpPr>
        <p:spPr>
          <a:xfrm>
            <a:off x="1385740" y="2260930"/>
            <a:ext cx="565608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all the modules and link it to the Home Page Nav Bar sections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data stored in backend to a dashboard for user’s analysis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interview bot is incomplete and has to be better functioned. We are trying to make the conversation over speech as well so that it properly simulates an interview.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UI of certain components better.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536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2102" y="1465510"/>
            <a:ext cx="8460557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R. Pressman, 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 Engineering: A Practitioner's Approach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7th ed. New York, NY, USA: McGraw-Hill, 2010.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I. Sommerville, 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 Engineering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10th ed. Boston, MA, USA: Pearson, 2015.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P. Clements, F. Bachmann, L. Bass, D.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Garlan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J.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Ivers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R. Little, P. Merson, R. Nord, and J. Stafford, 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Documenting Software Architectures: Views and Beyond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2nd ed. Boston, MA, USA: Addison-Wesley, 2010.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B.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Bruegge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A. H.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Dutoit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Object-Oriented Software Engineering Using UML, Patterns, and Java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3rd ed. Boston, MA, USA: Pearson, 2010.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200" dirty="0"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·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J. Devlin, M. Chang, K. Lee, and K. Toutanova, "BERT: Pre-training of Deep Bidirectional Transformers for Language Understanding," in 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Proc. of NAACL-HLT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Minneapolis, MN, USA, 2019, pp. 4171-4186.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T. Wolf, L. Debut, V. Sanh, J.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Chaumond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C.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Delangue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 Moi, P.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Cistac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T.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Rault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R.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Louf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Funtowicz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and J. Brew, "Transformers: State-of-the-Art Natural Language Processing," in 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Proc. of EMNLP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Online, 2020, pp. 38-45.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Mehta, A. &amp;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Simperl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E. (2022). "AI-Assisted Career Guidance: A Systematic Review." IEEE Access, 10, 35390-35404.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Zhao, M., et al. (2021). "Research on personalized recommendation system for career planning based on knowledge graph." Journal of Physics: Conference Series, 1856(1), 012041.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Strohmeier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S. &amp; Piazza, F. (2013). "Domain driven data mining in human resource management: A review of current research." Expert Systems with Applications, 40(7), 2410-2420.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Gupta, P., et al. (2018). "Resume parsing and standardization." In 2018 International Conference on Advances in Computing, Communications and Informatics (ICACCI) (pp. 1477-1483). IEEE.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Van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Iddekinge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C. H., et al. (2016). "A meta-analysis of the criterion-related validity of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prehire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work experience." Personnel Psychology, 69(3), 571-598.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Westman,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Stina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et al. "Artificial Intelligence for Career Guidance--Current Requirements and Prospects for the Future." 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IAFOR Journal of Education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9.4 (2021): 43-62.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Mehraj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Tehseen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and A.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Mehraj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Baba. "Scrutinizing artificial intelligence based career guidance and counselling systems: an appraisal." 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International journal of interdisciplinary research and innovations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7.1 (2019): 402-411.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Talib,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Abdelmoumen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Mohamed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Housni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and Mohamed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Radid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"Utilizing M-Technologies for AI-Driven Career Guidance in Morocco: An Innovative Mobile Approach." 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International Journal of Interactive Mobile Technologies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17.24 (2023).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6755" y="565608"/>
            <a:ext cx="6278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17;p14"/>
          <p:cNvSpPr txBox="1">
            <a:spLocks noGrp="1"/>
          </p:cNvSpPr>
          <p:nvPr>
            <p:ph type="title"/>
          </p:nvPr>
        </p:nvSpPr>
        <p:spPr>
          <a:xfrm>
            <a:off x="311699" y="3841580"/>
            <a:ext cx="8520600" cy="7635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Colloquium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you. If you have any questions, feel free to ask.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bot gif">
            <a:hlinkClick r:id="" action="ppaction://media"/>
            <a:extLst>
              <a:ext uri="{FF2B5EF4-FFF2-40B4-BE49-F238E27FC236}">
                <a16:creationId xmlns:a16="http://schemas.microsoft.com/office/drawing/2014/main" id="{69546040-2844-D2D6-A9BE-C3FE79B8CED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33599" y="893648"/>
            <a:ext cx="4876800" cy="2743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9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remove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7;p14"/>
          <p:cNvSpPr txBox="1">
            <a:spLocks noGrp="1"/>
          </p:cNvSpPr>
          <p:nvPr>
            <p:ph type="title"/>
          </p:nvPr>
        </p:nvSpPr>
        <p:spPr>
          <a:xfrm>
            <a:off x="311700" y="721308"/>
            <a:ext cx="8520600" cy="7635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What are the objectives?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1700" y="1858950"/>
            <a:ext cx="852060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6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Personalization: </a:t>
            </a:r>
          </a:p>
          <a:p>
            <a:pPr algn="just"/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Provide customized career guidance based on individual user profiles, preferences, and goals.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16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6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Interview Preparation: </a:t>
            </a:r>
            <a:endParaRPr lang="en-US" sz="16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Use an AI-driven interview bot to conduct mock interviews tailored to the user’s resume and career goals. Offer feedback and grading on interview performance, if feasible, to help users improve their skills.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1600" dirty="0">
              <a:latin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6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Multimodal Support: </a:t>
            </a:r>
            <a:endParaRPr lang="en-US" sz="16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Implement a chatbot for both text and </a:t>
            </a:r>
            <a:r>
              <a:rPr lang="en-US" sz="1600" dirty="0">
                <a:latin typeface="Times New Roman" panose="02020603050405020304" pitchFamily="18" charset="0"/>
              </a:rPr>
              <a:t>audio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queries to provide comprehensive support and enhance user engagement.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1600" dirty="0">
              <a:latin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6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Research Paper Recommendations: </a:t>
            </a:r>
            <a:endParaRPr lang="en-US" sz="16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Utilize machine learning models to recommend relevant research papers based on user queries, supporting continuous learning and professional development.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1600" dirty="0">
              <a:latin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16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1600" dirty="0">
              <a:latin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FB2DDA-DA1A-92AF-E9AD-360523707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09" y="762956"/>
            <a:ext cx="680203" cy="68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7;p14"/>
          <p:cNvSpPr txBox="1">
            <a:spLocks noGrp="1"/>
          </p:cNvSpPr>
          <p:nvPr>
            <p:ph type="title"/>
          </p:nvPr>
        </p:nvSpPr>
        <p:spPr>
          <a:xfrm>
            <a:off x="311700" y="721308"/>
            <a:ext cx="8520600" cy="7635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What are the objectives?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1700" y="1858950"/>
            <a:ext cx="8520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6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Multilingual Chatbot : Ask in your Lingo . </a:t>
            </a:r>
            <a:r>
              <a:rPr lang="en-US" sz="16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We will build  a chatbot specific to career related queries that is capable of answering in every language. (This project scope includes 5 languages.)</a:t>
            </a:r>
            <a:endParaRPr lang="en-US" sz="1600" b="1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1600" b="1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1600" b="1" dirty="0">
              <a:latin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6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Other Modules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 We also plan to create other learning support modules such as aptitude preparation, career personality test,</a:t>
            </a:r>
            <a:r>
              <a:rPr lang="en-US" sz="1600" dirty="0">
                <a:latin typeface="Times New Roman" panose="02020603050405020304" pitchFamily="18" charset="0"/>
              </a:rPr>
              <a:t> a warmup session to interview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and Coursera course recommendation system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etc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to make the website scope wiser.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1600" dirty="0">
              <a:latin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FB2DDA-DA1A-92AF-E9AD-360523707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09" y="762956"/>
            <a:ext cx="680203" cy="68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4585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7;p14"/>
          <p:cNvSpPr txBox="1">
            <a:spLocks noGrp="1"/>
          </p:cNvSpPr>
          <p:nvPr>
            <p:ph type="title"/>
          </p:nvPr>
        </p:nvSpPr>
        <p:spPr>
          <a:xfrm>
            <a:off x="311700" y="721308"/>
            <a:ext cx="8520600" cy="7635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What are the limitations of the existing systems?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11699" y="1897312"/>
            <a:ext cx="8520601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Jobscan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Uses AI to optimize resumes for Applicant Tracking Systems (ATS).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Provides insights on job descriptions and keywords.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Tailors resumes for specific roles.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CareerBuilder: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Offers a career change program with personalized mentoring.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Provides job placement assistance and career coaching.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Existing Systems: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Jobscan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Focuses solely on resume tracking and related functionalities.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CareerBuilder: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Primarily offers mentoring and job placement assistance,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with limited scope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982FB3D-5469-F0F7-5422-D46D6DE9F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09" y="762956"/>
            <a:ext cx="680203" cy="68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7;p14"/>
          <p:cNvSpPr txBox="1">
            <a:spLocks noGrp="1"/>
          </p:cNvSpPr>
          <p:nvPr>
            <p:ph type="title"/>
          </p:nvPr>
        </p:nvSpPr>
        <p:spPr>
          <a:xfrm>
            <a:off x="311700" y="721308"/>
            <a:ext cx="8520600" cy="7635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What are the limitations of the existing systems?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1700" y="1582154"/>
          <a:ext cx="8520600" cy="45545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7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7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8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64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85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/>
                        <a:t>Year of Implementation</a:t>
                      </a:r>
                    </a:p>
                  </a:txBody>
                  <a:tcPr marL="45159" marR="451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/>
                        <a:t>AI Name</a:t>
                      </a:r>
                    </a:p>
                  </a:txBody>
                  <a:tcPr marL="45159" marR="451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/>
                        <a:t>Techniques/Algorithm</a:t>
                      </a:r>
                    </a:p>
                  </a:txBody>
                  <a:tcPr marL="45159" marR="451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/>
                        <a:t>Gap or Drawback</a:t>
                      </a:r>
                    </a:p>
                  </a:txBody>
                  <a:tcPr marL="45159" marR="45159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68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/>
                        <a:t>2018</a:t>
                      </a:r>
                    </a:p>
                  </a:txBody>
                  <a:tcPr marL="45159" marR="451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/>
                        <a:t>Pymetrics</a:t>
                      </a:r>
                    </a:p>
                  </a:txBody>
                  <a:tcPr marL="45159" marR="451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/>
                        <a:t>Neuroscience-based Games, ML</a:t>
                      </a:r>
                    </a:p>
                  </a:txBody>
                  <a:tcPr marL="45159" marR="451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/>
                        <a:t>Limited scope of assessment, potential biases in games</a:t>
                      </a:r>
                    </a:p>
                  </a:txBody>
                  <a:tcPr marL="45159" marR="45159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68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/>
                        <a:t>2019</a:t>
                      </a:r>
                    </a:p>
                  </a:txBody>
                  <a:tcPr marL="45159" marR="451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/>
                        <a:t>HireVue</a:t>
                      </a:r>
                    </a:p>
                  </a:txBody>
                  <a:tcPr marL="45159" marR="451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/>
                        <a:t>Video Interview Analysis, AI, ML</a:t>
                      </a:r>
                    </a:p>
                  </a:txBody>
                  <a:tcPr marL="45159" marR="451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/>
                        <a:t>Potential bias in AI algorithms, privacy concerns</a:t>
                      </a:r>
                    </a:p>
                  </a:txBody>
                  <a:tcPr marL="45159" marR="45159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68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/>
                        <a:t>2020</a:t>
                      </a:r>
                    </a:p>
                  </a:txBody>
                  <a:tcPr marL="45159" marR="451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/>
                        <a:t>MyInterview</a:t>
                      </a:r>
                    </a:p>
                  </a:txBody>
                  <a:tcPr marL="45159" marR="451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/>
                        <a:t>AI Video Analysis, NLP, ML</a:t>
                      </a:r>
                    </a:p>
                  </a:txBody>
                  <a:tcPr marL="45159" marR="451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/>
                        <a:t>Limited language support, privacy and data security issues</a:t>
                      </a:r>
                    </a:p>
                  </a:txBody>
                  <a:tcPr marL="45159" marR="45159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68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/>
                        <a:t>2021</a:t>
                      </a:r>
                    </a:p>
                  </a:txBody>
                  <a:tcPr marL="45159" marR="451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/>
                        <a:t>Talview</a:t>
                      </a:r>
                    </a:p>
                  </a:txBody>
                  <a:tcPr marL="45159" marR="451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/>
                        <a:t>Behavioral Insights, AI, ML</a:t>
                      </a:r>
                    </a:p>
                  </a:txBody>
                  <a:tcPr marL="45159" marR="451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/>
                        <a:t>High dependency on video quality, potential bias issues</a:t>
                      </a:r>
                    </a:p>
                  </a:txBody>
                  <a:tcPr marL="45159" marR="45159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480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/>
                        <a:t>2022</a:t>
                      </a:r>
                    </a:p>
                  </a:txBody>
                  <a:tcPr marL="45159" marR="451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/>
                        <a:t>InterviewStream</a:t>
                      </a:r>
                    </a:p>
                  </a:txBody>
                  <a:tcPr marL="45159" marR="451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/>
                        <a:t>Video Interviewing, AI Analysis</a:t>
                      </a:r>
                    </a:p>
                  </a:txBody>
                  <a:tcPr marL="45159" marR="451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/>
                        <a:t>Requires strong internet connection, potential bias in evaluations</a:t>
                      </a:r>
                    </a:p>
                  </a:txBody>
                  <a:tcPr marL="45159" marR="45159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68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/>
                        <a:t>2023</a:t>
                      </a:r>
                    </a:p>
                  </a:txBody>
                  <a:tcPr marL="45159" marR="451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/>
                        <a:t>Vervoe</a:t>
                      </a:r>
                    </a:p>
                  </a:txBody>
                  <a:tcPr marL="45159" marR="451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/>
                        <a:t>Skill Assessment, AI Scoring</a:t>
                      </a:r>
                    </a:p>
                  </a:txBody>
                  <a:tcPr marL="45159" marR="451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/>
                        <a:t>May not cover all skill types accurately, potential biases</a:t>
                      </a:r>
                    </a:p>
                  </a:txBody>
                  <a:tcPr marL="45159" marR="45159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480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/>
                        <a:t>             2018	</a:t>
                      </a:r>
                    </a:p>
                  </a:txBody>
                  <a:tcPr marL="45159" marR="451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/>
                        <a:t>JobPal	</a:t>
                      </a:r>
                    </a:p>
                  </a:txBody>
                  <a:tcPr marL="45159" marR="451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/>
                        <a:t>Chatbot, NLP, ML	</a:t>
                      </a:r>
                    </a:p>
                  </a:txBody>
                  <a:tcPr marL="45159" marR="451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/>
                        <a:t>Limited conversation complexity, potential language support issues</a:t>
                      </a:r>
                    </a:p>
                  </a:txBody>
                  <a:tcPr marL="45159" marR="45159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0293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/>
                        <a:t>             2023	</a:t>
                      </a:r>
                    </a:p>
                  </a:txBody>
                  <a:tcPr marL="45159" marR="451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/>
                        <a:t>Iris.ai	</a:t>
                      </a:r>
                    </a:p>
                  </a:txBody>
                  <a:tcPr marL="45159" marR="451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/>
                        <a:t>AI, NLP, Research Paper Recommendation	</a:t>
                      </a:r>
                    </a:p>
                  </a:txBody>
                  <a:tcPr marL="45159" marR="451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/>
                        <a:t>May struggle with niche topics, requires large data sets for accuracy</a:t>
                      </a:r>
                    </a:p>
                  </a:txBody>
                  <a:tcPr marL="45159" marR="45159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4" name="Picture 2">
            <a:extLst>
              <a:ext uri="{FF2B5EF4-FFF2-40B4-BE49-F238E27FC236}">
                <a16:creationId xmlns:a16="http://schemas.microsoft.com/office/drawing/2014/main" id="{85361B6D-FFA0-A454-BEC7-FBAC5E57A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09" y="762956"/>
            <a:ext cx="680203" cy="68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7;p14"/>
          <p:cNvSpPr txBox="1">
            <a:spLocks noGrp="1"/>
          </p:cNvSpPr>
          <p:nvPr>
            <p:ph type="title"/>
          </p:nvPr>
        </p:nvSpPr>
        <p:spPr>
          <a:xfrm>
            <a:off x="311700" y="721308"/>
            <a:ext cx="8520600" cy="7635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Then what is the uniqueness of your project?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6055" y="1936208"/>
            <a:ext cx="8356245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 system offers a module for document scanning and answering related questions, but it also integrates other modules, providing a more wider career support experience beyond just resumes.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AI-generated mock interview practice.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Multilingual for broader scope.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Grading and feed back.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paper and material recommendations including online courses.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04C6268-7346-095C-9B28-63AD7923A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09" y="762956"/>
            <a:ext cx="680203" cy="68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7;p14"/>
          <p:cNvSpPr txBox="1">
            <a:spLocks noGrp="1"/>
          </p:cNvSpPr>
          <p:nvPr>
            <p:ph type="title"/>
          </p:nvPr>
        </p:nvSpPr>
        <p:spPr>
          <a:xfrm>
            <a:off x="311700" y="697583"/>
            <a:ext cx="8520600" cy="68402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Explain the flow of your project.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1B597E-A696-8391-43F8-4551F41C8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746" y="1430001"/>
            <a:ext cx="5448507" cy="48318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108656E8-5D73-264F-7014-CBBF866C8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09" y="762956"/>
            <a:ext cx="680203" cy="68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1792" y="2326370"/>
            <a:ext cx="7571232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0" lvl="2" indent="-228600" algn="just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41833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audio transcription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/wav2vec2-large-960h-lv60-self</a:t>
            </a:r>
          </a:p>
          <a:p>
            <a:pPr marL="1143000" lvl="2" indent="-228600" algn="just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418330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large model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pretrained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fine-tuned on 960 hours of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-Light and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Librispeech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16kHz sampled speech audio. Model was trained with </a:t>
            </a: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Self-Training objective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1143000" lvl="2" indent="-228600" algn="just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418330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using the model make sure that your speech input is also sampled at 16Khz.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117;p14"/>
          <p:cNvSpPr txBox="1">
            <a:spLocks noGrp="1"/>
          </p:cNvSpPr>
          <p:nvPr>
            <p:ph type="title"/>
          </p:nvPr>
        </p:nvSpPr>
        <p:spPr>
          <a:xfrm>
            <a:off x="311700" y="721308"/>
            <a:ext cx="8756886" cy="7635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Models Used for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D6705B24-50CC-29CC-7283-7FD8618F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09" y="762956"/>
            <a:ext cx="680203" cy="68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1990</Words>
  <Application>Microsoft Office PowerPoint</Application>
  <PresentationFormat>On-screen Show (4:3)</PresentationFormat>
  <Paragraphs>199</Paragraphs>
  <Slides>24</Slides>
  <Notes>22</Notes>
  <HiddenSlides>0</HiddenSlides>
  <MMClips>2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Times New Roman</vt:lpstr>
      <vt:lpstr>Wingdings</vt:lpstr>
      <vt:lpstr>Symbol</vt:lpstr>
      <vt:lpstr>Courier New</vt:lpstr>
      <vt:lpstr>Archivo Narrow</vt:lpstr>
      <vt:lpstr>Georgia</vt:lpstr>
      <vt:lpstr>Arial</vt:lpstr>
      <vt:lpstr>Simple Light</vt:lpstr>
      <vt:lpstr>Colloquium   A Career Guidance Support AI system Web Project</vt:lpstr>
      <vt:lpstr>               Please introduce your project</vt:lpstr>
      <vt:lpstr>               What are the objectives?</vt:lpstr>
      <vt:lpstr>               What are the objectives?</vt:lpstr>
      <vt:lpstr>           What are the limitations of the existing systems?</vt:lpstr>
      <vt:lpstr>           What are the limitations of the existing systems?</vt:lpstr>
      <vt:lpstr>           Then what is the uniqueness of your project?</vt:lpstr>
      <vt:lpstr>           Explain the flow of your project.</vt:lpstr>
      <vt:lpstr>           Models Used for the Chatbot</vt:lpstr>
      <vt:lpstr>           Models Used for the Chatbot</vt:lpstr>
      <vt:lpstr>           How was the interface made?</vt:lpstr>
      <vt:lpstr>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Describe your project roles</vt:lpstr>
      <vt:lpstr>PowerPoint Presentation</vt:lpstr>
      <vt:lpstr>PowerPoint Presentation</vt:lpstr>
      <vt:lpstr>PowerPoint Presentation</vt:lpstr>
      <vt:lpstr>Colloquium : Thank you. If you have any questions, feel free to ask.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SOHAM CHATTERJEE</dc:creator>
  <cp:lastModifiedBy>SOHAM CHATTERJEE</cp:lastModifiedBy>
  <cp:revision>36</cp:revision>
  <dcterms:created xsi:type="dcterms:W3CDTF">2024-08-08T13:33:36Z</dcterms:created>
  <dcterms:modified xsi:type="dcterms:W3CDTF">2024-09-12T04:19:54Z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1033-5.7.3.8096</vt:lpwstr>
  </property>
</Properties>
</file>