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310" r:id="rId6"/>
    <p:sldId id="258" r:id="rId7"/>
    <p:sldId id="259" r:id="rId8"/>
    <p:sldId id="313" r:id="rId9"/>
    <p:sldId id="314" r:id="rId10"/>
    <p:sldId id="317" r:id="rId11"/>
    <p:sldId id="319" r:id="rId12"/>
    <p:sldId id="320" r:id="rId13"/>
    <p:sldId id="321" r:id="rId14"/>
    <p:sldId id="322" r:id="rId15"/>
    <p:sldId id="323" r:id="rId16"/>
    <p:sldId id="324" r:id="rId17"/>
    <p:sldId id="325"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Untitled Section" id="{3C490440-A946-444C-B09F-CEACE897578B}">
          <p14:sldIdLst>
            <p14:sldId id="256"/>
            <p14:sldId id="257"/>
            <p14:sldId id="310"/>
            <p14:sldId id="258"/>
            <p14:sldId id="259"/>
            <p14:sldId id="313"/>
            <p14:sldId id="314"/>
            <p14:sldId id="317"/>
            <p14:sldId id="319"/>
            <p14:sldId id="320"/>
            <p14:sldId id="321"/>
            <p14:sldId id="322"/>
            <p14:sldId id="323"/>
            <p14:sldId id="324"/>
            <p14:sldId id="32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F75"/>
    <a:srgbClr val="42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p:restoredTop sz="94656"/>
  </p:normalViewPr>
  <p:slideViewPr>
    <p:cSldViewPr snapToGrid="0">
      <p:cViewPr>
        <p:scale>
          <a:sx n="100" d="100"/>
          <a:sy n="100" d="100"/>
        </p:scale>
        <p:origin x="946" y="-398"/>
      </p:cViewPr>
      <p:guideLst>
        <p:guide orient="horz" pos="2106"/>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0"/>
              </a:spcBef>
              <a:spcAft>
                <a:spcPts val="0"/>
              </a:spcAft>
              <a:buClr>
                <a:schemeClr val="dk1"/>
              </a:buClr>
              <a:buSzPts val="1400"/>
              <a:buFont typeface="Arial" panose="020B0604020202020204"/>
              <a:buChar char="●"/>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17500" algn="l" rtl="0">
              <a:spcBef>
                <a:spcPts val="0"/>
              </a:spcBef>
              <a:spcAft>
                <a:spcPts val="0"/>
              </a:spcAft>
              <a:buClr>
                <a:schemeClr val="dk1"/>
              </a:buClr>
              <a:buSzPts val="1400"/>
              <a:buFont typeface="Arial" panose="020B0604020202020204"/>
              <a:buChar char="○"/>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17500" algn="l" rtl="0">
              <a:spcBef>
                <a:spcPts val="0"/>
              </a:spcBef>
              <a:spcAft>
                <a:spcPts val="0"/>
              </a:spcAft>
              <a:buClr>
                <a:schemeClr val="dk1"/>
              </a:buClr>
              <a:buSzPts val="1400"/>
              <a:buFont typeface="Arial" panose="020B0604020202020204"/>
              <a:buChar char="■"/>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spcBef>
                <a:spcPts val="0"/>
              </a:spcBef>
              <a:spcAft>
                <a:spcPts val="0"/>
              </a:spcAft>
              <a:buClr>
                <a:schemeClr val="dk1"/>
              </a:buClr>
              <a:buSzPts val="1400"/>
              <a:buFont typeface="Arial" panose="020B0604020202020204"/>
              <a:buChar char="●"/>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spcBef>
                <a:spcPts val="0"/>
              </a:spcBef>
              <a:spcAft>
                <a:spcPts val="0"/>
              </a:spcAft>
              <a:buClr>
                <a:schemeClr val="dk1"/>
              </a:buClr>
              <a:buSzPts val="1400"/>
              <a:buFont typeface="Arial" panose="020B0604020202020204"/>
              <a:buChar char="○"/>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spcBef>
                <a:spcPts val="0"/>
              </a:spcBef>
              <a:spcAft>
                <a:spcPts val="0"/>
              </a:spcAft>
              <a:buClr>
                <a:schemeClr val="dk1"/>
              </a:buClr>
              <a:buSzPts val="1400"/>
              <a:buFont typeface="Arial" panose="020B0604020202020204"/>
              <a:buChar char="■"/>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spcBef>
                <a:spcPts val="0"/>
              </a:spcBef>
              <a:spcAft>
                <a:spcPts val="0"/>
              </a:spcAft>
              <a:buClr>
                <a:schemeClr val="dk1"/>
              </a:buClr>
              <a:buSzPts val="1400"/>
              <a:buFont typeface="Arial" panose="020B0604020202020204"/>
              <a:buChar char="●"/>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spcBef>
                <a:spcPts val="0"/>
              </a:spcBef>
              <a:spcAft>
                <a:spcPts val="0"/>
              </a:spcAft>
              <a:buClr>
                <a:schemeClr val="dk1"/>
              </a:buClr>
              <a:buSzPts val="1400"/>
              <a:buFont typeface="Arial" panose="020B0604020202020204"/>
              <a:buChar char="○"/>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spcBef>
                <a:spcPts val="0"/>
              </a:spcBef>
              <a:spcAft>
                <a:spcPts val="0"/>
              </a:spcAft>
              <a:buClr>
                <a:schemeClr val="dk1"/>
              </a:buClr>
              <a:buSzPts val="1400"/>
              <a:buFont typeface="Arial" panose="020B0604020202020204"/>
              <a:buChar char="■"/>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panose="020B0604020202020204"/>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
        <p:cNvGrpSpPr/>
        <p:nvPr/>
      </p:nvGrpSpPr>
      <p:grpSpPr>
        <a:xfrm>
          <a:off x="0" y="0"/>
          <a:ext cx="0" cy="0"/>
          <a:chOff x="0" y="0"/>
          <a:chExt cx="0" cy="0"/>
        </a:xfrm>
      </p:grpSpPr>
      <p:sp>
        <p:nvSpPr>
          <p:cNvPr id="120" name="Google Shape;12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panose="020B0604020202020204"/>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
        <p:cNvGrpSpPr/>
        <p:nvPr/>
      </p:nvGrpSpPr>
      <p:grpSpPr>
        <a:xfrm>
          <a:off x="0" y="0"/>
          <a:ext cx="0" cy="0"/>
          <a:chOff x="0" y="0"/>
          <a:chExt cx="0" cy="0"/>
        </a:xfrm>
      </p:grpSpPr>
      <p:sp>
        <p:nvSpPr>
          <p:cNvPr id="120" name="Google Shape;12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panose="020B0604020202020204"/>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
        <p:cNvGrpSpPr/>
        <p:nvPr/>
      </p:nvGrpSpPr>
      <p:grpSpPr>
        <a:xfrm>
          <a:off x="0" y="0"/>
          <a:ext cx="0" cy="0"/>
          <a:chOff x="0" y="0"/>
          <a:chExt cx="0" cy="0"/>
        </a:xfrm>
      </p:grpSpPr>
      <p:sp>
        <p:nvSpPr>
          <p:cNvPr id="120" name="Google Shape;12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panose="020B0604020202020204"/>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
        <p:cNvGrpSpPr/>
        <p:nvPr/>
      </p:nvGrpSpPr>
      <p:grpSpPr>
        <a:xfrm>
          <a:off x="0" y="0"/>
          <a:ext cx="0" cy="0"/>
          <a:chOff x="0" y="0"/>
          <a:chExt cx="0" cy="0"/>
        </a:xfrm>
      </p:grpSpPr>
      <p:sp>
        <p:nvSpPr>
          <p:cNvPr id="120" name="Google Shape;12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panose="020B0604020202020204"/>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
        <p:cNvGrpSpPr/>
        <p:nvPr/>
      </p:nvGrpSpPr>
      <p:grpSpPr>
        <a:xfrm>
          <a:off x="0" y="0"/>
          <a:ext cx="0" cy="0"/>
          <a:chOff x="0" y="0"/>
          <a:chExt cx="0" cy="0"/>
        </a:xfrm>
      </p:grpSpPr>
      <p:sp>
        <p:nvSpPr>
          <p:cNvPr id="120" name="Google Shape;12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panose="020B0604020202020204"/>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
        <p:cNvGrpSpPr/>
        <p:nvPr/>
      </p:nvGrpSpPr>
      <p:grpSpPr>
        <a:xfrm>
          <a:off x="0" y="0"/>
          <a:ext cx="0" cy="0"/>
          <a:chOff x="0" y="0"/>
          <a:chExt cx="0" cy="0"/>
        </a:xfrm>
      </p:grpSpPr>
      <p:sp>
        <p:nvSpPr>
          <p:cNvPr id="120" name="Google Shape;12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panose="020B0604020202020204"/>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panose="020B0604020202020204"/>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panose="020B0604020202020204"/>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
        <p:cNvGrpSpPr/>
        <p:nvPr/>
      </p:nvGrpSpPr>
      <p:grpSpPr>
        <a:xfrm>
          <a:off x="0" y="0"/>
          <a:ext cx="0" cy="0"/>
          <a:chOff x="0" y="0"/>
          <a:chExt cx="0" cy="0"/>
        </a:xfrm>
      </p:grpSpPr>
      <p:sp>
        <p:nvSpPr>
          <p:cNvPr id="120" name="Google Shape;12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panose="020B0604020202020204"/>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
        <p:cNvGrpSpPr/>
        <p:nvPr/>
      </p:nvGrpSpPr>
      <p:grpSpPr>
        <a:xfrm>
          <a:off x="0" y="0"/>
          <a:ext cx="0" cy="0"/>
          <a:chOff x="0" y="0"/>
          <a:chExt cx="0" cy="0"/>
        </a:xfrm>
      </p:grpSpPr>
      <p:sp>
        <p:nvSpPr>
          <p:cNvPr id="120" name="Google Shape;12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panose="020B0604020202020204"/>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
        <p:cNvGrpSpPr/>
        <p:nvPr/>
      </p:nvGrpSpPr>
      <p:grpSpPr>
        <a:xfrm>
          <a:off x="0" y="0"/>
          <a:ext cx="0" cy="0"/>
          <a:chOff x="0" y="0"/>
          <a:chExt cx="0" cy="0"/>
        </a:xfrm>
      </p:grpSpPr>
      <p:sp>
        <p:nvSpPr>
          <p:cNvPr id="120" name="Google Shape;12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panose="020B0604020202020204"/>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
        <p:cNvGrpSpPr/>
        <p:nvPr/>
      </p:nvGrpSpPr>
      <p:grpSpPr>
        <a:xfrm>
          <a:off x="0" y="0"/>
          <a:ext cx="0" cy="0"/>
          <a:chOff x="0" y="0"/>
          <a:chExt cx="0" cy="0"/>
        </a:xfrm>
      </p:grpSpPr>
      <p:sp>
        <p:nvSpPr>
          <p:cNvPr id="120" name="Google Shape;12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panose="020B0604020202020204"/>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
        <p:cNvGrpSpPr/>
        <p:nvPr/>
      </p:nvGrpSpPr>
      <p:grpSpPr>
        <a:xfrm>
          <a:off x="0" y="0"/>
          <a:ext cx="0" cy="0"/>
          <a:chOff x="0" y="0"/>
          <a:chExt cx="0" cy="0"/>
        </a:xfrm>
      </p:grpSpPr>
      <p:sp>
        <p:nvSpPr>
          <p:cNvPr id="120" name="Google Shape;12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panose="020B0604020202020204"/>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
        <p:cNvGrpSpPr/>
        <p:nvPr/>
      </p:nvGrpSpPr>
      <p:grpSpPr>
        <a:xfrm>
          <a:off x="0" y="0"/>
          <a:ext cx="0" cy="0"/>
          <a:chOff x="0" y="0"/>
          <a:chExt cx="0" cy="0"/>
        </a:xfrm>
      </p:grpSpPr>
      <p:sp>
        <p:nvSpPr>
          <p:cNvPr id="120" name="Google Shape;12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panose="020B0604020202020204"/>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0" y="1886797"/>
            <a:ext cx="8520600" cy="184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1" name="Google Shape;11;p2"/>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800"/>
              <a:buNone/>
              <a:defRPr sz="2800"/>
            </a:lvl1pPr>
            <a:lvl2pPr lvl="1" algn="ctr">
              <a:lnSpc>
                <a:spcPct val="100000"/>
              </a:lnSpc>
              <a:spcBef>
                <a:spcPts val="0"/>
              </a:spcBef>
              <a:spcAft>
                <a:spcPts val="0"/>
              </a:spcAft>
              <a:buClr>
                <a:srgbClr val="000000"/>
              </a:buClr>
              <a:buSzPts val="2800"/>
              <a:buNone/>
              <a:defRPr sz="2800"/>
            </a:lvl2pPr>
            <a:lvl3pPr lvl="2" algn="ctr">
              <a:lnSpc>
                <a:spcPct val="100000"/>
              </a:lnSpc>
              <a:spcBef>
                <a:spcPts val="0"/>
              </a:spcBef>
              <a:spcAft>
                <a:spcPts val="0"/>
              </a:spcAft>
              <a:buClr>
                <a:srgbClr val="000000"/>
              </a:buClr>
              <a:buSzPts val="2800"/>
              <a:buNone/>
              <a:defRPr sz="2800"/>
            </a:lvl3pPr>
            <a:lvl4pPr lvl="3" algn="ctr">
              <a:lnSpc>
                <a:spcPct val="100000"/>
              </a:lnSpc>
              <a:spcBef>
                <a:spcPts val="0"/>
              </a:spcBef>
              <a:spcAft>
                <a:spcPts val="0"/>
              </a:spcAft>
              <a:buClr>
                <a:srgbClr val="000000"/>
              </a:buClr>
              <a:buSzPts val="2800"/>
              <a:buNone/>
              <a:defRPr sz="2800"/>
            </a:lvl4pPr>
            <a:lvl5pPr lvl="4" algn="ctr">
              <a:lnSpc>
                <a:spcPct val="100000"/>
              </a:lnSpc>
              <a:spcBef>
                <a:spcPts val="0"/>
              </a:spcBef>
              <a:spcAft>
                <a:spcPts val="0"/>
              </a:spcAft>
              <a:buClr>
                <a:srgbClr val="000000"/>
              </a:buClr>
              <a:buSzPts val="2800"/>
              <a:buNone/>
              <a:defRPr sz="2800"/>
            </a:lvl5pPr>
            <a:lvl6pPr lvl="5" algn="ctr">
              <a:lnSpc>
                <a:spcPct val="100000"/>
              </a:lnSpc>
              <a:spcBef>
                <a:spcPts val="0"/>
              </a:spcBef>
              <a:spcAft>
                <a:spcPts val="0"/>
              </a:spcAft>
              <a:buClr>
                <a:srgbClr val="000000"/>
              </a:buClr>
              <a:buSzPts val="2800"/>
              <a:buNone/>
              <a:defRPr sz="2800"/>
            </a:lvl6pPr>
            <a:lvl7pPr lvl="6" algn="ctr">
              <a:lnSpc>
                <a:spcPct val="100000"/>
              </a:lnSpc>
              <a:spcBef>
                <a:spcPts val="0"/>
              </a:spcBef>
              <a:spcAft>
                <a:spcPts val="0"/>
              </a:spcAft>
              <a:buClr>
                <a:srgbClr val="000000"/>
              </a:buClr>
              <a:buSzPts val="2800"/>
              <a:buNone/>
              <a:defRPr sz="2800"/>
            </a:lvl7pPr>
            <a:lvl8pPr lvl="7" algn="ctr">
              <a:lnSpc>
                <a:spcPct val="100000"/>
              </a:lnSpc>
              <a:spcBef>
                <a:spcPts val="0"/>
              </a:spcBef>
              <a:spcAft>
                <a:spcPts val="0"/>
              </a:spcAft>
              <a:buClr>
                <a:srgbClr val="000000"/>
              </a:buClr>
              <a:buSzPts val="2800"/>
              <a:buNone/>
              <a:defRPr sz="2800"/>
            </a:lvl8pPr>
            <a:lvl9pPr lvl="8" algn="ctr">
              <a:lnSpc>
                <a:spcPct val="100000"/>
              </a:lnSpc>
              <a:spcBef>
                <a:spcPts val="0"/>
              </a:spcBef>
              <a:spcAft>
                <a:spcPts val="0"/>
              </a:spcAft>
              <a:buClr>
                <a:srgbClr val="000000"/>
              </a:buClr>
              <a:buSzPts val="2800"/>
              <a:buNone/>
              <a:defRPr sz="2800"/>
            </a:lvl9pPr>
          </a:lstStyle>
          <a:p/>
        </p:txBody>
      </p:sp>
      <p:sp>
        <p:nvSpPr>
          <p:cNvPr id="12" name="Google Shape;12;p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
        <p:nvSpPr>
          <p:cNvPr id="13" name="Google Shape;13;p2"/>
          <p:cNvSpPr/>
          <p:nvPr/>
        </p:nvSpPr>
        <p:spPr>
          <a:xfrm flipH="1">
            <a:off x="18" y="67300"/>
            <a:ext cx="9143982" cy="1420254"/>
          </a:xfrm>
          <a:prstGeom prst="flowChartDocumen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 name="Google Shape;14;p2"/>
          <p:cNvSpPr/>
          <p:nvPr/>
        </p:nvSpPr>
        <p:spPr>
          <a:xfrm flipH="1">
            <a:off x="18" y="0"/>
            <a:ext cx="9143982" cy="1420254"/>
          </a:xfrm>
          <a:prstGeom prst="flowChartDocument">
            <a:avLst/>
          </a:prstGeom>
          <a:solidFill>
            <a:srgbClr val="0B53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 name="Google Shape;15;p2"/>
          <p:cNvSpPr/>
          <p:nvPr/>
        </p:nvSpPr>
        <p:spPr>
          <a:xfrm>
            <a:off x="-11025" y="5919900"/>
            <a:ext cx="9155100" cy="9381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 name="Google Shape;16;p2"/>
          <p:cNvSpPr txBox="1"/>
          <p:nvPr/>
        </p:nvSpPr>
        <p:spPr>
          <a:xfrm>
            <a:off x="25" y="5919900"/>
            <a:ext cx="3572100" cy="93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1" i="0" u="none" strike="noStrike" cap="none">
                <a:solidFill>
                  <a:srgbClr val="FFFFFF"/>
                </a:solidFill>
                <a:latin typeface="Georgia" panose="02040502050405020303"/>
                <a:ea typeface="Georgia" panose="02040502050405020303"/>
                <a:cs typeface="Georgia" panose="02040502050405020303"/>
                <a:sym typeface="Georgia" panose="02040502050405020303"/>
              </a:rPr>
              <a:t>MISSION</a:t>
            </a:r>
            <a:endParaRPr sz="1400" b="1"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a:p>
            <a:pPr marL="0" marR="0" lvl="0" indent="0" algn="ctr" rtl="0">
              <a:lnSpc>
                <a:spcPct val="100000"/>
              </a:lnSpc>
              <a:spcBef>
                <a:spcPts val="0"/>
              </a:spcBef>
              <a:spcAft>
                <a:spcPts val="0"/>
              </a:spcAft>
              <a:buClr>
                <a:srgbClr val="FFFFFF"/>
              </a:buClr>
              <a:buSzPts val="1100"/>
              <a:buFont typeface="Georgia" panose="02040502050405020303"/>
              <a:buNone/>
            </a:pPr>
            <a:r>
              <a:rPr lang="en-GB" sz="1100" b="0" i="0" u="none" strike="noStrike" cap="none">
                <a:solidFill>
                  <a:srgbClr val="FFFFFF"/>
                </a:solidFill>
                <a:latin typeface="Georgia" panose="02040502050405020303"/>
                <a:ea typeface="Georgia" panose="02040502050405020303"/>
                <a:cs typeface="Georgia" panose="02040502050405020303"/>
                <a:sym typeface="Georgia" panose="02040502050405020303"/>
              </a:rPr>
              <a:t>CHRIST is a nurturing ground for an individual’s holistic development to make effective contribution to the society in a dynamic environment</a:t>
            </a:r>
            <a:endParaRPr sz="11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17" name="Google Shape;17;p2"/>
          <p:cNvSpPr txBox="1"/>
          <p:nvPr/>
        </p:nvSpPr>
        <p:spPr>
          <a:xfrm>
            <a:off x="3709075" y="5919900"/>
            <a:ext cx="2030700" cy="641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1" i="0" u="none" strike="noStrike" cap="none">
                <a:solidFill>
                  <a:srgbClr val="FFFFFF"/>
                </a:solidFill>
                <a:latin typeface="Georgia" panose="02040502050405020303"/>
                <a:ea typeface="Georgia" panose="02040502050405020303"/>
                <a:cs typeface="Georgia" panose="02040502050405020303"/>
                <a:sym typeface="Georgia" panose="02040502050405020303"/>
              </a:rPr>
              <a:t>VISION</a:t>
            </a:r>
            <a:endParaRPr sz="1400" b="1"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a:p>
            <a:pPr marL="0" marR="0" lvl="0" indent="0" algn="ctr" rtl="0">
              <a:lnSpc>
                <a:spcPct val="100000"/>
              </a:lnSpc>
              <a:spcBef>
                <a:spcPts val="0"/>
              </a:spcBef>
              <a:spcAft>
                <a:spcPts val="0"/>
              </a:spcAft>
              <a:buClr>
                <a:srgbClr val="FFFFFF"/>
              </a:buClr>
              <a:buSzPts val="1100"/>
              <a:buFont typeface="Georgia" panose="02040502050405020303"/>
              <a:buNone/>
            </a:pPr>
            <a:r>
              <a:rPr lang="en-GB" sz="1100" b="0" i="0" u="none" strike="noStrike" cap="none">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1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18" name="Google Shape;18;p2"/>
          <p:cNvSpPr txBox="1"/>
          <p:nvPr/>
        </p:nvSpPr>
        <p:spPr>
          <a:xfrm>
            <a:off x="6067875" y="5919900"/>
            <a:ext cx="2984400" cy="93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1" i="0" u="none" strike="noStrike" cap="none">
                <a:solidFill>
                  <a:srgbClr val="FFFFFF"/>
                </a:solidFill>
                <a:latin typeface="Georgia" panose="02040502050405020303"/>
                <a:ea typeface="Georgia" panose="02040502050405020303"/>
                <a:cs typeface="Georgia" panose="02040502050405020303"/>
                <a:sym typeface="Georgia" panose="02040502050405020303"/>
              </a:rPr>
              <a:t>CORE   VALUES</a:t>
            </a:r>
            <a:endParaRPr sz="1400" b="1"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a:p>
            <a:pPr marL="0" marR="0" lvl="0" indent="0" algn="ctr" rtl="0">
              <a:lnSpc>
                <a:spcPct val="100000"/>
              </a:lnSpc>
              <a:spcBef>
                <a:spcPts val="0"/>
              </a:spcBef>
              <a:spcAft>
                <a:spcPts val="0"/>
              </a:spcAft>
              <a:buClr>
                <a:srgbClr val="FFFFFF"/>
              </a:buClr>
              <a:buSzPts val="1100"/>
              <a:buFont typeface="Georgia" panose="02040502050405020303"/>
              <a:buNone/>
            </a:pPr>
            <a:r>
              <a:rPr lang="en-GB" sz="1100" b="0" i="0" u="none" strike="noStrike" cap="none">
                <a:solidFill>
                  <a:srgbClr val="FFFFFF"/>
                </a:solidFill>
                <a:latin typeface="Georgia" panose="02040502050405020303"/>
                <a:ea typeface="Georgia" panose="02040502050405020303"/>
                <a:cs typeface="Georgia" panose="02040502050405020303"/>
                <a:sym typeface="Georgia" panose="02040502050405020303"/>
              </a:rPr>
              <a:t>Faith in God |  Moral Uprightness</a:t>
            </a:r>
            <a:br>
              <a:rPr lang="en-GB" sz="1100" b="0" i="0" u="none" strike="noStrike" cap="none">
                <a:solidFill>
                  <a:srgbClr val="FFFFFF"/>
                </a:solidFill>
                <a:latin typeface="Georgia" panose="02040502050405020303"/>
                <a:ea typeface="Georgia" panose="02040502050405020303"/>
                <a:cs typeface="Georgia" panose="02040502050405020303"/>
                <a:sym typeface="Georgia" panose="02040502050405020303"/>
              </a:rPr>
            </a:br>
            <a:r>
              <a:rPr lang="en-GB" sz="1100" b="0" i="0" u="none" strike="noStrike" cap="none">
                <a:solidFill>
                  <a:srgbClr val="FFFFFF"/>
                </a:solidFill>
                <a:latin typeface="Georgia" panose="02040502050405020303"/>
                <a:ea typeface="Georgia" panose="02040502050405020303"/>
                <a:cs typeface="Georgia" panose="02040502050405020303"/>
                <a:sym typeface="Georgia" panose="02040502050405020303"/>
              </a:rPr>
              <a:t> Love of Fellow Beings   </a:t>
            </a:r>
            <a:br>
              <a:rPr lang="en-GB" sz="1100" b="0" i="0" u="none" strike="noStrike" cap="none">
                <a:solidFill>
                  <a:srgbClr val="FFFFFF"/>
                </a:solidFill>
                <a:latin typeface="Georgia" panose="02040502050405020303"/>
                <a:ea typeface="Georgia" panose="02040502050405020303"/>
                <a:cs typeface="Georgia" panose="02040502050405020303"/>
                <a:sym typeface="Georgia" panose="02040502050405020303"/>
              </a:rPr>
            </a:br>
            <a:r>
              <a:rPr lang="en-GB" sz="1100" b="0" i="0" u="none" strike="noStrike" cap="none">
                <a:solidFill>
                  <a:srgbClr val="FFFFFF"/>
                </a:solidFill>
                <a:latin typeface="Georgia" panose="02040502050405020303"/>
                <a:ea typeface="Georgia" panose="02040502050405020303"/>
                <a:cs typeface="Georgia" panose="02040502050405020303"/>
                <a:sym typeface="Georgia" panose="02040502050405020303"/>
              </a:rPr>
              <a:t>Social Responsibility | Pursuit of Excellence</a:t>
            </a:r>
            <a:endParaRPr sz="11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pic>
        <p:nvPicPr>
          <p:cNvPr id="19" name="Google Shape;19;p2"/>
          <p:cNvPicPr preferRelativeResize="0"/>
          <p:nvPr/>
        </p:nvPicPr>
        <p:blipFill rotWithShape="1">
          <a:blip r:embed="rId2"/>
          <a:srcRect/>
          <a:stretch>
            <a:fillRect/>
          </a:stretch>
        </p:blipFill>
        <p:spPr>
          <a:xfrm>
            <a:off x="5943450" y="232167"/>
            <a:ext cx="2764676" cy="100220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91"/>
        <p:cNvGrpSpPr/>
        <p:nvPr/>
      </p:nvGrpSpPr>
      <p:grpSpPr>
        <a:xfrm>
          <a:off x="0" y="0"/>
          <a:ext cx="0" cy="0"/>
          <a:chOff x="0" y="0"/>
          <a:chExt cx="0" cy="0"/>
        </a:xfrm>
      </p:grpSpPr>
      <p:sp>
        <p:nvSpPr>
          <p:cNvPr id="92" name="Google Shape;92;p11"/>
          <p:cNvSpPr txBox="1">
            <a:spLocks noGrp="1"/>
          </p:cNvSpPr>
          <p:nvPr>
            <p:ph type="title"/>
          </p:nvPr>
        </p:nvSpPr>
        <p:spPr>
          <a:xfrm>
            <a:off x="311700" y="1474833"/>
            <a:ext cx="8520600" cy="2618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93" name="Google Shape;93;p11"/>
          <p:cNvSpPr txBox="1">
            <a:spLocks noGrp="1"/>
          </p:cNvSpPr>
          <p:nvPr>
            <p:ph type="body" idx="1"/>
          </p:nvPr>
        </p:nvSpPr>
        <p:spPr>
          <a:xfrm>
            <a:off x="311700" y="4202967"/>
            <a:ext cx="8520600" cy="1734300"/>
          </a:xfrm>
          <a:prstGeom prst="rect">
            <a:avLst/>
          </a:prstGeom>
          <a:noFill/>
          <a:ln>
            <a:noFill/>
          </a:ln>
        </p:spPr>
        <p:txBody>
          <a:bodyPr spcFirstLastPara="1" wrap="square" lIns="91425" tIns="91425" rIns="91425" bIns="91425" anchor="t" anchorCtr="0">
            <a:noAutofit/>
          </a:bodyPr>
          <a:lstStyle>
            <a:lvl1pPr marL="457200" lvl="0" indent="-368300" algn="ctr">
              <a:lnSpc>
                <a:spcPct val="100000"/>
              </a:lnSpc>
              <a:spcBef>
                <a:spcPts val="0"/>
              </a:spcBef>
              <a:spcAft>
                <a:spcPts val="0"/>
              </a:spcAft>
              <a:buClr>
                <a:srgbClr val="000000"/>
              </a:buClr>
              <a:buSzPts val="2200"/>
              <a:buChar char="●"/>
              <a:defRPr/>
            </a:lvl1pPr>
            <a:lvl2pPr marL="914400" lvl="1" indent="-342900" algn="ctr">
              <a:lnSpc>
                <a:spcPct val="100000"/>
              </a:lnSpc>
              <a:spcBef>
                <a:spcPts val="600"/>
              </a:spcBef>
              <a:spcAft>
                <a:spcPts val="0"/>
              </a:spcAft>
              <a:buClr>
                <a:srgbClr val="000000"/>
              </a:buClr>
              <a:buSzPts val="1800"/>
              <a:buChar char="○"/>
              <a:defRPr/>
            </a:lvl2pPr>
            <a:lvl3pPr marL="1371600" lvl="2" indent="-342900" algn="ctr">
              <a:lnSpc>
                <a:spcPct val="100000"/>
              </a:lnSpc>
              <a:spcBef>
                <a:spcPts val="600"/>
              </a:spcBef>
              <a:spcAft>
                <a:spcPts val="0"/>
              </a:spcAft>
              <a:buClr>
                <a:srgbClr val="000000"/>
              </a:buClr>
              <a:buSzPts val="1800"/>
              <a:buChar char="■"/>
              <a:defRPr/>
            </a:lvl3pPr>
            <a:lvl4pPr marL="1828800" lvl="3" indent="-342900" algn="ctr">
              <a:lnSpc>
                <a:spcPct val="100000"/>
              </a:lnSpc>
              <a:spcBef>
                <a:spcPts val="600"/>
              </a:spcBef>
              <a:spcAft>
                <a:spcPts val="0"/>
              </a:spcAft>
              <a:buClr>
                <a:srgbClr val="000000"/>
              </a:buClr>
              <a:buSzPts val="1800"/>
              <a:buChar char="●"/>
              <a:defRPr/>
            </a:lvl4pPr>
            <a:lvl5pPr marL="2286000" lvl="4" indent="-342900" algn="ctr">
              <a:lnSpc>
                <a:spcPct val="100000"/>
              </a:lnSpc>
              <a:spcBef>
                <a:spcPts val="600"/>
              </a:spcBef>
              <a:spcAft>
                <a:spcPts val="0"/>
              </a:spcAft>
              <a:buClr>
                <a:srgbClr val="000000"/>
              </a:buClr>
              <a:buSzPts val="1800"/>
              <a:buChar char="○"/>
              <a:defRPr/>
            </a:lvl5pPr>
            <a:lvl6pPr marL="2743200" lvl="5" indent="-342900" algn="ctr">
              <a:lnSpc>
                <a:spcPct val="100000"/>
              </a:lnSpc>
              <a:spcBef>
                <a:spcPts val="600"/>
              </a:spcBef>
              <a:spcAft>
                <a:spcPts val="0"/>
              </a:spcAft>
              <a:buClr>
                <a:srgbClr val="000000"/>
              </a:buClr>
              <a:buSzPts val="1800"/>
              <a:buChar char="■"/>
              <a:defRPr/>
            </a:lvl6pPr>
            <a:lvl7pPr marL="3200400" lvl="6" indent="-342900" algn="ctr">
              <a:lnSpc>
                <a:spcPct val="100000"/>
              </a:lnSpc>
              <a:spcBef>
                <a:spcPts val="600"/>
              </a:spcBef>
              <a:spcAft>
                <a:spcPts val="0"/>
              </a:spcAft>
              <a:buClr>
                <a:srgbClr val="000000"/>
              </a:buClr>
              <a:buSzPts val="1800"/>
              <a:buChar char="●"/>
              <a:defRPr/>
            </a:lvl7pPr>
            <a:lvl8pPr marL="3657600" lvl="7" indent="-342900" algn="ctr">
              <a:lnSpc>
                <a:spcPct val="100000"/>
              </a:lnSpc>
              <a:spcBef>
                <a:spcPts val="600"/>
              </a:spcBef>
              <a:spcAft>
                <a:spcPts val="0"/>
              </a:spcAft>
              <a:buClr>
                <a:srgbClr val="000000"/>
              </a:buClr>
              <a:buSzPts val="1800"/>
              <a:buChar char="○"/>
              <a:defRPr/>
            </a:lvl8pPr>
            <a:lvl9pPr marL="4114800" lvl="8" indent="-342900" algn="ctr">
              <a:lnSpc>
                <a:spcPct val="100000"/>
              </a:lnSpc>
              <a:spcBef>
                <a:spcPts val="600"/>
              </a:spcBef>
              <a:spcAft>
                <a:spcPts val="600"/>
              </a:spcAft>
              <a:buClr>
                <a:srgbClr val="000000"/>
              </a:buClr>
              <a:buSzPts val="1800"/>
              <a:buChar char="■"/>
              <a:defRPr/>
            </a:lvl9pPr>
          </a:lstStyle>
          <a:p/>
        </p:txBody>
      </p:sp>
      <p:sp>
        <p:nvSpPr>
          <p:cNvPr id="94" name="Google Shape;94;p1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
        <p:nvSpPr>
          <p:cNvPr id="95" name="Google Shape;95;p11"/>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6" name="Google Shape;96;p11"/>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4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97" name="Google Shape;97;p11"/>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8" name="Google Shape;98;p11"/>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9" name="Google Shape;99;p11"/>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CHRIST</a:t>
            </a:r>
            <a:b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br>
            <a:r>
              <a:rPr lang="en-GB" sz="1200" b="0" i="0" u="none" strike="noStrike" cap="none">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00"/>
        <p:cNvGrpSpPr/>
        <p:nvPr/>
      </p:nvGrpSpPr>
      <p:grpSpPr>
        <a:xfrm>
          <a:off x="0" y="0"/>
          <a:ext cx="0" cy="0"/>
          <a:chOff x="0" y="0"/>
          <a:chExt cx="0" cy="0"/>
        </a:xfrm>
      </p:grpSpPr>
      <p:sp>
        <p:nvSpPr>
          <p:cNvPr id="101" name="Google Shape;101;p1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
        <p:nvSpPr>
          <p:cNvPr id="102" name="Google Shape;102;p1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3" name="Google Shape;103;p12"/>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4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104" name="Google Shape;104;p12"/>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5" name="Google Shape;105;p12"/>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6" name="Google Shape;106;p12"/>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CHRIST</a:t>
            </a:r>
            <a:b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br>
            <a:r>
              <a:rPr lang="en-GB" sz="1200" b="0" i="0" u="none" strike="noStrike" cap="none">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3"/>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68300" algn="l">
              <a:lnSpc>
                <a:spcPct val="100000"/>
              </a:lnSpc>
              <a:spcBef>
                <a:spcPts val="0"/>
              </a:spcBef>
              <a:spcAft>
                <a:spcPts val="0"/>
              </a:spcAft>
              <a:buClr>
                <a:srgbClr val="000000"/>
              </a:buClr>
              <a:buSzPts val="2200"/>
              <a:buChar char="●"/>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600"/>
              </a:spcAft>
              <a:buClr>
                <a:srgbClr val="000000"/>
              </a:buClr>
              <a:buSzPts val="1800"/>
              <a:buChar char="■"/>
              <a:defRPr/>
            </a:lvl9pPr>
          </a:lstStyle>
          <a:p/>
        </p:txBody>
      </p:sp>
      <p:sp>
        <p:nvSpPr>
          <p:cNvPr id="23" name="Google Shape;23;p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
        <p:nvSpPr>
          <p:cNvPr id="24" name="Google Shape;24;p3"/>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 name="Google Shape;25;p3"/>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4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26" name="Google Shape;26;p3"/>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 name="Google Shape;27;p3"/>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 name="Google Shape;28;p3"/>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CHRIST</a:t>
            </a:r>
            <a:b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br>
            <a:r>
              <a:rPr lang="en-GB" sz="1200" b="0" i="0" u="none" strike="noStrike" cap="none">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311700" y="2867800"/>
            <a:ext cx="8520600" cy="112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1" name="Google Shape;31;p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
        <p:nvSpPr>
          <p:cNvPr id="32" name="Google Shape;32;p4"/>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 name="Google Shape;33;p4"/>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4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34" name="Google Shape;34;p4"/>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 name="Google Shape;35;p4"/>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 name="Google Shape;36;p4"/>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CHRIST</a:t>
            </a:r>
            <a:b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br>
            <a:r>
              <a:rPr lang="en-GB" sz="1200" b="0" i="0" u="none" strike="noStrike" cap="none">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 name="Google Shape;39;p5"/>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000000"/>
              </a:buClr>
              <a:buSzPts val="1400"/>
              <a:buChar char="●"/>
              <a:defRPr sz="1400"/>
            </a:lvl1pPr>
            <a:lvl2pPr marL="914400" lvl="1" indent="-304800" algn="l">
              <a:lnSpc>
                <a:spcPct val="100000"/>
              </a:lnSpc>
              <a:spcBef>
                <a:spcPts val="600"/>
              </a:spcBef>
              <a:spcAft>
                <a:spcPts val="0"/>
              </a:spcAft>
              <a:buClr>
                <a:srgbClr val="000000"/>
              </a:buClr>
              <a:buSzPts val="1200"/>
              <a:buChar char="○"/>
              <a:defRPr sz="1200"/>
            </a:lvl2pPr>
            <a:lvl3pPr marL="1371600" lvl="2" indent="-304800" algn="l">
              <a:lnSpc>
                <a:spcPct val="100000"/>
              </a:lnSpc>
              <a:spcBef>
                <a:spcPts val="600"/>
              </a:spcBef>
              <a:spcAft>
                <a:spcPts val="0"/>
              </a:spcAft>
              <a:buClr>
                <a:srgbClr val="000000"/>
              </a:buClr>
              <a:buSzPts val="1200"/>
              <a:buChar char="■"/>
              <a:defRPr sz="1200"/>
            </a:lvl3pPr>
            <a:lvl4pPr marL="1828800" lvl="3" indent="-304800" algn="l">
              <a:lnSpc>
                <a:spcPct val="100000"/>
              </a:lnSpc>
              <a:spcBef>
                <a:spcPts val="600"/>
              </a:spcBef>
              <a:spcAft>
                <a:spcPts val="0"/>
              </a:spcAft>
              <a:buClr>
                <a:srgbClr val="000000"/>
              </a:buClr>
              <a:buSzPts val="1200"/>
              <a:buChar char="●"/>
              <a:defRPr sz="1200"/>
            </a:lvl4pPr>
            <a:lvl5pPr marL="2286000" lvl="4" indent="-304800" algn="l">
              <a:lnSpc>
                <a:spcPct val="100000"/>
              </a:lnSpc>
              <a:spcBef>
                <a:spcPts val="600"/>
              </a:spcBef>
              <a:spcAft>
                <a:spcPts val="0"/>
              </a:spcAft>
              <a:buClr>
                <a:srgbClr val="000000"/>
              </a:buClr>
              <a:buSzPts val="1200"/>
              <a:buChar char="○"/>
              <a:defRPr sz="1200"/>
            </a:lvl5pPr>
            <a:lvl6pPr marL="2743200" lvl="5" indent="-304800" algn="l">
              <a:lnSpc>
                <a:spcPct val="100000"/>
              </a:lnSpc>
              <a:spcBef>
                <a:spcPts val="600"/>
              </a:spcBef>
              <a:spcAft>
                <a:spcPts val="0"/>
              </a:spcAft>
              <a:buClr>
                <a:srgbClr val="000000"/>
              </a:buClr>
              <a:buSzPts val="1200"/>
              <a:buChar char="■"/>
              <a:defRPr sz="1200"/>
            </a:lvl6pPr>
            <a:lvl7pPr marL="3200400" lvl="6" indent="-304800" algn="l">
              <a:lnSpc>
                <a:spcPct val="100000"/>
              </a:lnSpc>
              <a:spcBef>
                <a:spcPts val="600"/>
              </a:spcBef>
              <a:spcAft>
                <a:spcPts val="0"/>
              </a:spcAft>
              <a:buClr>
                <a:srgbClr val="000000"/>
              </a:buClr>
              <a:buSzPts val="1200"/>
              <a:buChar char="●"/>
              <a:defRPr sz="1200"/>
            </a:lvl7pPr>
            <a:lvl8pPr marL="3657600" lvl="7" indent="-304800" algn="l">
              <a:lnSpc>
                <a:spcPct val="100000"/>
              </a:lnSpc>
              <a:spcBef>
                <a:spcPts val="600"/>
              </a:spcBef>
              <a:spcAft>
                <a:spcPts val="0"/>
              </a:spcAft>
              <a:buClr>
                <a:srgbClr val="000000"/>
              </a:buClr>
              <a:buSzPts val="1200"/>
              <a:buChar char="○"/>
              <a:defRPr sz="1200"/>
            </a:lvl8pPr>
            <a:lvl9pPr marL="4114800" lvl="8" indent="-304800" algn="l">
              <a:lnSpc>
                <a:spcPct val="100000"/>
              </a:lnSpc>
              <a:spcBef>
                <a:spcPts val="600"/>
              </a:spcBef>
              <a:spcAft>
                <a:spcPts val="600"/>
              </a:spcAft>
              <a:buClr>
                <a:srgbClr val="000000"/>
              </a:buClr>
              <a:buSzPts val="1200"/>
              <a:buChar char="■"/>
              <a:defRPr sz="1200"/>
            </a:lvl9pPr>
          </a:lstStyle>
          <a:p/>
        </p:txBody>
      </p:sp>
      <p:sp>
        <p:nvSpPr>
          <p:cNvPr id="40" name="Google Shape;40;p5"/>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000000"/>
              </a:buClr>
              <a:buSzPts val="1400"/>
              <a:buChar char="●"/>
              <a:defRPr sz="1400"/>
            </a:lvl1pPr>
            <a:lvl2pPr marL="914400" lvl="1" indent="-304800" algn="l">
              <a:lnSpc>
                <a:spcPct val="100000"/>
              </a:lnSpc>
              <a:spcBef>
                <a:spcPts val="600"/>
              </a:spcBef>
              <a:spcAft>
                <a:spcPts val="0"/>
              </a:spcAft>
              <a:buClr>
                <a:srgbClr val="000000"/>
              </a:buClr>
              <a:buSzPts val="1200"/>
              <a:buChar char="○"/>
              <a:defRPr sz="1200"/>
            </a:lvl2pPr>
            <a:lvl3pPr marL="1371600" lvl="2" indent="-304800" algn="l">
              <a:lnSpc>
                <a:spcPct val="100000"/>
              </a:lnSpc>
              <a:spcBef>
                <a:spcPts val="600"/>
              </a:spcBef>
              <a:spcAft>
                <a:spcPts val="0"/>
              </a:spcAft>
              <a:buClr>
                <a:srgbClr val="000000"/>
              </a:buClr>
              <a:buSzPts val="1200"/>
              <a:buChar char="■"/>
              <a:defRPr sz="1200"/>
            </a:lvl3pPr>
            <a:lvl4pPr marL="1828800" lvl="3" indent="-304800" algn="l">
              <a:lnSpc>
                <a:spcPct val="100000"/>
              </a:lnSpc>
              <a:spcBef>
                <a:spcPts val="600"/>
              </a:spcBef>
              <a:spcAft>
                <a:spcPts val="0"/>
              </a:spcAft>
              <a:buClr>
                <a:srgbClr val="000000"/>
              </a:buClr>
              <a:buSzPts val="1200"/>
              <a:buChar char="●"/>
              <a:defRPr sz="1200"/>
            </a:lvl4pPr>
            <a:lvl5pPr marL="2286000" lvl="4" indent="-304800" algn="l">
              <a:lnSpc>
                <a:spcPct val="100000"/>
              </a:lnSpc>
              <a:spcBef>
                <a:spcPts val="600"/>
              </a:spcBef>
              <a:spcAft>
                <a:spcPts val="0"/>
              </a:spcAft>
              <a:buClr>
                <a:srgbClr val="000000"/>
              </a:buClr>
              <a:buSzPts val="1200"/>
              <a:buChar char="○"/>
              <a:defRPr sz="1200"/>
            </a:lvl5pPr>
            <a:lvl6pPr marL="2743200" lvl="5" indent="-304800" algn="l">
              <a:lnSpc>
                <a:spcPct val="100000"/>
              </a:lnSpc>
              <a:spcBef>
                <a:spcPts val="600"/>
              </a:spcBef>
              <a:spcAft>
                <a:spcPts val="0"/>
              </a:spcAft>
              <a:buClr>
                <a:srgbClr val="000000"/>
              </a:buClr>
              <a:buSzPts val="1200"/>
              <a:buChar char="■"/>
              <a:defRPr sz="1200"/>
            </a:lvl6pPr>
            <a:lvl7pPr marL="3200400" lvl="6" indent="-304800" algn="l">
              <a:lnSpc>
                <a:spcPct val="100000"/>
              </a:lnSpc>
              <a:spcBef>
                <a:spcPts val="600"/>
              </a:spcBef>
              <a:spcAft>
                <a:spcPts val="0"/>
              </a:spcAft>
              <a:buClr>
                <a:srgbClr val="000000"/>
              </a:buClr>
              <a:buSzPts val="1200"/>
              <a:buChar char="●"/>
              <a:defRPr sz="1200"/>
            </a:lvl7pPr>
            <a:lvl8pPr marL="3657600" lvl="7" indent="-304800" algn="l">
              <a:lnSpc>
                <a:spcPct val="100000"/>
              </a:lnSpc>
              <a:spcBef>
                <a:spcPts val="600"/>
              </a:spcBef>
              <a:spcAft>
                <a:spcPts val="0"/>
              </a:spcAft>
              <a:buClr>
                <a:srgbClr val="000000"/>
              </a:buClr>
              <a:buSzPts val="1200"/>
              <a:buChar char="○"/>
              <a:defRPr sz="1200"/>
            </a:lvl8pPr>
            <a:lvl9pPr marL="4114800" lvl="8" indent="-304800" algn="l">
              <a:lnSpc>
                <a:spcPct val="100000"/>
              </a:lnSpc>
              <a:spcBef>
                <a:spcPts val="600"/>
              </a:spcBef>
              <a:spcAft>
                <a:spcPts val="600"/>
              </a:spcAft>
              <a:buClr>
                <a:srgbClr val="000000"/>
              </a:buClr>
              <a:buSzPts val="1200"/>
              <a:buChar char="■"/>
              <a:defRPr sz="1200"/>
            </a:lvl9pPr>
          </a:lstStyle>
          <a:p/>
        </p:txBody>
      </p:sp>
      <p:sp>
        <p:nvSpPr>
          <p:cNvPr id="41" name="Google Shape;41;p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
        <p:nvSpPr>
          <p:cNvPr id="42" name="Google Shape;42;p5"/>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 name="Google Shape;43;p5"/>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4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44" name="Google Shape;44;p5"/>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 name="Google Shape;45;p5"/>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 name="Google Shape;46;p5"/>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CHRIST</a:t>
            </a:r>
            <a:b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br>
            <a:r>
              <a:rPr lang="en-GB" sz="1200" b="0" i="0" u="none" strike="noStrike" cap="none">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9" name="Google Shape;49;p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
        <p:nvSpPr>
          <p:cNvPr id="50" name="Google Shape;50;p6"/>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 name="Google Shape;51;p6"/>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4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52" name="Google Shape;52;p6"/>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 name="Google Shape;53;p6"/>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 name="Google Shape;54;p6"/>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CHRIST</a:t>
            </a:r>
            <a:b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br>
            <a:r>
              <a:rPr lang="en-GB" sz="1200" b="0" i="0" u="none" strike="noStrike" cap="none">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7" name="Google Shape;57;p7"/>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rgbClr val="000000"/>
              </a:buClr>
              <a:buSzPts val="1200"/>
              <a:buChar char="●"/>
              <a:defRPr sz="1200"/>
            </a:lvl1pPr>
            <a:lvl2pPr marL="914400" lvl="1" indent="-304800" algn="l">
              <a:lnSpc>
                <a:spcPct val="100000"/>
              </a:lnSpc>
              <a:spcBef>
                <a:spcPts val="600"/>
              </a:spcBef>
              <a:spcAft>
                <a:spcPts val="0"/>
              </a:spcAft>
              <a:buClr>
                <a:srgbClr val="000000"/>
              </a:buClr>
              <a:buSzPts val="1200"/>
              <a:buChar char="○"/>
              <a:defRPr sz="1200"/>
            </a:lvl2pPr>
            <a:lvl3pPr marL="1371600" lvl="2" indent="-304800" algn="l">
              <a:lnSpc>
                <a:spcPct val="100000"/>
              </a:lnSpc>
              <a:spcBef>
                <a:spcPts val="600"/>
              </a:spcBef>
              <a:spcAft>
                <a:spcPts val="0"/>
              </a:spcAft>
              <a:buClr>
                <a:srgbClr val="000000"/>
              </a:buClr>
              <a:buSzPts val="1200"/>
              <a:buChar char="■"/>
              <a:defRPr sz="1200"/>
            </a:lvl3pPr>
            <a:lvl4pPr marL="1828800" lvl="3" indent="-304800" algn="l">
              <a:lnSpc>
                <a:spcPct val="100000"/>
              </a:lnSpc>
              <a:spcBef>
                <a:spcPts val="600"/>
              </a:spcBef>
              <a:spcAft>
                <a:spcPts val="0"/>
              </a:spcAft>
              <a:buClr>
                <a:srgbClr val="000000"/>
              </a:buClr>
              <a:buSzPts val="1200"/>
              <a:buChar char="●"/>
              <a:defRPr sz="1200"/>
            </a:lvl4pPr>
            <a:lvl5pPr marL="2286000" lvl="4" indent="-304800" algn="l">
              <a:lnSpc>
                <a:spcPct val="100000"/>
              </a:lnSpc>
              <a:spcBef>
                <a:spcPts val="600"/>
              </a:spcBef>
              <a:spcAft>
                <a:spcPts val="0"/>
              </a:spcAft>
              <a:buClr>
                <a:srgbClr val="000000"/>
              </a:buClr>
              <a:buSzPts val="1200"/>
              <a:buChar char="○"/>
              <a:defRPr sz="1200"/>
            </a:lvl5pPr>
            <a:lvl6pPr marL="2743200" lvl="5" indent="-304800" algn="l">
              <a:lnSpc>
                <a:spcPct val="100000"/>
              </a:lnSpc>
              <a:spcBef>
                <a:spcPts val="600"/>
              </a:spcBef>
              <a:spcAft>
                <a:spcPts val="0"/>
              </a:spcAft>
              <a:buClr>
                <a:srgbClr val="000000"/>
              </a:buClr>
              <a:buSzPts val="1200"/>
              <a:buChar char="■"/>
              <a:defRPr sz="1200"/>
            </a:lvl6pPr>
            <a:lvl7pPr marL="3200400" lvl="6" indent="-304800" algn="l">
              <a:lnSpc>
                <a:spcPct val="100000"/>
              </a:lnSpc>
              <a:spcBef>
                <a:spcPts val="600"/>
              </a:spcBef>
              <a:spcAft>
                <a:spcPts val="0"/>
              </a:spcAft>
              <a:buClr>
                <a:srgbClr val="000000"/>
              </a:buClr>
              <a:buSzPts val="1200"/>
              <a:buChar char="●"/>
              <a:defRPr sz="1200"/>
            </a:lvl7pPr>
            <a:lvl8pPr marL="3657600" lvl="7" indent="-304800" algn="l">
              <a:lnSpc>
                <a:spcPct val="100000"/>
              </a:lnSpc>
              <a:spcBef>
                <a:spcPts val="600"/>
              </a:spcBef>
              <a:spcAft>
                <a:spcPts val="0"/>
              </a:spcAft>
              <a:buClr>
                <a:srgbClr val="000000"/>
              </a:buClr>
              <a:buSzPts val="1200"/>
              <a:buChar char="○"/>
              <a:defRPr sz="1200"/>
            </a:lvl8pPr>
            <a:lvl9pPr marL="4114800" lvl="8" indent="-304800" algn="l">
              <a:lnSpc>
                <a:spcPct val="100000"/>
              </a:lnSpc>
              <a:spcBef>
                <a:spcPts val="600"/>
              </a:spcBef>
              <a:spcAft>
                <a:spcPts val="600"/>
              </a:spcAft>
              <a:buClr>
                <a:srgbClr val="000000"/>
              </a:buClr>
              <a:buSzPts val="1200"/>
              <a:buChar char="■"/>
              <a:defRPr sz="1200"/>
            </a:lvl9pPr>
          </a:lstStyle>
          <a:p/>
        </p:txBody>
      </p:sp>
      <p:sp>
        <p:nvSpPr>
          <p:cNvPr id="58" name="Google Shape;58;p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
        <p:nvSpPr>
          <p:cNvPr id="59" name="Google Shape;59;p7"/>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60;p7"/>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4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61" name="Google Shape;61;p7"/>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 name="Google Shape;62;p7"/>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3" name="Google Shape;63;p7"/>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CHRIST</a:t>
            </a:r>
            <a:b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br>
            <a:r>
              <a:rPr lang="en-GB" sz="1200" b="0" i="0" u="none" strike="noStrike" cap="none">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490250" y="600200"/>
            <a:ext cx="6367800" cy="5454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6" name="Google Shape;66;p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
        <p:nvSpPr>
          <p:cNvPr id="67" name="Google Shape;67;p8"/>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 name="Google Shape;68;p8"/>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4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69" name="Google Shape;69;p8"/>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 name="Google Shape;70;p8"/>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 name="Google Shape;71;p8"/>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CHRIST</a:t>
            </a:r>
            <a:b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br>
            <a:r>
              <a:rPr lang="en-GB" sz="1200" b="0" i="0" u="none" strike="noStrike" cap="none">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72"/>
        <p:cNvGrpSpPr/>
        <p:nvPr/>
      </p:nvGrpSpPr>
      <p:grpSpPr>
        <a:xfrm>
          <a:off x="0" y="0"/>
          <a:ext cx="0" cy="0"/>
          <a:chOff x="0" y="0"/>
          <a:chExt cx="0" cy="0"/>
        </a:xfrm>
      </p:grpSpPr>
      <p:sp>
        <p:nvSpPr>
          <p:cNvPr id="73" name="Google Shape;73;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4" name="Google Shape;74;p9"/>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5" name="Google Shape;75;p9"/>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100"/>
              <a:buNone/>
              <a:defRPr sz="2100"/>
            </a:lvl1pPr>
            <a:lvl2pPr lvl="1" algn="ctr">
              <a:lnSpc>
                <a:spcPct val="100000"/>
              </a:lnSpc>
              <a:spcBef>
                <a:spcPts val="0"/>
              </a:spcBef>
              <a:spcAft>
                <a:spcPts val="0"/>
              </a:spcAft>
              <a:buClr>
                <a:srgbClr val="000000"/>
              </a:buClr>
              <a:buSzPts val="2100"/>
              <a:buNone/>
              <a:defRPr sz="2100"/>
            </a:lvl2pPr>
            <a:lvl3pPr lvl="2" algn="ctr">
              <a:lnSpc>
                <a:spcPct val="100000"/>
              </a:lnSpc>
              <a:spcBef>
                <a:spcPts val="0"/>
              </a:spcBef>
              <a:spcAft>
                <a:spcPts val="0"/>
              </a:spcAft>
              <a:buClr>
                <a:srgbClr val="000000"/>
              </a:buClr>
              <a:buSzPts val="2100"/>
              <a:buNone/>
              <a:defRPr sz="2100"/>
            </a:lvl3pPr>
            <a:lvl4pPr lvl="3" algn="ctr">
              <a:lnSpc>
                <a:spcPct val="100000"/>
              </a:lnSpc>
              <a:spcBef>
                <a:spcPts val="0"/>
              </a:spcBef>
              <a:spcAft>
                <a:spcPts val="0"/>
              </a:spcAft>
              <a:buClr>
                <a:srgbClr val="000000"/>
              </a:buClr>
              <a:buSzPts val="2100"/>
              <a:buNone/>
              <a:defRPr sz="2100"/>
            </a:lvl4pPr>
            <a:lvl5pPr lvl="4" algn="ctr">
              <a:lnSpc>
                <a:spcPct val="100000"/>
              </a:lnSpc>
              <a:spcBef>
                <a:spcPts val="0"/>
              </a:spcBef>
              <a:spcAft>
                <a:spcPts val="0"/>
              </a:spcAft>
              <a:buClr>
                <a:srgbClr val="000000"/>
              </a:buClr>
              <a:buSzPts val="2100"/>
              <a:buNone/>
              <a:defRPr sz="2100"/>
            </a:lvl5pPr>
            <a:lvl6pPr lvl="5" algn="ctr">
              <a:lnSpc>
                <a:spcPct val="100000"/>
              </a:lnSpc>
              <a:spcBef>
                <a:spcPts val="0"/>
              </a:spcBef>
              <a:spcAft>
                <a:spcPts val="0"/>
              </a:spcAft>
              <a:buClr>
                <a:srgbClr val="000000"/>
              </a:buClr>
              <a:buSzPts val="2100"/>
              <a:buNone/>
              <a:defRPr sz="2100"/>
            </a:lvl6pPr>
            <a:lvl7pPr lvl="6" algn="ctr">
              <a:lnSpc>
                <a:spcPct val="100000"/>
              </a:lnSpc>
              <a:spcBef>
                <a:spcPts val="0"/>
              </a:spcBef>
              <a:spcAft>
                <a:spcPts val="0"/>
              </a:spcAft>
              <a:buClr>
                <a:srgbClr val="000000"/>
              </a:buClr>
              <a:buSzPts val="2100"/>
              <a:buNone/>
              <a:defRPr sz="2100"/>
            </a:lvl7pPr>
            <a:lvl8pPr lvl="7" algn="ctr">
              <a:lnSpc>
                <a:spcPct val="100000"/>
              </a:lnSpc>
              <a:spcBef>
                <a:spcPts val="0"/>
              </a:spcBef>
              <a:spcAft>
                <a:spcPts val="0"/>
              </a:spcAft>
              <a:buClr>
                <a:srgbClr val="000000"/>
              </a:buClr>
              <a:buSzPts val="2100"/>
              <a:buNone/>
              <a:defRPr sz="2100"/>
            </a:lvl8pPr>
            <a:lvl9pPr lvl="8" algn="ctr">
              <a:lnSpc>
                <a:spcPct val="100000"/>
              </a:lnSpc>
              <a:spcBef>
                <a:spcPts val="0"/>
              </a:spcBef>
              <a:spcAft>
                <a:spcPts val="0"/>
              </a:spcAft>
              <a:buClr>
                <a:srgbClr val="000000"/>
              </a:buClr>
              <a:buSzPts val="2100"/>
              <a:buNone/>
              <a:defRPr sz="2100"/>
            </a:lvl9pPr>
          </a:lstStyle>
          <a:p/>
        </p:txBody>
      </p:sp>
      <p:sp>
        <p:nvSpPr>
          <p:cNvPr id="76" name="Google Shape;76;p9"/>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noAutofit/>
          </a:bodyPr>
          <a:lstStyle>
            <a:lvl1pPr marL="457200" lvl="0" indent="-368300" algn="l">
              <a:lnSpc>
                <a:spcPct val="100000"/>
              </a:lnSpc>
              <a:spcBef>
                <a:spcPts val="0"/>
              </a:spcBef>
              <a:spcAft>
                <a:spcPts val="0"/>
              </a:spcAft>
              <a:buClr>
                <a:srgbClr val="000000"/>
              </a:buClr>
              <a:buSzPts val="2200"/>
              <a:buChar char="●"/>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600"/>
              </a:spcAft>
              <a:buClr>
                <a:srgbClr val="000000"/>
              </a:buClr>
              <a:buSzPts val="1800"/>
              <a:buChar char="■"/>
              <a:defRPr/>
            </a:lvl9pPr>
          </a:lstStyle>
          <a:p/>
        </p:txBody>
      </p:sp>
      <p:sp>
        <p:nvSpPr>
          <p:cNvPr id="77" name="Google Shape;77;p9"/>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
        <p:nvSpPr>
          <p:cNvPr id="78" name="Google Shape;78;p9"/>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 name="Google Shape;79;p9"/>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4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80" name="Google Shape;80;p9"/>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 name="Google Shape;81;p9"/>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 name="Google Shape;82;p9"/>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CHRIST</a:t>
            </a:r>
            <a:b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br>
            <a:r>
              <a:rPr lang="en-GB" sz="1200" b="0" i="0" u="none" strike="noStrike" cap="none">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3"/>
        <p:cNvGrpSpPr/>
        <p:nvPr/>
      </p:nvGrpSpPr>
      <p:grpSpPr>
        <a:xfrm>
          <a:off x="0" y="0"/>
          <a:ext cx="0" cy="0"/>
          <a:chOff x="0" y="0"/>
          <a:chExt cx="0" cy="0"/>
        </a:xfrm>
      </p:grpSpPr>
      <p:sp>
        <p:nvSpPr>
          <p:cNvPr id="84" name="Google Shape;84;p10"/>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000000"/>
              </a:buClr>
              <a:buSzPts val="2200"/>
              <a:buNone/>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600"/>
              </a:spcAft>
              <a:buClr>
                <a:srgbClr val="000000"/>
              </a:buClr>
              <a:buSzPts val="1800"/>
              <a:buChar char="■"/>
              <a:defRPr/>
            </a:lvl9pPr>
          </a:lstStyle>
          <a:p/>
        </p:txBody>
      </p:sp>
      <p:sp>
        <p:nvSpPr>
          <p:cNvPr id="85" name="Google Shape;85;p1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
        <p:nvSpPr>
          <p:cNvPr id="86" name="Google Shape;86;p10"/>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 name="Google Shape;87;p10"/>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4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88" name="Google Shape;88;p10"/>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 name="Google Shape;89;p10"/>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0" name="Google Shape;90;p10"/>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panose="02040502050405020303"/>
              <a:buNone/>
            </a:pPr>
            <a: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t>CHRIST</a:t>
            </a:r>
            <a:br>
              <a:rPr lang="en-GB" sz="1400" b="0" i="0" u="none" strike="noStrike" cap="none">
                <a:solidFill>
                  <a:srgbClr val="FFFFFF"/>
                </a:solidFill>
                <a:latin typeface="Georgia" panose="02040502050405020303"/>
                <a:ea typeface="Georgia" panose="02040502050405020303"/>
                <a:cs typeface="Georgia" panose="02040502050405020303"/>
                <a:sym typeface="Georgia" panose="02040502050405020303"/>
              </a:rPr>
            </a:br>
            <a:r>
              <a:rPr lang="en-GB" sz="1200" b="0" i="0" u="none" strike="noStrike" cap="none">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b="0" i="0" u="none" strike="noStrike" cap="none">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1pPr>
            <a:lvl2pPr lvl="1">
              <a:spcBef>
                <a:spcPts val="0"/>
              </a:spcBef>
              <a:spcAft>
                <a:spcPts val="0"/>
              </a:spcAft>
              <a:buSzPts val="2800"/>
              <a:buFont typeface="Archivo Narrow"/>
              <a:buNone/>
              <a:defRPr sz="2800" b="1">
                <a:latin typeface="Archivo Narrow"/>
                <a:ea typeface="Archivo Narrow"/>
                <a:cs typeface="Archivo Narrow"/>
                <a:sym typeface="Archivo Narrow"/>
              </a:defRPr>
            </a:lvl2pPr>
            <a:lvl3pPr lvl="2">
              <a:spcBef>
                <a:spcPts val="0"/>
              </a:spcBef>
              <a:spcAft>
                <a:spcPts val="0"/>
              </a:spcAft>
              <a:buSzPts val="2800"/>
              <a:buFont typeface="Archivo Narrow"/>
              <a:buNone/>
              <a:defRPr sz="2800" b="1">
                <a:latin typeface="Archivo Narrow"/>
                <a:ea typeface="Archivo Narrow"/>
                <a:cs typeface="Archivo Narrow"/>
                <a:sym typeface="Archivo Narrow"/>
              </a:defRPr>
            </a:lvl3pPr>
            <a:lvl4pPr lvl="3">
              <a:spcBef>
                <a:spcPts val="0"/>
              </a:spcBef>
              <a:spcAft>
                <a:spcPts val="0"/>
              </a:spcAft>
              <a:buSzPts val="2800"/>
              <a:buFont typeface="Archivo Narrow"/>
              <a:buNone/>
              <a:defRPr sz="2800" b="1">
                <a:latin typeface="Archivo Narrow"/>
                <a:ea typeface="Archivo Narrow"/>
                <a:cs typeface="Archivo Narrow"/>
                <a:sym typeface="Archivo Narrow"/>
              </a:defRPr>
            </a:lvl4pPr>
            <a:lvl5pPr lvl="4">
              <a:spcBef>
                <a:spcPts val="0"/>
              </a:spcBef>
              <a:spcAft>
                <a:spcPts val="0"/>
              </a:spcAft>
              <a:buSzPts val="2800"/>
              <a:buFont typeface="Archivo Narrow"/>
              <a:buNone/>
              <a:defRPr sz="2800" b="1">
                <a:latin typeface="Archivo Narrow"/>
                <a:ea typeface="Archivo Narrow"/>
                <a:cs typeface="Archivo Narrow"/>
                <a:sym typeface="Archivo Narrow"/>
              </a:defRPr>
            </a:lvl5pPr>
            <a:lvl6pPr lvl="5">
              <a:spcBef>
                <a:spcPts val="0"/>
              </a:spcBef>
              <a:spcAft>
                <a:spcPts val="0"/>
              </a:spcAft>
              <a:buSzPts val="2800"/>
              <a:buFont typeface="Archivo Narrow"/>
              <a:buNone/>
              <a:defRPr sz="2800" b="1">
                <a:latin typeface="Archivo Narrow"/>
                <a:ea typeface="Archivo Narrow"/>
                <a:cs typeface="Archivo Narrow"/>
                <a:sym typeface="Archivo Narrow"/>
              </a:defRPr>
            </a:lvl6pPr>
            <a:lvl7pPr lvl="6">
              <a:spcBef>
                <a:spcPts val="0"/>
              </a:spcBef>
              <a:spcAft>
                <a:spcPts val="0"/>
              </a:spcAft>
              <a:buSzPts val="2800"/>
              <a:buFont typeface="Archivo Narrow"/>
              <a:buNone/>
              <a:defRPr sz="2800" b="1">
                <a:latin typeface="Archivo Narrow"/>
                <a:ea typeface="Archivo Narrow"/>
                <a:cs typeface="Archivo Narrow"/>
                <a:sym typeface="Archivo Narrow"/>
              </a:defRPr>
            </a:lvl7pPr>
            <a:lvl8pPr lvl="7">
              <a:spcBef>
                <a:spcPts val="0"/>
              </a:spcBef>
              <a:spcAft>
                <a:spcPts val="0"/>
              </a:spcAft>
              <a:buSzPts val="2800"/>
              <a:buFont typeface="Archivo Narrow"/>
              <a:buNone/>
              <a:defRPr sz="2800" b="1">
                <a:latin typeface="Archivo Narrow"/>
                <a:ea typeface="Archivo Narrow"/>
                <a:cs typeface="Archivo Narrow"/>
                <a:sym typeface="Archivo Narrow"/>
              </a:defRPr>
            </a:lvl8pPr>
            <a:lvl9pPr lvl="8">
              <a:spcBef>
                <a:spcPts val="0"/>
              </a:spcBef>
              <a:spcAft>
                <a:spcPts val="0"/>
              </a:spcAft>
              <a:buSzPts val="2800"/>
              <a:buFont typeface="Archivo Narrow"/>
              <a:buNone/>
              <a:defRPr sz="2800" b="1">
                <a:latin typeface="Archivo Narrow"/>
                <a:ea typeface="Archivo Narrow"/>
                <a:cs typeface="Archivo Narrow"/>
                <a:sym typeface="Archivo Narrow"/>
              </a:defRPr>
            </a:lvl9pPr>
          </a:lstStyle>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marR="0" lvl="0" indent="-368300" algn="l" rtl="0">
              <a:lnSpc>
                <a:spcPct val="100000"/>
              </a:lnSpc>
              <a:spcBef>
                <a:spcPts val="0"/>
              </a:spcBef>
              <a:spcAft>
                <a:spcPts val="0"/>
              </a:spcAft>
              <a:buClr>
                <a:srgbClr val="000000"/>
              </a:buClr>
              <a:buSzPts val="2200"/>
              <a:buFont typeface="Archivo Narrow"/>
              <a:buChar char="●"/>
              <a:defRPr sz="2200" b="0" i="0" u="none" strike="noStrike" cap="none">
                <a:solidFill>
                  <a:srgbClr val="000000"/>
                </a:solidFill>
                <a:latin typeface="Archivo Narrow"/>
                <a:ea typeface="Archivo Narrow"/>
                <a:cs typeface="Archivo Narrow"/>
                <a:sym typeface="Archivo Narrow"/>
              </a:defRPr>
            </a:lvl1pPr>
            <a:lvl2pPr marL="914400" marR="0" lvl="1"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2pPr>
            <a:lvl3pPr marL="1371600" marR="0" lvl="2"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3pPr>
            <a:lvl4pPr marL="1828800" marR="0" lvl="3"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4pPr>
            <a:lvl5pPr marL="2286000" marR="0" lvl="4"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5pPr>
            <a:lvl6pPr marL="2743200" marR="0" lvl="5"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6pPr>
            <a:lvl7pPr marL="3200400" marR="0" lvl="6"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7pPr>
            <a:lvl8pPr marL="3657600" marR="0" lvl="7"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8pPr>
            <a:lvl9pPr marL="4114800" marR="0" lvl="8" indent="-342900" algn="l" rtl="0">
              <a:lnSpc>
                <a:spcPct val="100000"/>
              </a:lnSpc>
              <a:spcBef>
                <a:spcPts val="600"/>
              </a:spcBef>
              <a:spcAft>
                <a:spcPts val="60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9pPr>
          </a:lstStyle>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chemeClr val="dk2"/>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3"/>
          <p:cNvSpPr txBox="1">
            <a:spLocks noGrp="1"/>
          </p:cNvSpPr>
          <p:nvPr>
            <p:ph type="ctrTitle"/>
          </p:nvPr>
        </p:nvSpPr>
        <p:spPr>
          <a:xfrm>
            <a:off x="311700" y="2118567"/>
            <a:ext cx="8520600" cy="1714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rgbClr val="000000"/>
              </a:buClr>
              <a:buSzPts val="3600"/>
              <a:buNone/>
            </a:pPr>
            <a:r>
              <a:rPr lang="en-US" dirty="0">
                <a:solidFill>
                  <a:srgbClr val="00BF75"/>
                </a:solidFill>
                <a:latin typeface="Times New Roman" panose="02020603050405020304" pitchFamily="18" charset="0"/>
                <a:cs typeface="Times New Roman" panose="02020603050405020304" pitchFamily="18" charset="0"/>
              </a:rPr>
              <a:t>Food View</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Visualizing insights from Zomato, Swiggy</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and market trends</a:t>
            </a:r>
            <a:endParaRPr lang="en-US" sz="3200" dirty="0">
              <a:latin typeface="Times New Roman" panose="02020603050405020304" pitchFamily="18" charset="0"/>
              <a:cs typeface="Times New Roman" panose="02020603050405020304" pitchFamily="18" charset="0"/>
            </a:endParaRPr>
          </a:p>
        </p:txBody>
      </p:sp>
      <p:sp>
        <p:nvSpPr>
          <p:cNvPr id="112" name="Google Shape;112;p13"/>
          <p:cNvSpPr txBox="1">
            <a:spLocks noGrp="1"/>
          </p:cNvSpPr>
          <p:nvPr>
            <p:ph type="subTitle" idx="1"/>
          </p:nvPr>
        </p:nvSpPr>
        <p:spPr>
          <a:xfrm>
            <a:off x="311785" y="4079240"/>
            <a:ext cx="8520430" cy="1397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2800"/>
              <a:buNone/>
            </a:pPr>
            <a:r>
              <a:rPr lang="en-US" sz="2000" b="1" dirty="0" err="1">
                <a:latin typeface="Times New Roman Bold" panose="02020603050405020304" charset="0"/>
                <a:cs typeface="Times New Roman Bold" panose="02020603050405020304" charset="0"/>
                <a:sym typeface="+mn-ea"/>
              </a:rPr>
              <a:t>Ritwika</a:t>
            </a:r>
            <a:r>
              <a:rPr lang="en-US" sz="2000" b="1" dirty="0">
                <a:latin typeface="Times New Roman Bold" panose="02020603050405020304" charset="0"/>
                <a:cs typeface="Times New Roman Bold" panose="02020603050405020304" charset="0"/>
                <a:sym typeface="+mn-ea"/>
              </a:rPr>
              <a:t> Das Gupta (2348049)</a:t>
            </a:r>
            <a:endParaRPr lang="en-US" sz="2000" b="1" dirty="0">
              <a:latin typeface="Times New Roman Bold" panose="02020603050405020304" charset="0"/>
              <a:cs typeface="Times New Roman Bold" panose="02020603050405020304" charset="0"/>
            </a:endParaRPr>
          </a:p>
          <a:p>
            <a:pPr marL="0" lvl="0" indent="0" algn="ctr" rtl="0">
              <a:lnSpc>
                <a:spcPct val="100000"/>
              </a:lnSpc>
              <a:spcBef>
                <a:spcPts val="0"/>
              </a:spcBef>
              <a:spcAft>
                <a:spcPts val="0"/>
              </a:spcAft>
              <a:buClr>
                <a:srgbClr val="000000"/>
              </a:buClr>
              <a:buSzPts val="2800"/>
              <a:buNone/>
            </a:pPr>
            <a:r>
              <a:rPr lang="en-US" sz="2000" b="1" dirty="0" err="1">
                <a:latin typeface="Times New Roman Bold" panose="02020603050405020304" charset="0"/>
                <a:cs typeface="Times New Roman Bold" panose="02020603050405020304" charset="0"/>
                <a:sym typeface="+mn-ea"/>
              </a:rPr>
              <a:t>Sayantan</a:t>
            </a:r>
            <a:r>
              <a:rPr lang="en-US" sz="2000" b="1" dirty="0">
                <a:latin typeface="Times New Roman Bold" panose="02020603050405020304" charset="0"/>
                <a:cs typeface="Times New Roman Bold" panose="02020603050405020304" charset="0"/>
                <a:sym typeface="+mn-ea"/>
              </a:rPr>
              <a:t> Ray (2348057)</a:t>
            </a:r>
            <a:endParaRPr lang="en-US" sz="2000" b="1" dirty="0">
              <a:latin typeface="Times New Roman Bold" panose="02020603050405020304" charset="0"/>
              <a:cs typeface="Times New Roman Bold" panose="02020603050405020304" charset="0"/>
            </a:endParaRPr>
          </a:p>
          <a:p>
            <a:pPr marL="0" lvl="0" indent="0" algn="ctr" rtl="0">
              <a:lnSpc>
                <a:spcPct val="100000"/>
              </a:lnSpc>
              <a:spcBef>
                <a:spcPts val="0"/>
              </a:spcBef>
              <a:spcAft>
                <a:spcPts val="0"/>
              </a:spcAft>
              <a:buClr>
                <a:srgbClr val="000000"/>
              </a:buClr>
              <a:buSzPts val="2800"/>
              <a:buNone/>
            </a:pPr>
            <a:r>
              <a:rPr lang="en-US" sz="2000" b="1" dirty="0">
                <a:latin typeface="Times New Roman Bold" panose="02020603050405020304" charset="0"/>
                <a:cs typeface="Times New Roman Bold" panose="02020603050405020304" charset="0"/>
              </a:rPr>
              <a:t>Soham Chatterjee (2348062)</a:t>
            </a:r>
            <a:endParaRPr lang="en-US" sz="2000" b="1" dirty="0">
              <a:latin typeface="Times New Roman Bold" panose="02020603050405020304" charset="0"/>
              <a:cs typeface="Times New Roman Bold" panose="02020603050405020304" charset="0"/>
            </a:endParaRPr>
          </a:p>
          <a:p>
            <a:pPr marL="0" lvl="0" indent="0" algn="ctr" rtl="0">
              <a:lnSpc>
                <a:spcPct val="100000"/>
              </a:lnSpc>
              <a:spcBef>
                <a:spcPts val="0"/>
              </a:spcBef>
              <a:spcAft>
                <a:spcPts val="0"/>
              </a:spcAft>
              <a:buClr>
                <a:srgbClr val="000000"/>
              </a:buClr>
              <a:buSzPts val="2800"/>
              <a:buNone/>
            </a:pPr>
            <a:r>
              <a:rPr lang="en-US" sz="2000" b="1" dirty="0">
                <a:latin typeface="Times New Roman Bold" panose="02020603050405020304" charset="0"/>
                <a:cs typeface="Times New Roman Bold" panose="02020603050405020304" charset="0"/>
              </a:rPr>
              <a:t>Swarnasish Banaerjee (2348066)</a:t>
            </a:r>
            <a:endParaRPr lang="en-US" sz="2000" dirty="0">
              <a:latin typeface="Times New Roman" panose="02020603050405020304" pitchFamily="18" charset="0"/>
              <a:cs typeface="Times New Roman" panose="02020603050405020304" pitchFamily="18" charset="0"/>
            </a:endParaRPr>
          </a:p>
          <a:p>
            <a:pPr marL="0" lvl="0" indent="0" algn="ctr" rtl="0">
              <a:lnSpc>
                <a:spcPct val="100000"/>
              </a:lnSpc>
              <a:spcBef>
                <a:spcPts val="0"/>
              </a:spcBef>
              <a:spcAft>
                <a:spcPts val="0"/>
              </a:spcAft>
              <a:buClr>
                <a:srgbClr val="000000"/>
              </a:buClr>
              <a:buSzPts val="2800"/>
              <a:buNone/>
            </a:pPr>
            <a:r>
              <a:rPr lang="en-US" sz="2000" dirty="0">
                <a:latin typeface="Times New Roman" panose="02020603050405020304" pitchFamily="18" charset="0"/>
                <a:cs typeface="Times New Roman" panose="02020603050405020304" pitchFamily="18" charset="0"/>
              </a:rPr>
              <a:t>Under the guidance of </a:t>
            </a:r>
            <a:r>
              <a:rPr lang="en-US" sz="2000" b="1">
                <a:latin typeface="Times New Roman Bold" panose="02020603050405020304" charset="0"/>
                <a:cs typeface="Times New Roman Bold" panose="02020603050405020304" charset="0"/>
              </a:rPr>
              <a:t>Dr Senthil Vadivu M</a:t>
            </a:r>
            <a:endParaRPr lang="en-US" sz="2000" b="1">
              <a:latin typeface="Times New Roman Bold" panose="02020603050405020304" charset="0"/>
              <a:cs typeface="Times New Roman Bold"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Google Shape;117;p14"/>
          <p:cNvSpPr txBox="1">
            <a:spLocks noGrp="1"/>
          </p:cNvSpPr>
          <p:nvPr>
            <p:ph type="title"/>
          </p:nvPr>
        </p:nvSpPr>
        <p:spPr>
          <a:xfrm>
            <a:off x="311700" y="721308"/>
            <a:ext cx="8520600" cy="763500"/>
          </a:xfrm>
          <a:prstGeom prst="rect">
            <a:avLst/>
          </a:prstGeom>
          <a:solidFill>
            <a:schemeClr val="bg2">
              <a:lumMod val="20000"/>
              <a:lumOff val="80000"/>
            </a:schemeClr>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800"/>
              <a:buNone/>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mn-ea"/>
              </a:rPr>
              <a:t> Zomato Stock Analysis Overview</a:t>
            </a:r>
            <a:endParaRPr lang="en-US" sz="2000" dirty="0">
              <a:latin typeface="Times New Roman" panose="02020603050405020304" pitchFamily="18" charset="0"/>
              <a:cs typeface="Times New Roman" panose="02020603050405020304" pitchFamily="18" charset="0"/>
              <a:sym typeface="+mn-ea"/>
            </a:endParaRPr>
          </a:p>
        </p:txBody>
      </p:sp>
      <p:pic>
        <p:nvPicPr>
          <p:cNvPr id="12" name="Picture 11" descr="motorbike"/>
          <p:cNvPicPr>
            <a:picLocks noChangeAspect="1"/>
          </p:cNvPicPr>
          <p:nvPr/>
        </p:nvPicPr>
        <p:blipFill>
          <a:blip r:embed="rId1"/>
          <a:stretch>
            <a:fillRect/>
          </a:stretch>
        </p:blipFill>
        <p:spPr>
          <a:xfrm>
            <a:off x="438785" y="834390"/>
            <a:ext cx="590550" cy="536575"/>
          </a:xfrm>
          <a:prstGeom prst="rect">
            <a:avLst/>
          </a:prstGeom>
        </p:spPr>
      </p:pic>
      <p:pic>
        <p:nvPicPr>
          <p:cNvPr id="3" name="Picture 2" descr="WhatsApp Image 2024-08-17 at 20.23.42"/>
          <p:cNvPicPr>
            <a:picLocks noChangeAspect="1"/>
          </p:cNvPicPr>
          <p:nvPr/>
        </p:nvPicPr>
        <p:blipFill>
          <a:blip r:embed="rId2"/>
          <a:stretch>
            <a:fillRect/>
          </a:stretch>
        </p:blipFill>
        <p:spPr>
          <a:xfrm>
            <a:off x="311785" y="1583690"/>
            <a:ext cx="6965950" cy="3656330"/>
          </a:xfrm>
          <a:prstGeom prst="rect">
            <a:avLst/>
          </a:prstGeom>
        </p:spPr>
      </p:pic>
      <p:sp>
        <p:nvSpPr>
          <p:cNvPr id="8" name="Text Box 7"/>
          <p:cNvSpPr txBox="1"/>
          <p:nvPr/>
        </p:nvSpPr>
        <p:spPr>
          <a:xfrm>
            <a:off x="311785" y="5452745"/>
            <a:ext cx="8232140" cy="737235"/>
          </a:xfrm>
          <a:prstGeom prst="rect">
            <a:avLst/>
          </a:prstGeom>
          <a:noFill/>
        </p:spPr>
        <p:txBody>
          <a:bodyPr wrap="square" rtlCol="0">
            <a:spAutoFit/>
          </a:bodyPr>
          <a:p>
            <a:pPr algn="l"/>
            <a:r>
              <a:rPr lang="en-US"/>
              <a:t>This dashboard provides an analysis of Zomato's stock performance, highlighting key metrics such as lowest and highest traded prices, total volume, share price variations, a five-step price forecast, and candlestick chart for stock movement over a selected period.</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Google Shape;117;p14"/>
          <p:cNvSpPr txBox="1">
            <a:spLocks noGrp="1"/>
          </p:cNvSpPr>
          <p:nvPr>
            <p:ph type="title"/>
          </p:nvPr>
        </p:nvSpPr>
        <p:spPr>
          <a:xfrm>
            <a:off x="311700" y="721308"/>
            <a:ext cx="8520600" cy="763500"/>
          </a:xfrm>
          <a:prstGeom prst="rect">
            <a:avLst/>
          </a:prstGeom>
          <a:solidFill>
            <a:schemeClr val="bg2">
              <a:lumMod val="20000"/>
              <a:lumOff val="80000"/>
            </a:schemeClr>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800"/>
              <a:buNone/>
            </a:pP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sym typeface="+mn-ea"/>
              </a:rPr>
              <a:t>  </a:t>
            </a:r>
            <a:r>
              <a:rPr lang="en-US" sz="2000" dirty="0">
                <a:latin typeface="Times New Roman" panose="02020603050405020304" pitchFamily="18" charset="0"/>
                <a:cs typeface="Times New Roman" panose="02020603050405020304" pitchFamily="18" charset="0"/>
                <a:sym typeface="+mn-ea"/>
              </a:rPr>
              <a:t>Zomato Stock Analysis - Recent Trends</a:t>
            </a:r>
            <a:br>
              <a:rPr lang="en-US" sz="1800" dirty="0">
                <a:latin typeface="Times New Roman" panose="02020603050405020304" pitchFamily="18" charset="0"/>
                <a:cs typeface="Times New Roman" panose="02020603050405020304" pitchFamily="18" charset="0"/>
                <a:sym typeface="+mn-ea"/>
              </a:rPr>
            </a:br>
            <a:endParaRPr lang="en-US" sz="1800" dirty="0">
              <a:latin typeface="Times New Roman" panose="02020603050405020304" pitchFamily="18" charset="0"/>
              <a:cs typeface="Times New Roman" panose="02020603050405020304" pitchFamily="18" charset="0"/>
              <a:sym typeface="+mn-ea"/>
            </a:endParaRPr>
          </a:p>
        </p:txBody>
      </p:sp>
      <p:pic>
        <p:nvPicPr>
          <p:cNvPr id="12" name="Picture 11" descr="motorbike"/>
          <p:cNvPicPr>
            <a:picLocks noChangeAspect="1"/>
          </p:cNvPicPr>
          <p:nvPr/>
        </p:nvPicPr>
        <p:blipFill>
          <a:blip r:embed="rId1"/>
          <a:stretch>
            <a:fillRect/>
          </a:stretch>
        </p:blipFill>
        <p:spPr>
          <a:xfrm>
            <a:off x="438785" y="834390"/>
            <a:ext cx="590550" cy="536575"/>
          </a:xfrm>
          <a:prstGeom prst="rect">
            <a:avLst/>
          </a:prstGeom>
        </p:spPr>
      </p:pic>
      <p:sp>
        <p:nvSpPr>
          <p:cNvPr id="8" name="Text Box 7"/>
          <p:cNvSpPr txBox="1"/>
          <p:nvPr/>
        </p:nvSpPr>
        <p:spPr>
          <a:xfrm>
            <a:off x="311785" y="5452745"/>
            <a:ext cx="8232140" cy="737235"/>
          </a:xfrm>
          <a:prstGeom prst="rect">
            <a:avLst/>
          </a:prstGeom>
          <a:noFill/>
        </p:spPr>
        <p:txBody>
          <a:bodyPr wrap="square" rtlCol="0">
            <a:spAutoFit/>
          </a:bodyPr>
          <a:p>
            <a:pPr algn="l"/>
            <a:r>
              <a:rPr lang="en-US"/>
              <a:t>This dashboard provides a detailed analysis of Zomato's stock activity over the past week, showing key metrics like the lowest and highest traded prices, total volume, share price variation, a five-step price forecast, and candlestick chart illustrating stock movements.</a:t>
            </a:r>
            <a:endParaRPr lang="en-US"/>
          </a:p>
        </p:txBody>
      </p:sp>
      <p:pic>
        <p:nvPicPr>
          <p:cNvPr id="4" name="Picture 3"/>
          <p:cNvPicPr>
            <a:picLocks noChangeAspect="1"/>
          </p:cNvPicPr>
          <p:nvPr/>
        </p:nvPicPr>
        <p:blipFill>
          <a:blip r:embed="rId2"/>
          <a:stretch>
            <a:fillRect/>
          </a:stretch>
        </p:blipFill>
        <p:spPr>
          <a:xfrm>
            <a:off x="311785" y="1704340"/>
            <a:ext cx="6291580" cy="35293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Google Shape;117;p14"/>
          <p:cNvSpPr txBox="1">
            <a:spLocks noGrp="1"/>
          </p:cNvSpPr>
          <p:nvPr>
            <p:ph type="title"/>
          </p:nvPr>
        </p:nvSpPr>
        <p:spPr>
          <a:xfrm>
            <a:off x="311700" y="721308"/>
            <a:ext cx="8520600" cy="763500"/>
          </a:xfrm>
          <a:prstGeom prst="rect">
            <a:avLst/>
          </a:prstGeom>
          <a:solidFill>
            <a:schemeClr val="bg2">
              <a:lumMod val="20000"/>
              <a:lumOff val="80000"/>
            </a:schemeClr>
          </a:solidFill>
          <a:ln>
            <a:noFill/>
          </a:ln>
        </p:spPr>
        <p:txBody>
          <a:bodyPr spcFirstLastPara="1" wrap="square" lIns="91425" tIns="91425" rIns="91425" bIns="91425" anchor="ctr" anchorCtr="0">
            <a:noAutofit/>
          </a:bodyPr>
          <a:lstStyle/>
          <a:p>
            <a:pPr marL="0" lvl="0" indent="0" algn="l" rtl="0">
              <a:lnSpc>
                <a:spcPct val="300000"/>
              </a:lnSpc>
              <a:spcBef>
                <a:spcPts val="0"/>
              </a:spcBef>
              <a:spcAft>
                <a:spcPts val="0"/>
              </a:spcAft>
              <a:buClr>
                <a:srgbClr val="000000"/>
              </a:buClr>
              <a:buSzPts val="2800"/>
              <a:buNone/>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mn-ea"/>
              </a:rPr>
              <a:t> </a:t>
            </a:r>
            <a:r>
              <a:rPr lang="en-US" sz="2000" dirty="0">
                <a:latin typeface="Times New Roman" panose="02020603050405020304" pitchFamily="18" charset="0"/>
                <a:cs typeface="Times New Roman" panose="02020603050405020304" pitchFamily="18" charset="0"/>
                <a:sym typeface="+mn-ea"/>
              </a:rPr>
              <a:t>Zomato vs. Swiggy Restaurant Comparison</a:t>
            </a:r>
            <a:br>
              <a:rPr lang="en-US" sz="2000" dirty="0">
                <a:latin typeface="Times New Roman" panose="02020603050405020304" pitchFamily="18" charset="0"/>
                <a:cs typeface="Times New Roman" panose="02020603050405020304" pitchFamily="18" charset="0"/>
                <a:sym typeface="+mn-ea"/>
              </a:rPr>
            </a:br>
            <a:endParaRPr lang="en-US" sz="2000" dirty="0">
              <a:latin typeface="Times New Roman" panose="02020603050405020304" pitchFamily="18" charset="0"/>
              <a:cs typeface="Times New Roman" panose="02020603050405020304" pitchFamily="18" charset="0"/>
              <a:sym typeface="+mn-ea"/>
            </a:endParaRPr>
          </a:p>
        </p:txBody>
      </p:sp>
      <p:pic>
        <p:nvPicPr>
          <p:cNvPr id="12" name="Picture 11" descr="motorbike"/>
          <p:cNvPicPr>
            <a:picLocks noChangeAspect="1"/>
          </p:cNvPicPr>
          <p:nvPr/>
        </p:nvPicPr>
        <p:blipFill>
          <a:blip r:embed="rId1"/>
          <a:stretch>
            <a:fillRect/>
          </a:stretch>
        </p:blipFill>
        <p:spPr>
          <a:xfrm>
            <a:off x="438785" y="834390"/>
            <a:ext cx="590550" cy="536575"/>
          </a:xfrm>
          <a:prstGeom prst="rect">
            <a:avLst/>
          </a:prstGeom>
        </p:spPr>
      </p:pic>
      <p:sp>
        <p:nvSpPr>
          <p:cNvPr id="8" name="Text Box 7"/>
          <p:cNvSpPr txBox="1"/>
          <p:nvPr/>
        </p:nvSpPr>
        <p:spPr>
          <a:xfrm>
            <a:off x="311785" y="4921250"/>
            <a:ext cx="8232140" cy="737235"/>
          </a:xfrm>
          <a:prstGeom prst="rect">
            <a:avLst/>
          </a:prstGeom>
          <a:noFill/>
        </p:spPr>
        <p:txBody>
          <a:bodyPr wrap="square" rtlCol="0">
            <a:spAutoFit/>
          </a:bodyPr>
          <a:p>
            <a:pPr algn="l"/>
            <a:r>
              <a:rPr lang="en-US"/>
              <a:t>This dashboard compares Zomato and Swiggy across metrics such as the number of restaurants, locations, cost for two, and ratings, while highlighting restaurant distribution, costliest options, and top cuisines in Bangalore.</a:t>
            </a:r>
            <a:endParaRPr lang="en-US"/>
          </a:p>
        </p:txBody>
      </p:sp>
      <p:pic>
        <p:nvPicPr>
          <p:cNvPr id="3" name="Picture 2"/>
          <p:cNvPicPr>
            <a:picLocks noChangeAspect="1"/>
          </p:cNvPicPr>
          <p:nvPr/>
        </p:nvPicPr>
        <p:blipFill>
          <a:blip r:embed="rId2"/>
          <a:stretch>
            <a:fillRect/>
          </a:stretch>
        </p:blipFill>
        <p:spPr>
          <a:xfrm>
            <a:off x="311785" y="1706880"/>
            <a:ext cx="4375785" cy="2878455"/>
          </a:xfrm>
          <a:prstGeom prst="rect">
            <a:avLst/>
          </a:prstGeom>
        </p:spPr>
      </p:pic>
      <p:pic>
        <p:nvPicPr>
          <p:cNvPr id="5" name="Picture 4" descr="WhatsApp Image 2024-08-17 at 19.53.57 (1)"/>
          <p:cNvPicPr>
            <a:picLocks noChangeAspect="1"/>
          </p:cNvPicPr>
          <p:nvPr/>
        </p:nvPicPr>
        <p:blipFill>
          <a:blip r:embed="rId3"/>
          <a:stretch>
            <a:fillRect/>
          </a:stretch>
        </p:blipFill>
        <p:spPr>
          <a:xfrm>
            <a:off x="4744085" y="1706880"/>
            <a:ext cx="4088765" cy="28784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Google Shape;117;p14"/>
          <p:cNvSpPr txBox="1">
            <a:spLocks noGrp="1"/>
          </p:cNvSpPr>
          <p:nvPr>
            <p:ph type="title"/>
          </p:nvPr>
        </p:nvSpPr>
        <p:spPr>
          <a:xfrm>
            <a:off x="311700" y="644473"/>
            <a:ext cx="8520600" cy="763500"/>
          </a:xfrm>
          <a:prstGeom prst="rect">
            <a:avLst/>
          </a:prstGeom>
          <a:solidFill>
            <a:schemeClr val="bg2">
              <a:lumMod val="20000"/>
              <a:lumOff val="80000"/>
            </a:schemeClr>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800"/>
              <a:buNone/>
            </a:pPr>
            <a:r>
              <a:rPr lang="en-US" sz="2000" dirty="0">
                <a:latin typeface="Times New Roman" panose="02020603050405020304" pitchFamily="18" charset="0"/>
                <a:cs typeface="Times New Roman" panose="02020603050405020304" pitchFamily="18" charset="0"/>
              </a:rPr>
              <a:t>              Cuisine Diversity on Zomato vs. Swiggy</a:t>
            </a:r>
            <a:endParaRPr lang="en-US" sz="20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311785" y="5254625"/>
            <a:ext cx="8832215" cy="583565"/>
          </a:xfrm>
          <a:prstGeom prst="rect">
            <a:avLst/>
          </a:prstGeom>
          <a:noFill/>
        </p:spPr>
        <p:txBody>
          <a:bodyPr wrap="square" rtlCol="0" anchor="t">
            <a:spAutoFit/>
          </a:bodyPr>
          <a:p>
            <a:r>
              <a:rPr lang="en-US" sz="1600"/>
              <a:t>Zomato offers a broader selection of global cuisines, while Swiggy emphasizes a stronger focus on Indian regional dishes like Andhra, South Indian, and North Indian.</a:t>
            </a:r>
            <a:endParaRPr lang="en-US" sz="1600"/>
          </a:p>
        </p:txBody>
      </p:sp>
      <p:pic>
        <p:nvPicPr>
          <p:cNvPr id="12" name="Picture 11" descr="motorbike"/>
          <p:cNvPicPr>
            <a:picLocks noChangeAspect="1"/>
          </p:cNvPicPr>
          <p:nvPr/>
        </p:nvPicPr>
        <p:blipFill>
          <a:blip r:embed="rId1"/>
          <a:stretch>
            <a:fillRect/>
          </a:stretch>
        </p:blipFill>
        <p:spPr>
          <a:xfrm>
            <a:off x="438785" y="757555"/>
            <a:ext cx="590550" cy="536575"/>
          </a:xfrm>
          <a:prstGeom prst="rect">
            <a:avLst/>
          </a:prstGeom>
        </p:spPr>
      </p:pic>
      <p:pic>
        <p:nvPicPr>
          <p:cNvPr id="3" name="Picture 2"/>
          <p:cNvPicPr>
            <a:picLocks noChangeAspect="1"/>
          </p:cNvPicPr>
          <p:nvPr/>
        </p:nvPicPr>
        <p:blipFill>
          <a:blip r:embed="rId2"/>
          <a:stretch>
            <a:fillRect/>
          </a:stretch>
        </p:blipFill>
        <p:spPr>
          <a:xfrm>
            <a:off x="311785" y="1619250"/>
            <a:ext cx="6096000" cy="34245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Google Shape;117;p14"/>
          <p:cNvSpPr txBox="1">
            <a:spLocks noGrp="1"/>
          </p:cNvSpPr>
          <p:nvPr>
            <p:ph type="title"/>
          </p:nvPr>
        </p:nvSpPr>
        <p:spPr>
          <a:xfrm>
            <a:off x="311700" y="644473"/>
            <a:ext cx="8520600" cy="763500"/>
          </a:xfrm>
          <a:prstGeom prst="rect">
            <a:avLst/>
          </a:prstGeom>
          <a:solidFill>
            <a:schemeClr val="bg2">
              <a:lumMod val="20000"/>
              <a:lumOff val="80000"/>
            </a:schemeClr>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800"/>
              <a:buNone/>
            </a:pPr>
            <a:r>
              <a:rPr lang="en-US" sz="2000" dirty="0">
                <a:latin typeface="Times New Roman" panose="02020603050405020304" pitchFamily="18" charset="0"/>
                <a:cs typeface="Times New Roman" panose="02020603050405020304" pitchFamily="18" charset="0"/>
              </a:rPr>
              <a:t>              Zomato vs. Swiggy: A Snapshot of India's Food Delivery Landscape</a:t>
            </a:r>
            <a:endParaRPr lang="en-US" sz="2000" dirty="0">
              <a:latin typeface="Times New Roman" panose="02020603050405020304" pitchFamily="18" charset="0"/>
              <a:cs typeface="Times New Roman" panose="02020603050405020304" pitchFamily="18" charset="0"/>
            </a:endParaRPr>
          </a:p>
        </p:txBody>
      </p:sp>
      <p:pic>
        <p:nvPicPr>
          <p:cNvPr id="12" name="Picture 11" descr="motorbike"/>
          <p:cNvPicPr>
            <a:picLocks noChangeAspect="1"/>
          </p:cNvPicPr>
          <p:nvPr/>
        </p:nvPicPr>
        <p:blipFill>
          <a:blip r:embed="rId1"/>
          <a:stretch>
            <a:fillRect/>
          </a:stretch>
        </p:blipFill>
        <p:spPr>
          <a:xfrm>
            <a:off x="438785" y="757555"/>
            <a:ext cx="590550" cy="536575"/>
          </a:xfrm>
          <a:prstGeom prst="rect">
            <a:avLst/>
          </a:prstGeom>
        </p:spPr>
      </p:pic>
      <p:sp>
        <p:nvSpPr>
          <p:cNvPr id="4" name="Text Box 3"/>
          <p:cNvSpPr txBox="1"/>
          <p:nvPr/>
        </p:nvSpPr>
        <p:spPr>
          <a:xfrm>
            <a:off x="311785" y="1820545"/>
            <a:ext cx="8304530" cy="4276725"/>
          </a:xfrm>
          <a:prstGeom prst="rect">
            <a:avLst/>
          </a:prstGeom>
          <a:noFill/>
        </p:spPr>
        <p:txBody>
          <a:bodyPr wrap="square" rtlCol="0">
            <a:spAutoFit/>
          </a:bodyPr>
          <a:p>
            <a:pPr marL="285750" indent="-285750" algn="l">
              <a:buFont typeface="Wingdings" panose="05000000000000000000" charset="0"/>
              <a:buChar char=""/>
            </a:pPr>
            <a:r>
              <a:rPr lang="en-US" sz="1600" b="1">
                <a:latin typeface="Arial Bold" panose="020B0604020202020204" charset="0"/>
                <a:cs typeface="Arial Bold" panose="020B0604020202020204" charset="0"/>
              </a:rPr>
              <a:t>Market Reach:</a:t>
            </a:r>
            <a:r>
              <a:rPr lang="en-US" sz="1600"/>
              <a:t> Zomato operates 6,416 restaurants across 92 locations, while Swiggy covers 7,156 restaurants in 31 locations.</a:t>
            </a:r>
            <a:endParaRPr lang="en-US" sz="1600"/>
          </a:p>
          <a:p>
            <a:pPr algn="l"/>
            <a:endParaRPr lang="en-US" sz="1600"/>
          </a:p>
          <a:p>
            <a:pPr marL="285750" indent="-285750" algn="l">
              <a:buFont typeface="Wingdings" panose="05000000000000000000" charset="0"/>
              <a:buChar char=""/>
            </a:pPr>
            <a:r>
              <a:rPr lang="en-US" sz="1600" b="1">
                <a:latin typeface="Arial Bold" panose="020B0604020202020204" charset="0"/>
                <a:cs typeface="Arial Bold" panose="020B0604020202020204" charset="0"/>
              </a:rPr>
              <a:t>Pricing Strategy:</a:t>
            </a:r>
            <a:r>
              <a:rPr lang="en-US" sz="1600"/>
              <a:t> Swiggy targets budget-conscious customers with an average cost for two at Rs. 305, compared to Zomato's Rs. 564.</a:t>
            </a:r>
            <a:endParaRPr lang="en-US" sz="1600"/>
          </a:p>
          <a:p>
            <a:pPr algn="l"/>
            <a:endParaRPr lang="en-US" sz="1600"/>
          </a:p>
          <a:p>
            <a:pPr marL="285750" indent="-285750" algn="l">
              <a:buFont typeface="Wingdings" panose="05000000000000000000" charset="0"/>
              <a:buChar char=""/>
            </a:pPr>
            <a:r>
              <a:rPr lang="en-US" sz="1600" b="1">
                <a:latin typeface="Arial Bold" panose="020B0604020202020204" charset="0"/>
                <a:cs typeface="Arial Bold" panose="020B0604020202020204" charset="0"/>
              </a:rPr>
              <a:t>Customer Satisfaction:</a:t>
            </a:r>
            <a:r>
              <a:rPr lang="en-US" sz="1600"/>
              <a:t> Both platforms score high in customer satisfaction, with Swiggy slightly ahead (3.70 vs. 3.66).</a:t>
            </a:r>
            <a:endParaRPr lang="en-US" sz="1600"/>
          </a:p>
          <a:p>
            <a:pPr algn="l"/>
            <a:endParaRPr lang="en-US" sz="1600"/>
          </a:p>
          <a:p>
            <a:pPr marL="285750" indent="-285750" algn="l">
              <a:buFont typeface="Wingdings" panose="05000000000000000000" charset="0"/>
              <a:buChar char=""/>
            </a:pPr>
            <a:r>
              <a:rPr lang="en-US" sz="1600" b="1">
                <a:latin typeface="Arial Bold" panose="020B0604020202020204" charset="0"/>
                <a:cs typeface="Arial Bold" panose="020B0604020202020204" charset="0"/>
              </a:rPr>
              <a:t>Cuisine Spectrum:</a:t>
            </a:r>
            <a:r>
              <a:rPr lang="en-US" sz="1600"/>
              <a:t> Zomato excels in international cuisines, while Swiggy focuses more on regional Indian specialties.</a:t>
            </a:r>
            <a:endParaRPr lang="en-US" sz="1600"/>
          </a:p>
          <a:p>
            <a:pPr algn="l"/>
            <a:endParaRPr lang="en-US" sz="1600"/>
          </a:p>
          <a:p>
            <a:pPr marL="285750" indent="-285750" algn="l">
              <a:buFont typeface="Wingdings" panose="05000000000000000000" charset="0"/>
              <a:buChar char=""/>
            </a:pPr>
            <a:r>
              <a:rPr lang="en-US" sz="1600" b="1">
                <a:latin typeface="Arial Bold" panose="020B0604020202020204" charset="0"/>
                <a:cs typeface="Arial Bold" panose="020B0604020202020204" charset="0"/>
              </a:rPr>
              <a:t>Regional Tastes:</a:t>
            </a:r>
            <a:r>
              <a:rPr lang="en-US" sz="1600"/>
              <a:t> Northern regions favor international cuisines, while Southern regions show a preference for local dishes.</a:t>
            </a:r>
            <a:endParaRPr lang="en-US" sz="1600"/>
          </a:p>
          <a:p>
            <a:pPr algn="l"/>
            <a:endParaRPr lang="en-US" sz="1600"/>
          </a:p>
          <a:p>
            <a:pPr marL="285750" indent="-285750" algn="l">
              <a:buFont typeface="Wingdings" panose="05000000000000000000" charset="0"/>
              <a:buChar char=""/>
            </a:pPr>
            <a:r>
              <a:rPr lang="en-US" sz="1600" b="1">
                <a:latin typeface="Arial Bold" panose="020B0604020202020204" charset="0"/>
                <a:cs typeface="Arial Bold" panose="020B0604020202020204" charset="0"/>
              </a:rPr>
              <a:t>Stock Insights:</a:t>
            </a:r>
            <a:r>
              <a:rPr lang="en-US" sz="1600"/>
              <a:t> Zomato’s stock exhibits volatility, but recent trends suggest possible stabilization.</a:t>
            </a:r>
            <a:endParaRPr lang="en-US" sz="1600"/>
          </a:p>
        </p:txBody>
      </p:sp>
      <p:sp>
        <p:nvSpPr>
          <p:cNvPr id="5" name="Text Box 4"/>
          <p:cNvSpPr txBox="1"/>
          <p:nvPr/>
        </p:nvSpPr>
        <p:spPr>
          <a:xfrm>
            <a:off x="99060" y="4436745"/>
            <a:ext cx="309880" cy="306705"/>
          </a:xfrm>
          <a:prstGeom prst="rect">
            <a:avLst/>
          </a:prstGeom>
          <a:noFill/>
        </p:spPr>
        <p:txBody>
          <a:bodyPr wrap="none" rtlCol="0">
            <a:spAutoFit/>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Google Shape;117;p14"/>
          <p:cNvSpPr txBox="1">
            <a:spLocks noGrp="1"/>
          </p:cNvSpPr>
          <p:nvPr>
            <p:ph type="title"/>
          </p:nvPr>
        </p:nvSpPr>
        <p:spPr>
          <a:xfrm>
            <a:off x="311700" y="644473"/>
            <a:ext cx="8520600" cy="763500"/>
          </a:xfrm>
          <a:prstGeom prst="rect">
            <a:avLst/>
          </a:prstGeom>
          <a:solidFill>
            <a:schemeClr val="bg2">
              <a:lumMod val="20000"/>
              <a:lumOff val="80000"/>
            </a:schemeClr>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800"/>
              <a:buNone/>
            </a:pPr>
            <a:r>
              <a:rPr lang="en-US" sz="2000" dirty="0">
                <a:latin typeface="Times New Roman" panose="02020603050405020304" pitchFamily="18" charset="0"/>
                <a:cs typeface="Times New Roman" panose="02020603050405020304" pitchFamily="18" charset="0"/>
              </a:rPr>
              <a:t>              Limitations</a:t>
            </a:r>
            <a:endParaRPr lang="en-US" sz="2000" dirty="0">
              <a:latin typeface="Times New Roman" panose="02020603050405020304" pitchFamily="18" charset="0"/>
              <a:cs typeface="Times New Roman" panose="02020603050405020304" pitchFamily="18" charset="0"/>
            </a:endParaRPr>
          </a:p>
        </p:txBody>
      </p:sp>
      <p:pic>
        <p:nvPicPr>
          <p:cNvPr id="12" name="Picture 11" descr="motorbike"/>
          <p:cNvPicPr>
            <a:picLocks noChangeAspect="1"/>
          </p:cNvPicPr>
          <p:nvPr/>
        </p:nvPicPr>
        <p:blipFill>
          <a:blip r:embed="rId1"/>
          <a:stretch>
            <a:fillRect/>
          </a:stretch>
        </p:blipFill>
        <p:spPr>
          <a:xfrm>
            <a:off x="438785" y="757555"/>
            <a:ext cx="590550" cy="536575"/>
          </a:xfrm>
          <a:prstGeom prst="rect">
            <a:avLst/>
          </a:prstGeom>
        </p:spPr>
      </p:pic>
      <p:sp>
        <p:nvSpPr>
          <p:cNvPr id="4" name="Text Box 3"/>
          <p:cNvSpPr txBox="1"/>
          <p:nvPr/>
        </p:nvSpPr>
        <p:spPr>
          <a:xfrm>
            <a:off x="311785" y="1820545"/>
            <a:ext cx="8304530" cy="3784600"/>
          </a:xfrm>
          <a:prstGeom prst="rect">
            <a:avLst/>
          </a:prstGeom>
          <a:noFill/>
        </p:spPr>
        <p:txBody>
          <a:bodyPr wrap="square" rtlCol="0">
            <a:spAutoFit/>
          </a:bodyPr>
          <a:p>
            <a:pPr marL="285750" indent="-285750" algn="l">
              <a:buFont typeface="Wingdings" panose="05000000000000000000" charset="0"/>
              <a:buChar char=""/>
            </a:pPr>
            <a:r>
              <a:rPr lang="en-US" sz="1600" b="1">
                <a:latin typeface="Arial Bold" panose="020B0604020202020204" charset="0"/>
                <a:cs typeface="Arial Bold" panose="020B0604020202020204" charset="0"/>
              </a:rPr>
              <a:t>Geographic Scope:</a:t>
            </a:r>
            <a:r>
              <a:rPr lang="en-US" sz="1600"/>
              <a:t> The study focuses mainly on Bangalore, which may not fully reflect trends in other cities or rural parts of India.</a:t>
            </a:r>
            <a:endParaRPr lang="en-US" sz="1600"/>
          </a:p>
          <a:p>
            <a:pPr marL="285750" indent="-285750" algn="l">
              <a:buFont typeface="Wingdings" panose="05000000000000000000" charset="0"/>
              <a:buChar char=""/>
            </a:pPr>
            <a:endParaRPr lang="en-US" sz="1600" b="1">
              <a:latin typeface="Arial Bold" panose="020B0604020202020204" charset="0"/>
              <a:cs typeface="Arial Bold" panose="020B0604020202020204" charset="0"/>
            </a:endParaRPr>
          </a:p>
          <a:p>
            <a:pPr marL="285750" indent="-285750" algn="l">
              <a:buFont typeface="Wingdings" panose="05000000000000000000" charset="0"/>
              <a:buChar char=""/>
            </a:pPr>
            <a:r>
              <a:rPr lang="en-US" sz="1600" b="1">
                <a:latin typeface="Arial Bold" panose="020B0604020202020204" charset="0"/>
                <a:cs typeface="Arial Bold" panose="020B0604020202020204" charset="0"/>
              </a:rPr>
              <a:t>Platform Bias: </a:t>
            </a:r>
            <a:r>
              <a:rPr lang="en-US" sz="1600"/>
              <a:t>The data is sourced from Zomato and Swiggy, potentially excluding restaurants listed exclusively on other platforms or not available on any delivery app.</a:t>
            </a:r>
            <a:endParaRPr lang="en-US" sz="1600"/>
          </a:p>
          <a:p>
            <a:pPr marL="285750" indent="-285750" algn="l">
              <a:buFont typeface="Wingdings" panose="05000000000000000000" charset="0"/>
              <a:buChar char=""/>
            </a:pPr>
            <a:endParaRPr lang="en-US" sz="1600"/>
          </a:p>
          <a:p>
            <a:pPr marL="285750" indent="-285750" algn="l">
              <a:buFont typeface="Wingdings" panose="05000000000000000000" charset="0"/>
              <a:buChar char=""/>
            </a:pPr>
            <a:r>
              <a:rPr lang="en-US" sz="1600" b="1">
                <a:latin typeface="Arial Bold" panose="020B0604020202020204" charset="0"/>
                <a:cs typeface="Arial Bold" panose="020B0604020202020204" charset="0"/>
              </a:rPr>
              <a:t>Limited Time Frame:</a:t>
            </a:r>
            <a:r>
              <a:rPr lang="en-US" sz="1600"/>
              <a:t> Zomato's stock performance analysis is constrained by its recent IPO in July 2021, limiting long-term insights.</a:t>
            </a:r>
            <a:endParaRPr lang="en-US" sz="1600"/>
          </a:p>
          <a:p>
            <a:pPr marL="285750" indent="-285750" algn="l">
              <a:buFont typeface="Wingdings" panose="05000000000000000000" charset="0"/>
              <a:buChar char=""/>
            </a:pPr>
            <a:endParaRPr lang="en-US" sz="1600"/>
          </a:p>
          <a:p>
            <a:pPr marL="285750" indent="-285750" algn="l">
              <a:buFont typeface="Wingdings" panose="05000000000000000000" charset="0"/>
              <a:buChar char=""/>
            </a:pPr>
            <a:r>
              <a:rPr lang="en-US" sz="1600" b="1">
                <a:latin typeface="Arial Bold" panose="020B0604020202020204" charset="0"/>
                <a:cs typeface="Arial Bold" panose="020B0604020202020204" charset="0"/>
              </a:rPr>
              <a:t>Data Completeness:</a:t>
            </a:r>
            <a:r>
              <a:rPr lang="en-US" sz="1600"/>
              <a:t> Some gaps in the data, such as missing reviews or incomplete restaurant details, could affect the overall accuracy of the analysis.</a:t>
            </a:r>
            <a:endParaRPr lang="en-US" sz="1600"/>
          </a:p>
          <a:p>
            <a:pPr marL="285750" indent="-285750" algn="l">
              <a:buFont typeface="Wingdings" panose="05000000000000000000" charset="0"/>
              <a:buChar char=""/>
            </a:pPr>
            <a:endParaRPr lang="en-US" sz="1600" b="1">
              <a:latin typeface="Arial Bold" panose="020B0604020202020204" charset="0"/>
              <a:cs typeface="Arial Bold" panose="020B0604020202020204" charset="0"/>
            </a:endParaRPr>
          </a:p>
          <a:p>
            <a:pPr marL="285750" indent="-285750" algn="l">
              <a:buFont typeface="Wingdings" panose="05000000000000000000" charset="0"/>
              <a:buChar char=""/>
            </a:pPr>
            <a:r>
              <a:rPr lang="en-US" sz="1600" b="1">
                <a:latin typeface="Arial Bold" panose="020B0604020202020204" charset="0"/>
                <a:cs typeface="Arial Bold" panose="020B0604020202020204" charset="0"/>
              </a:rPr>
              <a:t>Data Consistency:</a:t>
            </a:r>
            <a:r>
              <a:rPr lang="en-US" sz="1600"/>
              <a:t> Inconsistencies in columns like 'Rating' led to significant data cleaning, suggesting a need for more standardized and reliable data collection practices by the platforms.</a:t>
            </a:r>
            <a:endParaRPr lang="en-US" sz="1600"/>
          </a:p>
        </p:txBody>
      </p:sp>
      <p:sp>
        <p:nvSpPr>
          <p:cNvPr id="5" name="Text Box 4"/>
          <p:cNvSpPr txBox="1"/>
          <p:nvPr/>
        </p:nvSpPr>
        <p:spPr>
          <a:xfrm>
            <a:off x="99060" y="4436745"/>
            <a:ext cx="309880" cy="306705"/>
          </a:xfrm>
          <a:prstGeom prst="rect">
            <a:avLst/>
          </a:prstGeom>
          <a:noFill/>
        </p:spPr>
        <p:txBody>
          <a:bodyPr wrap="none" rtlCol="0">
            <a:spAutoFit/>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4"/>
          <p:cNvSpPr txBox="1">
            <a:spLocks noGrp="1"/>
          </p:cNvSpPr>
          <p:nvPr>
            <p:ph type="title"/>
          </p:nvPr>
        </p:nvSpPr>
        <p:spPr>
          <a:xfrm>
            <a:off x="311700" y="721308"/>
            <a:ext cx="8520600" cy="763500"/>
          </a:xfrm>
          <a:prstGeom prst="rect">
            <a:avLst/>
          </a:prstGeom>
          <a:solidFill>
            <a:schemeClr val="bg2">
              <a:lumMod val="20000"/>
              <a:lumOff val="80000"/>
            </a:schemeClr>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000000"/>
              </a:buClr>
              <a:buSzPts val="2800"/>
              <a:buNone/>
            </a:pPr>
            <a:r>
              <a:rPr lang="en-US" sz="2000" dirty="0">
                <a:latin typeface="Times New Roman" panose="02020603050405020304" pitchFamily="18" charset="0"/>
                <a:cs typeface="Times New Roman" panose="02020603050405020304" pitchFamily="18" charset="0"/>
              </a:rPr>
              <a:t>Introduction: Swiggy and Zomato Data Analysis Dashboard</a:t>
            </a:r>
            <a:endParaRPr lang="en-US" sz="2000" dirty="0">
              <a:latin typeface="Times New Roman" panose="02020603050405020304" pitchFamily="18" charset="0"/>
              <a:cs typeface="Times New Roman" panose="02020603050405020304" pitchFamily="18" charset="0"/>
            </a:endParaRPr>
          </a:p>
        </p:txBody>
      </p:sp>
      <p:sp>
        <p:nvSpPr>
          <p:cNvPr id="118" name="Google Shape;118;p14"/>
          <p:cNvSpPr txBox="1">
            <a:spLocks noGrp="1"/>
          </p:cNvSpPr>
          <p:nvPr>
            <p:ph type="body" idx="1"/>
          </p:nvPr>
        </p:nvSpPr>
        <p:spPr>
          <a:xfrm>
            <a:off x="311700" y="1484563"/>
            <a:ext cx="8520600" cy="455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600"/>
              </a:spcAft>
              <a:buClr>
                <a:srgbClr val="000000"/>
              </a:buClr>
              <a:buSzPts val="2200"/>
              <a:buNone/>
            </a:pPr>
            <a:r>
              <a:rPr lang="en-US" dirty="0"/>
              <a:t>  </a:t>
            </a:r>
            <a:endParaRPr dirty="0"/>
          </a:p>
        </p:txBody>
      </p:sp>
      <p:sp>
        <p:nvSpPr>
          <p:cNvPr id="2" name="TextBox 2"/>
          <p:cNvSpPr txBox="1"/>
          <p:nvPr/>
        </p:nvSpPr>
        <p:spPr>
          <a:xfrm>
            <a:off x="402590" y="1663700"/>
            <a:ext cx="8429625" cy="3692525"/>
          </a:xfrm>
          <a:prstGeom prst="rect">
            <a:avLst/>
          </a:prstGeom>
          <a:noFill/>
        </p:spPr>
        <p:txBody>
          <a:bodyPr wrap="square">
            <a:spAutoFit/>
          </a:bodyPr>
          <a:p>
            <a:pPr marL="0" indent="0" algn="just">
              <a:buFont typeface="Wingdings" panose="05000000000000000000" pitchFamily="2" charset="2"/>
              <a:buNone/>
            </a:pPr>
            <a:r>
              <a:rPr lang="en-US" sz="1800" dirty="0"/>
              <a:t>In the competitive food delivery market, Swiggy and Zomato lead with unique offerings. This Power BI dashboard provides a detailed analysis across three main areas:</a:t>
            </a:r>
            <a:endParaRPr lang="en-US" sz="1800" dirty="0"/>
          </a:p>
          <a:p>
            <a:pPr marL="0" indent="0" algn="just">
              <a:buFont typeface="Wingdings" panose="05000000000000000000" pitchFamily="2" charset="2"/>
              <a:buNone/>
            </a:pPr>
            <a:endParaRPr lang="en-US" sz="1800" dirty="0"/>
          </a:p>
          <a:p>
            <a:pPr marL="285750" indent="-285750" algn="just">
              <a:buFont typeface="Wingdings" panose="05000000000000000000" pitchFamily="2" charset="2"/>
              <a:buChar char="q"/>
            </a:pPr>
            <a:r>
              <a:rPr lang="en-US" sz="1800" b="1" u="sng" dirty="0">
                <a:latin typeface="Arial Bold" panose="020B0604020202020204" charset="0"/>
                <a:cs typeface="Arial Bold" panose="020B0604020202020204" charset="0"/>
              </a:rPr>
              <a:t>Individual Dataset Analysis:</a:t>
            </a:r>
            <a:endParaRPr lang="en-US" sz="2400" b="1" u="sng" dirty="0">
              <a:latin typeface="Arial Bold" panose="020B0604020202020204" charset="0"/>
              <a:cs typeface="Arial Bold" panose="020B0604020202020204" charset="0"/>
            </a:endParaRPr>
          </a:p>
          <a:p>
            <a:pPr marL="342900" indent="-342900" algn="just">
              <a:buFont typeface="Wingdings" panose="05000000000000000000" pitchFamily="2" charset="2"/>
              <a:buNone/>
            </a:pPr>
            <a:endParaRPr lang="en-US" sz="1800" b="1" u="sng" dirty="0">
              <a:latin typeface="Arial Bold" panose="020B0604020202020204" charset="0"/>
              <a:cs typeface="Arial Bold" panose="020B0604020202020204" charset="0"/>
            </a:endParaRPr>
          </a:p>
          <a:p>
            <a:pPr marL="285750" indent="-285750" algn="just">
              <a:buFont typeface="Wingdings" panose="05000000000000000000" charset="0"/>
              <a:buChar char=""/>
            </a:pPr>
            <a:r>
              <a:rPr lang="en-US" sz="1600" b="1" dirty="0">
                <a:latin typeface="Arial Bold" panose="020B0604020202020204" charset="0"/>
                <a:cs typeface="Arial Bold" panose="020B0604020202020204" charset="0"/>
              </a:rPr>
              <a:t>Swiggy:</a:t>
            </a:r>
            <a:r>
              <a:rPr lang="en-US" sz="1800" dirty="0">
                <a:latin typeface="Arial" panose="020B0604020202020204" pitchFamily="34" charset="0"/>
                <a:cs typeface="Arial" panose="020B0604020202020204" pitchFamily="34" charset="0"/>
              </a:rPr>
              <a:t> Analyzes restaurant names, categories, ratings, costs for two, and locations to identify customer preferences and cost trends.</a:t>
            </a:r>
            <a:endParaRPr lang="en-US" sz="1800" dirty="0">
              <a:latin typeface="Arial" panose="020B0604020202020204" pitchFamily="34" charset="0"/>
              <a:cs typeface="Arial" panose="020B0604020202020204" pitchFamily="34" charset="0"/>
            </a:endParaRPr>
          </a:p>
          <a:p>
            <a:pPr marL="0" indent="0" algn="just">
              <a:buFont typeface="Wingdings" panose="05000000000000000000" pitchFamily="2" charset="2"/>
              <a:buNone/>
            </a:pPr>
            <a:endParaRPr lang="en-US" sz="1800" dirty="0">
              <a:latin typeface="Arial" panose="020B0604020202020204" pitchFamily="34" charset="0"/>
              <a:cs typeface="Arial" panose="020B0604020202020204" pitchFamily="34" charset="0"/>
            </a:endParaRPr>
          </a:p>
          <a:p>
            <a:pPr marL="285750" indent="-285750" algn="just">
              <a:buFont typeface="Wingdings" panose="05000000000000000000" charset="0"/>
              <a:buChar char=""/>
            </a:pPr>
            <a:r>
              <a:rPr lang="en-US" sz="1600" b="1" dirty="0">
                <a:latin typeface="Arial Bold" panose="020B0604020202020204" charset="0"/>
                <a:cs typeface="Arial Bold" panose="020B0604020202020204" charset="0"/>
              </a:rPr>
              <a:t>Zomato:</a:t>
            </a:r>
            <a:r>
              <a:rPr lang="en-US" sz="1800" b="1" dirty="0">
                <a:latin typeface="Arial Bold" panose="020B0604020202020204" charset="0"/>
                <a:cs typeface="Arial Bold" panose="020B0604020202020204" charset="0"/>
              </a:rPr>
              <a:t> </a:t>
            </a:r>
            <a:r>
              <a:rPr lang="en-US" sz="1800" dirty="0">
                <a:latin typeface="Arial" panose="020B0604020202020204" pitchFamily="34" charset="0"/>
                <a:cs typeface="Arial" panose="020B0604020202020204" pitchFamily="34" charset="0"/>
              </a:rPr>
              <a:t>Examines features such as online ordering, table booking, ratings, votes, restaurant types, popular dishes, cuisines, costs, and reviews to assess their impact on customer satisfaction.</a:t>
            </a:r>
            <a:endParaRPr lang="en-US" sz="1800" dirty="0">
              <a:latin typeface="Arial" panose="020B0604020202020204" pitchFamily="34" charset="0"/>
              <a:cs typeface="Arial" panose="020B0604020202020204" pitchFamily="34" charset="0"/>
            </a:endParaRPr>
          </a:p>
          <a:p>
            <a:pPr marL="0" indent="0" algn="just">
              <a:buFont typeface="Wingdings" panose="05000000000000000000" pitchFamily="2" charset="2"/>
              <a:buNone/>
            </a:pPr>
            <a:endParaRPr lang="en-US" sz="1800" dirty="0">
              <a:latin typeface="Arial" panose="020B0604020202020204" pitchFamily="34" charset="0"/>
              <a:cs typeface="Arial" panose="020B0604020202020204" pitchFamily="34" charset="0"/>
            </a:endParaRPr>
          </a:p>
        </p:txBody>
      </p:sp>
      <p:pic>
        <p:nvPicPr>
          <p:cNvPr id="12" name="Picture 11" descr="motorbike"/>
          <p:cNvPicPr>
            <a:picLocks noChangeAspect="1"/>
          </p:cNvPicPr>
          <p:nvPr/>
        </p:nvPicPr>
        <p:blipFill>
          <a:blip r:embed="rId1"/>
          <a:stretch>
            <a:fillRect/>
          </a:stretch>
        </p:blipFill>
        <p:spPr>
          <a:xfrm>
            <a:off x="402590" y="835025"/>
            <a:ext cx="590550" cy="5365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4"/>
          <p:cNvSpPr txBox="1">
            <a:spLocks noGrp="1"/>
          </p:cNvSpPr>
          <p:nvPr>
            <p:ph type="title"/>
          </p:nvPr>
        </p:nvSpPr>
        <p:spPr>
          <a:xfrm>
            <a:off x="311700" y="721308"/>
            <a:ext cx="8520600" cy="763500"/>
          </a:xfrm>
          <a:prstGeom prst="rect">
            <a:avLst/>
          </a:prstGeom>
          <a:solidFill>
            <a:schemeClr val="bg2">
              <a:lumMod val="20000"/>
              <a:lumOff val="80000"/>
            </a:schemeClr>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000000"/>
              </a:buClr>
              <a:buSzPts val="2800"/>
              <a:buNone/>
            </a:pPr>
            <a:r>
              <a:rPr lang="en-US" sz="2000" dirty="0">
                <a:latin typeface="Times New Roman" panose="02020603050405020304" pitchFamily="18" charset="0"/>
                <a:cs typeface="Times New Roman" panose="02020603050405020304" pitchFamily="18" charset="0"/>
              </a:rPr>
              <a:t>Introduction: Swiggy and Zomato Data Analysis Dashboard</a:t>
            </a:r>
            <a:endParaRPr lang="en-US" sz="2000" dirty="0">
              <a:latin typeface="Times New Roman" panose="02020603050405020304" pitchFamily="18" charset="0"/>
              <a:cs typeface="Times New Roman" panose="02020603050405020304" pitchFamily="18" charset="0"/>
            </a:endParaRPr>
          </a:p>
        </p:txBody>
      </p:sp>
      <p:sp>
        <p:nvSpPr>
          <p:cNvPr id="118" name="Google Shape;118;p14"/>
          <p:cNvSpPr txBox="1">
            <a:spLocks noGrp="1"/>
          </p:cNvSpPr>
          <p:nvPr>
            <p:ph type="body" idx="1"/>
          </p:nvPr>
        </p:nvSpPr>
        <p:spPr>
          <a:xfrm>
            <a:off x="311700" y="1484563"/>
            <a:ext cx="8520600" cy="455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600"/>
              </a:spcAft>
              <a:buClr>
                <a:srgbClr val="000000"/>
              </a:buClr>
              <a:buSzPts val="2200"/>
              <a:buNone/>
            </a:pPr>
            <a:r>
              <a:rPr lang="en-US" dirty="0"/>
              <a:t>  </a:t>
            </a:r>
            <a:endParaRPr dirty="0"/>
          </a:p>
        </p:txBody>
      </p:sp>
      <p:sp>
        <p:nvSpPr>
          <p:cNvPr id="2" name="TextBox 2"/>
          <p:cNvSpPr txBox="1"/>
          <p:nvPr/>
        </p:nvSpPr>
        <p:spPr>
          <a:xfrm>
            <a:off x="402590" y="1663700"/>
            <a:ext cx="8429625" cy="3692525"/>
          </a:xfrm>
          <a:prstGeom prst="rect">
            <a:avLst/>
          </a:prstGeom>
          <a:noFill/>
        </p:spPr>
        <p:txBody>
          <a:bodyPr wrap="square">
            <a:spAutoFit/>
          </a:bodyPr>
          <a:p>
            <a:pPr marL="285750" indent="-285750" algn="just">
              <a:buFont typeface="Wingdings" panose="05000000000000000000" charset="0"/>
              <a:buChar char=""/>
            </a:pPr>
            <a:r>
              <a:rPr lang="en-US" sz="1800" b="1" dirty="0">
                <a:latin typeface="Arial Bold" panose="020B0604020202020204" charset="0"/>
                <a:cs typeface="Arial Bold" panose="020B0604020202020204" charset="0"/>
              </a:rPr>
              <a:t> </a:t>
            </a:r>
            <a:r>
              <a:rPr lang="en-US" sz="1800" b="1" u="sng" dirty="0">
                <a:latin typeface="Arial Bold" panose="020B0604020202020204" charset="0"/>
                <a:cs typeface="Arial Bold" panose="020B0604020202020204" charset="0"/>
              </a:rPr>
              <a:t>Stock Analysis:</a:t>
            </a:r>
            <a:endParaRPr lang="en-US" sz="1800" b="1" u="sng" dirty="0">
              <a:latin typeface="Arial Bold" panose="020B0604020202020204" charset="0"/>
              <a:cs typeface="Arial Bold" panose="020B0604020202020204" charset="0"/>
            </a:endParaRPr>
          </a:p>
          <a:p>
            <a:pPr marL="0" indent="0" algn="just">
              <a:buFont typeface="Wingdings" panose="05000000000000000000" pitchFamily="2" charset="2"/>
              <a:buNone/>
            </a:pPr>
            <a:endParaRPr lang="en-US" sz="1800" b="1" u="sng" dirty="0">
              <a:latin typeface="Arial Bold" panose="020B0604020202020204" charset="0"/>
              <a:cs typeface="Arial Bold" panose="020B0604020202020204" charset="0"/>
            </a:endParaRPr>
          </a:p>
          <a:p>
            <a:pPr marL="285750" indent="-285750" algn="just">
              <a:buFont typeface="Wingdings" panose="05000000000000000000" charset="0"/>
              <a:buChar char=""/>
            </a:pPr>
            <a:r>
              <a:rPr lang="en-US" sz="1600" b="1" dirty="0">
                <a:latin typeface="Arial Bold" panose="020B0604020202020204" charset="0"/>
                <a:cs typeface="Arial Bold" panose="020B0604020202020204" charset="0"/>
              </a:rPr>
              <a:t>Swiggy</a:t>
            </a:r>
            <a:r>
              <a:rPr lang="en-US" sz="1800" b="1" dirty="0">
                <a:latin typeface="Arial Bold" panose="020B0604020202020204" charset="0"/>
                <a:cs typeface="Arial Bold" panose="020B0604020202020204" charset="0"/>
              </a:rPr>
              <a:t>:</a:t>
            </a:r>
            <a:r>
              <a:rPr lang="en-US" sz="1800" dirty="0">
                <a:latin typeface="Arial" panose="020B0604020202020204" pitchFamily="34" charset="0"/>
                <a:cs typeface="Arial" panose="020B0604020202020204" pitchFamily="34" charset="0"/>
              </a:rPr>
              <a:t> Reviews historical stock data and financial metrics to evaluate the influence of business decisions and market events.</a:t>
            </a:r>
            <a:endParaRPr lang="en-US" sz="1800" dirty="0">
              <a:latin typeface="Arial" panose="020B0604020202020204" pitchFamily="34" charset="0"/>
              <a:cs typeface="Arial" panose="020B0604020202020204" pitchFamily="34" charset="0"/>
            </a:endParaRPr>
          </a:p>
          <a:p>
            <a:pPr marL="0" indent="0" algn="just">
              <a:buFont typeface="Wingdings" panose="05000000000000000000" pitchFamily="2" charset="2"/>
              <a:buNone/>
            </a:pPr>
            <a:endParaRPr lang="en-US" sz="1800" b="1" dirty="0">
              <a:latin typeface="Arial" panose="020B0604020202020204" pitchFamily="34" charset="0"/>
              <a:cs typeface="Arial" panose="020B0604020202020204" pitchFamily="34" charset="0"/>
            </a:endParaRPr>
          </a:p>
          <a:p>
            <a:pPr marL="285750" indent="-285750" algn="just">
              <a:buFont typeface="Wingdings" panose="05000000000000000000" charset="0"/>
              <a:buChar char=""/>
            </a:pPr>
            <a:r>
              <a:rPr lang="en-US" sz="1600" b="1" dirty="0">
                <a:latin typeface="Arial Bold" panose="020B0604020202020204" charset="0"/>
                <a:cs typeface="Arial Bold" panose="020B0604020202020204" charset="0"/>
              </a:rPr>
              <a:t>Zomato:</a:t>
            </a:r>
            <a:r>
              <a:rPr lang="en-US" sz="1800" b="1" dirty="0">
                <a:latin typeface="Arial Bold" panose="020B0604020202020204" charset="0"/>
                <a:cs typeface="Arial Bold" panose="020B0604020202020204" charset="0"/>
              </a:rPr>
              <a:t> </a:t>
            </a:r>
            <a:r>
              <a:rPr lang="en-US" sz="1800" dirty="0">
                <a:latin typeface="Arial" panose="020B0604020202020204" pitchFamily="34" charset="0"/>
                <a:cs typeface="Arial" panose="020B0604020202020204" pitchFamily="34" charset="0"/>
              </a:rPr>
              <a:t>Analyzes stock trends and financial health to understand market reactions and financial performance.</a:t>
            </a:r>
            <a:endParaRPr lang="en-US" sz="1800" dirty="0">
              <a:latin typeface="Arial" panose="020B0604020202020204" pitchFamily="34" charset="0"/>
              <a:cs typeface="Arial" panose="020B0604020202020204" pitchFamily="34" charset="0"/>
            </a:endParaRPr>
          </a:p>
          <a:p>
            <a:pPr marL="0" indent="0" algn="just">
              <a:buFont typeface="Wingdings" panose="05000000000000000000" pitchFamily="2" charset="2"/>
              <a:buNone/>
            </a:pPr>
            <a:endParaRPr lang="en-US" sz="1800" dirty="0">
              <a:latin typeface="Arial" panose="020B0604020202020204" pitchFamily="34" charset="0"/>
              <a:cs typeface="Arial" panose="020B0604020202020204" pitchFamily="34" charset="0"/>
            </a:endParaRPr>
          </a:p>
          <a:p>
            <a:pPr marL="0" indent="0" algn="just">
              <a:buFont typeface="Wingdings" panose="05000000000000000000" pitchFamily="2" charset="2"/>
              <a:buNone/>
            </a:pPr>
            <a:endParaRPr lang="en-US" sz="1800" b="1" u="sng" dirty="0">
              <a:latin typeface="Arial Bold" panose="020B0604020202020204" charset="0"/>
              <a:cs typeface="Arial Bold" panose="020B0604020202020204" charset="0"/>
            </a:endParaRPr>
          </a:p>
          <a:p>
            <a:pPr marL="285750" indent="-285750" algn="just">
              <a:buFont typeface="Wingdings" panose="05000000000000000000" charset="0"/>
              <a:buChar char=""/>
            </a:pPr>
            <a:r>
              <a:rPr lang="en-US" sz="1800" b="1" u="sng" dirty="0">
                <a:latin typeface="Arial Bold" panose="020B0604020202020204" charset="0"/>
                <a:cs typeface="Arial Bold" panose="020B0604020202020204" charset="0"/>
              </a:rPr>
              <a:t>Sentiment Analysis:</a:t>
            </a:r>
            <a:endParaRPr lang="en-US" sz="1800" b="1" u="sng" dirty="0">
              <a:latin typeface="Arial Bold" panose="020B0604020202020204" charset="0"/>
              <a:cs typeface="Arial Bold" panose="020B0604020202020204" charset="0"/>
            </a:endParaRPr>
          </a:p>
          <a:p>
            <a:pPr marL="0" indent="0" algn="just">
              <a:buFont typeface="Wingdings" panose="05000000000000000000" pitchFamily="2" charset="2"/>
              <a:buNone/>
            </a:pPr>
            <a:endParaRPr lang="en-US" sz="1800" b="1" u="sng" dirty="0">
              <a:latin typeface="Arial Bold" panose="020B0604020202020204" charset="0"/>
              <a:cs typeface="Arial Bold" panose="020B0604020202020204" charset="0"/>
            </a:endParaRPr>
          </a:p>
          <a:p>
            <a:pPr marL="0" indent="0" algn="just">
              <a:buFont typeface="Wingdings" panose="05000000000000000000" pitchFamily="2" charset="2"/>
              <a:buNone/>
            </a:pPr>
            <a:r>
              <a:rPr lang="en-US" sz="1800" dirty="0">
                <a:latin typeface="Arial" panose="020B0604020202020204" pitchFamily="34" charset="0"/>
                <a:cs typeface="Arial" panose="020B0604020202020204" pitchFamily="34" charset="0"/>
              </a:rPr>
              <a:t>Categorize and quantify sentiments from customer reviews to gauge satisfaction and identify areas for improvement.</a:t>
            </a:r>
            <a:endParaRPr lang="en-US" sz="1800" dirty="0">
              <a:latin typeface="Arial" panose="020B0604020202020204" pitchFamily="34" charset="0"/>
              <a:cs typeface="Arial" panose="020B0604020202020204" pitchFamily="34" charset="0"/>
            </a:endParaRPr>
          </a:p>
        </p:txBody>
      </p:sp>
      <p:pic>
        <p:nvPicPr>
          <p:cNvPr id="12" name="Picture 11" descr="motorbike"/>
          <p:cNvPicPr>
            <a:picLocks noChangeAspect="1"/>
          </p:cNvPicPr>
          <p:nvPr/>
        </p:nvPicPr>
        <p:blipFill>
          <a:blip r:embed="rId1"/>
          <a:stretch>
            <a:fillRect/>
          </a:stretch>
        </p:blipFill>
        <p:spPr>
          <a:xfrm>
            <a:off x="402590" y="834390"/>
            <a:ext cx="590550" cy="5365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8" name="Google Shape;117;p14"/>
          <p:cNvSpPr txBox="1">
            <a:spLocks noGrp="1"/>
          </p:cNvSpPr>
          <p:nvPr>
            <p:ph type="title"/>
          </p:nvPr>
        </p:nvSpPr>
        <p:spPr>
          <a:xfrm>
            <a:off x="311700" y="721308"/>
            <a:ext cx="8520600" cy="763500"/>
          </a:xfrm>
          <a:prstGeom prst="rect">
            <a:avLst/>
          </a:prstGeom>
          <a:solidFill>
            <a:schemeClr val="bg2">
              <a:lumMod val="20000"/>
              <a:lumOff val="80000"/>
            </a:schemeClr>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800"/>
              <a:buNone/>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What are the objectives?</a:t>
            </a:r>
            <a:endParaRPr sz="20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311700" y="1858950"/>
            <a:ext cx="8520600" cy="4276725"/>
          </a:xfrm>
          <a:prstGeom prst="rect">
            <a:avLst/>
          </a:prstGeom>
          <a:noFill/>
        </p:spPr>
        <p:txBody>
          <a:bodyPr wrap="square">
            <a:spAutoFit/>
          </a:bodyPr>
          <a:lstStyle/>
          <a:p>
            <a:pPr marL="285750" indent="-285750" algn="just">
              <a:buFont typeface="Wingdings" panose="05000000000000000000" pitchFamily="2" charset="2"/>
              <a:buChar char="q"/>
            </a:pPr>
            <a:r>
              <a:rPr lang="en-US" sz="1600" b="1" u="sng" dirty="0">
                <a:latin typeface="Arial Bold" panose="020B0604020202020204" charset="0"/>
                <a:cs typeface="Arial Bold" panose="020B0604020202020204" charset="0"/>
              </a:rPr>
              <a:t>Individual Dataset Analysis:</a:t>
            </a:r>
            <a:r>
              <a:rPr lang="en-US" sz="1600" dirty="0"/>
              <a:t> Uncover patterns in Swiggy's restaurant categories, ratings, pricing, and geographic distribution, and gain insights into Zomato's customer preferences, online orders, table bookings, and popular dishes.</a:t>
            </a:r>
            <a:endParaRPr lang="en-US" sz="1600" dirty="0"/>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b="1" u="sng" dirty="0">
                <a:latin typeface="Arial Bold" panose="020B0604020202020204" charset="0"/>
                <a:cs typeface="Arial Bold" panose="020B0604020202020204" charset="0"/>
              </a:rPr>
              <a:t>Stock Performance Analysis:</a:t>
            </a:r>
            <a:r>
              <a:rPr lang="en-US" sz="1600" dirty="0"/>
              <a:t> Evaluate Swiggy’s and Zomato’s stock performance, identifying key trends and financial indicators.</a:t>
            </a:r>
            <a:endParaRPr lang="en-US" sz="1600" dirty="0"/>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b="1" u="sng" dirty="0">
                <a:latin typeface="Arial Bold" panose="020B0604020202020204" charset="0"/>
                <a:cs typeface="Arial Bold" panose="020B0604020202020204" charset="0"/>
              </a:rPr>
              <a:t>Comparative Analysis:</a:t>
            </a:r>
            <a:r>
              <a:rPr lang="en-US" sz="1600" dirty="0"/>
              <a:t> Compare Swiggy and Zomato on customer ratings, costs, services, and stock performance to assess their competitive positioning and provide actionable insights.</a:t>
            </a:r>
            <a:endParaRPr lang="en-US" sz="1600" dirty="0"/>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b="1" u="sng" dirty="0">
                <a:latin typeface="Arial Bold" panose="020B0604020202020204" charset="0"/>
                <a:cs typeface="Arial Bold" panose="020B0604020202020204" charset="0"/>
              </a:rPr>
              <a:t>Market Insights: </a:t>
            </a:r>
            <a:r>
              <a:rPr lang="en-US" sz="1600" dirty="0"/>
              <a:t>Offer an overview of the food delivery industry, predict future trends, and identify growth areas.</a:t>
            </a:r>
            <a:endParaRPr lang="en-US" sz="1600" dirty="0"/>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b="1" u="sng" dirty="0">
                <a:latin typeface="Arial Bold" panose="020B0604020202020204" charset="0"/>
                <a:cs typeface="Arial Bold" panose="020B0604020202020204" charset="0"/>
              </a:rPr>
              <a:t>Sentiment Analysis: </a:t>
            </a:r>
            <a:r>
              <a:rPr lang="en-US" sz="1600" dirty="0">
                <a:latin typeface="Arial" panose="020B0604020202020204" pitchFamily="34" charset="0"/>
                <a:cs typeface="Arial" panose="020B0604020202020204" pitchFamily="34" charset="0"/>
              </a:rPr>
              <a:t>Analyze customer reviews to categorize sentiments and gauge satisfaction, identifying areas for improvement.</a:t>
            </a:r>
            <a:endParaRPr lang="en-US"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q"/>
            </a:pPr>
            <a:endParaRPr lang="en-US" sz="1600" dirty="0">
              <a:latin typeface="Arial" panose="020B0604020202020204" pitchFamily="34" charset="0"/>
              <a:cs typeface="Arial" panose="020B0604020202020204" pitchFamily="34" charset="0"/>
            </a:endParaRPr>
          </a:p>
        </p:txBody>
      </p:sp>
      <p:pic>
        <p:nvPicPr>
          <p:cNvPr id="12" name="Picture 11" descr="motorbike"/>
          <p:cNvPicPr>
            <a:picLocks noChangeAspect="1"/>
          </p:cNvPicPr>
          <p:nvPr/>
        </p:nvPicPr>
        <p:blipFill>
          <a:blip r:embed="rId1"/>
          <a:stretch>
            <a:fillRect/>
          </a:stretch>
        </p:blipFill>
        <p:spPr>
          <a:xfrm>
            <a:off x="402590" y="835025"/>
            <a:ext cx="590550" cy="5365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Google Shape;117;p14"/>
          <p:cNvSpPr txBox="1">
            <a:spLocks noGrp="1"/>
          </p:cNvSpPr>
          <p:nvPr>
            <p:ph type="title"/>
          </p:nvPr>
        </p:nvSpPr>
        <p:spPr>
          <a:xfrm>
            <a:off x="311700" y="721308"/>
            <a:ext cx="8520600" cy="763500"/>
          </a:xfrm>
          <a:prstGeom prst="rect">
            <a:avLst/>
          </a:prstGeom>
          <a:solidFill>
            <a:schemeClr val="bg2">
              <a:lumMod val="20000"/>
              <a:lumOff val="80000"/>
            </a:schemeClr>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800"/>
              <a:buNone/>
            </a:pP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Dataset Description</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311785" y="1925320"/>
            <a:ext cx="8301990" cy="378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pPr>
            <a:r>
              <a:rPr kumimoji="0" lang="en-US" altLang="en-US" sz="1600" b="1" i="0" u="sng"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Restaurant Name</a:t>
            </a:r>
            <a:r>
              <a:rPr kumimoji="0" lang="en-US" altLang="en-US" sz="16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name of the restaurant (e.g., Jalsa).</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pPr>
            <a:r>
              <a:rPr kumimoji="0" lang="en-US" altLang="en-US" sz="16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Online Order: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Indicates whether the restaurant accepts online orders (Yes/No).</a:t>
            </a:r>
            <a:endPar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mn-ea"/>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pPr>
            <a:r>
              <a:rPr lang="en-US" altLang="en-US" sz="1600" b="1" u="sng" dirty="0">
                <a:ln>
                  <a:noFill/>
                </a:ln>
                <a:solidFill>
                  <a:schemeClr val="tx1"/>
                </a:solidFill>
                <a:effectLst/>
                <a:latin typeface="Times New Roman" panose="02020603050405020304" pitchFamily="18" charset="0"/>
                <a:cs typeface="Times New Roman" panose="02020603050405020304" pitchFamily="18" charset="0"/>
                <a:sym typeface="+mn-ea"/>
              </a:rPr>
              <a:t>Book Table: </a:t>
            </a:r>
            <a:r>
              <a:rPr lang="en-US" altLang="en-US" sz="1600" b="1" dirty="0">
                <a:ln>
                  <a:noFill/>
                </a:ln>
                <a:solidFill>
                  <a:schemeClr val="tx1"/>
                </a:solidFill>
                <a:effectLst/>
                <a:latin typeface="Times New Roman" panose="02020603050405020304" pitchFamily="18" charset="0"/>
                <a:cs typeface="Times New Roman" panose="02020603050405020304" pitchFamily="18" charset="0"/>
                <a:sym typeface="+mn-ea"/>
              </a:rPr>
              <a:t>  </a:t>
            </a:r>
            <a:r>
              <a:rPr lang="en-US" altLang="en-US" sz="1600" dirty="0">
                <a:ln>
                  <a:noFill/>
                </a:ln>
                <a:solidFill>
                  <a:schemeClr val="tx1"/>
                </a:solidFill>
                <a:effectLst/>
                <a:latin typeface="Times New Roman" panose="02020603050405020304" pitchFamily="18" charset="0"/>
                <a:cs typeface="Times New Roman" panose="02020603050405020304" pitchFamily="18" charset="0"/>
                <a:sym typeface="+mn-ea"/>
              </a:rPr>
              <a:t>Indicates whether table booking is allowed (Yes/No).</a:t>
            </a:r>
            <a:endParaRPr lang="en-US" altLang="en-US" sz="1600" dirty="0">
              <a:ln>
                <a:noFill/>
              </a:ln>
              <a:solidFill>
                <a:schemeClr val="tx1"/>
              </a:solidFill>
              <a:effectLst/>
              <a:latin typeface="Times New Roman" panose="02020603050405020304" pitchFamily="18" charset="0"/>
              <a:cs typeface="Times New Roman" panose="02020603050405020304" pitchFamily="18" charset="0"/>
              <a:sym typeface="+mn-ea"/>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pPr>
            <a:endParaRPr lang="en-US" altLang="en-US" sz="1600" dirty="0">
              <a:ln>
                <a:noFill/>
              </a:ln>
              <a:solidFill>
                <a:schemeClr val="tx1"/>
              </a:solidFill>
              <a:effectLst/>
              <a:latin typeface="Times New Roman" panose="02020603050405020304" pitchFamily="18" charset="0"/>
              <a:cs typeface="Times New Roman" panose="02020603050405020304" pitchFamily="18" charset="0"/>
              <a:sym typeface="+mn-ea"/>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pPr>
            <a:r>
              <a:rPr lang="en-US" altLang="en-US" sz="1600" b="1" u="sng" dirty="0">
                <a:ln>
                  <a:noFill/>
                </a:ln>
                <a:solidFill>
                  <a:schemeClr val="tx1"/>
                </a:solidFill>
                <a:effectLst/>
                <a:latin typeface="Times New Roman" panose="02020603050405020304" pitchFamily="18" charset="0"/>
                <a:cs typeface="Times New Roman" panose="02020603050405020304" pitchFamily="18" charset="0"/>
                <a:sym typeface="+mn-ea"/>
              </a:rPr>
              <a:t>Rating:</a:t>
            </a:r>
            <a:r>
              <a:rPr lang="en-US" altLang="en-US" sz="1600" b="1" dirty="0">
                <a:ln>
                  <a:noFill/>
                </a:ln>
                <a:solidFill>
                  <a:schemeClr val="tx1"/>
                </a:solidFill>
                <a:effectLst/>
                <a:latin typeface="Times New Roman" panose="02020603050405020304" pitchFamily="18" charset="0"/>
                <a:cs typeface="Times New Roman" panose="02020603050405020304" pitchFamily="18" charset="0"/>
                <a:sym typeface="+mn-ea"/>
              </a:rPr>
              <a:t>  </a:t>
            </a:r>
            <a:r>
              <a:rPr lang="en-US" altLang="en-US" sz="1600" dirty="0">
                <a:ln>
                  <a:noFill/>
                </a:ln>
                <a:solidFill>
                  <a:schemeClr val="tx1"/>
                </a:solidFill>
                <a:effectLst/>
                <a:latin typeface="Times New Roman" panose="02020603050405020304" pitchFamily="18" charset="0"/>
                <a:cs typeface="Times New Roman" panose="02020603050405020304" pitchFamily="18" charset="0"/>
                <a:sym typeface="+mn-ea"/>
              </a:rPr>
              <a:t>The average customer rating of the restaurant, typically on a scale (e.g., 4.1/5)</a:t>
            </a:r>
            <a:endParaRPr lang="en-US" altLang="en-US" sz="1600" dirty="0">
              <a:ln>
                <a:noFill/>
              </a:ln>
              <a:solidFill>
                <a:schemeClr val="tx1"/>
              </a:solidFill>
              <a:effectLst/>
              <a:latin typeface="Times New Roman" panose="02020603050405020304" pitchFamily="18" charset="0"/>
              <a:cs typeface="Times New Roman" panose="02020603050405020304" pitchFamily="18" charset="0"/>
              <a:sym typeface="+mn-ea"/>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pPr>
            <a:endParaRPr lang="en-US" altLang="en-US" sz="1600" b="1" dirty="0">
              <a:ln>
                <a:noFill/>
              </a:ln>
              <a:solidFill>
                <a:schemeClr val="tx1"/>
              </a:solidFill>
              <a:effectLst/>
              <a:latin typeface="Times New Roman" panose="02020603050405020304" pitchFamily="18" charset="0"/>
              <a:cs typeface="Times New Roman" panose="02020603050405020304" pitchFamily="18" charset="0"/>
              <a:sym typeface="+mn-ea"/>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pPr>
            <a:r>
              <a:rPr lang="en-US" altLang="en-US" sz="1600" b="1" u="sng" dirty="0">
                <a:ln>
                  <a:noFill/>
                </a:ln>
                <a:solidFill>
                  <a:schemeClr val="tx1"/>
                </a:solidFill>
                <a:effectLst/>
                <a:latin typeface="Times New Roman" panose="02020603050405020304" pitchFamily="18" charset="0"/>
                <a:cs typeface="Times New Roman" panose="02020603050405020304" pitchFamily="18" charset="0"/>
                <a:sym typeface="+mn-ea"/>
              </a:rPr>
              <a:t>Votes:</a:t>
            </a:r>
            <a:r>
              <a:rPr lang="en-US" altLang="en-US" sz="1600" dirty="0">
                <a:ln>
                  <a:noFill/>
                </a:ln>
                <a:solidFill>
                  <a:schemeClr val="tx1"/>
                </a:solidFill>
                <a:effectLst/>
                <a:latin typeface="Times New Roman" panose="02020603050405020304" pitchFamily="18" charset="0"/>
                <a:cs typeface="Times New Roman" panose="02020603050405020304" pitchFamily="18" charset="0"/>
                <a:sym typeface="+mn-ea"/>
              </a:rPr>
              <a:t> The number of votes or reviews the restaurant has received (e.g., 775).</a:t>
            </a:r>
            <a:endParaRPr lang="en-US" altLang="en-US" sz="1600" b="1" dirty="0">
              <a:ln>
                <a:noFill/>
              </a:ln>
              <a:solidFill>
                <a:schemeClr val="tx1"/>
              </a:solidFill>
              <a:effectLst/>
              <a:latin typeface="Times New Roman" panose="02020603050405020304" pitchFamily="18" charset="0"/>
              <a:cs typeface="Times New Roman" panose="02020603050405020304" pitchFamily="18" charset="0"/>
              <a:sym typeface="+mn-ea"/>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pPr>
            <a:endParaRPr lang="en-US" altLang="en-US" sz="1600" b="1" dirty="0">
              <a:ln>
                <a:noFill/>
              </a:ln>
              <a:solidFill>
                <a:schemeClr val="tx1"/>
              </a:solidFill>
              <a:effectLst/>
              <a:latin typeface="Times New Roman" panose="02020603050405020304" pitchFamily="18" charset="0"/>
              <a:cs typeface="Times New Roman" panose="02020603050405020304" pitchFamily="18" charset="0"/>
              <a:sym typeface="+mn-ea"/>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pPr>
            <a:r>
              <a:rPr lang="en-US" altLang="en-US" sz="1600" b="1" u="sng" dirty="0">
                <a:ln>
                  <a:noFill/>
                </a:ln>
                <a:solidFill>
                  <a:schemeClr val="tx1"/>
                </a:solidFill>
                <a:effectLst/>
                <a:latin typeface="Times New Roman" panose="02020603050405020304" pitchFamily="18" charset="0"/>
                <a:cs typeface="Times New Roman" panose="02020603050405020304" pitchFamily="18" charset="0"/>
                <a:sym typeface="+mn-ea"/>
              </a:rPr>
              <a:t>Location:</a:t>
            </a:r>
            <a:r>
              <a:rPr lang="en-US" altLang="en-US" sz="1600" b="1" dirty="0">
                <a:ln>
                  <a:noFill/>
                </a:ln>
                <a:solidFill>
                  <a:schemeClr val="tx1"/>
                </a:solidFill>
                <a:effectLst/>
                <a:latin typeface="Times New Roman" panose="02020603050405020304" pitchFamily="18" charset="0"/>
                <a:cs typeface="Times New Roman" panose="02020603050405020304" pitchFamily="18" charset="0"/>
                <a:sym typeface="+mn-ea"/>
              </a:rPr>
              <a:t>  </a:t>
            </a:r>
            <a:r>
              <a:rPr lang="en-US" altLang="en-US" sz="1600" dirty="0">
                <a:ln>
                  <a:noFill/>
                </a:ln>
                <a:solidFill>
                  <a:schemeClr val="tx1"/>
                </a:solidFill>
                <a:effectLst/>
                <a:latin typeface="Times New Roman" panose="02020603050405020304" pitchFamily="18" charset="0"/>
                <a:cs typeface="Times New Roman" panose="02020603050405020304" pitchFamily="18" charset="0"/>
                <a:sym typeface="+mn-ea"/>
              </a:rPr>
              <a:t>The area or neighborhood where the restaurant is situated (e.g., Banashankari).</a:t>
            </a:r>
            <a:endParaRPr lang="en-US" altLang="en-US" sz="1600" dirty="0">
              <a:ln>
                <a:noFill/>
              </a:ln>
              <a:solidFill>
                <a:schemeClr val="tx1"/>
              </a:solidFill>
              <a:effectLst/>
              <a:latin typeface="Times New Roman" panose="02020603050405020304" pitchFamily="18" charset="0"/>
              <a:cs typeface="Times New Roman" panose="02020603050405020304" pitchFamily="18" charset="0"/>
              <a:sym typeface="+mn-ea"/>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pPr>
            <a:endParaRPr lang="en-US" altLang="en-US" sz="1600" dirty="0">
              <a:ln>
                <a:noFill/>
              </a:ln>
              <a:solidFill>
                <a:schemeClr val="tx1"/>
              </a:solidFill>
              <a:effectLst/>
              <a:latin typeface="Times New Roman" panose="02020603050405020304" pitchFamily="18" charset="0"/>
              <a:cs typeface="Times New Roman" panose="02020603050405020304" pitchFamily="18" charset="0"/>
              <a:sym typeface="+mn-ea"/>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pPr>
            <a:r>
              <a:rPr lang="en-US" altLang="en-US" sz="1600" b="1" u="sng" dirty="0">
                <a:ln>
                  <a:noFill/>
                </a:ln>
                <a:solidFill>
                  <a:schemeClr val="tx1"/>
                </a:solidFill>
                <a:effectLst/>
                <a:latin typeface="Times New Roman Bold" panose="02020603050405020304" charset="0"/>
                <a:cs typeface="Times New Roman Bold" panose="02020603050405020304" charset="0"/>
                <a:sym typeface="+mn-ea"/>
              </a:rPr>
              <a:t>Restaurant Type:</a:t>
            </a:r>
            <a:r>
              <a:rPr lang="en-US" altLang="en-US" sz="1600" b="1" dirty="0">
                <a:ln>
                  <a:noFill/>
                </a:ln>
                <a:solidFill>
                  <a:schemeClr val="tx1"/>
                </a:solidFill>
                <a:effectLst/>
                <a:latin typeface="Times New Roman Bold" panose="02020603050405020304" charset="0"/>
                <a:cs typeface="Times New Roman Bold" panose="02020603050405020304" charset="0"/>
                <a:sym typeface="+mn-ea"/>
              </a:rPr>
              <a:t> </a:t>
            </a:r>
            <a:r>
              <a:rPr lang="en-US" altLang="en-US" sz="1600" dirty="0">
                <a:ln>
                  <a:noFill/>
                </a:ln>
                <a:solidFill>
                  <a:schemeClr val="tx1"/>
                </a:solidFill>
                <a:effectLst/>
                <a:latin typeface="Times New Roman" panose="02020603050405020304" pitchFamily="18" charset="0"/>
                <a:cs typeface="Times New Roman" panose="02020603050405020304" pitchFamily="18" charset="0"/>
                <a:sym typeface="+mn-ea"/>
              </a:rPr>
              <a:t>The type of restaurant, such as Casual Dining, Café, etc. (e.g., Casual Dining).</a:t>
            </a:r>
            <a:endParaRPr lang="en-US" altLang="en-US" sz="1600" dirty="0">
              <a:ln>
                <a:noFill/>
              </a:ln>
              <a:solidFill>
                <a:schemeClr val="tx1"/>
              </a:solidFill>
              <a:effectLst/>
              <a:latin typeface="Times New Roman" panose="02020603050405020304" pitchFamily="18" charset="0"/>
              <a:cs typeface="Times New Roman" panose="02020603050405020304" pitchFamily="18" charset="0"/>
              <a:sym typeface="+mn-ea"/>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pPr>
            <a:endParaRPr kumimoji="0" lang="en-US" altLang="en-US" sz="16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mn-ea"/>
            </a:endParaRPr>
          </a:p>
        </p:txBody>
      </p:sp>
      <p:pic>
        <p:nvPicPr>
          <p:cNvPr id="4" name="Picture 3" descr="motorbike"/>
          <p:cNvPicPr>
            <a:picLocks noChangeAspect="1"/>
          </p:cNvPicPr>
          <p:nvPr/>
        </p:nvPicPr>
        <p:blipFill>
          <a:blip r:embed="rId1"/>
          <a:stretch>
            <a:fillRect/>
          </a:stretch>
        </p:blipFill>
        <p:spPr>
          <a:xfrm>
            <a:off x="402590" y="835025"/>
            <a:ext cx="590550" cy="5365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Google Shape;117;p14"/>
          <p:cNvSpPr txBox="1">
            <a:spLocks noGrp="1"/>
          </p:cNvSpPr>
          <p:nvPr>
            <p:ph type="title"/>
          </p:nvPr>
        </p:nvSpPr>
        <p:spPr>
          <a:xfrm>
            <a:off x="311700" y="721308"/>
            <a:ext cx="8520600" cy="763500"/>
          </a:xfrm>
          <a:prstGeom prst="rect">
            <a:avLst/>
          </a:prstGeom>
          <a:solidFill>
            <a:schemeClr val="bg2">
              <a:lumMod val="20000"/>
              <a:lumOff val="80000"/>
            </a:schemeClr>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800"/>
              <a:buNone/>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Dataset Description </a:t>
            </a:r>
            <a:endParaRPr lang="en-US" sz="2000" dirty="0">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202565" y="1729740"/>
            <a:ext cx="8301990" cy="443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pPr>
            <a:r>
              <a:rPr kumimoji="0" lang="en-US" altLang="en-US" sz="1600" b="1" i="0" u="sng"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Dish Liked:</a:t>
            </a:r>
            <a:r>
              <a:rPr kumimoji="0" lang="en-US" altLang="en-US" sz="16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Popular dishes that customers enjoy at the restaurant (e.g., Pasta, Lunch Buffet).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pPr>
            <a:r>
              <a:rPr kumimoji="0" lang="en-US" altLang="en-US" sz="16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Cuisines: :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types of cuisines offered by the restaurant (e.g., North Indian, Mughlai, Chinese).</a:t>
            </a:r>
            <a:endPar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None/>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pPr>
            <a:r>
              <a:rPr lang="en-US" altLang="en-US" sz="1600" b="1" u="sng" dirty="0">
                <a:ln>
                  <a:noFill/>
                </a:ln>
                <a:solidFill>
                  <a:schemeClr val="tx1"/>
                </a:solidFill>
                <a:effectLst/>
                <a:latin typeface="Times New Roman" panose="02020603050405020304" pitchFamily="18" charset="0"/>
                <a:cs typeface="Times New Roman" panose="02020603050405020304" pitchFamily="18" charset="0"/>
                <a:sym typeface="+mn-ea"/>
              </a:rPr>
              <a:t>Approximate Cost for Two: </a:t>
            </a:r>
            <a:r>
              <a:rPr lang="en-US" altLang="en-US" sz="1600" b="1" dirty="0">
                <a:ln>
                  <a:noFill/>
                </a:ln>
                <a:solidFill>
                  <a:schemeClr val="tx1"/>
                </a:solidFill>
                <a:effectLst/>
                <a:latin typeface="Times New Roman" panose="02020603050405020304" pitchFamily="18" charset="0"/>
                <a:cs typeface="Times New Roman" panose="02020603050405020304" pitchFamily="18" charset="0"/>
                <a:sym typeface="+mn-ea"/>
              </a:rPr>
              <a:t>  </a:t>
            </a:r>
            <a:r>
              <a:rPr lang="en-US" altLang="en-US" sz="1600" dirty="0">
                <a:ln>
                  <a:noFill/>
                </a:ln>
                <a:solidFill>
                  <a:schemeClr val="tx1"/>
                </a:solidFill>
                <a:effectLst/>
                <a:latin typeface="Times New Roman" panose="02020603050405020304" pitchFamily="18" charset="0"/>
                <a:cs typeface="Times New Roman" panose="02020603050405020304" pitchFamily="18" charset="0"/>
                <a:sym typeface="+mn-ea"/>
              </a:rPr>
              <a:t>The estimated cost for two people to dine at the restaurant (e.g., 800).</a:t>
            </a:r>
            <a:endParaRPr lang="en-US" altLang="en-US" sz="1600" dirty="0">
              <a:ln>
                <a:noFill/>
              </a:ln>
              <a:solidFill>
                <a:schemeClr val="tx1"/>
              </a:solidFill>
              <a:effectLst/>
              <a:latin typeface="Times New Roman" panose="02020603050405020304" pitchFamily="18" charset="0"/>
              <a:cs typeface="Times New Roman" panose="02020603050405020304" pitchFamily="18" charset="0"/>
              <a:sym typeface="+mn-ea"/>
            </a:endParaRPr>
          </a:p>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None/>
            </a:pPr>
            <a:endParaRPr lang="en-US" altLang="en-US" sz="1800" dirty="0">
              <a:ln>
                <a:noFill/>
              </a:ln>
              <a:solidFill>
                <a:schemeClr val="tx1"/>
              </a:solidFill>
              <a:effectLst/>
              <a:latin typeface="Times New Roman" panose="02020603050405020304" pitchFamily="18" charset="0"/>
              <a:cs typeface="Times New Roman" panose="02020603050405020304" pitchFamily="18" charset="0"/>
              <a:sym typeface="+mn-ea"/>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pPr>
            <a:r>
              <a:rPr lang="en-US" altLang="en-US" sz="1600" b="1" u="sng" dirty="0">
                <a:ln>
                  <a:noFill/>
                </a:ln>
                <a:solidFill>
                  <a:schemeClr val="tx1"/>
                </a:solidFill>
                <a:effectLst/>
                <a:latin typeface="Times New Roman" panose="02020603050405020304" pitchFamily="18" charset="0"/>
                <a:cs typeface="Times New Roman" panose="02020603050405020304" pitchFamily="18" charset="0"/>
                <a:sym typeface="+mn-ea"/>
              </a:rPr>
              <a:t>Reviews List:</a:t>
            </a:r>
            <a:r>
              <a:rPr lang="en-US" altLang="en-US" sz="1600" b="1" dirty="0">
                <a:ln>
                  <a:noFill/>
                </a:ln>
                <a:solidFill>
                  <a:schemeClr val="tx1"/>
                </a:solidFill>
                <a:effectLst/>
                <a:latin typeface="Times New Roman" panose="02020603050405020304" pitchFamily="18" charset="0"/>
                <a:cs typeface="Times New Roman" panose="02020603050405020304" pitchFamily="18" charset="0"/>
                <a:sym typeface="+mn-ea"/>
              </a:rPr>
              <a:t> </a:t>
            </a:r>
            <a:r>
              <a:rPr lang="en-US" altLang="en-US" sz="1600" dirty="0">
                <a:ln>
                  <a:noFill/>
                </a:ln>
                <a:solidFill>
                  <a:schemeClr val="tx1"/>
                </a:solidFill>
                <a:effectLst/>
                <a:latin typeface="Times New Roman" panose="02020603050405020304" pitchFamily="18" charset="0"/>
                <a:cs typeface="Times New Roman" panose="02020603050405020304" pitchFamily="18" charset="0"/>
                <a:sym typeface="+mn-ea"/>
              </a:rPr>
              <a:t>A list of customer reviews, often including ratings and comments (e.g., multiple reviews with ratings like 'Rated 4.0').</a:t>
            </a:r>
            <a:endParaRPr lang="en-US" altLang="en-US" sz="1600" dirty="0">
              <a:ln>
                <a:noFill/>
              </a:ln>
              <a:solidFill>
                <a:schemeClr val="tx1"/>
              </a:solidFill>
              <a:effectLst/>
              <a:latin typeface="Times New Roman" panose="02020603050405020304" pitchFamily="18" charset="0"/>
              <a:cs typeface="Times New Roman" panose="02020603050405020304" pitchFamily="18" charset="0"/>
              <a:sym typeface="+mn-ea"/>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pPr>
            <a:endParaRPr lang="en-US" altLang="en-US" sz="1800" b="1" dirty="0">
              <a:ln>
                <a:noFill/>
              </a:ln>
              <a:solidFill>
                <a:schemeClr val="tx1"/>
              </a:solidFill>
              <a:effectLst/>
              <a:latin typeface="Times New Roman" panose="02020603050405020304" pitchFamily="18" charset="0"/>
              <a:cs typeface="Times New Roman" panose="02020603050405020304" pitchFamily="18" charset="0"/>
              <a:sym typeface="+mn-ea"/>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pPr>
            <a:r>
              <a:rPr lang="en-US" altLang="en-US" sz="1600" b="1" u="sng" dirty="0">
                <a:ln>
                  <a:noFill/>
                </a:ln>
                <a:solidFill>
                  <a:schemeClr val="tx1"/>
                </a:solidFill>
                <a:effectLst/>
                <a:latin typeface="Times New Roman" panose="02020603050405020304" pitchFamily="18" charset="0"/>
                <a:cs typeface="Times New Roman" panose="02020603050405020304" pitchFamily="18" charset="0"/>
                <a:sym typeface="+mn-ea"/>
              </a:rPr>
              <a:t>Menu Item: </a:t>
            </a:r>
            <a:r>
              <a:rPr lang="en-US" altLang="en-US" sz="1600" dirty="0">
                <a:ln>
                  <a:noFill/>
                </a:ln>
                <a:solidFill>
                  <a:schemeClr val="tx1"/>
                </a:solidFill>
                <a:effectLst/>
                <a:latin typeface="Times New Roman" panose="02020603050405020304" pitchFamily="18" charset="0"/>
                <a:cs typeface="Times New Roman" panose="02020603050405020304" pitchFamily="18" charset="0"/>
                <a:sym typeface="+mn-ea"/>
              </a:rPr>
              <a:t>  The items listed on the restaurant's menu, which might be an empty list in some cases.</a:t>
            </a:r>
            <a:endParaRPr lang="en-US" altLang="en-US" sz="1600" dirty="0">
              <a:ln>
                <a:noFill/>
              </a:ln>
              <a:solidFill>
                <a:schemeClr val="tx1"/>
              </a:solidFill>
              <a:effectLst/>
              <a:latin typeface="Times New Roman" panose="02020603050405020304" pitchFamily="18" charset="0"/>
              <a:cs typeface="Times New Roman" panose="02020603050405020304" pitchFamily="18" charset="0"/>
              <a:sym typeface="+mn-ea"/>
            </a:endParaRPr>
          </a:p>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None/>
            </a:pPr>
            <a:endParaRPr lang="en-US" altLang="en-US" sz="1800" dirty="0">
              <a:ln>
                <a:noFill/>
              </a:ln>
              <a:solidFill>
                <a:schemeClr val="tx1"/>
              </a:solidFill>
              <a:effectLst/>
              <a:latin typeface="Times New Roman" panose="02020603050405020304" pitchFamily="18" charset="0"/>
              <a:cs typeface="Times New Roman" panose="02020603050405020304" pitchFamily="18" charset="0"/>
              <a:sym typeface="+mn-ea"/>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pPr>
            <a:r>
              <a:rPr lang="en-US" altLang="en-US" sz="1600" b="1" u="sng" dirty="0">
                <a:ln>
                  <a:noFill/>
                </a:ln>
                <a:solidFill>
                  <a:schemeClr val="tx1"/>
                </a:solidFill>
                <a:effectLst/>
                <a:latin typeface="Times New Roman" panose="02020603050405020304" pitchFamily="18" charset="0"/>
                <a:cs typeface="Times New Roman" panose="02020603050405020304" pitchFamily="18" charset="0"/>
                <a:sym typeface="+mn-ea"/>
              </a:rPr>
              <a:t>Listed In (Type): </a:t>
            </a:r>
            <a:r>
              <a:rPr lang="en-US" altLang="en-US" sz="1600" b="1" dirty="0">
                <a:ln>
                  <a:noFill/>
                </a:ln>
                <a:solidFill>
                  <a:schemeClr val="tx1"/>
                </a:solidFill>
                <a:effectLst/>
                <a:latin typeface="Times New Roman" panose="02020603050405020304" pitchFamily="18" charset="0"/>
                <a:cs typeface="Times New Roman" panose="02020603050405020304" pitchFamily="18" charset="0"/>
                <a:sym typeface="+mn-ea"/>
              </a:rPr>
              <a:t> </a:t>
            </a:r>
            <a:r>
              <a:rPr lang="en-US" altLang="en-US" sz="1600" dirty="0">
                <a:ln>
                  <a:noFill/>
                </a:ln>
                <a:solidFill>
                  <a:schemeClr val="tx1"/>
                </a:solidFill>
                <a:effectLst/>
                <a:latin typeface="Times New Roman" panose="02020603050405020304" pitchFamily="18" charset="0"/>
                <a:cs typeface="Times New Roman" panose="02020603050405020304" pitchFamily="18" charset="0"/>
                <a:sym typeface="+mn-ea"/>
              </a:rPr>
              <a:t>The category or type under which the restaurant is listed (e.g., Buffet, Dine-out).</a:t>
            </a:r>
            <a:endParaRPr lang="en-US" altLang="en-US" sz="1600" dirty="0">
              <a:ln>
                <a:noFill/>
              </a:ln>
              <a:solidFill>
                <a:schemeClr val="tx1"/>
              </a:solidFill>
              <a:effectLst/>
              <a:latin typeface="Times New Roman" panose="02020603050405020304" pitchFamily="18" charset="0"/>
              <a:cs typeface="Times New Roman" panose="02020603050405020304" pitchFamily="18" charset="0"/>
              <a:sym typeface="+mn-ea"/>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pPr>
            <a:endParaRPr kumimoji="0" lang="en-US" altLang="en-US" sz="16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mn-ea"/>
            </a:endParaRPr>
          </a:p>
        </p:txBody>
      </p:sp>
      <p:pic>
        <p:nvPicPr>
          <p:cNvPr id="12" name="Picture 11" descr="motorbike"/>
          <p:cNvPicPr>
            <a:picLocks noChangeAspect="1"/>
          </p:cNvPicPr>
          <p:nvPr/>
        </p:nvPicPr>
        <p:blipFill>
          <a:blip r:embed="rId1"/>
          <a:stretch>
            <a:fillRect/>
          </a:stretch>
        </p:blipFill>
        <p:spPr>
          <a:xfrm>
            <a:off x="402590" y="835025"/>
            <a:ext cx="590550" cy="5365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Google Shape;117;p14"/>
          <p:cNvSpPr txBox="1">
            <a:spLocks noGrp="1"/>
          </p:cNvSpPr>
          <p:nvPr>
            <p:ph type="title"/>
          </p:nvPr>
        </p:nvSpPr>
        <p:spPr>
          <a:xfrm>
            <a:off x="311700" y="721308"/>
            <a:ext cx="8520600" cy="763500"/>
          </a:xfrm>
          <a:prstGeom prst="rect">
            <a:avLst/>
          </a:prstGeom>
          <a:solidFill>
            <a:schemeClr val="bg2">
              <a:lumMod val="20000"/>
              <a:lumOff val="80000"/>
            </a:schemeClr>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800"/>
              <a:buNone/>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mn-ea"/>
              </a:rPr>
              <a:t>Data Preprocessing</a:t>
            </a:r>
            <a:endParaRPr lang="en-US" sz="2000" dirty="0">
              <a:latin typeface="Times New Roman" panose="02020603050405020304" pitchFamily="18" charset="0"/>
              <a:cs typeface="Times New Roman" panose="02020603050405020304" pitchFamily="18" charset="0"/>
            </a:endParaRPr>
          </a:p>
        </p:txBody>
      </p:sp>
      <p:sp>
        <p:nvSpPr>
          <p:cNvPr id="6" name="Text Box 5"/>
          <p:cNvSpPr txBox="1"/>
          <p:nvPr/>
        </p:nvSpPr>
        <p:spPr>
          <a:xfrm>
            <a:off x="311785" y="1602105"/>
            <a:ext cx="8520430" cy="4307840"/>
          </a:xfrm>
          <a:prstGeom prst="rect">
            <a:avLst/>
          </a:prstGeom>
          <a:noFill/>
        </p:spPr>
        <p:txBody>
          <a:bodyPr wrap="square" rtlCol="0">
            <a:spAutoFit/>
          </a:bodyPr>
          <a:p>
            <a:pPr marL="285750" indent="-285750" algn="l">
              <a:buFont typeface="Wingdings" panose="05000000000000000000" charset="0"/>
              <a:buChar char=""/>
            </a:pPr>
            <a:r>
              <a:rPr lang="en-US" sz="1800" b="1" u="sng">
                <a:latin typeface="Arial Bold" panose="020B0604020202020204" charset="0"/>
                <a:cs typeface="Arial Bold" panose="020B0604020202020204" charset="0"/>
              </a:rPr>
              <a:t>Cleaning the Data:</a:t>
            </a:r>
            <a:endParaRPr lang="en-US" sz="1800" b="1" u="sng">
              <a:latin typeface="Arial Bold" panose="020B0604020202020204" charset="0"/>
              <a:cs typeface="Arial Bold" panose="020B0604020202020204" charset="0"/>
            </a:endParaRPr>
          </a:p>
          <a:p>
            <a:pPr marL="0" indent="0" algn="l">
              <a:buFont typeface="Wingdings" panose="05000000000000000000" charset="0"/>
              <a:buNone/>
            </a:pPr>
            <a:endParaRPr lang="en-US" sz="1600" b="1">
              <a:latin typeface="Arial Bold" panose="020B0604020202020204" charset="0"/>
              <a:cs typeface="Arial Bold" panose="020B0604020202020204" charset="0"/>
            </a:endParaRPr>
          </a:p>
          <a:p>
            <a:pPr marL="285750" indent="-285750" algn="l">
              <a:buFont typeface="Wingdings" panose="05000000000000000000" charset="0"/>
              <a:buChar char=""/>
            </a:pPr>
            <a:r>
              <a:rPr lang="en-US" sz="1600" b="1">
                <a:latin typeface="Arial Bold" panose="020B0604020202020204" charset="0"/>
                <a:cs typeface="Arial Bold" panose="020B0604020202020204" charset="0"/>
              </a:rPr>
              <a:t>Rating:</a:t>
            </a:r>
            <a:endParaRPr lang="en-US" sz="1600" b="1">
              <a:latin typeface="Arial Bold" panose="020B0604020202020204" charset="0"/>
              <a:cs typeface="Arial Bold" panose="020B0604020202020204" charset="0"/>
            </a:endParaRPr>
          </a:p>
          <a:p>
            <a:pPr algn="l"/>
            <a:endParaRPr lang="en-US" sz="1600"/>
          </a:p>
          <a:p>
            <a:pPr algn="l"/>
            <a:r>
              <a:rPr lang="en-US" sz="1600"/>
              <a:t> Null/New Ratings:  Standardize null or new ratings by categorizing them as "unrated." This ensures consistent handling of incomplete rating information and prevents data skew.</a:t>
            </a:r>
            <a:endParaRPr lang="en-US" sz="1600"/>
          </a:p>
          <a:p>
            <a:pPr algn="l"/>
            <a:endParaRPr lang="en-US" sz="1600"/>
          </a:p>
          <a:p>
            <a:pPr marL="285750" indent="-285750" algn="l">
              <a:buFont typeface="Wingdings" panose="05000000000000000000" charset="0"/>
              <a:buChar char=""/>
            </a:pPr>
            <a:r>
              <a:rPr lang="en-US" sz="1600" b="1">
                <a:latin typeface="Arial Bold" panose="020B0604020202020204" charset="0"/>
                <a:cs typeface="Arial Bold" panose="020B0604020202020204" charset="0"/>
              </a:rPr>
              <a:t>Location:</a:t>
            </a:r>
            <a:endParaRPr lang="en-US" sz="1600" b="1">
              <a:latin typeface="Arial Bold" panose="020B0604020202020204" charset="0"/>
              <a:cs typeface="Arial Bold" panose="020B0604020202020204" charset="0"/>
            </a:endParaRPr>
          </a:p>
          <a:p>
            <a:pPr algn="l"/>
            <a:endParaRPr lang="en-US" sz="1600" b="1">
              <a:latin typeface="Arial Bold" panose="020B0604020202020204" charset="0"/>
              <a:cs typeface="Arial Bold" panose="020B0604020202020204" charset="0"/>
            </a:endParaRPr>
          </a:p>
          <a:p>
            <a:pPr algn="l"/>
            <a:r>
              <a:rPr lang="en-US" sz="1600"/>
              <a:t> Missing Location Data:  Exclude entries with null or missing location data. This is crucial for accurate geographic analysis and maintaining the validity of spatial insights.</a:t>
            </a:r>
            <a:endParaRPr lang="en-US" sz="1600"/>
          </a:p>
          <a:p>
            <a:pPr algn="l"/>
            <a:endParaRPr lang="en-US" sz="1600"/>
          </a:p>
          <a:p>
            <a:pPr marL="285750" indent="-285750" algn="l">
              <a:buFont typeface="Wingdings" panose="05000000000000000000" charset="0"/>
              <a:buChar char=""/>
            </a:pPr>
            <a:r>
              <a:rPr lang="en-US" sz="1600" b="1">
                <a:latin typeface="Arial Bold" panose="020B0604020202020204" charset="0"/>
                <a:cs typeface="Arial Bold" panose="020B0604020202020204" charset="0"/>
              </a:rPr>
              <a:t> Ratings Imputation:</a:t>
            </a:r>
            <a:endParaRPr lang="en-US" sz="1600" b="1">
              <a:latin typeface="Arial Bold" panose="020B0604020202020204" charset="0"/>
              <a:cs typeface="Arial Bold" panose="020B0604020202020204" charset="0"/>
            </a:endParaRPr>
          </a:p>
          <a:p>
            <a:pPr algn="l"/>
            <a:endParaRPr lang="en-US" sz="1600"/>
          </a:p>
          <a:p>
            <a:pPr algn="l"/>
            <a:r>
              <a:rPr lang="en-US" sz="1600"/>
              <a:t>Missing Ratings: Impute missing ratings with the average rating of the particular restaurant, or based on similar restaurants if specific data is not available. This maintains dataset continuity and accuracy.</a:t>
            </a:r>
            <a:endParaRPr lang="en-US" sz="1600"/>
          </a:p>
        </p:txBody>
      </p:sp>
      <p:pic>
        <p:nvPicPr>
          <p:cNvPr id="4" name="Picture 3" descr="motorbike"/>
          <p:cNvPicPr>
            <a:picLocks noChangeAspect="1"/>
          </p:cNvPicPr>
          <p:nvPr/>
        </p:nvPicPr>
        <p:blipFill>
          <a:blip r:embed="rId1"/>
          <a:stretch>
            <a:fillRect/>
          </a:stretch>
        </p:blipFill>
        <p:spPr>
          <a:xfrm>
            <a:off x="402590" y="835025"/>
            <a:ext cx="590550" cy="5365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Google Shape;117;p14"/>
          <p:cNvSpPr txBox="1">
            <a:spLocks noGrp="1"/>
          </p:cNvSpPr>
          <p:nvPr>
            <p:ph type="title"/>
          </p:nvPr>
        </p:nvSpPr>
        <p:spPr>
          <a:xfrm>
            <a:off x="311700" y="644473"/>
            <a:ext cx="8520600" cy="763500"/>
          </a:xfrm>
          <a:prstGeom prst="rect">
            <a:avLst/>
          </a:prstGeom>
          <a:solidFill>
            <a:schemeClr val="bg2">
              <a:lumMod val="20000"/>
              <a:lumOff val="80000"/>
            </a:schemeClr>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000000"/>
              </a:buClr>
              <a:buSzPts val="2800"/>
              <a:buNone/>
            </a:pPr>
            <a:r>
              <a:rPr lang="en-US" sz="2000" dirty="0">
                <a:latin typeface="Times New Roman" panose="02020603050405020304" pitchFamily="18" charset="0"/>
                <a:cs typeface="Times New Roman" panose="02020603050405020304" pitchFamily="18" charset="0"/>
              </a:rPr>
              <a:t>        Bangalore Restaurant Dashboard: A Comprehensive Overview of Dining Trends and Preferences</a:t>
            </a:r>
            <a:endParaRPr lang="en-US" sz="2000" dirty="0">
              <a:latin typeface="Times New Roman" panose="02020603050405020304" pitchFamily="18" charset="0"/>
              <a:cs typeface="Times New Roman" panose="02020603050405020304" pitchFamily="18" charset="0"/>
            </a:endParaRPr>
          </a:p>
        </p:txBody>
      </p:sp>
      <p:pic>
        <p:nvPicPr>
          <p:cNvPr id="8" name="Picture 7" descr="WhatsApp Image 2024-08-17 at 19.00.37"/>
          <p:cNvPicPr>
            <a:picLocks noChangeAspect="1"/>
          </p:cNvPicPr>
          <p:nvPr/>
        </p:nvPicPr>
        <p:blipFill>
          <a:blip r:embed="rId1"/>
          <a:stretch>
            <a:fillRect/>
          </a:stretch>
        </p:blipFill>
        <p:spPr>
          <a:xfrm>
            <a:off x="311785" y="1544320"/>
            <a:ext cx="6275705" cy="3573145"/>
          </a:xfrm>
          <a:prstGeom prst="rect">
            <a:avLst/>
          </a:prstGeom>
        </p:spPr>
      </p:pic>
      <p:sp>
        <p:nvSpPr>
          <p:cNvPr id="10" name="Text Box 9"/>
          <p:cNvSpPr txBox="1"/>
          <p:nvPr/>
        </p:nvSpPr>
        <p:spPr>
          <a:xfrm>
            <a:off x="311785" y="5254625"/>
            <a:ext cx="8832215" cy="829945"/>
          </a:xfrm>
          <a:prstGeom prst="rect">
            <a:avLst/>
          </a:prstGeom>
          <a:noFill/>
        </p:spPr>
        <p:txBody>
          <a:bodyPr wrap="square" rtlCol="0" anchor="t">
            <a:spAutoFit/>
          </a:bodyPr>
          <a:p>
            <a:r>
              <a:rPr lang="en-US" sz="1600"/>
              <a:t>This dashboard visually presents restaurant data in Bangalore, highlighting key metrics such as restaurant distribution, costs, ratings, and popular cuisines. It provides insights into customer preferences and regional dining trends.</a:t>
            </a:r>
            <a:endParaRPr lang="en-US" sz="1600"/>
          </a:p>
        </p:txBody>
      </p:sp>
      <p:pic>
        <p:nvPicPr>
          <p:cNvPr id="12" name="Picture 11" descr="motorbike"/>
          <p:cNvPicPr>
            <a:picLocks noChangeAspect="1"/>
          </p:cNvPicPr>
          <p:nvPr/>
        </p:nvPicPr>
        <p:blipFill>
          <a:blip r:embed="rId2"/>
          <a:stretch>
            <a:fillRect/>
          </a:stretch>
        </p:blipFill>
        <p:spPr>
          <a:xfrm>
            <a:off x="438785" y="757555"/>
            <a:ext cx="590550" cy="5365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Google Shape;117;p14"/>
          <p:cNvSpPr txBox="1">
            <a:spLocks noGrp="1"/>
          </p:cNvSpPr>
          <p:nvPr>
            <p:ph type="title"/>
          </p:nvPr>
        </p:nvSpPr>
        <p:spPr>
          <a:xfrm>
            <a:off x="311700" y="721308"/>
            <a:ext cx="8520600" cy="763500"/>
          </a:xfrm>
          <a:prstGeom prst="rect">
            <a:avLst/>
          </a:prstGeom>
          <a:solidFill>
            <a:schemeClr val="bg2">
              <a:lumMod val="20000"/>
              <a:lumOff val="80000"/>
            </a:schemeClr>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2800"/>
              <a:buNone/>
            </a:pP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sym typeface="+mn-ea"/>
              </a:rPr>
              <a:t> </a:t>
            </a:r>
            <a:r>
              <a:rPr lang="en-US" sz="2000" dirty="0">
                <a:latin typeface="Times New Roman" panose="02020603050405020304" pitchFamily="18" charset="0"/>
                <a:cs typeface="Times New Roman" panose="02020603050405020304" pitchFamily="18" charset="0"/>
                <a:sym typeface="+mn-ea"/>
              </a:rPr>
              <a:t>Zomato Stock Performance Analysis Dashboard</a:t>
            </a:r>
            <a:endParaRPr lang="en-US" sz="2000" dirty="0">
              <a:latin typeface="Times New Roman" panose="02020603050405020304" pitchFamily="18" charset="0"/>
              <a:cs typeface="Times New Roman" panose="02020603050405020304" pitchFamily="18" charset="0"/>
              <a:sym typeface="+mn-ea"/>
            </a:endParaRPr>
          </a:p>
        </p:txBody>
      </p:sp>
      <p:pic>
        <p:nvPicPr>
          <p:cNvPr id="12" name="Picture 11" descr="motorbike"/>
          <p:cNvPicPr>
            <a:picLocks noChangeAspect="1"/>
          </p:cNvPicPr>
          <p:nvPr/>
        </p:nvPicPr>
        <p:blipFill>
          <a:blip r:embed="rId1"/>
          <a:stretch>
            <a:fillRect/>
          </a:stretch>
        </p:blipFill>
        <p:spPr>
          <a:xfrm>
            <a:off x="438785" y="834390"/>
            <a:ext cx="590550" cy="536575"/>
          </a:xfrm>
          <a:prstGeom prst="rect">
            <a:avLst/>
          </a:prstGeom>
        </p:spPr>
      </p:pic>
      <p:pic>
        <p:nvPicPr>
          <p:cNvPr id="5" name="Picture 4" descr="WhatsApp Image 2024-08-17 at 20.23.04"/>
          <p:cNvPicPr>
            <a:picLocks noChangeAspect="1"/>
          </p:cNvPicPr>
          <p:nvPr/>
        </p:nvPicPr>
        <p:blipFill>
          <a:blip r:embed="rId2"/>
          <a:stretch>
            <a:fillRect/>
          </a:stretch>
        </p:blipFill>
        <p:spPr>
          <a:xfrm>
            <a:off x="311785" y="1651635"/>
            <a:ext cx="6723380" cy="3792220"/>
          </a:xfrm>
          <a:prstGeom prst="rect">
            <a:avLst/>
          </a:prstGeom>
        </p:spPr>
      </p:pic>
      <p:sp>
        <p:nvSpPr>
          <p:cNvPr id="7" name="Text Box 6"/>
          <p:cNvSpPr txBox="1"/>
          <p:nvPr/>
        </p:nvSpPr>
        <p:spPr>
          <a:xfrm>
            <a:off x="311785" y="5537835"/>
            <a:ext cx="8718550" cy="521970"/>
          </a:xfrm>
          <a:prstGeom prst="rect">
            <a:avLst/>
          </a:prstGeom>
          <a:noFill/>
        </p:spPr>
        <p:txBody>
          <a:bodyPr wrap="square" rtlCol="0">
            <a:spAutoFit/>
          </a:bodyPr>
          <a:p>
            <a:pPr algn="l"/>
            <a:r>
              <a:rPr lang="en-US"/>
              <a:t>This dashboard offers a detailed look at Zomato's stock performance, showcasing key metrics, trading volumes, and price trends from 2021 to 2024, along with visualizations of significant market events.</a:t>
            </a:r>
            <a:endParaRPr lang="en-US"/>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7230</Words>
  <Application>WPS Presentation</Application>
  <PresentationFormat>On-screen Show (4:3)</PresentationFormat>
  <Paragraphs>147</Paragraphs>
  <Slides>15</Slides>
  <Notes>26</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15</vt:i4>
      </vt:variant>
    </vt:vector>
  </HeadingPairs>
  <TitlesOfParts>
    <vt:vector size="31" baseType="lpstr">
      <vt:lpstr>Arial</vt:lpstr>
      <vt:lpstr>SimSun</vt:lpstr>
      <vt:lpstr>Wingdings</vt:lpstr>
      <vt:lpstr>Arial</vt:lpstr>
      <vt:lpstr>Archivo Narrow</vt:lpstr>
      <vt:lpstr>Thonburi</vt:lpstr>
      <vt:lpstr>Georgia</vt:lpstr>
      <vt:lpstr>Times New Roman</vt:lpstr>
      <vt:lpstr>Arial Bold</vt:lpstr>
      <vt:lpstr>Wingdings</vt:lpstr>
      <vt:lpstr>Times New Roman Bold</vt:lpstr>
      <vt:lpstr>Microsoft YaHei</vt:lpstr>
      <vt:lpstr>汉仪旗黑</vt:lpstr>
      <vt:lpstr>Arial Unicode MS</vt:lpstr>
      <vt:lpstr>宋体-简</vt:lpstr>
      <vt:lpstr>Simple Light</vt:lpstr>
      <vt:lpstr>Colloquium   A Career Guidance Support AI system Web Project</vt:lpstr>
      <vt:lpstr>Introduction: Swiggy and Zomato Data Analysis Dashboard</vt:lpstr>
      <vt:lpstr>Introduction: Swiggy and Zomato Data Analysis Dashboard</vt:lpstr>
      <vt:lpstr>          What are the objectives?</vt:lpstr>
      <vt:lpstr>           Dataset Description </vt:lpstr>
      <vt:lpstr>           Dataset Description </vt:lpstr>
      <vt:lpstr>           Data Preprocessing</vt:lpstr>
      <vt:lpstr>        Bangalore Restaurant Dashboard: A Comprehensive Overview of Dining Trends and Preferences</vt:lpstr>
      <vt:lpstr>           Data Preprocessing</vt:lpstr>
      <vt:lpstr>            Zomato Stock Performance Analysis Dashboard</vt:lpstr>
      <vt:lpstr>            Zomato Stock Analysis Overview</vt:lpstr>
      <vt:lpstr>             Zomato Stock Analysis - Recent Trends </vt:lpstr>
      <vt:lpstr>        Bangalore Restaurant Dashboard: A Comprehensive Overview of Dining Trends and Preferences</vt:lpstr>
      <vt:lpstr>              Cuisine Diversity on Zomato vs. Swiggy</vt:lpstr>
      <vt:lpstr>              Zomato vs. Swiggy: A Snapshot of India's Food Delivery Landscape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SOHAM CHATTERJEE</dc:creator>
  <cp:lastModifiedBy>sayantan ray</cp:lastModifiedBy>
  <cp:revision>22</cp:revision>
  <dcterms:created xsi:type="dcterms:W3CDTF">2024-08-18T07:41:29Z</dcterms:created>
  <dcterms:modified xsi:type="dcterms:W3CDTF">2024-08-18T07:41:29Z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1033-5.7.3.8096</vt:lpwstr>
  </property>
</Properties>
</file>