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0" r:id="rId4"/>
  </p:sldMasterIdLst>
  <p:sldIdLst>
    <p:sldId id="298" r:id="rId5"/>
    <p:sldId id="307" r:id="rId6"/>
    <p:sldId id="301" r:id="rId7"/>
    <p:sldId id="308" r:id="rId8"/>
    <p:sldId id="309" r:id="rId9"/>
    <p:sldId id="315" r:id="rId10"/>
    <p:sldId id="312" r:id="rId11"/>
    <p:sldId id="316" r:id="rId12"/>
    <p:sldId id="310" r:id="rId13"/>
    <p:sldId id="317" r:id="rId14"/>
    <p:sldId id="303" r:id="rId15"/>
    <p:sldId id="30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19" autoAdjust="0"/>
  </p:normalViewPr>
  <p:slideViewPr>
    <p:cSldViewPr snapToGrid="0">
      <p:cViewPr varScale="1">
        <p:scale>
          <a:sx n="75" d="100"/>
          <a:sy n="75" d="100"/>
        </p:scale>
        <p:origin x="37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45192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142218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97701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243957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402030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5/2/2024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7258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5/2/2024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2677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12709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345833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38069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8106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1305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5/2/2024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20990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5/2/2024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81382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5/2/2024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92406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5/2/2024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470698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5/2/2024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95501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5/2/2024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292535841"/>
      </p:ext>
    </p:extLst>
  </p:cSld>
  <p:clrMap bg1="dk1" tx1="lt1" bg2="dk2" tx2="lt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 id="2147483897" r:id="rId17"/>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810330-F0B5-43C9-BC34-094FFB5C0529}"/>
              </a:ext>
            </a:extLst>
          </p:cNvPr>
          <p:cNvPicPr>
            <a:picLocks noChangeAspect="1"/>
          </p:cNvPicPr>
          <p:nvPr/>
        </p:nvPicPr>
        <p:blipFill>
          <a:blip r:embed="rId2"/>
          <a:srcRect/>
          <a:stretch/>
        </p:blipFill>
        <p:spPr>
          <a:xfrm>
            <a:off x="-2112264" y="-268792"/>
            <a:ext cx="14304264" cy="7126792"/>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193792" y="2362201"/>
            <a:ext cx="3144011" cy="2901694"/>
          </a:xfrm>
        </p:spPr>
        <p:txBody>
          <a:bodyPr anchor="b">
            <a:normAutofit/>
          </a:bodyPr>
          <a:lstStyle/>
          <a:p>
            <a:pPr>
              <a:lnSpc>
                <a:spcPct val="100000"/>
              </a:lnSpc>
            </a:pPr>
            <a:r>
              <a:rPr lang="en-US" sz="1800" b="1" i="1" dirty="0">
                <a:solidFill>
                  <a:schemeClr val="bg1"/>
                </a:solidFill>
                <a:latin typeface="Yu Gothic Light" panose="020B0300000000000000" pitchFamily="34" charset="-128"/>
                <a:ea typeface="Yu Gothic Light" panose="020B0300000000000000" pitchFamily="34" charset="-128"/>
              </a:rPr>
              <a:t>PRESENTED BY</a:t>
            </a:r>
            <a:br>
              <a:rPr lang="en-US" sz="1800" b="1" i="1" dirty="0">
                <a:solidFill>
                  <a:schemeClr val="bg1"/>
                </a:solidFill>
                <a:latin typeface="Yu Gothic Light" panose="020B0300000000000000" pitchFamily="34" charset="-128"/>
                <a:ea typeface="Yu Gothic Light" panose="020B0300000000000000" pitchFamily="34" charset="-128"/>
              </a:rPr>
            </a:br>
            <a:br>
              <a:rPr lang="en-US" sz="1800" b="1" i="1" dirty="0">
                <a:solidFill>
                  <a:schemeClr val="bg1"/>
                </a:solidFill>
                <a:latin typeface="Yu Gothic Light" panose="020B0300000000000000" pitchFamily="34" charset="-128"/>
                <a:ea typeface="Yu Gothic Light" panose="020B0300000000000000" pitchFamily="34" charset="-128"/>
              </a:rPr>
            </a:br>
            <a:r>
              <a:rPr lang="en-US" sz="1400" b="1" i="1" dirty="0">
                <a:solidFill>
                  <a:schemeClr val="bg1"/>
                </a:solidFill>
                <a:latin typeface="Yu Gothic Light" panose="020B0300000000000000" pitchFamily="34" charset="-128"/>
                <a:ea typeface="Yu Gothic Light" panose="020B0300000000000000" pitchFamily="34" charset="-128"/>
              </a:rPr>
              <a:t>Group 1</a:t>
            </a:r>
            <a:br>
              <a:rPr lang="en-US" sz="1400" b="1" i="1" dirty="0">
                <a:solidFill>
                  <a:schemeClr val="bg1"/>
                </a:solidFill>
                <a:latin typeface="Yu Gothic Light" panose="020B0300000000000000" pitchFamily="34" charset="-128"/>
                <a:ea typeface="Yu Gothic Light" panose="020B0300000000000000" pitchFamily="34" charset="-128"/>
              </a:rPr>
            </a:br>
            <a:r>
              <a:rPr lang="en-US" sz="1400" b="1" i="1" dirty="0">
                <a:solidFill>
                  <a:schemeClr val="bg1"/>
                </a:solidFill>
                <a:latin typeface="Yu Gothic Light" panose="020B0300000000000000" pitchFamily="34" charset="-128"/>
                <a:ea typeface="Yu Gothic Light" panose="020B0300000000000000" pitchFamily="34" charset="-128"/>
                <a:cs typeface="Calibri" panose="020F0502020204030204" pitchFamily="34" charset="0"/>
              </a:rPr>
              <a:t>PGDM 2022-2024</a:t>
            </a:r>
            <a:br>
              <a:rPr lang="en-US" sz="1800" b="1" i="1" dirty="0">
                <a:solidFill>
                  <a:schemeClr val="bg1"/>
                </a:solidFill>
                <a:latin typeface="Yu Gothic Light" panose="020B0300000000000000" pitchFamily="34" charset="-128"/>
                <a:ea typeface="Yu Gothic Light" panose="020B0300000000000000" pitchFamily="34" charset="-128"/>
                <a:cs typeface="Calibri" panose="020F0502020204030204" pitchFamily="34" charset="0"/>
              </a:rPr>
            </a:br>
            <a:br>
              <a:rPr lang="en-IN" sz="1800" b="1" i="1" dirty="0">
                <a:solidFill>
                  <a:schemeClr val="bg1"/>
                </a:solidFill>
                <a:effectLst/>
                <a:latin typeface="Yu Gothic Light" panose="020B0300000000000000" pitchFamily="34" charset="-128"/>
                <a:ea typeface="Yu Gothic Light" panose="020B0300000000000000" pitchFamily="34" charset="-128"/>
              </a:rPr>
            </a:br>
            <a:r>
              <a:rPr lang="en-IN" sz="1600" b="1" i="1" dirty="0">
                <a:solidFill>
                  <a:schemeClr val="bg1"/>
                </a:solidFill>
                <a:effectLst/>
                <a:latin typeface="Yu Gothic Light" panose="020B0300000000000000" pitchFamily="34" charset="-128"/>
                <a:ea typeface="Yu Gothic Light" panose="020B0300000000000000" pitchFamily="34" charset="-128"/>
              </a:rPr>
              <a:t>Orijita Adhikary</a:t>
            </a:r>
            <a:br>
              <a:rPr lang="en-IN" sz="1600" b="1" i="1" dirty="0">
                <a:solidFill>
                  <a:schemeClr val="bg1"/>
                </a:solidFill>
                <a:effectLst/>
                <a:latin typeface="Yu Gothic Light" panose="020B0300000000000000" pitchFamily="34" charset="-128"/>
                <a:ea typeface="Yu Gothic Light" panose="020B0300000000000000" pitchFamily="34" charset="-128"/>
              </a:rPr>
            </a:br>
            <a:r>
              <a:rPr lang="en-IN" sz="1600" b="1" i="1" dirty="0" err="1">
                <a:solidFill>
                  <a:schemeClr val="bg1"/>
                </a:solidFill>
                <a:effectLst/>
                <a:latin typeface="Yu Gothic Light" panose="020B0300000000000000" pitchFamily="34" charset="-128"/>
                <a:ea typeface="Yu Gothic Light" panose="020B0300000000000000" pitchFamily="34" charset="-128"/>
              </a:rPr>
              <a:t>Pratyay</a:t>
            </a:r>
            <a:r>
              <a:rPr lang="en-IN" sz="1600" b="1" i="1" dirty="0">
                <a:solidFill>
                  <a:schemeClr val="bg1"/>
                </a:solidFill>
                <a:effectLst/>
                <a:latin typeface="Yu Gothic Light" panose="020B0300000000000000" pitchFamily="34" charset="-128"/>
                <a:ea typeface="Yu Gothic Light" panose="020B0300000000000000" pitchFamily="34" charset="-128"/>
              </a:rPr>
              <a:t> </a:t>
            </a:r>
            <a:r>
              <a:rPr lang="en-IN" sz="1600" b="1" i="1" dirty="0" err="1">
                <a:solidFill>
                  <a:schemeClr val="bg1"/>
                </a:solidFill>
                <a:effectLst/>
                <a:latin typeface="Yu Gothic Light" panose="020B0300000000000000" pitchFamily="34" charset="-128"/>
                <a:ea typeface="Yu Gothic Light" panose="020B0300000000000000" pitchFamily="34" charset="-128"/>
              </a:rPr>
              <a:t>Ghatak</a:t>
            </a:r>
            <a:br>
              <a:rPr lang="en-IN" sz="1600" b="1" i="1" dirty="0">
                <a:solidFill>
                  <a:schemeClr val="bg1"/>
                </a:solidFill>
                <a:effectLst/>
                <a:latin typeface="Yu Gothic Light" panose="020B0300000000000000" pitchFamily="34" charset="-128"/>
                <a:ea typeface="Yu Gothic Light" panose="020B0300000000000000" pitchFamily="34" charset="-128"/>
              </a:rPr>
            </a:br>
            <a:r>
              <a:rPr lang="en-IN" sz="1600" b="1" i="1" dirty="0">
                <a:solidFill>
                  <a:schemeClr val="bg1"/>
                </a:solidFill>
                <a:effectLst/>
                <a:latin typeface="Yu Gothic Light" panose="020B0300000000000000" pitchFamily="34" charset="-128"/>
                <a:ea typeface="Yu Gothic Light" panose="020B0300000000000000" pitchFamily="34" charset="-128"/>
              </a:rPr>
              <a:t>Ritwik Saha</a:t>
            </a:r>
            <a:br>
              <a:rPr lang="en-IN" sz="1600" b="1" i="1" dirty="0">
                <a:solidFill>
                  <a:schemeClr val="bg1"/>
                </a:solidFill>
                <a:effectLst/>
                <a:latin typeface="Yu Gothic Light" panose="020B0300000000000000" pitchFamily="34" charset="-128"/>
                <a:ea typeface="Yu Gothic Light" panose="020B0300000000000000" pitchFamily="34" charset="-128"/>
              </a:rPr>
            </a:br>
            <a:r>
              <a:rPr lang="en-IN" sz="1600" b="1" i="1" dirty="0" err="1">
                <a:solidFill>
                  <a:schemeClr val="bg1"/>
                </a:solidFill>
                <a:effectLst/>
                <a:latin typeface="Yu Gothic Light" panose="020B0300000000000000" pitchFamily="34" charset="-128"/>
                <a:ea typeface="Yu Gothic Light" panose="020B0300000000000000" pitchFamily="34" charset="-128"/>
              </a:rPr>
              <a:t>Sayan</a:t>
            </a:r>
            <a:r>
              <a:rPr lang="en-IN" sz="1600" b="1" i="1" dirty="0">
                <a:solidFill>
                  <a:schemeClr val="bg1"/>
                </a:solidFill>
                <a:effectLst/>
                <a:latin typeface="Yu Gothic Light" panose="020B0300000000000000" pitchFamily="34" charset="-128"/>
                <a:ea typeface="Yu Gothic Light" panose="020B0300000000000000" pitchFamily="34" charset="-128"/>
              </a:rPr>
              <a:t> Sinha</a:t>
            </a:r>
          </a:p>
        </p:txBody>
      </p:sp>
      <p:sp>
        <p:nvSpPr>
          <p:cNvPr id="9" name="TextBox 8">
            <a:extLst>
              <a:ext uri="{FF2B5EF4-FFF2-40B4-BE49-F238E27FC236}">
                <a16:creationId xmlns:a16="http://schemas.microsoft.com/office/drawing/2014/main" id="{E5A00823-F7C0-80A0-0A12-68B493AAD61E}"/>
              </a:ext>
            </a:extLst>
          </p:cNvPr>
          <p:cNvSpPr txBox="1"/>
          <p:nvPr/>
        </p:nvSpPr>
        <p:spPr>
          <a:xfrm>
            <a:off x="5193792" y="431835"/>
            <a:ext cx="6583680" cy="1815882"/>
          </a:xfrm>
          <a:prstGeom prst="rect">
            <a:avLst/>
          </a:prstGeom>
          <a:noFill/>
        </p:spPr>
        <p:txBody>
          <a:bodyPr wrap="square">
            <a:spAutoFit/>
          </a:bodyPr>
          <a:lstStyle/>
          <a:p>
            <a:r>
              <a:rPr lang="en-IN" sz="2800" b="1" i="1" u="sng" dirty="0">
                <a:solidFill>
                  <a:schemeClr val="bg1"/>
                </a:solidFill>
                <a:latin typeface="Yu Gothic Light" panose="020B0300000000000000" pitchFamily="34" charset="-128"/>
                <a:ea typeface="Yu Gothic Light" panose="020B0300000000000000" pitchFamily="34" charset="-128"/>
              </a:rPr>
              <a:t>COMPARISON OF </a:t>
            </a:r>
            <a:r>
              <a:rPr lang="en-IN" sz="2800" b="1" i="1" u="sng" dirty="0">
                <a:solidFill>
                  <a:schemeClr val="bg1"/>
                </a:solidFill>
                <a:effectLst/>
                <a:latin typeface="Yu Gothic Light" panose="020B0300000000000000" pitchFamily="34" charset="-128"/>
                <a:ea typeface="Yu Gothic Light" panose="020B0300000000000000" pitchFamily="34" charset="-128"/>
              </a:rPr>
              <a:t>ANXIETY LEVELS AMONG </a:t>
            </a:r>
            <a:r>
              <a:rPr lang="en-IN" sz="2800" b="1" i="1" u="sng" dirty="0">
                <a:solidFill>
                  <a:schemeClr val="bg1"/>
                </a:solidFill>
                <a:latin typeface="Yu Gothic Light" panose="020B0300000000000000" pitchFamily="34" charset="-128"/>
                <a:ea typeface="Yu Gothic Light" panose="020B0300000000000000" pitchFamily="34" charset="-128"/>
              </a:rPr>
              <a:t>MALE AND FEMALE STUDENTS </a:t>
            </a:r>
            <a:r>
              <a:rPr lang="en-IN" sz="2800" b="1" i="1" u="sng" dirty="0">
                <a:solidFill>
                  <a:schemeClr val="bg1"/>
                </a:solidFill>
                <a:effectLst/>
                <a:latin typeface="Yu Gothic Light" panose="020B0300000000000000" pitchFamily="34" charset="-128"/>
                <a:ea typeface="Yu Gothic Light" panose="020B0300000000000000" pitchFamily="34" charset="-128"/>
              </a:rPr>
              <a:t>DURING COVID-19 LOCKDOWN</a:t>
            </a:r>
            <a:endParaRPr lang="en-IN" sz="2800" b="1" i="1" dirty="0">
              <a:solidFill>
                <a:schemeClr val="bg1"/>
              </a:solidFill>
              <a:latin typeface="Yu Gothic Light" panose="020B0300000000000000" pitchFamily="34" charset="-128"/>
              <a:ea typeface="Yu Gothic Light" panose="020B0300000000000000" pitchFamily="34" charset="-128"/>
            </a:endParaRPr>
          </a:p>
        </p:txBody>
      </p:sp>
    </p:spTree>
    <p:extLst>
      <p:ext uri="{BB962C8B-B14F-4D97-AF65-F5344CB8AC3E}">
        <p14:creationId xmlns:p14="http://schemas.microsoft.com/office/powerpoint/2010/main" val="1931439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wd">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61A04-C8E3-F008-86BB-306AF282387C}"/>
              </a:ext>
            </a:extLst>
          </p:cNvPr>
          <p:cNvSpPr>
            <a:spLocks noGrp="1"/>
          </p:cNvSpPr>
          <p:nvPr>
            <p:ph type="title"/>
          </p:nvPr>
        </p:nvSpPr>
        <p:spPr/>
        <p:txBody>
          <a:bodyPr/>
          <a:lstStyle/>
          <a:p>
            <a:r>
              <a:rPr lang="en-IN" sz="2800" b="1" i="1" u="sng" dirty="0">
                <a:latin typeface="Yu Gothic Light" panose="020B0300000000000000" pitchFamily="34" charset="-128"/>
                <a:ea typeface="Yu Gothic Light" panose="020B0300000000000000" pitchFamily="34" charset="-128"/>
              </a:rPr>
              <a:t>Analysis and results for Chi Square test</a:t>
            </a:r>
            <a:br>
              <a:rPr lang="en-IN" sz="1100" b="1" i="1" u="sng" dirty="0">
                <a:latin typeface="Yu Gothic Light" panose="020B0300000000000000" pitchFamily="34" charset="-128"/>
                <a:ea typeface="Yu Gothic Light" panose="020B0300000000000000" pitchFamily="34" charset="-128"/>
              </a:rPr>
            </a:br>
            <a:endParaRPr lang="en-IN" sz="2800" b="1" i="1" u="sng" dirty="0">
              <a:latin typeface="Yu Gothic Light" panose="020B0300000000000000" pitchFamily="34" charset="-128"/>
              <a:ea typeface="Yu Gothic Light" panose="020B0300000000000000" pitchFamily="34" charset="-128"/>
            </a:endParaRPr>
          </a:p>
        </p:txBody>
      </p:sp>
      <p:sp>
        <p:nvSpPr>
          <p:cNvPr id="10" name="TextBox 9">
            <a:extLst>
              <a:ext uri="{FF2B5EF4-FFF2-40B4-BE49-F238E27FC236}">
                <a16:creationId xmlns:a16="http://schemas.microsoft.com/office/drawing/2014/main" id="{3063CE17-1031-DA9F-8D04-765B0A566D80}"/>
              </a:ext>
            </a:extLst>
          </p:cNvPr>
          <p:cNvSpPr txBox="1"/>
          <p:nvPr/>
        </p:nvSpPr>
        <p:spPr>
          <a:xfrm>
            <a:off x="646110" y="1152983"/>
            <a:ext cx="6186951" cy="495058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IN" b="1" i="1" u="sng" dirty="0">
                <a:latin typeface="Yu Gothic Light" panose="020B0300000000000000" pitchFamily="34" charset="-128"/>
                <a:ea typeface="Yu Gothic Light" panose="020B0300000000000000" pitchFamily="34" charset="-128"/>
              </a:rPr>
              <a:t>GAD 7</a:t>
            </a:r>
          </a:p>
          <a:p>
            <a:pPr marL="742950" lvl="1" indent="-285750" algn="just">
              <a:lnSpc>
                <a:spcPct val="150000"/>
              </a:lnSpc>
              <a:buFont typeface="Arial" panose="020B0604020202020204" pitchFamily="34" charset="0"/>
              <a:buChar char="•"/>
            </a:pPr>
            <a:r>
              <a:rPr lang="en-IN" sz="1600" i="1" dirty="0">
                <a:latin typeface="Yu Gothic Light" panose="020B0300000000000000" pitchFamily="34" charset="-128"/>
                <a:ea typeface="Yu Gothic Light" panose="020B0300000000000000" pitchFamily="34" charset="-128"/>
              </a:rPr>
              <a:t>P value = 0.33 which is &gt; 0.05, so we cannot reject the null hypothesis.</a:t>
            </a:r>
          </a:p>
          <a:p>
            <a:pPr marL="285750" indent="-285750" algn="just">
              <a:lnSpc>
                <a:spcPct val="150000"/>
              </a:lnSpc>
              <a:buFont typeface="Wingdings" panose="05000000000000000000" pitchFamily="2" charset="2"/>
              <a:buChar char="ü"/>
            </a:pPr>
            <a:r>
              <a:rPr lang="en-IN" b="1" i="1" u="sng" dirty="0">
                <a:latin typeface="Yu Gothic Light" panose="020B0300000000000000" pitchFamily="34" charset="-128"/>
                <a:ea typeface="Yu Gothic Light" panose="020B0300000000000000" pitchFamily="34" charset="-128"/>
              </a:rPr>
              <a:t>Westside Anxiety</a:t>
            </a:r>
            <a:r>
              <a:rPr lang="en-US" b="1" i="1" u="sng" dirty="0">
                <a:latin typeface="Yu Gothic Light" panose="020B0300000000000000" pitchFamily="34" charset="-128"/>
                <a:ea typeface="Yu Gothic Light" panose="020B0300000000000000" pitchFamily="34" charset="-128"/>
              </a:rPr>
              <a:t> indexes </a:t>
            </a:r>
          </a:p>
          <a:p>
            <a:pPr marL="742950" lvl="1" indent="-285750" algn="just">
              <a:lnSpc>
                <a:spcPct val="150000"/>
              </a:lnSpc>
              <a:buFont typeface="Arial" panose="020B0604020202020204" pitchFamily="34" charset="0"/>
              <a:buChar char="•"/>
            </a:pPr>
            <a:r>
              <a:rPr lang="en-IN" sz="1600" i="1" dirty="0">
                <a:latin typeface="Yu Gothic Light" panose="020B0300000000000000" pitchFamily="34" charset="-128"/>
                <a:ea typeface="Yu Gothic Light" panose="020B0300000000000000" pitchFamily="34" charset="-128"/>
              </a:rPr>
              <a:t>P value = 0.52 which is &gt; 0.05, so we cannot reject the null hypothesis.</a:t>
            </a:r>
          </a:p>
          <a:p>
            <a:pPr algn="just">
              <a:lnSpc>
                <a:spcPct val="150000"/>
              </a:lnSpc>
              <a:spcBef>
                <a:spcPct val="0"/>
              </a:spcBef>
            </a:pPr>
            <a:r>
              <a:rPr lang="en-US" sz="2800" b="1" i="1" u="sng" dirty="0">
                <a:solidFill>
                  <a:schemeClr val="tx2"/>
                </a:solidFill>
                <a:latin typeface="Yu Gothic Light" panose="020B0300000000000000" pitchFamily="34" charset="-128"/>
                <a:ea typeface="Yu Gothic Light" panose="020B0300000000000000" pitchFamily="34" charset="-128"/>
                <a:cs typeface="+mj-cs"/>
              </a:rPr>
              <a:t>Interpretation:</a:t>
            </a:r>
          </a:p>
          <a:p>
            <a:pPr marL="285750" indent="-285750" algn="just">
              <a:lnSpc>
                <a:spcPct val="150000"/>
              </a:lnSpc>
              <a:buFont typeface="Wingdings" panose="05000000000000000000" pitchFamily="2" charset="2"/>
              <a:buChar char="ü"/>
            </a:pPr>
            <a:r>
              <a:rPr lang="en-IN" b="1" i="1" u="sng" dirty="0">
                <a:latin typeface="Yu Gothic Light" panose="020B0300000000000000" pitchFamily="34" charset="-128"/>
                <a:ea typeface="Yu Gothic Light" panose="020B0300000000000000" pitchFamily="34" charset="-128"/>
              </a:rPr>
              <a:t>GAD 7</a:t>
            </a:r>
          </a:p>
          <a:p>
            <a:pPr lvl="1" algn="just">
              <a:lnSpc>
                <a:spcPct val="150000"/>
              </a:lnSpc>
            </a:pPr>
            <a:r>
              <a:rPr lang="en-US" sz="1600" i="1" dirty="0">
                <a:latin typeface="Yu Gothic Light" panose="020B0300000000000000" pitchFamily="34" charset="-128"/>
                <a:ea typeface="Yu Gothic Light" panose="020B0300000000000000" pitchFamily="34" charset="-128"/>
              </a:rPr>
              <a:t>There is no association between gender and GAD 7 index.</a:t>
            </a:r>
            <a:endParaRPr lang="en-IN" sz="1600" i="1" dirty="0">
              <a:latin typeface="Yu Gothic Light" panose="020B0300000000000000" pitchFamily="34" charset="-128"/>
              <a:ea typeface="Yu Gothic Light" panose="020B0300000000000000" pitchFamily="34" charset="-128"/>
            </a:endParaRPr>
          </a:p>
          <a:p>
            <a:pPr marL="285750" indent="-285750" algn="just">
              <a:lnSpc>
                <a:spcPct val="150000"/>
              </a:lnSpc>
              <a:buFont typeface="Wingdings" panose="05000000000000000000" pitchFamily="2" charset="2"/>
              <a:buChar char="ü"/>
            </a:pPr>
            <a:r>
              <a:rPr lang="en-IN" b="1" i="1" u="sng" dirty="0">
                <a:latin typeface="Yu Gothic Light" panose="020B0300000000000000" pitchFamily="34" charset="-128"/>
                <a:ea typeface="Yu Gothic Light" panose="020B0300000000000000" pitchFamily="34" charset="-128"/>
              </a:rPr>
              <a:t>Westside Anxiety</a:t>
            </a:r>
            <a:r>
              <a:rPr lang="en-US" b="1" i="1" u="sng" dirty="0">
                <a:latin typeface="Yu Gothic Light" panose="020B0300000000000000" pitchFamily="34" charset="-128"/>
                <a:ea typeface="Yu Gothic Light" panose="020B0300000000000000" pitchFamily="34" charset="-128"/>
              </a:rPr>
              <a:t> indexes </a:t>
            </a:r>
            <a:endParaRPr lang="en-IN" b="1" i="1" u="sng" dirty="0">
              <a:latin typeface="Yu Gothic Light" panose="020B0300000000000000" pitchFamily="34" charset="-128"/>
              <a:ea typeface="Yu Gothic Light" panose="020B0300000000000000" pitchFamily="34" charset="-128"/>
            </a:endParaRPr>
          </a:p>
          <a:p>
            <a:pPr lvl="1" algn="just">
              <a:lnSpc>
                <a:spcPct val="150000"/>
              </a:lnSpc>
            </a:pPr>
            <a:r>
              <a:rPr lang="en-US" sz="1600" i="1" dirty="0">
                <a:latin typeface="Yu Gothic Light" panose="020B0300000000000000" pitchFamily="34" charset="-128"/>
                <a:ea typeface="Yu Gothic Light" panose="020B0300000000000000" pitchFamily="34" charset="-128"/>
              </a:rPr>
              <a:t>There is no association between gender and </a:t>
            </a:r>
            <a:r>
              <a:rPr lang="en-IN" sz="1600" i="1" dirty="0">
                <a:latin typeface="Yu Gothic Light" panose="020B0300000000000000" pitchFamily="34" charset="-128"/>
                <a:ea typeface="Yu Gothic Light" panose="020B0300000000000000" pitchFamily="34" charset="-128"/>
              </a:rPr>
              <a:t>Westside Anxiety</a:t>
            </a:r>
            <a:r>
              <a:rPr lang="en-US" sz="1600" i="1" dirty="0">
                <a:latin typeface="Yu Gothic Light" panose="020B0300000000000000" pitchFamily="34" charset="-128"/>
                <a:ea typeface="Yu Gothic Light" panose="020B0300000000000000" pitchFamily="34" charset="-128"/>
              </a:rPr>
              <a:t> index.</a:t>
            </a:r>
            <a:r>
              <a:rPr lang="en-IN" sz="1600" i="1" dirty="0">
                <a:latin typeface="Yu Gothic Light" panose="020B0300000000000000" pitchFamily="34" charset="-128"/>
                <a:ea typeface="Yu Gothic Light" panose="020B0300000000000000" pitchFamily="34" charset="-128"/>
              </a:rPr>
              <a:t>	</a:t>
            </a:r>
          </a:p>
        </p:txBody>
      </p:sp>
      <p:pic>
        <p:nvPicPr>
          <p:cNvPr id="4" name="Picture 3">
            <a:extLst>
              <a:ext uri="{FF2B5EF4-FFF2-40B4-BE49-F238E27FC236}">
                <a16:creationId xmlns:a16="http://schemas.microsoft.com/office/drawing/2014/main" id="{8FE06091-F038-01B7-DB66-BFE25A44F8E3}"/>
              </a:ext>
            </a:extLst>
          </p:cNvPr>
          <p:cNvPicPr>
            <a:picLocks noChangeAspect="1"/>
          </p:cNvPicPr>
          <p:nvPr/>
        </p:nvPicPr>
        <p:blipFill>
          <a:blip r:embed="rId2"/>
          <a:stretch>
            <a:fillRect/>
          </a:stretch>
        </p:blipFill>
        <p:spPr>
          <a:xfrm>
            <a:off x="7141945" y="669014"/>
            <a:ext cx="4577199" cy="2565074"/>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83639EE0-3AA7-D83E-17B9-855FB1037E24}"/>
              </a:ext>
            </a:extLst>
          </p:cNvPr>
          <p:cNvPicPr>
            <a:picLocks noChangeAspect="1"/>
          </p:cNvPicPr>
          <p:nvPr/>
        </p:nvPicPr>
        <p:blipFill>
          <a:blip r:embed="rId3"/>
          <a:stretch>
            <a:fillRect/>
          </a:stretch>
        </p:blipFill>
        <p:spPr>
          <a:xfrm>
            <a:off x="7141945" y="3429000"/>
            <a:ext cx="4577199" cy="27599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18551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436CA-62BA-A408-AAF7-3D06BC70DF17}"/>
              </a:ext>
            </a:extLst>
          </p:cNvPr>
          <p:cNvSpPr>
            <a:spLocks noGrp="1"/>
          </p:cNvSpPr>
          <p:nvPr>
            <p:ph type="title"/>
          </p:nvPr>
        </p:nvSpPr>
        <p:spPr>
          <a:xfrm>
            <a:off x="1273128" y="505096"/>
            <a:ext cx="2854735" cy="992777"/>
          </a:xfrm>
        </p:spPr>
        <p:txBody>
          <a:bodyPr/>
          <a:lstStyle/>
          <a:p>
            <a:r>
              <a:rPr lang="en-IN" b="1" i="1" u="sng" dirty="0">
                <a:latin typeface="Yu Gothic Light" panose="020B0300000000000000" pitchFamily="34" charset="-128"/>
                <a:ea typeface="Yu Gothic Light" panose="020B0300000000000000" pitchFamily="34" charset="-128"/>
              </a:rPr>
              <a:t>Conclusion</a:t>
            </a:r>
            <a:endParaRPr lang="en-IN" b="1" i="1" dirty="0">
              <a:latin typeface="Yu Gothic Light" panose="020B0300000000000000" pitchFamily="34" charset="-128"/>
              <a:ea typeface="Yu Gothic Light" panose="020B0300000000000000" pitchFamily="34" charset="-128"/>
            </a:endParaRPr>
          </a:p>
        </p:txBody>
      </p:sp>
      <p:sp>
        <p:nvSpPr>
          <p:cNvPr id="3" name="Content Placeholder 2">
            <a:extLst>
              <a:ext uri="{FF2B5EF4-FFF2-40B4-BE49-F238E27FC236}">
                <a16:creationId xmlns:a16="http://schemas.microsoft.com/office/drawing/2014/main" id="{19F9E362-C6F7-274E-19D8-5DB8BB008953}"/>
              </a:ext>
            </a:extLst>
          </p:cNvPr>
          <p:cNvSpPr>
            <a:spLocks noGrp="1"/>
          </p:cNvSpPr>
          <p:nvPr>
            <p:ph idx="1"/>
          </p:nvPr>
        </p:nvSpPr>
        <p:spPr>
          <a:xfrm>
            <a:off x="1273128" y="1623369"/>
            <a:ext cx="9151032" cy="3760891"/>
          </a:xfrm>
        </p:spPr>
        <p:txBody>
          <a:bodyPr>
            <a:noAutofit/>
          </a:bodyPr>
          <a:lstStyle/>
          <a:p>
            <a:pPr marL="0" indent="0" algn="just">
              <a:lnSpc>
                <a:spcPct val="150000"/>
              </a:lnSpc>
              <a:spcAft>
                <a:spcPts val="800"/>
              </a:spcAft>
              <a:buNone/>
            </a:pPr>
            <a:r>
              <a:rPr lang="en-IN" sz="1600" i="1" dirty="0">
                <a:effectLst/>
                <a:latin typeface="Yu Gothic Light" panose="020B0300000000000000" pitchFamily="34" charset="-128"/>
                <a:ea typeface="Yu Gothic Light" panose="020B0300000000000000" pitchFamily="34" charset="-128"/>
              </a:rPr>
              <a:t>From the above quantitative analysis it can be concluded that the research conducted to find out the level of anxiety in general among the male and female students was successfully administered and it can be finally concluded that,</a:t>
            </a:r>
          </a:p>
          <a:p>
            <a:pPr lvl="1" algn="just">
              <a:lnSpc>
                <a:spcPct val="150000"/>
              </a:lnSpc>
              <a:spcAft>
                <a:spcPts val="800"/>
              </a:spcAft>
              <a:buClr>
                <a:schemeClr val="tx1"/>
              </a:buClr>
              <a:buFont typeface="Wingdings" panose="05000000000000000000" pitchFamily="2" charset="2"/>
              <a:buChar char="ü"/>
            </a:pPr>
            <a:r>
              <a:rPr lang="en-IN" sz="1600" i="1" dirty="0">
                <a:latin typeface="Yu Gothic Light" panose="020B0300000000000000" pitchFamily="34" charset="-128"/>
                <a:ea typeface="Yu Gothic Light" panose="020B0300000000000000" pitchFamily="34" charset="-128"/>
              </a:rPr>
              <a:t>We cannot predict the GAD-7 anxiety score by knowing age and gender. So we can conclude that Generalized Anxiety Disorder can occur at any age irrespective of their gender.</a:t>
            </a:r>
          </a:p>
          <a:p>
            <a:pPr lvl="1" algn="just">
              <a:lnSpc>
                <a:spcPct val="150000"/>
              </a:lnSpc>
              <a:spcAft>
                <a:spcPts val="800"/>
              </a:spcAft>
              <a:buClr>
                <a:schemeClr val="tx1"/>
              </a:buClr>
              <a:buFont typeface="Wingdings" panose="05000000000000000000" pitchFamily="2" charset="2"/>
              <a:buChar char="ü"/>
            </a:pPr>
            <a:r>
              <a:rPr lang="en-IN" sz="1600" i="1" dirty="0">
                <a:latin typeface="Yu Gothic Light" panose="020B0300000000000000" pitchFamily="34" charset="-128"/>
                <a:ea typeface="Yu Gothic Light" panose="020B0300000000000000" pitchFamily="34" charset="-128"/>
              </a:rPr>
              <a:t>GAD 7 score have a significant association with Westside anxiety score. Hence we can say that those who are already suffering </a:t>
            </a:r>
            <a:r>
              <a:rPr lang="en-US" sz="1600" i="1" dirty="0">
                <a:latin typeface="Yu Gothic Light" panose="020B0300000000000000" pitchFamily="34" charset="-128"/>
                <a:ea typeface="Yu Gothic Light" panose="020B0300000000000000" pitchFamily="34" charset="-128"/>
              </a:rPr>
              <a:t>from normal anxiety have higher tendency to develop higher level of GAD.</a:t>
            </a:r>
          </a:p>
          <a:p>
            <a:pPr lvl="1" algn="just">
              <a:lnSpc>
                <a:spcPct val="150000"/>
              </a:lnSpc>
              <a:spcAft>
                <a:spcPts val="800"/>
              </a:spcAft>
              <a:buClr>
                <a:schemeClr val="tx1"/>
              </a:buClr>
              <a:buFont typeface="Wingdings" panose="05000000000000000000" pitchFamily="2" charset="2"/>
              <a:buChar char="ü"/>
            </a:pPr>
            <a:r>
              <a:rPr lang="en-IN" sz="1600" i="1" dirty="0">
                <a:latin typeface="Yu Gothic Light" panose="020B0300000000000000" pitchFamily="34" charset="-128"/>
                <a:ea typeface="Yu Gothic Light" panose="020B0300000000000000" pitchFamily="34" charset="-128"/>
              </a:rPr>
              <a:t>Average GAD 7 score of female students is more than that of male students. From this we can say that female students have a higher tendency to suffer Generalized Anxiety Disorder.</a:t>
            </a:r>
          </a:p>
        </p:txBody>
      </p:sp>
    </p:spTree>
    <p:extLst>
      <p:ext uri="{BB962C8B-B14F-4D97-AF65-F5344CB8AC3E}">
        <p14:creationId xmlns:p14="http://schemas.microsoft.com/office/powerpoint/2010/main" val="14573544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6B8743-5E20-E703-9894-5614969DA3A9}"/>
              </a:ext>
            </a:extLst>
          </p:cNvPr>
          <p:cNvSpPr>
            <a:spLocks noGrp="1"/>
          </p:cNvSpPr>
          <p:nvPr>
            <p:ph idx="1"/>
          </p:nvPr>
        </p:nvSpPr>
        <p:spPr>
          <a:xfrm>
            <a:off x="3572588" y="2685873"/>
            <a:ext cx="4714014" cy="1134419"/>
          </a:xfrm>
        </p:spPr>
        <p:txBody>
          <a:bodyPr>
            <a:normAutofit/>
          </a:bodyPr>
          <a:lstStyle/>
          <a:p>
            <a:pPr marL="0" indent="0">
              <a:buNone/>
            </a:pPr>
            <a:r>
              <a:rPr lang="en-IN" sz="6000" b="1" i="1" u="sng" dirty="0">
                <a:latin typeface="Yu Gothic Light" panose="020B0300000000000000" pitchFamily="34" charset="-128"/>
                <a:ea typeface="Yu Gothic Light" panose="020B0300000000000000" pitchFamily="34" charset="-128"/>
              </a:rPr>
              <a:t>THANK YOU</a:t>
            </a:r>
          </a:p>
        </p:txBody>
      </p:sp>
    </p:spTree>
    <p:extLst>
      <p:ext uri="{BB962C8B-B14F-4D97-AF65-F5344CB8AC3E}">
        <p14:creationId xmlns:p14="http://schemas.microsoft.com/office/powerpoint/2010/main" val="22918268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B0363-6F4F-02A6-A9B1-797C92F29ED0}"/>
              </a:ext>
            </a:extLst>
          </p:cNvPr>
          <p:cNvSpPr>
            <a:spLocks noGrp="1"/>
          </p:cNvSpPr>
          <p:nvPr>
            <p:ph type="title"/>
          </p:nvPr>
        </p:nvSpPr>
        <p:spPr/>
        <p:txBody>
          <a:bodyPr/>
          <a:lstStyle/>
          <a:p>
            <a:r>
              <a:rPr lang="en-IN" sz="4400" b="1" i="1" u="sng" dirty="0">
                <a:latin typeface="Yu Gothic Light" panose="020B0300000000000000" pitchFamily="34" charset="-128"/>
                <a:ea typeface="Yu Gothic Light" panose="020B0300000000000000" pitchFamily="34" charset="-128"/>
              </a:rPr>
              <a:t>Objective</a:t>
            </a:r>
            <a:endParaRPr lang="en-IN" dirty="0"/>
          </a:p>
        </p:txBody>
      </p:sp>
      <p:sp>
        <p:nvSpPr>
          <p:cNvPr id="3" name="Content Placeholder 2">
            <a:extLst>
              <a:ext uri="{FF2B5EF4-FFF2-40B4-BE49-F238E27FC236}">
                <a16:creationId xmlns:a16="http://schemas.microsoft.com/office/drawing/2014/main" id="{F3982D3D-7E59-D9EC-2EF0-2A5467BD4491}"/>
              </a:ext>
            </a:extLst>
          </p:cNvPr>
          <p:cNvSpPr>
            <a:spLocks noGrp="1"/>
          </p:cNvSpPr>
          <p:nvPr>
            <p:ph idx="1"/>
          </p:nvPr>
        </p:nvSpPr>
        <p:spPr>
          <a:xfrm>
            <a:off x="779116" y="1786911"/>
            <a:ext cx="10766773" cy="4539074"/>
          </a:xfrm>
        </p:spPr>
        <p:txBody>
          <a:bodyPr>
            <a:normAutofit/>
          </a:bodyPr>
          <a:lstStyle/>
          <a:p>
            <a:pPr marL="0" indent="0" algn="just">
              <a:lnSpc>
                <a:spcPct val="120000"/>
              </a:lnSpc>
              <a:buNone/>
            </a:pPr>
            <a:r>
              <a:rPr lang="en-IN" sz="1700" i="1" dirty="0">
                <a:effectLst/>
                <a:latin typeface="Yu Gothic Light" panose="020B0300000000000000" pitchFamily="34" charset="-128"/>
                <a:ea typeface="Yu Gothic Light" panose="020B0300000000000000" pitchFamily="34" charset="-128"/>
              </a:rPr>
              <a:t>The basic intention of this project is to figure out the different levels of anxiety among the male and female students in the changing scenario of the pandemic. </a:t>
            </a:r>
          </a:p>
          <a:p>
            <a:pPr marL="0" indent="0" algn="just">
              <a:lnSpc>
                <a:spcPct val="120000"/>
              </a:lnSpc>
              <a:buNone/>
            </a:pPr>
            <a:endParaRPr lang="en-IN" sz="1700" i="1" dirty="0">
              <a:latin typeface="Yu Gothic Light" panose="020B0300000000000000" pitchFamily="34" charset="-128"/>
              <a:ea typeface="Yu Gothic Light" panose="020B0300000000000000" pitchFamily="34" charset="-128"/>
            </a:endParaRPr>
          </a:p>
          <a:p>
            <a:pPr algn="just">
              <a:lnSpc>
                <a:spcPct val="120000"/>
              </a:lnSpc>
              <a:buFont typeface="Wingdings" panose="05000000000000000000" pitchFamily="2" charset="2"/>
              <a:buChar char="v"/>
            </a:pPr>
            <a:r>
              <a:rPr lang="en-IN" sz="1700" b="1" i="1" u="sng" dirty="0">
                <a:effectLst/>
                <a:latin typeface="Yu Gothic Light" panose="020B0300000000000000" pitchFamily="34" charset="-128"/>
                <a:ea typeface="Yu Gothic Light" panose="020B0300000000000000" pitchFamily="34" charset="-128"/>
              </a:rPr>
              <a:t>Generalized Anxiety Disorder (GAD) </a:t>
            </a:r>
            <a:r>
              <a:rPr lang="en-IN" sz="1700" i="1" dirty="0">
                <a:effectLst/>
                <a:latin typeface="Yu Gothic Light" panose="020B0300000000000000" pitchFamily="34" charset="-128"/>
                <a:ea typeface="Yu Gothic Light" panose="020B0300000000000000" pitchFamily="34" charset="-128"/>
              </a:rPr>
              <a:t>– It is a psychiatric disorder characterized by a constant sense of worry and fear that interferes with daily life. People with Generalized Anxiety Disorder may experience feelings of dread, distress, or agitation for no discernible reason. </a:t>
            </a:r>
          </a:p>
          <a:p>
            <a:pPr algn="just">
              <a:lnSpc>
                <a:spcPct val="120000"/>
              </a:lnSpc>
              <a:buFont typeface="Wingdings" panose="05000000000000000000" pitchFamily="2" charset="2"/>
              <a:buChar char="v"/>
            </a:pPr>
            <a:r>
              <a:rPr lang="en-US" sz="1700" b="1" i="1" u="sng" dirty="0">
                <a:effectLst/>
                <a:latin typeface="Yu Gothic Light" panose="020B0300000000000000" pitchFamily="34" charset="-128"/>
                <a:ea typeface="Yu Gothic Light" panose="020B0300000000000000" pitchFamily="34" charset="-128"/>
              </a:rPr>
              <a:t>GAD-7 Scale </a:t>
            </a:r>
            <a:r>
              <a:rPr lang="en-US" sz="1700" i="1" dirty="0">
                <a:effectLst/>
                <a:latin typeface="Yu Gothic Light" panose="020B0300000000000000" pitchFamily="34" charset="-128"/>
                <a:ea typeface="Yu Gothic Light" panose="020B0300000000000000" pitchFamily="34" charset="-128"/>
              </a:rPr>
              <a:t>– It is a self-report measure of anxiety. The scale consists of seven items, each of which measures a different aspect of anxiety symptoms. These items are worry, tension, restlessness, muscle pain, fatigue, difficulty concentrating, and irritability</a:t>
            </a:r>
            <a:endParaRPr lang="en-IN" sz="1700" i="1" dirty="0">
              <a:effectLst/>
              <a:latin typeface="Yu Gothic Light" panose="020B0300000000000000" pitchFamily="34" charset="-128"/>
              <a:ea typeface="Yu Gothic Light" panose="020B0300000000000000" pitchFamily="34" charset="-128"/>
            </a:endParaRPr>
          </a:p>
          <a:p>
            <a:pPr algn="just">
              <a:lnSpc>
                <a:spcPct val="120000"/>
              </a:lnSpc>
              <a:buFont typeface="Wingdings" panose="05000000000000000000" pitchFamily="2" charset="2"/>
              <a:buChar char="v"/>
            </a:pPr>
            <a:r>
              <a:rPr lang="en-IN" sz="1700" b="1" i="1" u="sng" dirty="0">
                <a:latin typeface="Yu Gothic Light" panose="020B0300000000000000" pitchFamily="34" charset="-128"/>
                <a:ea typeface="Yu Gothic Light" panose="020B0300000000000000" pitchFamily="34" charset="-128"/>
              </a:rPr>
              <a:t>Westside Anxiety Scale</a:t>
            </a:r>
            <a:r>
              <a:rPr lang="en-IN" sz="1700" b="1" i="1" dirty="0">
                <a:latin typeface="Yu Gothic Light" panose="020B0300000000000000" pitchFamily="34" charset="-128"/>
                <a:ea typeface="Yu Gothic Light" panose="020B0300000000000000" pitchFamily="34" charset="-128"/>
              </a:rPr>
              <a:t>-</a:t>
            </a:r>
            <a:r>
              <a:rPr lang="en-US" sz="1700" i="1" dirty="0">
                <a:latin typeface="Yu Gothic Light" panose="020B0300000000000000" pitchFamily="34" charset="-128"/>
                <a:ea typeface="Yu Gothic Light" panose="020B0300000000000000" pitchFamily="34" charset="-128"/>
              </a:rPr>
              <a:t>The Westside Test Anxiety Scale is a brief, ten item instrument designed to identify students with anxiety impairments who could benefit from an anxiety reduction intervention.</a:t>
            </a:r>
            <a:endParaRPr lang="en-IN" sz="1700" i="1" dirty="0">
              <a:effectLst/>
              <a:latin typeface="Yu Gothic Light" panose="020B0300000000000000" pitchFamily="34" charset="-128"/>
              <a:ea typeface="Yu Gothic Light" panose="020B0300000000000000" pitchFamily="34" charset="-128"/>
            </a:endParaRPr>
          </a:p>
          <a:p>
            <a:pPr marL="0" indent="0" algn="just">
              <a:buNone/>
            </a:pPr>
            <a:endParaRPr lang="en-IN" i="1" dirty="0">
              <a:latin typeface="Yu Gothic Light" panose="020B0300000000000000" pitchFamily="34" charset="-128"/>
              <a:ea typeface="Yu Gothic Light" panose="020B0300000000000000" pitchFamily="34" charset="-128"/>
            </a:endParaRPr>
          </a:p>
        </p:txBody>
      </p:sp>
    </p:spTree>
    <p:extLst>
      <p:ext uri="{BB962C8B-B14F-4D97-AF65-F5344CB8AC3E}">
        <p14:creationId xmlns:p14="http://schemas.microsoft.com/office/powerpoint/2010/main" val="36452033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12FE-C19A-8607-9DD1-E341803E14EA}"/>
              </a:ext>
            </a:extLst>
          </p:cNvPr>
          <p:cNvSpPr>
            <a:spLocks noGrp="1"/>
          </p:cNvSpPr>
          <p:nvPr>
            <p:ph type="title"/>
          </p:nvPr>
        </p:nvSpPr>
        <p:spPr>
          <a:xfrm>
            <a:off x="646111" y="381635"/>
            <a:ext cx="9336731" cy="731648"/>
          </a:xfrm>
        </p:spPr>
        <p:txBody>
          <a:bodyPr/>
          <a:lstStyle/>
          <a:p>
            <a:r>
              <a:rPr lang="en-IN" sz="3600" b="1" i="1" u="sng" dirty="0">
                <a:latin typeface="Yu Gothic Light" panose="020B0300000000000000" pitchFamily="34" charset="-128"/>
                <a:ea typeface="Yu Gothic Light" panose="020B0300000000000000" pitchFamily="34" charset="-128"/>
              </a:rPr>
              <a:t>Data Source</a:t>
            </a:r>
          </a:p>
        </p:txBody>
      </p:sp>
      <p:graphicFrame>
        <p:nvGraphicFramePr>
          <p:cNvPr id="15" name="Content Placeholder 14">
            <a:extLst>
              <a:ext uri="{FF2B5EF4-FFF2-40B4-BE49-F238E27FC236}">
                <a16:creationId xmlns:a16="http://schemas.microsoft.com/office/drawing/2014/main" id="{C5F68D69-3D04-D138-DE56-4AAE17CB72E5}"/>
              </a:ext>
            </a:extLst>
          </p:cNvPr>
          <p:cNvGraphicFramePr>
            <a:graphicFrameLocks noGrp="1"/>
          </p:cNvGraphicFramePr>
          <p:nvPr>
            <p:ph idx="1"/>
            <p:extLst>
              <p:ext uri="{D42A27DB-BD31-4B8C-83A1-F6EECF244321}">
                <p14:modId xmlns:p14="http://schemas.microsoft.com/office/powerpoint/2010/main" val="372822095"/>
              </p:ext>
            </p:extLst>
          </p:nvPr>
        </p:nvGraphicFramePr>
        <p:xfrm>
          <a:off x="1375254" y="4563421"/>
          <a:ext cx="4136571" cy="1820090"/>
        </p:xfrm>
        <a:graphic>
          <a:graphicData uri="http://schemas.openxmlformats.org/drawingml/2006/table">
            <a:tbl>
              <a:tblPr>
                <a:tableStyleId>{E269D01E-BC32-4049-B463-5C60D7B0CCD2}</a:tableStyleId>
              </a:tblPr>
              <a:tblGrid>
                <a:gridCol w="1951762">
                  <a:extLst>
                    <a:ext uri="{9D8B030D-6E8A-4147-A177-3AD203B41FA5}">
                      <a16:colId xmlns:a16="http://schemas.microsoft.com/office/drawing/2014/main" val="3771316495"/>
                    </a:ext>
                  </a:extLst>
                </a:gridCol>
                <a:gridCol w="2184809">
                  <a:extLst>
                    <a:ext uri="{9D8B030D-6E8A-4147-A177-3AD203B41FA5}">
                      <a16:colId xmlns:a16="http://schemas.microsoft.com/office/drawing/2014/main" val="1767700836"/>
                    </a:ext>
                  </a:extLst>
                </a:gridCol>
              </a:tblGrid>
              <a:tr h="364018">
                <a:tc>
                  <a:txBody>
                    <a:bodyPr/>
                    <a:lstStyle/>
                    <a:p>
                      <a:pPr algn="l" fontAlgn="b"/>
                      <a:r>
                        <a:rPr lang="en-IN" sz="1400" b="1" i="1" u="sng" kern="1200" dirty="0">
                          <a:solidFill>
                            <a:schemeClr val="bg1"/>
                          </a:solidFill>
                          <a:effectLst/>
                          <a:latin typeface="Yu Gothic Light" panose="020B0300000000000000" pitchFamily="34" charset="-128"/>
                          <a:ea typeface="Yu Gothic Light" panose="020B0300000000000000" pitchFamily="34" charset="-128"/>
                          <a:cs typeface="+mn-cs"/>
                        </a:rPr>
                        <a:t>GAD Score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IN" sz="1400" b="1" i="1" u="sng" kern="1200" dirty="0">
                          <a:solidFill>
                            <a:schemeClr val="bg1"/>
                          </a:solidFill>
                          <a:effectLst/>
                          <a:latin typeface="Yu Gothic Light" panose="020B0300000000000000" pitchFamily="34" charset="-128"/>
                          <a:ea typeface="Yu Gothic Light" panose="020B0300000000000000" pitchFamily="34" charset="-128"/>
                          <a:cs typeface="+mn-cs"/>
                        </a:rPr>
                        <a:t>Severity of anxiety</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70949053"/>
                  </a:ext>
                </a:extLst>
              </a:tr>
              <a:tr h="364018">
                <a:tc>
                  <a:txBody>
                    <a:bodyPr/>
                    <a:lstStyle/>
                    <a:p>
                      <a:pPr algn="l" fontAlgn="b"/>
                      <a:r>
                        <a:rPr lang="en-IN" sz="1200" b="1" i="1" kern="1200" dirty="0">
                          <a:solidFill>
                            <a:schemeClr val="bg1"/>
                          </a:solidFill>
                          <a:effectLst/>
                          <a:latin typeface="Yu Gothic Light" panose="020B0300000000000000" pitchFamily="34" charset="-128"/>
                          <a:ea typeface="Yu Gothic Light" panose="020B0300000000000000" pitchFamily="34" charset="-128"/>
                          <a:cs typeface="+mn-cs"/>
                        </a:rPr>
                        <a:t>0-4 =1</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IN" sz="1200" b="1" i="1" kern="1200" dirty="0">
                          <a:solidFill>
                            <a:schemeClr val="bg1"/>
                          </a:solidFill>
                          <a:effectLst/>
                          <a:latin typeface="Yu Gothic Light" panose="020B0300000000000000" pitchFamily="34" charset="-128"/>
                          <a:ea typeface="Yu Gothic Light" panose="020B0300000000000000" pitchFamily="34" charset="-128"/>
                          <a:cs typeface="+mn-cs"/>
                        </a:rPr>
                        <a:t>No/little Anxiety</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66886366"/>
                  </a:ext>
                </a:extLst>
              </a:tr>
              <a:tr h="364018">
                <a:tc>
                  <a:txBody>
                    <a:bodyPr/>
                    <a:lstStyle/>
                    <a:p>
                      <a:pPr algn="l" fontAlgn="b"/>
                      <a:r>
                        <a:rPr lang="en-IN" sz="1200" b="1" i="1" kern="1200" dirty="0">
                          <a:solidFill>
                            <a:schemeClr val="bg1"/>
                          </a:solidFill>
                          <a:effectLst/>
                          <a:latin typeface="Yu Gothic Light" panose="020B0300000000000000" pitchFamily="34" charset="-128"/>
                          <a:ea typeface="Yu Gothic Light" panose="020B0300000000000000" pitchFamily="34" charset="-128"/>
                          <a:cs typeface="+mn-cs"/>
                        </a:rPr>
                        <a:t>5-9=2</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200" b="1" i="1" kern="1200" dirty="0">
                          <a:solidFill>
                            <a:schemeClr val="bg1"/>
                          </a:solidFill>
                          <a:effectLst/>
                          <a:latin typeface="Yu Gothic Light" panose="020B0300000000000000" pitchFamily="34" charset="-128"/>
                          <a:ea typeface="Yu Gothic Light" panose="020B0300000000000000" pitchFamily="34" charset="-128"/>
                          <a:cs typeface="+mn-cs"/>
                        </a:rPr>
                        <a:t>Mild Anxiety</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49527178"/>
                  </a:ext>
                </a:extLst>
              </a:tr>
              <a:tr h="364018">
                <a:tc>
                  <a:txBody>
                    <a:bodyPr/>
                    <a:lstStyle/>
                    <a:p>
                      <a:pPr algn="l" fontAlgn="b"/>
                      <a:r>
                        <a:rPr lang="en-IN" sz="1200" b="1" i="1" kern="1200" dirty="0">
                          <a:solidFill>
                            <a:schemeClr val="bg1"/>
                          </a:solidFill>
                          <a:effectLst/>
                          <a:latin typeface="Yu Gothic Light" panose="020B0300000000000000" pitchFamily="34" charset="-128"/>
                          <a:ea typeface="Yu Gothic Light" panose="020B0300000000000000" pitchFamily="34" charset="-128"/>
                          <a:cs typeface="+mn-cs"/>
                        </a:rPr>
                        <a:t>10-14=3</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200" b="1" i="1" kern="1200" dirty="0">
                          <a:solidFill>
                            <a:schemeClr val="bg1"/>
                          </a:solidFill>
                          <a:effectLst/>
                          <a:latin typeface="Yu Gothic Light" panose="020B0300000000000000" pitchFamily="34" charset="-128"/>
                          <a:ea typeface="Yu Gothic Light" panose="020B0300000000000000" pitchFamily="34" charset="-128"/>
                          <a:cs typeface="+mn-cs"/>
                        </a:rPr>
                        <a:t>Moderate Anxiety</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89981521"/>
                  </a:ext>
                </a:extLst>
              </a:tr>
              <a:tr h="364018">
                <a:tc>
                  <a:txBody>
                    <a:bodyPr/>
                    <a:lstStyle/>
                    <a:p>
                      <a:pPr algn="l" fontAlgn="b"/>
                      <a:r>
                        <a:rPr lang="en-IN" sz="1200" b="1" i="1" kern="1200" dirty="0">
                          <a:solidFill>
                            <a:schemeClr val="bg1"/>
                          </a:solidFill>
                          <a:effectLst/>
                          <a:latin typeface="Yu Gothic Light" panose="020B0300000000000000" pitchFamily="34" charset="-128"/>
                          <a:ea typeface="Yu Gothic Light" panose="020B0300000000000000" pitchFamily="34" charset="-128"/>
                          <a:cs typeface="+mn-cs"/>
                        </a:rPr>
                        <a:t>15-21=4</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200" b="1" i="1" kern="1200" dirty="0">
                          <a:solidFill>
                            <a:schemeClr val="bg1"/>
                          </a:solidFill>
                          <a:effectLst/>
                          <a:latin typeface="Yu Gothic Light" panose="020B0300000000000000" pitchFamily="34" charset="-128"/>
                          <a:ea typeface="Yu Gothic Light" panose="020B0300000000000000" pitchFamily="34" charset="-128"/>
                          <a:cs typeface="+mn-cs"/>
                        </a:rPr>
                        <a:t>Severe Anxiety</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5184316"/>
                  </a:ext>
                </a:extLst>
              </a:tr>
            </a:tbl>
          </a:graphicData>
        </a:graphic>
      </p:graphicFrame>
      <p:pic>
        <p:nvPicPr>
          <p:cNvPr id="3" name="image9.jpg" descr="See the source image">
            <a:extLst>
              <a:ext uri="{FF2B5EF4-FFF2-40B4-BE49-F238E27FC236}">
                <a16:creationId xmlns:a16="http://schemas.microsoft.com/office/drawing/2014/main" id="{413AB681-E155-3308-A7E1-EF50DD71D460}"/>
              </a:ext>
            </a:extLst>
          </p:cNvPr>
          <p:cNvPicPr/>
          <p:nvPr/>
        </p:nvPicPr>
        <p:blipFill>
          <a:blip r:embed="rId2"/>
          <a:srcRect/>
          <a:stretch>
            <a:fillRect/>
          </a:stretch>
        </p:blipFill>
        <p:spPr>
          <a:xfrm>
            <a:off x="6680176" y="1737360"/>
            <a:ext cx="4865714" cy="4646151"/>
          </a:xfrm>
          <a:prstGeom prst="rect">
            <a:avLst/>
          </a:prstGeom>
          <a:ln/>
        </p:spPr>
      </p:pic>
      <p:sp>
        <p:nvSpPr>
          <p:cNvPr id="9" name="TextBox 8">
            <a:extLst>
              <a:ext uri="{FF2B5EF4-FFF2-40B4-BE49-F238E27FC236}">
                <a16:creationId xmlns:a16="http://schemas.microsoft.com/office/drawing/2014/main" id="{3DBB882A-1B3C-0504-F795-CF478E692C0B}"/>
              </a:ext>
            </a:extLst>
          </p:cNvPr>
          <p:cNvSpPr txBox="1"/>
          <p:nvPr/>
        </p:nvSpPr>
        <p:spPr>
          <a:xfrm>
            <a:off x="646111" y="1653738"/>
            <a:ext cx="5933657" cy="3631763"/>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b="1" i="1" u="sng" dirty="0">
                <a:latin typeface="Yu Gothic Light" panose="020B0300000000000000" pitchFamily="34" charset="-128"/>
                <a:ea typeface="Yu Gothic Light" panose="020B0300000000000000" pitchFamily="34" charset="-128"/>
              </a:rPr>
              <a:t>GAD 7 :</a:t>
            </a:r>
          </a:p>
          <a:p>
            <a:pPr algn="just">
              <a:lnSpc>
                <a:spcPct val="150000"/>
              </a:lnSpc>
            </a:pPr>
            <a:r>
              <a:rPr lang="en-IN" sz="1600" i="1" dirty="0">
                <a:latin typeface="Yu Gothic Light" panose="020B0300000000000000" pitchFamily="34" charset="-128"/>
                <a:ea typeface="Yu Gothic Light" panose="020B0300000000000000" pitchFamily="34" charset="-128"/>
              </a:rPr>
              <a:t>     Calculated the total score for each individual.</a:t>
            </a:r>
          </a:p>
          <a:p>
            <a:pPr marL="800100" lvl="1" indent="-342900" algn="just">
              <a:spcAft>
                <a:spcPts val="800"/>
              </a:spcAft>
              <a:buFont typeface="Wingdings" panose="05000000000000000000" pitchFamily="2" charset="2"/>
              <a:buChar char="§"/>
            </a:pPr>
            <a:r>
              <a:rPr lang="en-IN" sz="1600" i="1" dirty="0">
                <a:effectLst/>
                <a:latin typeface="Yu Gothic Light" panose="020B0300000000000000" pitchFamily="34" charset="-128"/>
                <a:ea typeface="Yu Gothic Light" panose="020B0300000000000000" pitchFamily="34" charset="-128"/>
              </a:rPr>
              <a:t>Total question = 7</a:t>
            </a:r>
          </a:p>
          <a:p>
            <a:pPr marL="800100" lvl="1" indent="-342900" algn="just">
              <a:spcAft>
                <a:spcPts val="800"/>
              </a:spcAft>
              <a:buFont typeface="Wingdings" panose="05000000000000000000" pitchFamily="2" charset="2"/>
              <a:buChar char="§"/>
            </a:pPr>
            <a:r>
              <a:rPr lang="en-IN" sz="1600" i="1" dirty="0">
                <a:effectLst/>
                <a:latin typeface="Yu Gothic Light" panose="020B0300000000000000" pitchFamily="34" charset="-128"/>
                <a:ea typeface="Yu Gothic Light" panose="020B0300000000000000" pitchFamily="34" charset="-128"/>
              </a:rPr>
              <a:t>Max marks for each question = 3</a:t>
            </a:r>
            <a:endParaRPr lang="en-IN" sz="1600" i="1" dirty="0">
              <a:latin typeface="Yu Gothic Light" panose="020B0300000000000000" pitchFamily="34" charset="-128"/>
              <a:ea typeface="Yu Gothic Light" panose="020B0300000000000000" pitchFamily="34" charset="-128"/>
            </a:endParaRPr>
          </a:p>
          <a:p>
            <a:pPr marL="800100" lvl="1" indent="-342900" algn="just">
              <a:spcAft>
                <a:spcPts val="800"/>
              </a:spcAft>
              <a:buFont typeface="Wingdings" panose="05000000000000000000" pitchFamily="2" charset="2"/>
              <a:buChar char="§"/>
            </a:pPr>
            <a:r>
              <a:rPr lang="en-IN" sz="1600" i="1" dirty="0">
                <a:latin typeface="Yu Gothic Light" panose="020B0300000000000000" pitchFamily="34" charset="-128"/>
                <a:ea typeface="Yu Gothic Light" panose="020B0300000000000000" pitchFamily="34" charset="-128"/>
              </a:rPr>
              <a:t>Total Marks = 7*3 = 21</a:t>
            </a:r>
          </a:p>
          <a:p>
            <a:pPr marL="800100" lvl="1" indent="-342900" algn="just">
              <a:buFont typeface="Wingdings" panose="05000000000000000000" pitchFamily="2" charset="2"/>
              <a:buChar char="§"/>
            </a:pPr>
            <a:r>
              <a:rPr lang="en-IN" sz="1600" i="1" dirty="0">
                <a:latin typeface="Yu Gothic Light" panose="020B0300000000000000" pitchFamily="34" charset="-128"/>
                <a:ea typeface="Yu Gothic Light" panose="020B0300000000000000" pitchFamily="34" charset="-128"/>
              </a:rPr>
              <a:t>Obtained Marks = Sum of the marks obtained in all the 7 questions.</a:t>
            </a:r>
          </a:p>
          <a:p>
            <a:pPr marL="800100" lvl="1" indent="-342900" algn="just">
              <a:buFont typeface="Wingdings" panose="05000000000000000000" pitchFamily="2" charset="2"/>
              <a:buChar char="§"/>
            </a:pPr>
            <a:r>
              <a:rPr lang="en-IN" sz="1600" i="1" dirty="0">
                <a:latin typeface="Yu Gothic Light" panose="020B0300000000000000" pitchFamily="34" charset="-128"/>
                <a:ea typeface="Yu Gothic Light" panose="020B0300000000000000" pitchFamily="34" charset="-128"/>
              </a:rPr>
              <a:t>D</a:t>
            </a:r>
            <a:r>
              <a:rPr lang="en-IN" sz="1600" i="1" dirty="0">
                <a:effectLst/>
                <a:latin typeface="Yu Gothic Light" panose="020B0300000000000000" pitchFamily="34" charset="-128"/>
                <a:ea typeface="Yu Gothic Light" panose="020B0300000000000000" pitchFamily="34" charset="-128"/>
              </a:rPr>
              <a:t>epending on the score obtained it has been ranged in the table below:</a:t>
            </a:r>
          </a:p>
          <a:p>
            <a:pPr marL="285750" indent="-285750">
              <a:buFont typeface="Wingdings" panose="05000000000000000000" pitchFamily="2" charset="2"/>
              <a:buChar char="q"/>
            </a:pPr>
            <a:endParaRPr lang="en-IN" sz="1600" i="1" dirty="0">
              <a:latin typeface="Yu Gothic Light" panose="020B0300000000000000" pitchFamily="34" charset="-128"/>
              <a:ea typeface="Yu Gothic Light" panose="020B0300000000000000" pitchFamily="34" charset="-128"/>
            </a:endParaRPr>
          </a:p>
          <a:p>
            <a:pPr indent="-285750" fontAlgn="b">
              <a:buFont typeface="Wingdings" panose="05000000000000000000" pitchFamily="2" charset="2"/>
              <a:buChar char="q"/>
            </a:pPr>
            <a:endParaRPr lang="en-IN" sz="1500" i="1" dirty="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q"/>
            </a:pPr>
            <a:endParaRPr lang="en-IN" sz="1600" dirty="0">
              <a:latin typeface="Yu Gothic Light" panose="020B0300000000000000" pitchFamily="34" charset="-128"/>
              <a:ea typeface="Yu Gothic Light" panose="020B0300000000000000" pitchFamily="34" charset="-128"/>
            </a:endParaRPr>
          </a:p>
        </p:txBody>
      </p:sp>
      <p:sp>
        <p:nvSpPr>
          <p:cNvPr id="5" name="TextBox 4">
            <a:extLst>
              <a:ext uri="{FF2B5EF4-FFF2-40B4-BE49-F238E27FC236}">
                <a16:creationId xmlns:a16="http://schemas.microsoft.com/office/drawing/2014/main" id="{0A73BD88-DEBD-B007-8101-88227FA6D97E}"/>
              </a:ext>
            </a:extLst>
          </p:cNvPr>
          <p:cNvSpPr txBox="1"/>
          <p:nvPr/>
        </p:nvSpPr>
        <p:spPr>
          <a:xfrm>
            <a:off x="646111" y="1113283"/>
            <a:ext cx="9603482" cy="468077"/>
          </a:xfrm>
          <a:prstGeom prst="rect">
            <a:avLst/>
          </a:prstGeom>
          <a:noFill/>
        </p:spPr>
        <p:txBody>
          <a:bodyPr wrap="square">
            <a:spAutoFit/>
          </a:bodyPr>
          <a:lstStyle/>
          <a:p>
            <a:pPr>
              <a:lnSpc>
                <a:spcPct val="150000"/>
              </a:lnSpc>
            </a:pPr>
            <a:r>
              <a:rPr lang="en-IN" sz="1800" i="1" dirty="0">
                <a:latin typeface="Yu Gothic Light" panose="020B0300000000000000" pitchFamily="34" charset="-128"/>
                <a:ea typeface="Yu Gothic Light" panose="020B0300000000000000" pitchFamily="34" charset="-128"/>
              </a:rPr>
              <a:t>Collected primary data using the </a:t>
            </a:r>
            <a:r>
              <a:rPr lang="en-IN" sz="1800" i="1" dirty="0">
                <a:effectLst/>
                <a:latin typeface="Yu Gothic Light" panose="020B0300000000000000" pitchFamily="34" charset="-128"/>
                <a:ea typeface="Yu Gothic Light" panose="020B0300000000000000" pitchFamily="34" charset="-128"/>
              </a:rPr>
              <a:t>standardised</a:t>
            </a:r>
            <a:r>
              <a:rPr lang="en-IN" sz="1800" i="1" dirty="0">
                <a:latin typeface="Yu Gothic Light" panose="020B0300000000000000" pitchFamily="34" charset="-128"/>
                <a:ea typeface="Yu Gothic Light" panose="020B0300000000000000" pitchFamily="34" charset="-128"/>
              </a:rPr>
              <a:t> questionnaire of GAD 7 and Westside anxiety.</a:t>
            </a:r>
          </a:p>
        </p:txBody>
      </p:sp>
    </p:spTree>
    <p:extLst>
      <p:ext uri="{BB962C8B-B14F-4D97-AF65-F5344CB8AC3E}">
        <p14:creationId xmlns:p14="http://schemas.microsoft.com/office/powerpoint/2010/main" val="23187531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784C90C-B1D7-DF2B-8FB0-8FA8BE2C5C52}"/>
              </a:ext>
            </a:extLst>
          </p:cNvPr>
          <p:cNvSpPr txBox="1"/>
          <p:nvPr/>
        </p:nvSpPr>
        <p:spPr>
          <a:xfrm>
            <a:off x="704300" y="697775"/>
            <a:ext cx="5064733" cy="3647152"/>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b="1" i="1" u="sng" dirty="0">
                <a:latin typeface="Yu Gothic Light" panose="020B0300000000000000" pitchFamily="34" charset="-128"/>
                <a:ea typeface="Yu Gothic Light" panose="020B0300000000000000" pitchFamily="34" charset="-128"/>
              </a:rPr>
              <a:t>Westside Anxiety Scale :</a:t>
            </a:r>
          </a:p>
          <a:p>
            <a:pPr algn="just">
              <a:lnSpc>
                <a:spcPct val="150000"/>
              </a:lnSpc>
            </a:pPr>
            <a:r>
              <a:rPr lang="en-IN" sz="1600" i="1" dirty="0">
                <a:latin typeface="Yu Gothic Light" panose="020B0300000000000000" pitchFamily="34" charset="-128"/>
                <a:ea typeface="Yu Gothic Light" panose="020B0300000000000000" pitchFamily="34" charset="-128"/>
              </a:rPr>
              <a:t>     Calculated the total score for each individual.</a:t>
            </a:r>
          </a:p>
          <a:p>
            <a:pPr marL="800100" lvl="1" indent="-342900" algn="just">
              <a:spcAft>
                <a:spcPts val="800"/>
              </a:spcAft>
              <a:buFont typeface="Wingdings" panose="05000000000000000000" pitchFamily="2" charset="2"/>
              <a:buChar char="§"/>
            </a:pPr>
            <a:r>
              <a:rPr lang="en-IN" sz="1600" i="1" dirty="0">
                <a:effectLst/>
                <a:latin typeface="Yu Gothic Light" panose="020B0300000000000000" pitchFamily="34" charset="-128"/>
                <a:ea typeface="Yu Gothic Light" panose="020B0300000000000000" pitchFamily="34" charset="-128"/>
              </a:rPr>
              <a:t>Total question = 10</a:t>
            </a:r>
          </a:p>
          <a:p>
            <a:pPr marL="800100" lvl="1" indent="-342900" algn="just">
              <a:spcAft>
                <a:spcPts val="800"/>
              </a:spcAft>
              <a:buFont typeface="Wingdings" panose="05000000000000000000" pitchFamily="2" charset="2"/>
              <a:buChar char="§"/>
            </a:pPr>
            <a:r>
              <a:rPr lang="en-IN" sz="1600" i="1" dirty="0">
                <a:effectLst/>
                <a:latin typeface="Yu Gothic Light" panose="020B0300000000000000" pitchFamily="34" charset="-128"/>
                <a:ea typeface="Yu Gothic Light" panose="020B0300000000000000" pitchFamily="34" charset="-128"/>
              </a:rPr>
              <a:t>Max marks for each question = </a:t>
            </a:r>
            <a:r>
              <a:rPr lang="en-IN" sz="1600" i="1" dirty="0">
                <a:latin typeface="Yu Gothic Light" panose="020B0300000000000000" pitchFamily="34" charset="-128"/>
                <a:ea typeface="Yu Gothic Light" panose="020B0300000000000000" pitchFamily="34" charset="-128"/>
              </a:rPr>
              <a:t>5</a:t>
            </a:r>
          </a:p>
          <a:p>
            <a:pPr marL="800100" lvl="1" indent="-342900" algn="just">
              <a:spcAft>
                <a:spcPts val="800"/>
              </a:spcAft>
              <a:buFont typeface="Wingdings" panose="05000000000000000000" pitchFamily="2" charset="2"/>
              <a:buChar char="§"/>
            </a:pPr>
            <a:r>
              <a:rPr lang="en-IN" sz="1600" i="1" dirty="0">
                <a:latin typeface="Yu Gothic Light" panose="020B0300000000000000" pitchFamily="34" charset="-128"/>
                <a:ea typeface="Yu Gothic Light" panose="020B0300000000000000" pitchFamily="34" charset="-128"/>
              </a:rPr>
              <a:t>Total Marks = (10*5)/10 = 5</a:t>
            </a:r>
          </a:p>
          <a:p>
            <a:pPr marL="800100" lvl="1" indent="-342900" algn="just">
              <a:buFont typeface="Wingdings" panose="05000000000000000000" pitchFamily="2" charset="2"/>
              <a:buChar char="§"/>
            </a:pPr>
            <a:r>
              <a:rPr lang="en-IN" sz="1600" i="1" dirty="0">
                <a:latin typeface="Yu Gothic Light" panose="020B0300000000000000" pitchFamily="34" charset="-128"/>
                <a:ea typeface="Yu Gothic Light" panose="020B0300000000000000" pitchFamily="34" charset="-128"/>
              </a:rPr>
              <a:t>Obtained Marks = (Sum of the marks obtained in all the 10 questions)/10.</a:t>
            </a:r>
          </a:p>
          <a:p>
            <a:pPr marL="800100" lvl="1" indent="-342900" algn="just">
              <a:buFont typeface="Wingdings" panose="05000000000000000000" pitchFamily="2" charset="2"/>
              <a:buChar char="§"/>
            </a:pPr>
            <a:r>
              <a:rPr lang="en-IN" sz="1600" i="1" dirty="0">
                <a:latin typeface="Yu Gothic Light" panose="020B0300000000000000" pitchFamily="34" charset="-128"/>
                <a:ea typeface="Yu Gothic Light" panose="020B0300000000000000" pitchFamily="34" charset="-128"/>
              </a:rPr>
              <a:t>D</a:t>
            </a:r>
            <a:r>
              <a:rPr lang="en-IN" sz="1600" i="1" dirty="0">
                <a:effectLst/>
                <a:latin typeface="Yu Gothic Light" panose="020B0300000000000000" pitchFamily="34" charset="-128"/>
                <a:ea typeface="Yu Gothic Light" panose="020B0300000000000000" pitchFamily="34" charset="-128"/>
              </a:rPr>
              <a:t>epending on the score obtained it has been ranged in the table below:</a:t>
            </a:r>
          </a:p>
          <a:p>
            <a:pPr marL="285750" indent="-285750">
              <a:buFont typeface="Wingdings" panose="05000000000000000000" pitchFamily="2" charset="2"/>
              <a:buChar char="q"/>
            </a:pPr>
            <a:endParaRPr lang="en-IN" sz="1600" i="1" dirty="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q"/>
            </a:pPr>
            <a:endParaRPr lang="en-IN" sz="1600" i="1" dirty="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q"/>
            </a:pPr>
            <a:endParaRPr lang="en-IN" sz="1600" dirty="0">
              <a:latin typeface="Yu Gothic Light" panose="020B0300000000000000" pitchFamily="34" charset="-128"/>
              <a:ea typeface="Yu Gothic Light" panose="020B0300000000000000" pitchFamily="34" charset="-128"/>
            </a:endParaRPr>
          </a:p>
        </p:txBody>
      </p:sp>
      <p:graphicFrame>
        <p:nvGraphicFramePr>
          <p:cNvPr id="7" name="Table 6">
            <a:extLst>
              <a:ext uri="{FF2B5EF4-FFF2-40B4-BE49-F238E27FC236}">
                <a16:creationId xmlns:a16="http://schemas.microsoft.com/office/drawing/2014/main" id="{46BC602F-FE11-4E7A-A4BA-432FA9FC6810}"/>
              </a:ext>
            </a:extLst>
          </p:cNvPr>
          <p:cNvGraphicFramePr>
            <a:graphicFrameLocks noGrp="1"/>
          </p:cNvGraphicFramePr>
          <p:nvPr>
            <p:extLst>
              <p:ext uri="{D42A27DB-BD31-4B8C-83A1-F6EECF244321}">
                <p14:modId xmlns:p14="http://schemas.microsoft.com/office/powerpoint/2010/main" val="3790691308"/>
              </p:ext>
            </p:extLst>
          </p:nvPr>
        </p:nvGraphicFramePr>
        <p:xfrm>
          <a:off x="1179829" y="3923608"/>
          <a:ext cx="3998999" cy="2588145"/>
        </p:xfrm>
        <a:graphic>
          <a:graphicData uri="http://schemas.openxmlformats.org/drawingml/2006/table">
            <a:tbl>
              <a:tblPr>
                <a:tableStyleId>{E269D01E-BC32-4049-B463-5C60D7B0CCD2}</a:tableStyleId>
              </a:tblPr>
              <a:tblGrid>
                <a:gridCol w="1731172">
                  <a:extLst>
                    <a:ext uri="{9D8B030D-6E8A-4147-A177-3AD203B41FA5}">
                      <a16:colId xmlns:a16="http://schemas.microsoft.com/office/drawing/2014/main" val="106436617"/>
                    </a:ext>
                  </a:extLst>
                </a:gridCol>
                <a:gridCol w="2267827">
                  <a:extLst>
                    <a:ext uri="{9D8B030D-6E8A-4147-A177-3AD203B41FA5}">
                      <a16:colId xmlns:a16="http://schemas.microsoft.com/office/drawing/2014/main" val="2495338451"/>
                    </a:ext>
                  </a:extLst>
                </a:gridCol>
              </a:tblGrid>
              <a:tr h="849837">
                <a:tc>
                  <a:txBody>
                    <a:bodyPr/>
                    <a:lstStyle/>
                    <a:p>
                      <a:pPr marL="0" algn="l" defTabSz="457200" rtl="0" eaLnBrk="1" fontAlgn="b" latinLnBrk="0" hangingPunct="1"/>
                      <a:r>
                        <a:rPr lang="en-IN" sz="1400" b="1" i="1" u="sng" kern="1200" dirty="0">
                          <a:solidFill>
                            <a:schemeClr val="bg1"/>
                          </a:solidFill>
                          <a:effectLst/>
                          <a:latin typeface="Yu Gothic Light" panose="020B0300000000000000" pitchFamily="34" charset="-128"/>
                          <a:ea typeface="Yu Gothic Light" panose="020B0300000000000000" pitchFamily="34" charset="-128"/>
                          <a:cs typeface="+mn-cs"/>
                        </a:rPr>
                        <a:t>Westside Anxiety Score</a:t>
                      </a:r>
                    </a:p>
                  </a:txBody>
                  <a:tcPr marL="6350" marR="6350" marT="6350" marB="0" anchor="ct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kumimoji="0" lang="en-IN" sz="1400" b="1" i="1" u="sng" strike="noStrike" kern="1200" cap="none" spc="0" normalizeH="0" baseline="0" noProof="0" dirty="0">
                          <a:ln>
                            <a:noFill/>
                          </a:ln>
                          <a:solidFill>
                            <a:prstClr val="black"/>
                          </a:solidFill>
                          <a:effectLst/>
                          <a:uLnTx/>
                          <a:uFillTx/>
                          <a:latin typeface="Yu Gothic Light" panose="020B0300000000000000" pitchFamily="34" charset="-128"/>
                          <a:ea typeface="Yu Gothic Light" panose="020B0300000000000000" pitchFamily="34" charset="-128"/>
                          <a:cs typeface="+mn-cs"/>
                        </a:rPr>
                        <a:t>Severity of anxiety</a:t>
                      </a:r>
                    </a:p>
                  </a:txBody>
                  <a:tcPr marL="6350" marR="6350" marT="6350" marB="0" anchor="ctr"/>
                </a:tc>
                <a:extLst>
                  <a:ext uri="{0D108BD9-81ED-4DB2-BD59-A6C34878D82A}">
                    <a16:rowId xmlns:a16="http://schemas.microsoft.com/office/drawing/2014/main" val="3236585805"/>
                  </a:ext>
                </a:extLst>
              </a:tr>
              <a:tr h="289718">
                <a:tc>
                  <a:txBody>
                    <a:bodyPr/>
                    <a:lstStyle/>
                    <a:p>
                      <a:pPr marL="0" algn="l" defTabSz="457200" rtl="0" eaLnBrk="1" fontAlgn="b" latinLnBrk="0" hangingPunct="1"/>
                      <a:r>
                        <a:rPr lang="en-IN" sz="1200" b="1" i="1" u="none" kern="1200" dirty="0">
                          <a:solidFill>
                            <a:schemeClr val="bg1"/>
                          </a:solidFill>
                          <a:effectLst/>
                          <a:latin typeface="Yu Gothic Light" panose="020B0300000000000000" pitchFamily="34" charset="-128"/>
                          <a:ea typeface="Yu Gothic Light" panose="020B0300000000000000" pitchFamily="34" charset="-128"/>
                          <a:cs typeface="+mn-cs"/>
                        </a:rPr>
                        <a:t>1.0-1.9= 1</a:t>
                      </a:r>
                    </a:p>
                  </a:txBody>
                  <a:tcPr marL="6350" marR="6350" marT="6350" marB="0" anchor="ctr"/>
                </a:tc>
                <a:tc>
                  <a:txBody>
                    <a:bodyPr/>
                    <a:lstStyle/>
                    <a:p>
                      <a:pPr marL="0" algn="l" defTabSz="457200" rtl="0" eaLnBrk="1" fontAlgn="b" latinLnBrk="0" hangingPunct="1"/>
                      <a:r>
                        <a:rPr lang="en-IN" sz="1200" b="1" i="1" u="none" kern="1200" dirty="0">
                          <a:solidFill>
                            <a:schemeClr val="bg1"/>
                          </a:solidFill>
                          <a:effectLst/>
                          <a:latin typeface="Yu Gothic Light" panose="020B0300000000000000" pitchFamily="34" charset="-128"/>
                          <a:ea typeface="Yu Gothic Light" panose="020B0300000000000000" pitchFamily="34" charset="-128"/>
                          <a:cs typeface="+mn-cs"/>
                        </a:rPr>
                        <a:t>low</a:t>
                      </a:r>
                    </a:p>
                  </a:txBody>
                  <a:tcPr marL="6350" marR="6350" marT="6350" marB="0" anchor="ctr"/>
                </a:tc>
                <a:extLst>
                  <a:ext uri="{0D108BD9-81ED-4DB2-BD59-A6C34878D82A}">
                    <a16:rowId xmlns:a16="http://schemas.microsoft.com/office/drawing/2014/main" val="365314654"/>
                  </a:ext>
                </a:extLst>
              </a:tr>
              <a:tr h="289718">
                <a:tc>
                  <a:txBody>
                    <a:bodyPr/>
                    <a:lstStyle/>
                    <a:p>
                      <a:pPr marL="0" algn="l" defTabSz="457200" rtl="0" eaLnBrk="1" fontAlgn="b" latinLnBrk="0" hangingPunct="1"/>
                      <a:r>
                        <a:rPr lang="en-IN" sz="1200" b="1" i="1" u="none" kern="1200" dirty="0">
                          <a:solidFill>
                            <a:schemeClr val="bg1"/>
                          </a:solidFill>
                          <a:effectLst/>
                          <a:latin typeface="Yu Gothic Light" panose="020B0300000000000000" pitchFamily="34" charset="-128"/>
                          <a:ea typeface="Yu Gothic Light" panose="020B0300000000000000" pitchFamily="34" charset="-128"/>
                          <a:cs typeface="+mn-cs"/>
                        </a:rPr>
                        <a:t>2.0-2.5= 2</a:t>
                      </a:r>
                    </a:p>
                  </a:txBody>
                  <a:tcPr marL="6350" marR="6350" marT="6350" marB="0" anchor="ctr"/>
                </a:tc>
                <a:tc>
                  <a:txBody>
                    <a:bodyPr/>
                    <a:lstStyle/>
                    <a:p>
                      <a:pPr marL="0" algn="l" defTabSz="457200" rtl="0" eaLnBrk="1" fontAlgn="b" latinLnBrk="0" hangingPunct="1"/>
                      <a:r>
                        <a:rPr lang="en-IN" sz="1200" b="1" i="1" u="none" kern="1200" dirty="0">
                          <a:solidFill>
                            <a:schemeClr val="bg1"/>
                          </a:solidFill>
                          <a:effectLst/>
                          <a:latin typeface="Yu Gothic Light" panose="020B0300000000000000" pitchFamily="34" charset="-128"/>
                          <a:ea typeface="Yu Gothic Light" panose="020B0300000000000000" pitchFamily="34" charset="-128"/>
                          <a:cs typeface="+mn-cs"/>
                        </a:rPr>
                        <a:t>normal</a:t>
                      </a:r>
                    </a:p>
                  </a:txBody>
                  <a:tcPr marL="6350" marR="6350" marT="6350" marB="0" anchor="ctr"/>
                </a:tc>
                <a:extLst>
                  <a:ext uri="{0D108BD9-81ED-4DB2-BD59-A6C34878D82A}">
                    <a16:rowId xmlns:a16="http://schemas.microsoft.com/office/drawing/2014/main" val="3242545650"/>
                  </a:ext>
                </a:extLst>
              </a:tr>
              <a:tr h="289718">
                <a:tc>
                  <a:txBody>
                    <a:bodyPr/>
                    <a:lstStyle/>
                    <a:p>
                      <a:pPr marL="0" algn="l" defTabSz="457200" rtl="0" eaLnBrk="1" fontAlgn="b" latinLnBrk="0" hangingPunct="1"/>
                      <a:r>
                        <a:rPr lang="en-IN" sz="1200" b="1" i="1" u="none" kern="1200" dirty="0">
                          <a:solidFill>
                            <a:schemeClr val="bg1"/>
                          </a:solidFill>
                          <a:effectLst/>
                          <a:latin typeface="Yu Gothic Light" panose="020B0300000000000000" pitchFamily="34" charset="-128"/>
                          <a:ea typeface="Yu Gothic Light" panose="020B0300000000000000" pitchFamily="34" charset="-128"/>
                          <a:cs typeface="+mn-cs"/>
                        </a:rPr>
                        <a:t>2.6-2.9=3</a:t>
                      </a:r>
                    </a:p>
                  </a:txBody>
                  <a:tcPr marL="6350" marR="6350" marT="6350" marB="0" anchor="ctr"/>
                </a:tc>
                <a:tc>
                  <a:txBody>
                    <a:bodyPr/>
                    <a:lstStyle/>
                    <a:p>
                      <a:pPr marL="0" algn="l" defTabSz="457200" rtl="0" eaLnBrk="1" fontAlgn="b" latinLnBrk="0" hangingPunct="1"/>
                      <a:r>
                        <a:rPr lang="en-IN" sz="1200" b="1" i="1" u="none" kern="1200" dirty="0">
                          <a:solidFill>
                            <a:schemeClr val="bg1"/>
                          </a:solidFill>
                          <a:effectLst/>
                          <a:latin typeface="Yu Gothic Light" panose="020B0300000000000000" pitchFamily="34" charset="-128"/>
                          <a:ea typeface="Yu Gothic Light" panose="020B0300000000000000" pitchFamily="34" charset="-128"/>
                          <a:cs typeface="+mn-cs"/>
                        </a:rPr>
                        <a:t>normal high</a:t>
                      </a:r>
                    </a:p>
                  </a:txBody>
                  <a:tcPr marL="6350" marR="6350" marT="6350" marB="0" anchor="ctr"/>
                </a:tc>
                <a:extLst>
                  <a:ext uri="{0D108BD9-81ED-4DB2-BD59-A6C34878D82A}">
                    <a16:rowId xmlns:a16="http://schemas.microsoft.com/office/drawing/2014/main" val="2371345473"/>
                  </a:ext>
                </a:extLst>
              </a:tr>
              <a:tr h="289718">
                <a:tc>
                  <a:txBody>
                    <a:bodyPr/>
                    <a:lstStyle/>
                    <a:p>
                      <a:pPr marL="0" algn="l" defTabSz="457200" rtl="0" eaLnBrk="1" fontAlgn="b" latinLnBrk="0" hangingPunct="1"/>
                      <a:r>
                        <a:rPr lang="en-IN" sz="1200" b="1" i="1" u="none" kern="1200">
                          <a:solidFill>
                            <a:schemeClr val="bg1"/>
                          </a:solidFill>
                          <a:effectLst/>
                          <a:latin typeface="Yu Gothic Light" panose="020B0300000000000000" pitchFamily="34" charset="-128"/>
                          <a:ea typeface="Yu Gothic Light" panose="020B0300000000000000" pitchFamily="34" charset="-128"/>
                          <a:cs typeface="+mn-cs"/>
                        </a:rPr>
                        <a:t>3.0-3.4= 4</a:t>
                      </a:r>
                    </a:p>
                  </a:txBody>
                  <a:tcPr marL="6350" marR="6350" marT="6350" marB="0" anchor="ctr"/>
                </a:tc>
                <a:tc>
                  <a:txBody>
                    <a:bodyPr/>
                    <a:lstStyle/>
                    <a:p>
                      <a:pPr marL="0" algn="l" defTabSz="457200" rtl="0" eaLnBrk="1" fontAlgn="b" latinLnBrk="0" hangingPunct="1"/>
                      <a:r>
                        <a:rPr lang="en-IN" sz="1200" b="1" i="1" u="none" kern="1200" dirty="0">
                          <a:solidFill>
                            <a:schemeClr val="bg1"/>
                          </a:solidFill>
                          <a:effectLst/>
                          <a:latin typeface="Yu Gothic Light" panose="020B0300000000000000" pitchFamily="34" charset="-128"/>
                          <a:ea typeface="Yu Gothic Light" panose="020B0300000000000000" pitchFamily="34" charset="-128"/>
                          <a:cs typeface="+mn-cs"/>
                        </a:rPr>
                        <a:t>moderately high</a:t>
                      </a:r>
                    </a:p>
                  </a:txBody>
                  <a:tcPr marL="6350" marR="6350" marT="6350" marB="0" anchor="ctr"/>
                </a:tc>
                <a:extLst>
                  <a:ext uri="{0D108BD9-81ED-4DB2-BD59-A6C34878D82A}">
                    <a16:rowId xmlns:a16="http://schemas.microsoft.com/office/drawing/2014/main" val="2293803342"/>
                  </a:ext>
                </a:extLst>
              </a:tr>
              <a:tr h="289718">
                <a:tc>
                  <a:txBody>
                    <a:bodyPr/>
                    <a:lstStyle/>
                    <a:p>
                      <a:pPr marL="0" algn="l" defTabSz="457200" rtl="0" eaLnBrk="1" fontAlgn="b" latinLnBrk="0" hangingPunct="1"/>
                      <a:r>
                        <a:rPr lang="en-IN" sz="1200" b="1" i="1" u="none" kern="1200">
                          <a:solidFill>
                            <a:schemeClr val="bg1"/>
                          </a:solidFill>
                          <a:effectLst/>
                          <a:latin typeface="Yu Gothic Light" panose="020B0300000000000000" pitchFamily="34" charset="-128"/>
                          <a:ea typeface="Yu Gothic Light" panose="020B0300000000000000" pitchFamily="34" charset="-128"/>
                          <a:cs typeface="+mn-cs"/>
                        </a:rPr>
                        <a:t>3.5-3.9= 5</a:t>
                      </a:r>
                    </a:p>
                  </a:txBody>
                  <a:tcPr marL="6350" marR="6350" marT="6350" marB="0" anchor="ctr"/>
                </a:tc>
                <a:tc>
                  <a:txBody>
                    <a:bodyPr/>
                    <a:lstStyle/>
                    <a:p>
                      <a:pPr marL="0" algn="l" defTabSz="457200" rtl="0" eaLnBrk="1" fontAlgn="b" latinLnBrk="0" hangingPunct="1"/>
                      <a:r>
                        <a:rPr lang="en-IN" sz="1200" b="1" i="1" u="none" kern="1200" dirty="0">
                          <a:solidFill>
                            <a:schemeClr val="bg1"/>
                          </a:solidFill>
                          <a:effectLst/>
                          <a:latin typeface="Yu Gothic Light" panose="020B0300000000000000" pitchFamily="34" charset="-128"/>
                          <a:ea typeface="Yu Gothic Light" panose="020B0300000000000000" pitchFamily="34" charset="-128"/>
                          <a:cs typeface="+mn-cs"/>
                        </a:rPr>
                        <a:t>high</a:t>
                      </a:r>
                    </a:p>
                  </a:txBody>
                  <a:tcPr marL="6350" marR="6350" marT="6350" marB="0" anchor="ctr"/>
                </a:tc>
                <a:extLst>
                  <a:ext uri="{0D108BD9-81ED-4DB2-BD59-A6C34878D82A}">
                    <a16:rowId xmlns:a16="http://schemas.microsoft.com/office/drawing/2014/main" val="1129093595"/>
                  </a:ext>
                </a:extLst>
              </a:tr>
              <a:tr h="289718">
                <a:tc>
                  <a:txBody>
                    <a:bodyPr/>
                    <a:lstStyle/>
                    <a:p>
                      <a:pPr marL="0" algn="l" defTabSz="457200" rtl="0" eaLnBrk="1" fontAlgn="b" latinLnBrk="0" hangingPunct="1"/>
                      <a:r>
                        <a:rPr lang="en-IN" sz="1200" b="1" i="1" u="none" kern="1200">
                          <a:solidFill>
                            <a:schemeClr val="bg1"/>
                          </a:solidFill>
                          <a:effectLst/>
                          <a:latin typeface="Yu Gothic Light" panose="020B0300000000000000" pitchFamily="34" charset="-128"/>
                          <a:ea typeface="Yu Gothic Light" panose="020B0300000000000000" pitchFamily="34" charset="-128"/>
                          <a:cs typeface="+mn-cs"/>
                        </a:rPr>
                        <a:t>4.0-5.0= 6</a:t>
                      </a:r>
                    </a:p>
                  </a:txBody>
                  <a:tcPr marL="6350" marR="6350" marT="6350" marB="0" anchor="ctr"/>
                </a:tc>
                <a:tc>
                  <a:txBody>
                    <a:bodyPr/>
                    <a:lstStyle/>
                    <a:p>
                      <a:pPr marL="0" algn="l" defTabSz="457200" rtl="0" eaLnBrk="1" fontAlgn="b" latinLnBrk="0" hangingPunct="1"/>
                      <a:r>
                        <a:rPr lang="en-IN" sz="1200" b="1" i="1" u="none" kern="1200" dirty="0">
                          <a:solidFill>
                            <a:schemeClr val="bg1"/>
                          </a:solidFill>
                          <a:effectLst/>
                          <a:latin typeface="Yu Gothic Light" panose="020B0300000000000000" pitchFamily="34" charset="-128"/>
                          <a:ea typeface="Yu Gothic Light" panose="020B0300000000000000" pitchFamily="34" charset="-128"/>
                          <a:cs typeface="+mn-cs"/>
                        </a:rPr>
                        <a:t>extremely high</a:t>
                      </a:r>
                    </a:p>
                  </a:txBody>
                  <a:tcPr marL="6350" marR="6350" marT="6350" marB="0" anchor="ctr"/>
                </a:tc>
                <a:extLst>
                  <a:ext uri="{0D108BD9-81ED-4DB2-BD59-A6C34878D82A}">
                    <a16:rowId xmlns:a16="http://schemas.microsoft.com/office/drawing/2014/main" val="2154422333"/>
                  </a:ext>
                </a:extLst>
              </a:tr>
            </a:tbl>
          </a:graphicData>
        </a:graphic>
      </p:graphicFrame>
      <p:pic>
        <p:nvPicPr>
          <p:cNvPr id="9" name="Picture 8">
            <a:extLst>
              <a:ext uri="{FF2B5EF4-FFF2-40B4-BE49-F238E27FC236}">
                <a16:creationId xmlns:a16="http://schemas.microsoft.com/office/drawing/2014/main" id="{15C58958-F835-10CE-A6A9-4F771183D5E3}"/>
              </a:ext>
            </a:extLst>
          </p:cNvPr>
          <p:cNvPicPr>
            <a:picLocks noChangeAspect="1"/>
          </p:cNvPicPr>
          <p:nvPr/>
        </p:nvPicPr>
        <p:blipFill>
          <a:blip r:embed="rId2"/>
          <a:stretch>
            <a:fillRect/>
          </a:stretch>
        </p:blipFill>
        <p:spPr>
          <a:xfrm>
            <a:off x="6244562" y="479253"/>
            <a:ext cx="5314950" cy="6032500"/>
          </a:xfrm>
          <a:prstGeom prst="rect">
            <a:avLst/>
          </a:prstGeom>
        </p:spPr>
      </p:pic>
    </p:spTree>
    <p:extLst>
      <p:ext uri="{BB962C8B-B14F-4D97-AF65-F5344CB8AC3E}">
        <p14:creationId xmlns:p14="http://schemas.microsoft.com/office/powerpoint/2010/main" val="20338953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fade">
                                      <p:cBhvr>
                                        <p:cTn id="24" dur="1000"/>
                                        <p:tgtEl>
                                          <p:spTgt spid="6">
                                            <p:txEl>
                                              <p:pRg st="3" end="3"/>
                                            </p:txEl>
                                          </p:spTgt>
                                        </p:tgtEl>
                                      </p:cBhvr>
                                    </p:animEffect>
                                    <p:anim calcmode="lin" valueType="num">
                                      <p:cBhvr>
                                        <p:cTn id="2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fade">
                                      <p:cBhvr>
                                        <p:cTn id="29" dur="1000"/>
                                        <p:tgtEl>
                                          <p:spTgt spid="6">
                                            <p:txEl>
                                              <p:pRg st="4" end="4"/>
                                            </p:txEl>
                                          </p:spTgt>
                                        </p:tgtEl>
                                      </p:cBhvr>
                                    </p:animEffect>
                                    <p:anim calcmode="lin" valueType="num">
                                      <p:cBhvr>
                                        <p:cTn id="3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
                                            <p:txEl>
                                              <p:pRg st="5" end="5"/>
                                            </p:txEl>
                                          </p:spTgt>
                                        </p:tgtEl>
                                        <p:attrNameLst>
                                          <p:attrName>style.visibility</p:attrName>
                                        </p:attrNameLst>
                                      </p:cBhvr>
                                      <p:to>
                                        <p:strVal val="visible"/>
                                      </p:to>
                                    </p:set>
                                    <p:animEffect transition="in" filter="fade">
                                      <p:cBhvr>
                                        <p:cTn id="34" dur="1000"/>
                                        <p:tgtEl>
                                          <p:spTgt spid="6">
                                            <p:txEl>
                                              <p:pRg st="5" end="5"/>
                                            </p:txEl>
                                          </p:spTgt>
                                        </p:tgtEl>
                                      </p:cBhvr>
                                    </p:animEffect>
                                    <p:anim calcmode="lin" valueType="num">
                                      <p:cBhvr>
                                        <p:cTn id="3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animEffect transition="in" filter="fade">
                                      <p:cBhvr>
                                        <p:cTn id="39" dur="1000"/>
                                        <p:tgtEl>
                                          <p:spTgt spid="6">
                                            <p:txEl>
                                              <p:pRg st="6" end="6"/>
                                            </p:txEl>
                                          </p:spTgt>
                                        </p:tgtEl>
                                      </p:cBhvr>
                                    </p:animEffect>
                                    <p:anim calcmode="lin" valueType="num">
                                      <p:cBhvr>
                                        <p:cTn id="4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1000"/>
                                        <p:tgtEl>
                                          <p:spTgt spid="7"/>
                                        </p:tgtEl>
                                      </p:cBhvr>
                                    </p:animEffect>
                                    <p:anim calcmode="lin" valueType="num">
                                      <p:cBhvr>
                                        <p:cTn id="54" dur="1000" fill="hold"/>
                                        <p:tgtEl>
                                          <p:spTgt spid="7"/>
                                        </p:tgtEl>
                                        <p:attrNameLst>
                                          <p:attrName>ppt_x</p:attrName>
                                        </p:attrNameLst>
                                      </p:cBhvr>
                                      <p:tavLst>
                                        <p:tav tm="0">
                                          <p:val>
                                            <p:strVal val="#ppt_x"/>
                                          </p:val>
                                        </p:tav>
                                        <p:tav tm="100000">
                                          <p:val>
                                            <p:strVal val="#ppt_x"/>
                                          </p:val>
                                        </p:tav>
                                      </p:tavLst>
                                    </p:anim>
                                    <p:anim calcmode="lin" valueType="num">
                                      <p:cBhvr>
                                        <p:cTn id="5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C9D2-CBEE-061D-CE95-EC58AF9DACAD}"/>
              </a:ext>
            </a:extLst>
          </p:cNvPr>
          <p:cNvSpPr>
            <a:spLocks noGrp="1"/>
          </p:cNvSpPr>
          <p:nvPr>
            <p:ph type="title"/>
          </p:nvPr>
        </p:nvSpPr>
        <p:spPr>
          <a:xfrm>
            <a:off x="637797" y="370702"/>
            <a:ext cx="9404723" cy="685961"/>
          </a:xfrm>
        </p:spPr>
        <p:txBody>
          <a:bodyPr/>
          <a:lstStyle/>
          <a:p>
            <a:r>
              <a:rPr lang="en-IN" sz="3200" b="1" i="1" u="sng" dirty="0">
                <a:latin typeface="Yu Gothic Light" panose="020B0300000000000000" pitchFamily="34" charset="-128"/>
                <a:ea typeface="Yu Gothic Light" panose="020B0300000000000000" pitchFamily="34" charset="-128"/>
              </a:rPr>
              <a:t>Multiple Regression</a:t>
            </a:r>
            <a:endParaRPr lang="en-IN" sz="3200" dirty="0"/>
          </a:p>
        </p:txBody>
      </p:sp>
      <p:sp>
        <p:nvSpPr>
          <p:cNvPr id="3" name="Content Placeholder 2">
            <a:extLst>
              <a:ext uri="{FF2B5EF4-FFF2-40B4-BE49-F238E27FC236}">
                <a16:creationId xmlns:a16="http://schemas.microsoft.com/office/drawing/2014/main" id="{561C7C57-A4FA-6881-8791-996C660FD256}"/>
              </a:ext>
            </a:extLst>
          </p:cNvPr>
          <p:cNvSpPr>
            <a:spLocks noGrp="1"/>
          </p:cNvSpPr>
          <p:nvPr>
            <p:ph idx="1"/>
          </p:nvPr>
        </p:nvSpPr>
        <p:spPr>
          <a:xfrm>
            <a:off x="567140" y="1790117"/>
            <a:ext cx="4233460" cy="4289187"/>
          </a:xfrm>
        </p:spPr>
        <p:txBody>
          <a:bodyPr>
            <a:normAutofit/>
          </a:bodyPr>
          <a:lstStyle/>
          <a:p>
            <a:pPr marL="0" indent="0">
              <a:lnSpc>
                <a:spcPct val="150000"/>
              </a:lnSpc>
              <a:buNone/>
            </a:pPr>
            <a:r>
              <a:rPr lang="en-IN" sz="1800" b="1" i="1" u="sng" dirty="0">
                <a:latin typeface="Yu Gothic Light" panose="020B0300000000000000" pitchFamily="34" charset="-128"/>
                <a:ea typeface="Yu Gothic Light" panose="020B0300000000000000" pitchFamily="34" charset="-128"/>
              </a:rPr>
              <a:t>Objective</a:t>
            </a:r>
            <a:r>
              <a:rPr lang="en-IN" sz="1800" b="1" i="1" dirty="0">
                <a:latin typeface="Yu Gothic Light" panose="020B0300000000000000" pitchFamily="34" charset="-128"/>
                <a:ea typeface="Yu Gothic Light" panose="020B0300000000000000" pitchFamily="34" charset="-128"/>
              </a:rPr>
              <a:t> </a:t>
            </a:r>
            <a:r>
              <a:rPr lang="en-IN" sz="1600" i="1" dirty="0">
                <a:latin typeface="Yu Gothic Light" panose="020B0300000000000000" pitchFamily="34" charset="-128"/>
                <a:ea typeface="Yu Gothic Light" panose="020B0300000000000000" pitchFamily="34" charset="-128"/>
              </a:rPr>
              <a:t>– To find whether age , gender and westside anxiety score are responsible variables for GAD7 score or not.</a:t>
            </a:r>
          </a:p>
          <a:p>
            <a:pPr marL="0" indent="0">
              <a:lnSpc>
                <a:spcPct val="150000"/>
              </a:lnSpc>
              <a:buNone/>
            </a:pPr>
            <a:r>
              <a:rPr lang="en-IN" sz="1600" i="1" dirty="0">
                <a:latin typeface="Yu Gothic Light" panose="020B0300000000000000" pitchFamily="34" charset="-128"/>
                <a:ea typeface="Yu Gothic Light" panose="020B0300000000000000" pitchFamily="34" charset="-128"/>
              </a:rPr>
              <a:t>Steps for regression:</a:t>
            </a:r>
          </a:p>
          <a:p>
            <a:pPr marL="457200" indent="-457200">
              <a:lnSpc>
                <a:spcPct val="150000"/>
              </a:lnSpc>
              <a:buClr>
                <a:schemeClr val="tx1"/>
              </a:buClr>
              <a:buFont typeface="+mj-lt"/>
              <a:buAutoNum type="arabicPeriod"/>
            </a:pPr>
            <a:r>
              <a:rPr lang="en-IN" sz="1600" i="1" dirty="0">
                <a:latin typeface="Yu Gothic Light" panose="020B0300000000000000" pitchFamily="34" charset="-128"/>
                <a:ea typeface="Yu Gothic Light" panose="020B0300000000000000" pitchFamily="34" charset="-128"/>
              </a:rPr>
              <a:t>Identifying the variables,</a:t>
            </a:r>
          </a:p>
          <a:p>
            <a:pPr marL="857250" lvl="1" indent="-457200">
              <a:lnSpc>
                <a:spcPct val="150000"/>
              </a:lnSpc>
              <a:buClr>
                <a:schemeClr val="tx1"/>
              </a:buClr>
              <a:buFont typeface="Wingdings" panose="05000000000000000000" pitchFamily="2" charset="2"/>
              <a:buChar char="q"/>
            </a:pPr>
            <a:r>
              <a:rPr lang="en-IN" sz="1600" i="1" dirty="0">
                <a:latin typeface="Yu Gothic Light" panose="020B0300000000000000" pitchFamily="34" charset="-128"/>
                <a:ea typeface="Yu Gothic Light" panose="020B0300000000000000" pitchFamily="34" charset="-128"/>
              </a:rPr>
              <a:t>Independent Variables : Age, Gender, Westside Anxiety Score</a:t>
            </a:r>
          </a:p>
          <a:p>
            <a:pPr marL="857250" lvl="1" indent="-457200">
              <a:lnSpc>
                <a:spcPct val="150000"/>
              </a:lnSpc>
              <a:buClr>
                <a:schemeClr val="tx1"/>
              </a:buClr>
              <a:buFont typeface="Wingdings" panose="05000000000000000000" pitchFamily="2" charset="2"/>
              <a:buChar char="q"/>
            </a:pPr>
            <a:r>
              <a:rPr lang="en-IN" sz="1600" i="1" dirty="0">
                <a:latin typeface="Yu Gothic Light" panose="020B0300000000000000" pitchFamily="34" charset="-128"/>
                <a:ea typeface="Yu Gothic Light" panose="020B0300000000000000" pitchFamily="34" charset="-128"/>
              </a:rPr>
              <a:t>Dependent Variable: GAD-7 Score</a:t>
            </a:r>
          </a:p>
          <a:p>
            <a:pPr marL="457200" indent="-457200">
              <a:lnSpc>
                <a:spcPct val="150000"/>
              </a:lnSpc>
              <a:buClr>
                <a:schemeClr val="tx1"/>
              </a:buClr>
              <a:buFont typeface="+mj-lt"/>
              <a:buAutoNum type="arabicPeriod"/>
            </a:pPr>
            <a:r>
              <a:rPr lang="en-IN" sz="1600" i="1" dirty="0">
                <a:latin typeface="Yu Gothic Light" panose="020B0300000000000000" pitchFamily="34" charset="-128"/>
                <a:ea typeface="Yu Gothic Light" panose="020B0300000000000000" pitchFamily="34" charset="-128"/>
              </a:rPr>
              <a:t>Performed multiple regression in excel.</a:t>
            </a:r>
          </a:p>
          <a:p>
            <a:pPr marL="457200" indent="-457200">
              <a:buClr>
                <a:schemeClr val="tx1"/>
              </a:buClr>
              <a:buFont typeface="+mj-lt"/>
              <a:buAutoNum type="arabicPeriod"/>
            </a:pPr>
            <a:endParaRPr lang="en-IN" sz="1600" dirty="0">
              <a:latin typeface="Yu Gothic Light" panose="020B0300000000000000" pitchFamily="34" charset="-128"/>
              <a:ea typeface="Yu Gothic Light" panose="020B0300000000000000" pitchFamily="34" charset="-128"/>
            </a:endParaRPr>
          </a:p>
        </p:txBody>
      </p:sp>
      <p:sp>
        <p:nvSpPr>
          <p:cNvPr id="4" name="Title 1">
            <a:extLst>
              <a:ext uri="{FF2B5EF4-FFF2-40B4-BE49-F238E27FC236}">
                <a16:creationId xmlns:a16="http://schemas.microsoft.com/office/drawing/2014/main" id="{5C8A9ECE-EE2F-5C06-9A5A-1A3257214165}"/>
              </a:ext>
            </a:extLst>
          </p:cNvPr>
          <p:cNvSpPr txBox="1">
            <a:spLocks/>
          </p:cNvSpPr>
          <p:nvPr/>
        </p:nvSpPr>
        <p:spPr>
          <a:xfrm>
            <a:off x="887181" y="3220043"/>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2800" b="1" i="1" u="sng" dirty="0">
              <a:latin typeface="Yu Gothic Light" panose="020B0300000000000000" pitchFamily="34" charset="-128"/>
              <a:ea typeface="Yu Gothic Light" panose="020B0300000000000000" pitchFamily="34" charset="-128"/>
            </a:endParaRPr>
          </a:p>
        </p:txBody>
      </p:sp>
      <p:pic>
        <p:nvPicPr>
          <p:cNvPr id="6" name="Picture 5">
            <a:extLst>
              <a:ext uri="{FF2B5EF4-FFF2-40B4-BE49-F238E27FC236}">
                <a16:creationId xmlns:a16="http://schemas.microsoft.com/office/drawing/2014/main" id="{517EA6E3-E287-7E3F-30D8-2DE67CDFB0EC}"/>
              </a:ext>
            </a:extLst>
          </p:cNvPr>
          <p:cNvPicPr>
            <a:picLocks noChangeAspect="1"/>
          </p:cNvPicPr>
          <p:nvPr/>
        </p:nvPicPr>
        <p:blipFill>
          <a:blip r:embed="rId2"/>
          <a:stretch>
            <a:fillRect/>
          </a:stretch>
        </p:blipFill>
        <p:spPr>
          <a:xfrm>
            <a:off x="5120641" y="1396537"/>
            <a:ext cx="6661492" cy="4289187"/>
          </a:xfrm>
          <a:prstGeom prst="rect">
            <a:avLst/>
          </a:prstGeom>
        </p:spPr>
      </p:pic>
    </p:spTree>
    <p:extLst>
      <p:ext uri="{BB962C8B-B14F-4D97-AF65-F5344CB8AC3E}">
        <p14:creationId xmlns:p14="http://schemas.microsoft.com/office/powerpoint/2010/main" val="27948076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anim calcmode="lin" valueType="num">
                                      <p:cBhvr>
                                        <p:cTn id="53" dur="1000" fill="hold"/>
                                        <p:tgtEl>
                                          <p:spTgt spid="6"/>
                                        </p:tgtEl>
                                        <p:attrNameLst>
                                          <p:attrName>ppt_x</p:attrName>
                                        </p:attrNameLst>
                                      </p:cBhvr>
                                      <p:tavLst>
                                        <p:tav tm="0">
                                          <p:val>
                                            <p:strVal val="#ppt_x"/>
                                          </p:val>
                                        </p:tav>
                                        <p:tav tm="100000">
                                          <p:val>
                                            <p:strVal val="#ppt_x"/>
                                          </p:val>
                                        </p:tav>
                                      </p:tavLst>
                                    </p:anim>
                                    <p:anim calcmode="lin" valueType="num">
                                      <p:cBhvr>
                                        <p:cTn id="5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94CD47-10F5-E324-AA21-D59D19E7917B}"/>
              </a:ext>
            </a:extLst>
          </p:cNvPr>
          <p:cNvSpPr txBox="1">
            <a:spLocks noGrp="1"/>
          </p:cNvSpPr>
          <p:nvPr>
            <p:ph type="title"/>
          </p:nvPr>
        </p:nvSpPr>
        <p:spPr>
          <a:xfrm>
            <a:off x="646113" y="424868"/>
            <a:ext cx="9404350" cy="523220"/>
          </a:xfrm>
          <a:prstGeom prst="rect">
            <a:avLst/>
          </a:prstGeom>
          <a:noFill/>
        </p:spPr>
        <p:txBody>
          <a:bodyPr wrap="square">
            <a:spAutoFit/>
          </a:bodyPr>
          <a:lstStyle/>
          <a:p>
            <a:pPr>
              <a:spcBef>
                <a:spcPct val="0"/>
              </a:spcBef>
            </a:pPr>
            <a:r>
              <a:rPr lang="en-IN" sz="2800" b="1" i="1" u="sng" dirty="0">
                <a:solidFill>
                  <a:schemeClr val="tx2"/>
                </a:solidFill>
                <a:latin typeface="Yu Gothic Light" panose="020B0300000000000000" pitchFamily="34" charset="-128"/>
                <a:ea typeface="Yu Gothic Light" panose="020B0300000000000000" pitchFamily="34" charset="-128"/>
                <a:cs typeface="+mj-cs"/>
              </a:rPr>
              <a:t>Analysis and result of multiple regression</a:t>
            </a:r>
          </a:p>
        </p:txBody>
      </p:sp>
      <p:sp>
        <p:nvSpPr>
          <p:cNvPr id="5" name="Content Placeholder 2">
            <a:extLst>
              <a:ext uri="{FF2B5EF4-FFF2-40B4-BE49-F238E27FC236}">
                <a16:creationId xmlns:a16="http://schemas.microsoft.com/office/drawing/2014/main" id="{1E3943F7-9C71-C182-7E14-C674CA3C21F9}"/>
              </a:ext>
            </a:extLst>
          </p:cNvPr>
          <p:cNvSpPr txBox="1">
            <a:spLocks/>
          </p:cNvSpPr>
          <p:nvPr/>
        </p:nvSpPr>
        <p:spPr>
          <a:xfrm>
            <a:off x="1103922" y="1125001"/>
            <a:ext cx="8946541" cy="460799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lnSpc>
                <a:spcPct val="120000"/>
              </a:lnSpc>
              <a:buFont typeface="Wingdings 3" charset="2"/>
              <a:buNone/>
            </a:pPr>
            <a:r>
              <a:rPr lang="en-IN" sz="1600" i="1" dirty="0">
                <a:latin typeface="Yu Gothic Light" panose="020B0300000000000000" pitchFamily="34" charset="-128"/>
                <a:ea typeface="Yu Gothic Light" panose="020B0300000000000000" pitchFamily="34" charset="-128"/>
              </a:rPr>
              <a:t>Regression Equation: y = 0.97 + 0.01x</a:t>
            </a:r>
            <a:r>
              <a:rPr lang="en-IN" sz="1600" i="1" baseline="-25000" dirty="0">
                <a:latin typeface="Yu Gothic Light" panose="020B0300000000000000" pitchFamily="34" charset="-128"/>
                <a:ea typeface="Yu Gothic Light" panose="020B0300000000000000" pitchFamily="34" charset="-128"/>
              </a:rPr>
              <a:t>1 </a:t>
            </a:r>
            <a:r>
              <a:rPr lang="en-IN" sz="1600" i="1" dirty="0">
                <a:latin typeface="Yu Gothic Light" panose="020B0300000000000000" pitchFamily="34" charset="-128"/>
                <a:ea typeface="Yu Gothic Light" panose="020B0300000000000000" pitchFamily="34" charset="-128"/>
              </a:rPr>
              <a:t>+ 0.18x</a:t>
            </a:r>
            <a:r>
              <a:rPr lang="en-IN" sz="1600" i="1" baseline="-25000" dirty="0">
                <a:latin typeface="Yu Gothic Light" panose="020B0300000000000000" pitchFamily="34" charset="-128"/>
                <a:ea typeface="Yu Gothic Light" panose="020B0300000000000000" pitchFamily="34" charset="-128"/>
              </a:rPr>
              <a:t>2</a:t>
            </a:r>
            <a:r>
              <a:rPr lang="en-IN" sz="1600" i="1" dirty="0">
                <a:latin typeface="Yu Gothic Light" panose="020B0300000000000000" pitchFamily="34" charset="-128"/>
                <a:ea typeface="Yu Gothic Light" panose="020B0300000000000000" pitchFamily="34" charset="-128"/>
              </a:rPr>
              <a:t> + 0.3x</a:t>
            </a:r>
            <a:r>
              <a:rPr lang="en-IN" sz="1600" i="1" baseline="-25000" dirty="0">
                <a:latin typeface="Yu Gothic Light" panose="020B0300000000000000" pitchFamily="34" charset="-128"/>
                <a:ea typeface="Yu Gothic Light" panose="020B0300000000000000" pitchFamily="34" charset="-128"/>
              </a:rPr>
              <a:t>3</a:t>
            </a:r>
          </a:p>
          <a:p>
            <a:pPr marL="457200" indent="-457200" defTabSz="914400">
              <a:lnSpc>
                <a:spcPct val="120000"/>
              </a:lnSpc>
              <a:spcBef>
                <a:spcPts val="0"/>
              </a:spcBef>
              <a:buClrTx/>
              <a:buSzTx/>
              <a:buFont typeface="+mj-lt"/>
              <a:buAutoNum type="arabicPeriod"/>
              <a:defRPr/>
            </a:pPr>
            <a:r>
              <a:rPr lang="en-IN" sz="1600" i="1" dirty="0">
                <a:latin typeface="Yu Gothic Light" panose="020B0300000000000000" pitchFamily="34" charset="-128"/>
                <a:ea typeface="Yu Gothic Light" panose="020B0300000000000000" pitchFamily="34" charset="-128"/>
              </a:rPr>
              <a:t>R Square</a:t>
            </a:r>
          </a:p>
          <a:p>
            <a:pPr marL="571500" lvl="1" indent="-171450" defTabSz="914400">
              <a:lnSpc>
                <a:spcPct val="120000"/>
              </a:lnSpc>
              <a:spcBef>
                <a:spcPts val="0"/>
              </a:spcBef>
              <a:buClrTx/>
              <a:buSzTx/>
              <a:buFont typeface="Arial" panose="020B0604020202020204" pitchFamily="34" charset="0"/>
              <a:buChar char="•"/>
              <a:defRPr/>
            </a:pPr>
            <a:r>
              <a:rPr lang="en-IN" sz="1600" i="1" dirty="0">
                <a:latin typeface="Yu Gothic Light" panose="020B0300000000000000" pitchFamily="34" charset="-128"/>
                <a:ea typeface="Yu Gothic Light" panose="020B0300000000000000" pitchFamily="34" charset="-128"/>
              </a:rPr>
              <a:t>R square = 0.219, that means that roughly about 22% of the variability in the GAD7 score can be explained by the entire set of independent variables that we have considered.</a:t>
            </a:r>
          </a:p>
          <a:p>
            <a:pPr marL="571500" lvl="1" indent="-171450" defTabSz="914400">
              <a:lnSpc>
                <a:spcPct val="120000"/>
              </a:lnSpc>
              <a:spcBef>
                <a:spcPts val="0"/>
              </a:spcBef>
              <a:buClrTx/>
              <a:buSzTx/>
              <a:buFont typeface="Arial" panose="020B0604020202020204" pitchFamily="34" charset="0"/>
              <a:buChar char="•"/>
              <a:defRPr/>
            </a:pPr>
            <a:r>
              <a:rPr lang="en-IN" sz="1600" i="1" dirty="0">
                <a:latin typeface="Yu Gothic Light" panose="020B0300000000000000" pitchFamily="34" charset="-128"/>
                <a:ea typeface="Yu Gothic Light" panose="020B0300000000000000" pitchFamily="34" charset="-128"/>
              </a:rPr>
              <a:t>0.22 &lt; 0.7 - Not a good model for prediction</a:t>
            </a:r>
          </a:p>
          <a:p>
            <a:pPr marL="457200" indent="-457200" defTabSz="914400">
              <a:lnSpc>
                <a:spcPct val="120000"/>
              </a:lnSpc>
              <a:spcBef>
                <a:spcPts val="0"/>
              </a:spcBef>
              <a:buClrTx/>
              <a:buSzTx/>
              <a:buFont typeface="+mj-lt"/>
              <a:buAutoNum type="arabicPeriod"/>
              <a:defRPr/>
            </a:pPr>
            <a:endParaRPr lang="en-IN" sz="1600" i="1" dirty="0">
              <a:latin typeface="Yu Gothic Light" panose="020B0300000000000000" pitchFamily="34" charset="-128"/>
              <a:ea typeface="Yu Gothic Light" panose="020B0300000000000000" pitchFamily="34" charset="-128"/>
            </a:endParaRPr>
          </a:p>
          <a:p>
            <a:pPr marL="457200" indent="-457200" defTabSz="914400">
              <a:lnSpc>
                <a:spcPct val="120000"/>
              </a:lnSpc>
              <a:spcBef>
                <a:spcPts val="0"/>
              </a:spcBef>
              <a:buClrTx/>
              <a:buSzTx/>
              <a:buFont typeface="+mj-lt"/>
              <a:buAutoNum type="arabicPeriod"/>
              <a:defRPr/>
            </a:pPr>
            <a:r>
              <a:rPr lang="en-IN" sz="1600" i="1" dirty="0">
                <a:latin typeface="Yu Gothic Light" panose="020B0300000000000000" pitchFamily="34" charset="-128"/>
                <a:ea typeface="Yu Gothic Light" panose="020B0300000000000000" pitchFamily="34" charset="-128"/>
              </a:rPr>
              <a:t>Significance F </a:t>
            </a:r>
          </a:p>
          <a:p>
            <a:pPr lvl="1" defTabSz="914400">
              <a:lnSpc>
                <a:spcPct val="120000"/>
              </a:lnSpc>
              <a:spcBef>
                <a:spcPts val="0"/>
              </a:spcBef>
              <a:buClrTx/>
              <a:buSzTx/>
              <a:buFont typeface="Arial" panose="020B0604020202020204" pitchFamily="34" charset="0"/>
              <a:buChar char="•"/>
              <a:defRPr/>
            </a:pPr>
            <a:r>
              <a:rPr lang="en-IN" sz="1600" i="1" dirty="0">
                <a:latin typeface="Yu Gothic Light" panose="020B0300000000000000" pitchFamily="34" charset="-128"/>
                <a:ea typeface="Yu Gothic Light" panose="020B0300000000000000" pitchFamily="34" charset="-128"/>
              </a:rPr>
              <a:t>Significance F = 2.07E-07  which is &lt; 0.05. This indicates that the model is statistically significant.</a:t>
            </a:r>
          </a:p>
          <a:p>
            <a:pPr marL="457200" indent="-457200" defTabSz="914400">
              <a:lnSpc>
                <a:spcPct val="120000"/>
              </a:lnSpc>
              <a:spcBef>
                <a:spcPts val="0"/>
              </a:spcBef>
              <a:buClrTx/>
              <a:buSzTx/>
              <a:buFont typeface="+mj-lt"/>
              <a:buAutoNum type="arabicPeriod"/>
              <a:defRPr/>
            </a:pPr>
            <a:endParaRPr lang="en-IN" sz="1600" i="1" dirty="0">
              <a:latin typeface="Yu Gothic Light" panose="020B0300000000000000" pitchFamily="34" charset="-128"/>
              <a:ea typeface="Yu Gothic Light" panose="020B0300000000000000" pitchFamily="34" charset="-128"/>
            </a:endParaRPr>
          </a:p>
          <a:p>
            <a:pPr marL="457200" indent="-457200" defTabSz="914400">
              <a:lnSpc>
                <a:spcPct val="120000"/>
              </a:lnSpc>
              <a:spcBef>
                <a:spcPts val="0"/>
              </a:spcBef>
              <a:buClrTx/>
              <a:buSzTx/>
              <a:buFont typeface="+mj-lt"/>
              <a:buAutoNum type="arabicPeriod"/>
              <a:defRPr/>
            </a:pPr>
            <a:r>
              <a:rPr lang="en-IN" sz="1600" i="1" dirty="0">
                <a:latin typeface="Yu Gothic Light" panose="020B0300000000000000" pitchFamily="34" charset="-128"/>
                <a:ea typeface="Yu Gothic Light" panose="020B0300000000000000" pitchFamily="34" charset="-128"/>
              </a:rPr>
              <a:t>P- value</a:t>
            </a:r>
          </a:p>
          <a:p>
            <a:pPr marL="571500" lvl="1" indent="-171450" defTabSz="914400">
              <a:lnSpc>
                <a:spcPct val="120000"/>
              </a:lnSpc>
              <a:spcBef>
                <a:spcPts val="0"/>
              </a:spcBef>
              <a:buClrTx/>
              <a:buSzTx/>
              <a:buFont typeface="Arial" panose="020B0604020202020204" pitchFamily="34" charset="0"/>
              <a:buChar char="•"/>
              <a:defRPr/>
            </a:pPr>
            <a:r>
              <a:rPr lang="en-IN" sz="1600" i="1" dirty="0">
                <a:latin typeface="Yu Gothic Light" panose="020B0300000000000000" pitchFamily="34" charset="-128"/>
                <a:ea typeface="Yu Gothic Light" panose="020B0300000000000000" pitchFamily="34" charset="-128"/>
              </a:rPr>
              <a:t>Age – (0.5 &gt; 0.05)             - no significant association between GAD-7 and age</a:t>
            </a:r>
          </a:p>
          <a:p>
            <a:pPr marL="571500" lvl="1" indent="-171450" defTabSz="914400">
              <a:lnSpc>
                <a:spcPct val="120000"/>
              </a:lnSpc>
              <a:spcBef>
                <a:spcPts val="0"/>
              </a:spcBef>
              <a:buClrTx/>
              <a:buSzTx/>
              <a:buFont typeface="Arial" panose="020B0604020202020204" pitchFamily="34" charset="0"/>
              <a:buChar char="•"/>
              <a:defRPr/>
            </a:pPr>
            <a:r>
              <a:rPr lang="en-IN" sz="1600" i="1" dirty="0">
                <a:latin typeface="Yu Gothic Light" panose="020B0300000000000000" pitchFamily="34" charset="-128"/>
                <a:ea typeface="Yu Gothic Light" panose="020B0300000000000000" pitchFamily="34" charset="-128"/>
              </a:rPr>
              <a:t>Gender – (0.23 &gt; 0.05)     - no significant association between GAD-7 and gender</a:t>
            </a:r>
          </a:p>
          <a:p>
            <a:pPr marL="571500" lvl="1" indent="-171450" defTabSz="914400">
              <a:lnSpc>
                <a:spcPct val="120000"/>
              </a:lnSpc>
              <a:spcBef>
                <a:spcPts val="0"/>
              </a:spcBef>
              <a:buClrTx/>
              <a:buSzTx/>
              <a:buFont typeface="Arial" panose="020B0604020202020204" pitchFamily="34" charset="0"/>
              <a:buChar char="•"/>
              <a:defRPr/>
            </a:pPr>
            <a:r>
              <a:rPr lang="en-IN" sz="1600" i="1" dirty="0">
                <a:latin typeface="Yu Gothic Light" panose="020B0300000000000000" pitchFamily="34" charset="-128"/>
                <a:ea typeface="Yu Gothic Light" panose="020B0300000000000000" pitchFamily="34" charset="-128"/>
              </a:rPr>
              <a:t>Westside Anxiety Score – (2.52085E-08  &lt; 0.05)  - significant association between GAD-7 and Westside anxiety score</a:t>
            </a:r>
          </a:p>
          <a:p>
            <a:pPr marL="457200" indent="-457200" defTabSz="914400">
              <a:lnSpc>
                <a:spcPct val="120000"/>
              </a:lnSpc>
              <a:spcBef>
                <a:spcPts val="0"/>
              </a:spcBef>
              <a:buClrTx/>
              <a:buSzTx/>
              <a:buFont typeface="+mj-lt"/>
              <a:buAutoNum type="arabicPeriod"/>
              <a:defRPr/>
            </a:pPr>
            <a:endParaRPr lang="en-IN" sz="1600" i="1" dirty="0">
              <a:latin typeface="Yu Gothic Light" panose="020B0300000000000000" pitchFamily="34" charset="-128"/>
              <a:ea typeface="Yu Gothic Light" panose="020B0300000000000000" pitchFamily="34" charset="-128"/>
            </a:endParaRPr>
          </a:p>
          <a:p>
            <a:pPr marL="457200" indent="-457200" defTabSz="914400">
              <a:lnSpc>
                <a:spcPct val="120000"/>
              </a:lnSpc>
              <a:spcBef>
                <a:spcPts val="0"/>
              </a:spcBef>
              <a:buClrTx/>
              <a:buSzTx/>
              <a:buFont typeface="+mj-lt"/>
              <a:buAutoNum type="arabicPeriod"/>
              <a:defRPr/>
            </a:pPr>
            <a:r>
              <a:rPr lang="en-IN" sz="1600" i="1" dirty="0">
                <a:latin typeface="Yu Gothic Light" panose="020B0300000000000000" pitchFamily="34" charset="-128"/>
                <a:ea typeface="Yu Gothic Light" panose="020B0300000000000000" pitchFamily="34" charset="-128"/>
              </a:rPr>
              <a:t>Coefficients</a:t>
            </a:r>
          </a:p>
          <a:p>
            <a:pPr lvl="1" defTabSz="914400">
              <a:lnSpc>
                <a:spcPct val="120000"/>
              </a:lnSpc>
              <a:spcBef>
                <a:spcPts val="0"/>
              </a:spcBef>
              <a:buClrTx/>
              <a:buSzTx/>
              <a:buFont typeface="Arial" panose="020B0604020202020204" pitchFamily="34" charset="0"/>
              <a:buChar char="•"/>
              <a:defRPr/>
            </a:pPr>
            <a:r>
              <a:rPr lang="en-US" sz="1600" i="1" dirty="0">
                <a:latin typeface="Yu Gothic Light" panose="020B0300000000000000" pitchFamily="34" charset="-128"/>
                <a:ea typeface="Yu Gothic Light" panose="020B0300000000000000" pitchFamily="34" charset="-128"/>
              </a:rPr>
              <a:t>For unit change in westside anxiety score there is 0.3 change in the score of GAD7</a:t>
            </a:r>
            <a:endParaRPr lang="en-IN" sz="1600" i="1" dirty="0">
              <a:latin typeface="Yu Gothic Light" panose="020B0300000000000000" pitchFamily="34" charset="-128"/>
              <a:ea typeface="Yu Gothic Light" panose="020B0300000000000000" pitchFamily="34" charset="-128"/>
            </a:endParaRPr>
          </a:p>
        </p:txBody>
      </p:sp>
    </p:spTree>
    <p:extLst>
      <p:ext uri="{BB962C8B-B14F-4D97-AF65-F5344CB8AC3E}">
        <p14:creationId xmlns:p14="http://schemas.microsoft.com/office/powerpoint/2010/main" val="40064850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9AA548-9F94-14BD-4322-8875C544B86E}"/>
              </a:ext>
            </a:extLst>
          </p:cNvPr>
          <p:cNvSpPr txBox="1"/>
          <p:nvPr/>
        </p:nvSpPr>
        <p:spPr>
          <a:xfrm>
            <a:off x="695987" y="451647"/>
            <a:ext cx="6097384" cy="523220"/>
          </a:xfrm>
          <a:prstGeom prst="rect">
            <a:avLst/>
          </a:prstGeom>
          <a:noFill/>
        </p:spPr>
        <p:txBody>
          <a:bodyPr wrap="square">
            <a:spAutoFit/>
          </a:bodyPr>
          <a:lstStyle/>
          <a:p>
            <a:pPr>
              <a:spcBef>
                <a:spcPct val="0"/>
              </a:spcBef>
            </a:pPr>
            <a:r>
              <a:rPr lang="en-IN" sz="2800" b="1" i="1" u="sng" dirty="0">
                <a:solidFill>
                  <a:schemeClr val="tx2"/>
                </a:solidFill>
                <a:latin typeface="Yu Gothic Light" panose="020B0300000000000000" pitchFamily="34" charset="-128"/>
                <a:ea typeface="Yu Gothic Light" panose="020B0300000000000000" pitchFamily="34" charset="-128"/>
                <a:cs typeface="+mj-cs"/>
              </a:rPr>
              <a:t>Interpretation of  multiple regression</a:t>
            </a:r>
          </a:p>
        </p:txBody>
      </p:sp>
      <p:sp>
        <p:nvSpPr>
          <p:cNvPr id="6" name="TextBox 5">
            <a:extLst>
              <a:ext uri="{FF2B5EF4-FFF2-40B4-BE49-F238E27FC236}">
                <a16:creationId xmlns:a16="http://schemas.microsoft.com/office/drawing/2014/main" id="{F01269E3-3B53-6C96-39F0-E8BB6D59A9FB}"/>
              </a:ext>
            </a:extLst>
          </p:cNvPr>
          <p:cNvSpPr txBox="1"/>
          <p:nvPr/>
        </p:nvSpPr>
        <p:spPr>
          <a:xfrm>
            <a:off x="897775" y="1398816"/>
            <a:ext cx="9243753" cy="1077218"/>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sz="1600" i="1" dirty="0">
                <a:latin typeface="Yu Gothic Light" panose="020B0300000000000000" pitchFamily="34" charset="-128"/>
                <a:ea typeface="Yu Gothic Light" panose="020B0300000000000000" pitchFamily="34" charset="-128"/>
              </a:rPr>
              <a:t>We cannot predict the GAD-7 anxiety score by knowing age and gender.</a:t>
            </a:r>
          </a:p>
          <a:p>
            <a:pPr marL="285750" indent="-285750">
              <a:lnSpc>
                <a:spcPct val="150000"/>
              </a:lnSpc>
              <a:buFont typeface="Wingdings" panose="05000000000000000000" pitchFamily="2" charset="2"/>
              <a:buChar char="q"/>
            </a:pPr>
            <a:r>
              <a:rPr lang="en-IN" sz="1600" i="1" dirty="0">
                <a:latin typeface="Yu Gothic Light" panose="020B0300000000000000" pitchFamily="34" charset="-128"/>
                <a:ea typeface="Yu Gothic Light" panose="020B0300000000000000" pitchFamily="34" charset="-128"/>
              </a:rPr>
              <a:t>GAD 7 score have a significant association with Westside anxiety score.</a:t>
            </a:r>
          </a:p>
          <a:p>
            <a:endParaRPr lang="en-IN" sz="1600" i="1" dirty="0">
              <a:latin typeface="Yu Gothic Light" panose="020B0300000000000000" pitchFamily="34" charset="-128"/>
              <a:ea typeface="Yu Gothic Light" panose="020B0300000000000000" pitchFamily="34" charset="-128"/>
            </a:endParaRPr>
          </a:p>
        </p:txBody>
      </p:sp>
      <p:sp>
        <p:nvSpPr>
          <p:cNvPr id="14" name="TextBox 13">
            <a:extLst>
              <a:ext uri="{FF2B5EF4-FFF2-40B4-BE49-F238E27FC236}">
                <a16:creationId xmlns:a16="http://schemas.microsoft.com/office/drawing/2014/main" id="{CCD96978-511D-3D50-DB45-DA2B46B493E9}"/>
              </a:ext>
            </a:extLst>
          </p:cNvPr>
          <p:cNvSpPr txBox="1"/>
          <p:nvPr/>
        </p:nvSpPr>
        <p:spPr>
          <a:xfrm>
            <a:off x="839586" y="2618509"/>
            <a:ext cx="3333404" cy="523220"/>
          </a:xfrm>
          <a:prstGeom prst="rect">
            <a:avLst/>
          </a:prstGeom>
          <a:noFill/>
        </p:spPr>
        <p:txBody>
          <a:bodyPr wrap="square" rtlCol="0">
            <a:spAutoFit/>
          </a:bodyPr>
          <a:lstStyle/>
          <a:p>
            <a:r>
              <a:rPr lang="en-IN" sz="2800" b="1" i="1" u="sng" dirty="0">
                <a:solidFill>
                  <a:schemeClr val="tx2"/>
                </a:solidFill>
                <a:latin typeface="Yu Gothic Light" panose="020B0300000000000000" pitchFamily="34" charset="-128"/>
                <a:ea typeface="Yu Gothic Light" panose="020B0300000000000000" pitchFamily="34" charset="-128"/>
                <a:cs typeface="+mj-cs"/>
              </a:rPr>
              <a:t>Hypothesis</a:t>
            </a:r>
            <a:r>
              <a:rPr lang="en-IN" i="1" u="sng" dirty="0">
                <a:latin typeface="Yu Gothic Light" panose="020B0300000000000000" pitchFamily="34" charset="-128"/>
                <a:ea typeface="Yu Gothic Light" panose="020B0300000000000000" pitchFamily="34" charset="-128"/>
              </a:rPr>
              <a:t> </a:t>
            </a:r>
            <a:r>
              <a:rPr lang="en-IN" sz="2800" b="1" i="1" u="sng" dirty="0">
                <a:solidFill>
                  <a:schemeClr val="tx2"/>
                </a:solidFill>
                <a:latin typeface="Yu Gothic Light" panose="020B0300000000000000" pitchFamily="34" charset="-128"/>
                <a:ea typeface="Yu Gothic Light" panose="020B0300000000000000" pitchFamily="34" charset="-128"/>
                <a:cs typeface="+mj-cs"/>
              </a:rPr>
              <a:t>Testing</a:t>
            </a:r>
          </a:p>
        </p:txBody>
      </p:sp>
      <p:sp>
        <p:nvSpPr>
          <p:cNvPr id="15" name="TextBox 14">
            <a:extLst>
              <a:ext uri="{FF2B5EF4-FFF2-40B4-BE49-F238E27FC236}">
                <a16:creationId xmlns:a16="http://schemas.microsoft.com/office/drawing/2014/main" id="{A6C31784-6EC6-B8C6-FBE6-E8B1A0E1B563}"/>
              </a:ext>
            </a:extLst>
          </p:cNvPr>
          <p:cNvSpPr txBox="1"/>
          <p:nvPr/>
        </p:nvSpPr>
        <p:spPr>
          <a:xfrm>
            <a:off x="1039091" y="3429000"/>
            <a:ext cx="9606450" cy="2831544"/>
          </a:xfrm>
          <a:prstGeom prst="rect">
            <a:avLst/>
          </a:prstGeom>
          <a:noFill/>
        </p:spPr>
        <p:txBody>
          <a:bodyPr wrap="square" rtlCol="0">
            <a:spAutoFit/>
          </a:bodyPr>
          <a:lstStyle/>
          <a:p>
            <a:pPr marL="285750" indent="-285750" algn="just">
              <a:buFont typeface="Wingdings" panose="05000000000000000000" pitchFamily="2" charset="2"/>
              <a:buChar char="ü"/>
            </a:pPr>
            <a:r>
              <a:rPr lang="en-IN" sz="2400" b="1" i="1" u="sng" dirty="0">
                <a:solidFill>
                  <a:schemeClr val="tx2"/>
                </a:solidFill>
                <a:latin typeface="Yu Gothic Light" panose="020B0300000000000000" pitchFamily="34" charset="-128"/>
                <a:ea typeface="Yu Gothic Light" panose="020B0300000000000000" pitchFamily="34" charset="-128"/>
              </a:rPr>
              <a:t>T test</a:t>
            </a:r>
          </a:p>
          <a:p>
            <a:pPr algn="just"/>
            <a:endParaRPr lang="en-IN" b="1" i="1" u="sng" dirty="0">
              <a:latin typeface="Yu Gothic Light" panose="020B0300000000000000" pitchFamily="34" charset="-128"/>
              <a:ea typeface="Yu Gothic Light" panose="020B0300000000000000" pitchFamily="34" charset="-128"/>
            </a:endParaRPr>
          </a:p>
          <a:p>
            <a:pPr marL="800100" lvl="1" indent="-342900" algn="just">
              <a:lnSpc>
                <a:spcPct val="150000"/>
              </a:lnSpc>
              <a:buFont typeface="+mj-lt"/>
              <a:buAutoNum type="arabicPeriod"/>
            </a:pPr>
            <a:r>
              <a:rPr lang="en-IN" sz="1600" i="1" dirty="0">
                <a:latin typeface="Yu Gothic Light" panose="020B0300000000000000" pitchFamily="34" charset="-128"/>
                <a:ea typeface="Yu Gothic Light" panose="020B0300000000000000" pitchFamily="34" charset="-128"/>
              </a:rPr>
              <a:t>For T test we have divided the GAD 7 score with respect to gender.</a:t>
            </a:r>
          </a:p>
          <a:p>
            <a:pPr marL="800100" lvl="1" indent="-342900" algn="just">
              <a:lnSpc>
                <a:spcPct val="150000"/>
              </a:lnSpc>
              <a:buFont typeface="+mj-lt"/>
              <a:buAutoNum type="arabicPeriod"/>
            </a:pPr>
            <a:r>
              <a:rPr lang="en-IN" sz="1600" i="1" dirty="0">
                <a:latin typeface="Yu Gothic Light" panose="020B0300000000000000" pitchFamily="34" charset="-128"/>
                <a:ea typeface="Yu Gothic Light" panose="020B0300000000000000" pitchFamily="34" charset="-128"/>
              </a:rPr>
              <a:t>Identified the null and the alternative hypothesis,</a:t>
            </a:r>
          </a:p>
          <a:p>
            <a:pPr marL="1200150" lvl="3" indent="-285750" algn="just">
              <a:lnSpc>
                <a:spcPct val="150000"/>
              </a:lnSpc>
              <a:buFont typeface="Wingdings" panose="05000000000000000000" pitchFamily="2" charset="2"/>
              <a:buChar char="§"/>
            </a:pPr>
            <a:r>
              <a:rPr lang="en-US" sz="1600" i="1" dirty="0">
                <a:latin typeface="Yu Gothic Light" panose="020B0300000000000000" pitchFamily="34" charset="-128"/>
                <a:ea typeface="Yu Gothic Light" panose="020B0300000000000000" pitchFamily="34" charset="-128"/>
              </a:rPr>
              <a:t>H0 : The average GAD 7 score in female &lt;= The average GAD 7 score in male.</a:t>
            </a:r>
          </a:p>
          <a:p>
            <a:pPr marL="1200150" lvl="3" indent="-285750" algn="just">
              <a:lnSpc>
                <a:spcPct val="150000"/>
              </a:lnSpc>
              <a:buFont typeface="Wingdings" panose="05000000000000000000" pitchFamily="2" charset="2"/>
              <a:buChar char="§"/>
            </a:pPr>
            <a:r>
              <a:rPr lang="en-US" sz="1600" i="1" dirty="0">
                <a:latin typeface="Yu Gothic Light" panose="020B0300000000000000" pitchFamily="34" charset="-128"/>
                <a:ea typeface="Yu Gothic Light" panose="020B0300000000000000" pitchFamily="34" charset="-128"/>
              </a:rPr>
              <a:t>H1 : The average GAD 7 score in female &gt; The average GAD 7 score in male.</a:t>
            </a:r>
          </a:p>
          <a:p>
            <a:pPr marL="800100" lvl="1" indent="-342900" algn="just">
              <a:lnSpc>
                <a:spcPct val="150000"/>
              </a:lnSpc>
              <a:buFont typeface="+mj-lt"/>
              <a:buAutoNum type="arabicPeriod"/>
            </a:pPr>
            <a:r>
              <a:rPr lang="en-IN" sz="1600" i="1" dirty="0">
                <a:latin typeface="Yu Gothic Light" panose="020B0300000000000000" pitchFamily="34" charset="-128"/>
                <a:ea typeface="Yu Gothic Light" panose="020B0300000000000000" pitchFamily="34" charset="-128"/>
              </a:rPr>
              <a:t>Performed  the test in excel.</a:t>
            </a:r>
          </a:p>
          <a:p>
            <a:pPr marL="800100" lvl="1" indent="-342900" algn="just">
              <a:buFont typeface="+mj-lt"/>
              <a:buAutoNum type="arabicPeriod"/>
            </a:pPr>
            <a:endParaRPr lang="en-IN" sz="1600" i="1" dirty="0">
              <a:latin typeface="Yu Gothic Light" panose="020B0300000000000000" pitchFamily="34" charset="-128"/>
              <a:ea typeface="Yu Gothic Light" panose="020B0300000000000000" pitchFamily="34" charset="-128"/>
            </a:endParaRPr>
          </a:p>
        </p:txBody>
      </p:sp>
    </p:spTree>
    <p:extLst>
      <p:ext uri="{BB962C8B-B14F-4D97-AF65-F5344CB8AC3E}">
        <p14:creationId xmlns:p14="http://schemas.microsoft.com/office/powerpoint/2010/main" val="24296054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61A04-C8E3-F008-86BB-306AF282387C}"/>
              </a:ext>
            </a:extLst>
          </p:cNvPr>
          <p:cNvSpPr>
            <a:spLocks noGrp="1"/>
          </p:cNvSpPr>
          <p:nvPr>
            <p:ph type="title"/>
          </p:nvPr>
        </p:nvSpPr>
        <p:spPr>
          <a:xfrm>
            <a:off x="646111" y="578164"/>
            <a:ext cx="9404723" cy="1400530"/>
          </a:xfrm>
        </p:spPr>
        <p:txBody>
          <a:bodyPr/>
          <a:lstStyle/>
          <a:p>
            <a:r>
              <a:rPr lang="en-IN" sz="2800" b="1" i="1" u="sng" dirty="0">
                <a:latin typeface="Yu Gothic Light" panose="020B0300000000000000" pitchFamily="34" charset="-128"/>
                <a:ea typeface="Yu Gothic Light" panose="020B0300000000000000" pitchFamily="34" charset="-128"/>
              </a:rPr>
              <a:t>Analysis and results for T test</a:t>
            </a:r>
          </a:p>
        </p:txBody>
      </p:sp>
      <p:sp>
        <p:nvSpPr>
          <p:cNvPr id="10" name="TextBox 9">
            <a:extLst>
              <a:ext uri="{FF2B5EF4-FFF2-40B4-BE49-F238E27FC236}">
                <a16:creationId xmlns:a16="http://schemas.microsoft.com/office/drawing/2014/main" id="{3063CE17-1031-DA9F-8D04-765B0A566D80}"/>
              </a:ext>
            </a:extLst>
          </p:cNvPr>
          <p:cNvSpPr txBox="1"/>
          <p:nvPr/>
        </p:nvSpPr>
        <p:spPr>
          <a:xfrm>
            <a:off x="646111" y="1594304"/>
            <a:ext cx="5773940" cy="424270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IN" sz="1600" i="1" dirty="0">
                <a:latin typeface="Yu Gothic Light" panose="020B0300000000000000" pitchFamily="34" charset="-128"/>
                <a:ea typeface="Yu Gothic Light" panose="020B0300000000000000" pitchFamily="34" charset="-128"/>
              </a:rPr>
              <a:t>P value = 0.0487 which is &lt; 0.05, so we reject the null hypothesis.</a:t>
            </a:r>
          </a:p>
          <a:p>
            <a:pPr marL="285750" indent="-285750" algn="just">
              <a:lnSpc>
                <a:spcPct val="150000"/>
              </a:lnSpc>
              <a:buFont typeface="Wingdings" panose="05000000000000000000" pitchFamily="2" charset="2"/>
              <a:buChar char="ü"/>
            </a:pPr>
            <a:r>
              <a:rPr lang="en-IN" sz="1600" i="1" dirty="0">
                <a:latin typeface="Yu Gothic Light" panose="020B0300000000000000" pitchFamily="34" charset="-128"/>
                <a:ea typeface="Yu Gothic Light" panose="020B0300000000000000" pitchFamily="34" charset="-128"/>
              </a:rPr>
              <a:t>Also our calculated T stat is &gt; critical T value which means we reject the null hypothesis. Hence, our alternative hypothesis is true.</a:t>
            </a:r>
          </a:p>
          <a:p>
            <a:pPr marL="742950" lvl="1" indent="-285750" algn="just">
              <a:buFont typeface="Arial" panose="020B0604020202020204" pitchFamily="34" charset="0"/>
              <a:buChar char="•"/>
            </a:pPr>
            <a:endParaRPr lang="en-IN" sz="1600" i="1" dirty="0">
              <a:latin typeface="Yu Gothic Light" panose="020B0300000000000000" pitchFamily="34" charset="-128"/>
              <a:ea typeface="Yu Gothic Light" panose="020B0300000000000000" pitchFamily="34" charset="-128"/>
            </a:endParaRPr>
          </a:p>
          <a:p>
            <a:pPr marL="285750" indent="-285750" algn="just">
              <a:buFont typeface="Arial" panose="020B0604020202020204" pitchFamily="34" charset="0"/>
              <a:buChar char="•"/>
            </a:pPr>
            <a:endParaRPr lang="en-IN" sz="1600" i="1" dirty="0">
              <a:latin typeface="Yu Gothic Light" panose="020B0300000000000000" pitchFamily="34" charset="-128"/>
              <a:ea typeface="Yu Gothic Light" panose="020B0300000000000000" pitchFamily="34" charset="-128"/>
            </a:endParaRPr>
          </a:p>
          <a:p>
            <a:pPr algn="just">
              <a:spcBef>
                <a:spcPct val="0"/>
              </a:spcBef>
            </a:pPr>
            <a:r>
              <a:rPr lang="en-US" sz="2800" b="1" i="1" u="sng" dirty="0">
                <a:solidFill>
                  <a:schemeClr val="tx2"/>
                </a:solidFill>
                <a:latin typeface="Yu Gothic Light" panose="020B0300000000000000" pitchFamily="34" charset="-128"/>
                <a:ea typeface="Yu Gothic Light" panose="020B0300000000000000" pitchFamily="34" charset="-128"/>
                <a:cs typeface="+mj-cs"/>
              </a:rPr>
              <a:t>Interpretation </a:t>
            </a:r>
            <a:r>
              <a:rPr lang="en-IN" sz="2800" b="1" i="1" u="sng" dirty="0">
                <a:solidFill>
                  <a:schemeClr val="tx2"/>
                </a:solidFill>
                <a:latin typeface="Yu Gothic Light" panose="020B0300000000000000" pitchFamily="34" charset="-128"/>
                <a:ea typeface="Yu Gothic Light" panose="020B0300000000000000" pitchFamily="34" charset="-128"/>
                <a:cs typeface="+mj-cs"/>
              </a:rPr>
              <a:t>for T test </a:t>
            </a:r>
            <a:r>
              <a:rPr lang="en-US" sz="2800" b="1" i="1" u="sng" dirty="0">
                <a:solidFill>
                  <a:schemeClr val="tx2"/>
                </a:solidFill>
                <a:latin typeface="Yu Gothic Light" panose="020B0300000000000000" pitchFamily="34" charset="-128"/>
                <a:ea typeface="Yu Gothic Light" panose="020B0300000000000000" pitchFamily="34" charset="-128"/>
                <a:cs typeface="+mj-cs"/>
              </a:rPr>
              <a:t>:</a:t>
            </a:r>
          </a:p>
          <a:p>
            <a:pPr algn="just">
              <a:spcBef>
                <a:spcPct val="0"/>
              </a:spcBef>
            </a:pPr>
            <a:endParaRPr lang="en-US" sz="2800" b="1" i="1" u="sng" dirty="0">
              <a:solidFill>
                <a:schemeClr val="tx2"/>
              </a:solidFill>
              <a:latin typeface="Yu Gothic Light" panose="020B0300000000000000" pitchFamily="34" charset="-128"/>
              <a:ea typeface="Yu Gothic Light" panose="020B0300000000000000" pitchFamily="34" charset="-128"/>
              <a:cs typeface="+mj-cs"/>
            </a:endParaRPr>
          </a:p>
          <a:p>
            <a:pPr algn="just"/>
            <a:endParaRPr lang="en-IN" sz="1600" b="1" i="1" u="sng" dirty="0">
              <a:latin typeface="Yu Gothic Light" panose="020B0300000000000000" pitchFamily="34" charset="-128"/>
              <a:ea typeface="Yu Gothic Light" panose="020B0300000000000000" pitchFamily="34" charset="-128"/>
            </a:endParaRPr>
          </a:p>
          <a:p>
            <a:pPr marL="285750" indent="-285750" algn="just">
              <a:lnSpc>
                <a:spcPct val="150000"/>
              </a:lnSpc>
              <a:buFont typeface="Wingdings" panose="05000000000000000000" pitchFamily="2" charset="2"/>
              <a:buChar char="ü"/>
            </a:pPr>
            <a:r>
              <a:rPr lang="en-US" sz="1600" i="1" dirty="0">
                <a:latin typeface="Yu Gothic Light" panose="020B0300000000000000" pitchFamily="34" charset="-128"/>
                <a:ea typeface="Yu Gothic Light" panose="020B0300000000000000" pitchFamily="34" charset="-128"/>
              </a:rPr>
              <a:t>The average GAD 7 score in female &gt; The average GAD 7 score in male.</a:t>
            </a:r>
          </a:p>
        </p:txBody>
      </p:sp>
      <p:pic>
        <p:nvPicPr>
          <p:cNvPr id="5" name="Picture 4">
            <a:extLst>
              <a:ext uri="{FF2B5EF4-FFF2-40B4-BE49-F238E27FC236}">
                <a16:creationId xmlns:a16="http://schemas.microsoft.com/office/drawing/2014/main" id="{C54B7421-8DC8-6E23-07EE-104A9944C5ED}"/>
              </a:ext>
            </a:extLst>
          </p:cNvPr>
          <p:cNvPicPr>
            <a:picLocks noChangeAspect="1"/>
          </p:cNvPicPr>
          <p:nvPr/>
        </p:nvPicPr>
        <p:blipFill>
          <a:blip r:embed="rId2"/>
          <a:stretch>
            <a:fillRect/>
          </a:stretch>
        </p:blipFill>
        <p:spPr>
          <a:xfrm>
            <a:off x="6575368" y="1651395"/>
            <a:ext cx="5270268" cy="3494183"/>
          </a:xfrm>
          <a:prstGeom prst="rect">
            <a:avLst/>
          </a:prstGeom>
        </p:spPr>
      </p:pic>
    </p:spTree>
    <p:extLst>
      <p:ext uri="{BB962C8B-B14F-4D97-AF65-F5344CB8AC3E}">
        <p14:creationId xmlns:p14="http://schemas.microsoft.com/office/powerpoint/2010/main" val="21087726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2DCC32-CF32-9137-FD73-B33DE995A67A}"/>
              </a:ext>
            </a:extLst>
          </p:cNvPr>
          <p:cNvSpPr txBox="1"/>
          <p:nvPr/>
        </p:nvSpPr>
        <p:spPr>
          <a:xfrm>
            <a:off x="840679" y="770649"/>
            <a:ext cx="9714297" cy="5592557"/>
          </a:xfrm>
          <a:prstGeom prst="rect">
            <a:avLst/>
          </a:prstGeom>
          <a:noFill/>
        </p:spPr>
        <p:txBody>
          <a:bodyPr wrap="square">
            <a:spAutoFit/>
          </a:bodyPr>
          <a:lstStyle/>
          <a:p>
            <a:pPr marL="285750" indent="-285750" algn="just">
              <a:buFont typeface="Wingdings" panose="05000000000000000000" pitchFamily="2" charset="2"/>
              <a:buChar char="ü"/>
            </a:pPr>
            <a:r>
              <a:rPr lang="en-IN" sz="2400" b="1" i="1" u="sng" dirty="0">
                <a:solidFill>
                  <a:schemeClr val="tx2"/>
                </a:solidFill>
                <a:latin typeface="Yu Gothic Light" panose="020B0300000000000000" pitchFamily="34" charset="-128"/>
                <a:ea typeface="Yu Gothic Light" panose="020B0300000000000000" pitchFamily="34" charset="-128"/>
              </a:rPr>
              <a:t>Chi Square Test</a:t>
            </a:r>
          </a:p>
          <a:p>
            <a:pPr marL="742950" lvl="1" indent="-285750">
              <a:buFont typeface="Wingdings" panose="05000000000000000000" pitchFamily="2" charset="2"/>
              <a:buChar char="ü"/>
            </a:pPr>
            <a:endParaRPr lang="en-IN" b="1" i="1" u="sng" dirty="0">
              <a:latin typeface="Yu Gothic Light" panose="020B0300000000000000" pitchFamily="34" charset="-128"/>
              <a:ea typeface="Yu Gothic Light" panose="020B0300000000000000" pitchFamily="34" charset="-128"/>
            </a:endParaRPr>
          </a:p>
          <a:p>
            <a:pPr marL="800100" lvl="1" indent="-342900">
              <a:lnSpc>
                <a:spcPct val="150000"/>
              </a:lnSpc>
              <a:buFont typeface="+mj-lt"/>
              <a:buAutoNum type="arabicPeriod"/>
            </a:pPr>
            <a:r>
              <a:rPr lang="en-IN" i="1" dirty="0">
                <a:latin typeface="Yu Gothic Light" panose="020B0300000000000000" pitchFamily="34" charset="-128"/>
                <a:ea typeface="Yu Gothic Light" panose="020B0300000000000000" pitchFamily="34" charset="-128"/>
              </a:rPr>
              <a:t>For chi square test we have created the observed table by calculating the count of people gender wise for different GAD 7 indexes and Westside Anxiety</a:t>
            </a:r>
            <a:r>
              <a:rPr lang="en-US" i="1" dirty="0">
                <a:latin typeface="Yu Gothic Light" panose="020B0300000000000000" pitchFamily="34" charset="-128"/>
                <a:ea typeface="Yu Gothic Light" panose="020B0300000000000000" pitchFamily="34" charset="-128"/>
              </a:rPr>
              <a:t> indexes</a:t>
            </a:r>
            <a:r>
              <a:rPr lang="en-IN" i="1" dirty="0">
                <a:latin typeface="Yu Gothic Light" panose="020B0300000000000000" pitchFamily="34" charset="-128"/>
                <a:ea typeface="Yu Gothic Light" panose="020B0300000000000000" pitchFamily="34" charset="-128"/>
              </a:rPr>
              <a:t>.</a:t>
            </a:r>
          </a:p>
          <a:p>
            <a:pPr marL="800100" lvl="1" indent="-342900">
              <a:lnSpc>
                <a:spcPct val="150000"/>
              </a:lnSpc>
              <a:buFont typeface="+mj-lt"/>
              <a:buAutoNum type="arabicPeriod"/>
            </a:pPr>
            <a:r>
              <a:rPr lang="en-IN" i="1" dirty="0">
                <a:latin typeface="Yu Gothic Light" panose="020B0300000000000000" pitchFamily="34" charset="-128"/>
                <a:ea typeface="Yu Gothic Light" panose="020B0300000000000000" pitchFamily="34" charset="-128"/>
              </a:rPr>
              <a:t>Identified the null and the alternative hypothesis for performing the two Chi Square Test,</a:t>
            </a:r>
          </a:p>
          <a:p>
            <a:pPr marL="1657350" lvl="3" indent="-285750">
              <a:lnSpc>
                <a:spcPct val="150000"/>
              </a:lnSpc>
              <a:buFont typeface="Wingdings" panose="05000000000000000000" pitchFamily="2" charset="2"/>
              <a:buChar char="q"/>
            </a:pPr>
            <a:r>
              <a:rPr lang="en-IN" i="1" dirty="0">
                <a:latin typeface="Yu Gothic Light" panose="020B0300000000000000" pitchFamily="34" charset="-128"/>
                <a:ea typeface="Yu Gothic Light" panose="020B0300000000000000" pitchFamily="34" charset="-128"/>
              </a:rPr>
              <a:t>For GAD 7</a:t>
            </a:r>
          </a:p>
          <a:p>
            <a:pPr marL="2114550" lvl="5" indent="-285750">
              <a:lnSpc>
                <a:spcPct val="150000"/>
              </a:lnSpc>
              <a:buFont typeface="Wingdings" panose="05000000000000000000" pitchFamily="2" charset="2"/>
              <a:buChar char="§"/>
            </a:pPr>
            <a:r>
              <a:rPr lang="en-US" i="1" dirty="0">
                <a:latin typeface="Yu Gothic Light" panose="020B0300000000000000" pitchFamily="34" charset="-128"/>
                <a:ea typeface="Yu Gothic Light" panose="020B0300000000000000" pitchFamily="34" charset="-128"/>
              </a:rPr>
              <a:t>H0 : There is no association between gender and GAD 7 index</a:t>
            </a:r>
            <a:endParaRPr lang="en-IN" i="1" dirty="0">
              <a:latin typeface="Yu Gothic Light" panose="020B0300000000000000" pitchFamily="34" charset="-128"/>
              <a:ea typeface="Yu Gothic Light" panose="020B0300000000000000" pitchFamily="34" charset="-128"/>
            </a:endParaRPr>
          </a:p>
          <a:p>
            <a:pPr marL="2114550" lvl="5" indent="-285750">
              <a:lnSpc>
                <a:spcPct val="150000"/>
              </a:lnSpc>
              <a:buFont typeface="Wingdings" panose="05000000000000000000" pitchFamily="2" charset="2"/>
              <a:buChar char="§"/>
            </a:pPr>
            <a:r>
              <a:rPr lang="en-US" i="1" dirty="0">
                <a:latin typeface="Yu Gothic Light" panose="020B0300000000000000" pitchFamily="34" charset="-128"/>
                <a:ea typeface="Yu Gothic Light" panose="020B0300000000000000" pitchFamily="34" charset="-128"/>
              </a:rPr>
              <a:t>H1 : There is association between gender and GAD 7 index</a:t>
            </a:r>
            <a:endParaRPr lang="en-IN" i="1" dirty="0">
              <a:latin typeface="Yu Gothic Light" panose="020B0300000000000000" pitchFamily="34" charset="-128"/>
              <a:ea typeface="Yu Gothic Light" panose="020B0300000000000000" pitchFamily="34" charset="-128"/>
            </a:endParaRPr>
          </a:p>
          <a:p>
            <a:pPr lvl="3">
              <a:lnSpc>
                <a:spcPct val="150000"/>
              </a:lnSpc>
            </a:pPr>
            <a:endParaRPr lang="en-IN" i="1" dirty="0">
              <a:latin typeface="Yu Gothic Light" panose="020B0300000000000000" pitchFamily="34" charset="-128"/>
              <a:ea typeface="Yu Gothic Light" panose="020B0300000000000000" pitchFamily="34" charset="-128"/>
            </a:endParaRPr>
          </a:p>
          <a:p>
            <a:pPr marL="1657350" lvl="3" indent="-285750">
              <a:lnSpc>
                <a:spcPct val="150000"/>
              </a:lnSpc>
              <a:buFont typeface="Wingdings" panose="05000000000000000000" pitchFamily="2" charset="2"/>
              <a:buChar char="q"/>
            </a:pPr>
            <a:r>
              <a:rPr lang="en-IN" i="1" dirty="0">
                <a:latin typeface="Yu Gothic Light" panose="020B0300000000000000" pitchFamily="34" charset="-128"/>
                <a:ea typeface="Yu Gothic Light" panose="020B0300000000000000" pitchFamily="34" charset="-128"/>
              </a:rPr>
              <a:t>For Westside Anxiety</a:t>
            </a:r>
          </a:p>
          <a:p>
            <a:pPr marL="2114550" lvl="5" indent="-285750">
              <a:lnSpc>
                <a:spcPct val="150000"/>
              </a:lnSpc>
              <a:buFont typeface="Wingdings" panose="05000000000000000000" pitchFamily="2" charset="2"/>
              <a:buChar char="§"/>
            </a:pPr>
            <a:r>
              <a:rPr lang="en-US" sz="1600" i="1" dirty="0">
                <a:latin typeface="Yu Gothic Light" panose="020B0300000000000000" pitchFamily="34" charset="-128"/>
                <a:ea typeface="Yu Gothic Light" panose="020B0300000000000000" pitchFamily="34" charset="-128"/>
              </a:rPr>
              <a:t>H0 : There is no association between gender and </a:t>
            </a:r>
            <a:r>
              <a:rPr lang="en-IN" sz="1600" i="1" dirty="0">
                <a:latin typeface="Yu Gothic Light" panose="020B0300000000000000" pitchFamily="34" charset="-128"/>
                <a:ea typeface="Yu Gothic Light" panose="020B0300000000000000" pitchFamily="34" charset="-128"/>
              </a:rPr>
              <a:t>Westside Anxiety</a:t>
            </a:r>
            <a:r>
              <a:rPr lang="en-US" sz="1600" i="1" dirty="0">
                <a:latin typeface="Yu Gothic Light" panose="020B0300000000000000" pitchFamily="34" charset="-128"/>
                <a:ea typeface="Yu Gothic Light" panose="020B0300000000000000" pitchFamily="34" charset="-128"/>
              </a:rPr>
              <a:t> index</a:t>
            </a:r>
            <a:endParaRPr lang="en-IN" sz="1600" i="1" dirty="0">
              <a:latin typeface="Yu Gothic Light" panose="020B0300000000000000" pitchFamily="34" charset="-128"/>
              <a:ea typeface="Yu Gothic Light" panose="020B0300000000000000" pitchFamily="34" charset="-128"/>
            </a:endParaRPr>
          </a:p>
          <a:p>
            <a:pPr marL="2114550" lvl="5" indent="-285750">
              <a:lnSpc>
                <a:spcPct val="150000"/>
              </a:lnSpc>
              <a:buFont typeface="Wingdings" panose="05000000000000000000" pitchFamily="2" charset="2"/>
              <a:buChar char="§"/>
            </a:pPr>
            <a:r>
              <a:rPr lang="en-US" sz="1600" i="1" dirty="0">
                <a:latin typeface="Yu Gothic Light" panose="020B0300000000000000" pitchFamily="34" charset="-128"/>
                <a:ea typeface="Yu Gothic Light" panose="020B0300000000000000" pitchFamily="34" charset="-128"/>
              </a:rPr>
              <a:t>H1 : There is association between gender and </a:t>
            </a:r>
            <a:r>
              <a:rPr lang="en-IN" sz="1600" i="1" dirty="0">
                <a:latin typeface="Yu Gothic Light" panose="020B0300000000000000" pitchFamily="34" charset="-128"/>
                <a:ea typeface="Yu Gothic Light" panose="020B0300000000000000" pitchFamily="34" charset="-128"/>
              </a:rPr>
              <a:t>Westside Anxiety</a:t>
            </a:r>
            <a:r>
              <a:rPr lang="en-US" sz="1600" i="1" dirty="0">
                <a:latin typeface="Yu Gothic Light" panose="020B0300000000000000" pitchFamily="34" charset="-128"/>
                <a:ea typeface="Yu Gothic Light" panose="020B0300000000000000" pitchFamily="34" charset="-128"/>
              </a:rPr>
              <a:t> index</a:t>
            </a:r>
            <a:endParaRPr lang="en-IN" sz="1600" i="1" dirty="0">
              <a:latin typeface="Yu Gothic Light" panose="020B0300000000000000" pitchFamily="34" charset="-128"/>
              <a:ea typeface="Yu Gothic Light" panose="020B0300000000000000" pitchFamily="34" charset="-128"/>
            </a:endParaRPr>
          </a:p>
          <a:p>
            <a:pPr marL="800100" lvl="1" indent="-342900">
              <a:lnSpc>
                <a:spcPct val="150000"/>
              </a:lnSpc>
              <a:buFont typeface="+mj-lt"/>
              <a:buAutoNum type="arabicPeriod"/>
            </a:pPr>
            <a:r>
              <a:rPr lang="en-IN" i="1" dirty="0">
                <a:latin typeface="Yu Gothic Light" panose="020B0300000000000000" pitchFamily="34" charset="-128"/>
                <a:ea typeface="Yu Gothic Light" panose="020B0300000000000000" pitchFamily="34" charset="-128"/>
              </a:rPr>
              <a:t>Created the expected table.</a:t>
            </a:r>
          </a:p>
          <a:p>
            <a:pPr marL="800100" lvl="1" indent="-342900">
              <a:lnSpc>
                <a:spcPct val="150000"/>
              </a:lnSpc>
              <a:buFont typeface="+mj-lt"/>
              <a:buAutoNum type="arabicPeriod"/>
            </a:pPr>
            <a:r>
              <a:rPr lang="en-IN" i="1" dirty="0">
                <a:latin typeface="Yu Gothic Light" panose="020B0300000000000000" pitchFamily="34" charset="-128"/>
                <a:ea typeface="Yu Gothic Light" panose="020B0300000000000000" pitchFamily="34" charset="-128"/>
              </a:rPr>
              <a:t>Calculated the p value by using ‘CHISQ.TEST()’ in excel.</a:t>
            </a:r>
          </a:p>
        </p:txBody>
      </p:sp>
    </p:spTree>
    <p:extLst>
      <p:ext uri="{BB962C8B-B14F-4D97-AF65-F5344CB8AC3E}">
        <p14:creationId xmlns:p14="http://schemas.microsoft.com/office/powerpoint/2010/main" val="15461531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Ion</Template>
  <TotalTime>1431</TotalTime>
  <Words>1084</Words>
  <Application>Microsoft Office PowerPoint</Application>
  <PresentationFormat>Widescreen</PresentationFormat>
  <Paragraphs>122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Yu Gothic Light</vt:lpstr>
      <vt:lpstr>Arial</vt:lpstr>
      <vt:lpstr>Century Gothic</vt:lpstr>
      <vt:lpstr>Wingdings</vt:lpstr>
      <vt:lpstr>Wingdings 3</vt:lpstr>
      <vt:lpstr>Ion</vt:lpstr>
      <vt:lpstr>PRESENTED BY  Group 1 PGDM 2022-2024  Orijita Adhikary Pratyay Ghatak Ritwik Saha Sayan Sinha</vt:lpstr>
      <vt:lpstr>Objective</vt:lpstr>
      <vt:lpstr>Data Source</vt:lpstr>
      <vt:lpstr>PowerPoint Presentation</vt:lpstr>
      <vt:lpstr>Multiple Regression</vt:lpstr>
      <vt:lpstr>Analysis and result of multiple regression</vt:lpstr>
      <vt:lpstr>PowerPoint Presentation</vt:lpstr>
      <vt:lpstr>Analysis and results for T test</vt:lpstr>
      <vt:lpstr>PowerPoint Presentation</vt:lpstr>
      <vt:lpstr>Analysis and results for Chi Square test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Orijita Adhikary Pritha Chakraborty Ritwik Saha Sayan Sinha</dc:title>
  <dc:creator>Orijita Adhikary</dc:creator>
  <cp:lastModifiedBy>Orijita Adhikary</cp:lastModifiedBy>
  <cp:revision>13</cp:revision>
  <dcterms:created xsi:type="dcterms:W3CDTF">2022-10-24T15:34:23Z</dcterms:created>
  <dcterms:modified xsi:type="dcterms:W3CDTF">2024-05-02T17:41:16Z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