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78" r:id="rId7"/>
    <p:sldId id="263" r:id="rId8"/>
    <p:sldId id="276" r:id="rId9"/>
    <p:sldId id="277" r:id="rId10"/>
    <p:sldId id="275" r:id="rId11"/>
  </p:sldIdLst>
  <p:sldSz cx="9144000" cy="5143500" type="screen16x9"/>
  <p:notesSz cx="6858000" cy="9144000"/>
  <p:embeddedFontLst>
    <p:embeddedFont>
      <p:font typeface="Be Vietnam Pro" pitchFamily="2" charset="77"/>
      <p:regular r:id=""/>
      <p:bold r:id=""/>
      <p:italic r:id=""/>
      <p:boldItalic r:id=""/>
    </p:embeddedFont>
    <p:embeddedFont>
      <p:font typeface="Be Vietnam Pro Medium" pitchFamily="2" charset="77"/>
      <p:regular r:id=""/>
      <p:bold r:id=""/>
      <p:italic r:id=""/>
      <p:boldItalic r:id=""/>
    </p:embeddedFont>
    <p:embeddedFont>
      <p:font typeface="Be Vietnam Pro Thin" pitchFamily="2" charset="77"/>
      <p:regular r:id=""/>
      <p:bold r:id=""/>
      <p:italic r:id=""/>
      <p:boldItalic r:id=""/>
    </p:embeddedFont>
    <p:embeddedFont>
      <p:font typeface="League Spartan" pitchFamily="2" charset="77"/>
      <p:regular r:id=""/>
      <p:bold r:id="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A8E623-20D8-41E1-AC6E-9726CCEDFE2A}">
  <a:tblStyle styleId="{9EA8E623-20D8-41E1-AC6E-9726CCEDF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6AE11D-103C-4252-8A68-4FBFB05AD1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6"/>
    <p:restoredTop sz="94660"/>
  </p:normalViewPr>
  <p:slideViewPr>
    <p:cSldViewPr snapToGrid="0">
      <p:cViewPr varScale="1">
        <p:scale>
          <a:sx n="150" d="100"/>
          <a:sy n="150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>
          <a:extLst>
            <a:ext uri="{FF2B5EF4-FFF2-40B4-BE49-F238E27FC236}">
              <a16:creationId xmlns:a16="http://schemas.microsoft.com/office/drawing/2014/main" id="{3A080897-52F8-BA19-14E9-33DE50D3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258269c9b_0_103:notes">
            <a:extLst>
              <a:ext uri="{FF2B5EF4-FFF2-40B4-BE49-F238E27FC236}">
                <a16:creationId xmlns:a16="http://schemas.microsoft.com/office/drawing/2014/main" id="{7461D049-C1FA-6D88-92CC-3E02FE864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258269c9b_0_103:notes">
            <a:extLst>
              <a:ext uri="{FF2B5EF4-FFF2-40B4-BE49-F238E27FC236}">
                <a16:creationId xmlns:a16="http://schemas.microsoft.com/office/drawing/2014/main" id="{00D2FD25-1D85-DF11-FC5E-286631BD61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4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2469D157-4EC5-B46D-BE71-CD1E7149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258269c9b_0_226:notes">
            <a:extLst>
              <a:ext uri="{FF2B5EF4-FFF2-40B4-BE49-F238E27FC236}">
                <a16:creationId xmlns:a16="http://schemas.microsoft.com/office/drawing/2014/main" id="{23574CC1-CB33-5246-2463-D12946959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258269c9b_0_226:notes">
            <a:extLst>
              <a:ext uri="{FF2B5EF4-FFF2-40B4-BE49-F238E27FC236}">
                <a16:creationId xmlns:a16="http://schemas.microsoft.com/office/drawing/2014/main" id="{3BF203BF-CBEE-0BB5-3C45-F2928E29B6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310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314A75DE-3ED6-7F40-21B1-A98C833FD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258269c9b_0_226:notes">
            <a:extLst>
              <a:ext uri="{FF2B5EF4-FFF2-40B4-BE49-F238E27FC236}">
                <a16:creationId xmlns:a16="http://schemas.microsoft.com/office/drawing/2014/main" id="{88A0B735-73D5-5B82-CE00-59E5B5BF54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258269c9b_0_226:notes">
            <a:extLst>
              <a:ext uri="{FF2B5EF4-FFF2-40B4-BE49-F238E27FC236}">
                <a16:creationId xmlns:a16="http://schemas.microsoft.com/office/drawing/2014/main" id="{1C04AC8D-AC37-FA74-1B87-3BBBF5ADF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09150" y="1010025"/>
            <a:ext cx="6125700" cy="20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720000" y="1164031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720000" y="1624697"/>
            <a:ext cx="2967000" cy="11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3"/>
          </p:nvPr>
        </p:nvSpPr>
        <p:spPr>
          <a:xfrm>
            <a:off x="4678650" y="1624697"/>
            <a:ext cx="2967000" cy="11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4"/>
          </p:nvPr>
        </p:nvSpPr>
        <p:spPr>
          <a:xfrm>
            <a:off x="720000" y="3404922"/>
            <a:ext cx="2967000" cy="11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5"/>
          </p:nvPr>
        </p:nvSpPr>
        <p:spPr>
          <a:xfrm>
            <a:off x="4678650" y="3404922"/>
            <a:ext cx="2967000" cy="11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6"/>
          </p:nvPr>
        </p:nvSpPr>
        <p:spPr>
          <a:xfrm>
            <a:off x="720000" y="2944268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7"/>
          </p:nvPr>
        </p:nvSpPr>
        <p:spPr>
          <a:xfrm>
            <a:off x="4678650" y="1164031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8"/>
          </p:nvPr>
        </p:nvSpPr>
        <p:spPr>
          <a:xfrm>
            <a:off x="4678650" y="2944268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720000" y="1628879"/>
            <a:ext cx="22275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2"/>
          </p:nvPr>
        </p:nvSpPr>
        <p:spPr>
          <a:xfrm>
            <a:off x="3453605" y="1628879"/>
            <a:ext cx="22275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3"/>
          </p:nvPr>
        </p:nvSpPr>
        <p:spPr>
          <a:xfrm>
            <a:off x="720000" y="3406229"/>
            <a:ext cx="2228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4"/>
          </p:nvPr>
        </p:nvSpPr>
        <p:spPr>
          <a:xfrm>
            <a:off x="3453605" y="3406229"/>
            <a:ext cx="2228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5"/>
          </p:nvPr>
        </p:nvSpPr>
        <p:spPr>
          <a:xfrm>
            <a:off x="6192109" y="1628879"/>
            <a:ext cx="22275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6"/>
          </p:nvPr>
        </p:nvSpPr>
        <p:spPr>
          <a:xfrm>
            <a:off x="6192109" y="3406229"/>
            <a:ext cx="22275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7"/>
          </p:nvPr>
        </p:nvSpPr>
        <p:spPr>
          <a:xfrm>
            <a:off x="720000" y="1283184"/>
            <a:ext cx="22287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8"/>
          </p:nvPr>
        </p:nvSpPr>
        <p:spPr>
          <a:xfrm>
            <a:off x="3453600" y="1283184"/>
            <a:ext cx="22287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9"/>
          </p:nvPr>
        </p:nvSpPr>
        <p:spPr>
          <a:xfrm>
            <a:off x="6192100" y="1283184"/>
            <a:ext cx="22287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3"/>
          </p:nvPr>
        </p:nvSpPr>
        <p:spPr>
          <a:xfrm>
            <a:off x="720000" y="3062103"/>
            <a:ext cx="22287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14"/>
          </p:nvPr>
        </p:nvSpPr>
        <p:spPr>
          <a:xfrm>
            <a:off x="3453600" y="3062103"/>
            <a:ext cx="22287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5"/>
          </p:nvPr>
        </p:nvSpPr>
        <p:spPr>
          <a:xfrm>
            <a:off x="6192100" y="3062103"/>
            <a:ext cx="2228700" cy="4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2682900" y="535000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2682900" y="1493525"/>
            <a:ext cx="3778200" cy="12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247125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061700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46725" y="2726550"/>
            <a:ext cx="2748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20000" y="2726557"/>
            <a:ext cx="2748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20000" y="2236104"/>
            <a:ext cx="2748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646725" y="2236104"/>
            <a:ext cx="2748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5100" y="10158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5100" y="1649075"/>
            <a:ext cx="3852000" cy="24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063025" y="535000"/>
            <a:ext cx="33660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167150" y="1307100"/>
            <a:ext cx="4809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201813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201888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856689" y="1474325"/>
            <a:ext cx="72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856689" y="3025825"/>
            <a:ext cx="72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3562175" y="1474325"/>
            <a:ext cx="72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3562175" y="3025825"/>
            <a:ext cx="72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6267653" y="1460261"/>
            <a:ext cx="72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6267653" y="3025825"/>
            <a:ext cx="72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20000" y="19778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3419275" y="19778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6118550" y="19778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720000" y="35228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3419275" y="35228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6118550" y="3522850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Medium"/>
              <a:buNone/>
              <a:defRPr sz="3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6" r:id="rId10"/>
    <p:sldLayoutId id="2147483667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ctrTitle"/>
          </p:nvPr>
        </p:nvSpPr>
        <p:spPr>
          <a:xfrm>
            <a:off x="620110" y="1010025"/>
            <a:ext cx="7798676" cy="20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+mj-lt"/>
              </a:rPr>
              <a:t>Collaborative AI Agents for Classical Music Composition</a:t>
            </a:r>
            <a:br>
              <a:rPr lang="en-US" sz="4000" dirty="0">
                <a:latin typeface="+mj-lt"/>
              </a:rPr>
            </a:br>
            <a:br>
              <a:rPr lang="en-US" sz="4000" dirty="0">
                <a:latin typeface="+mj-lt"/>
              </a:rPr>
            </a:br>
            <a:r>
              <a:rPr lang="en-US" sz="4000" dirty="0">
                <a:latin typeface="+mj-lt"/>
              </a:rPr>
              <a:t>- </a:t>
            </a:r>
            <a:r>
              <a:rPr lang="en-US" sz="2400" dirty="0">
                <a:latin typeface="+mj-lt"/>
              </a:rPr>
              <a:t>A Multi-Agent System for Music Generation  </a:t>
            </a:r>
            <a:endParaRPr lang="en-US" sz="4000" dirty="0">
              <a:latin typeface="+mj-lt"/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>
            <a:off x="2454165" y="3392175"/>
            <a:ext cx="4130566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Bridging art and technology to democratize classical music creation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>
            <a:spLocks noGrp="1"/>
          </p:cNvSpPr>
          <p:nvPr>
            <p:ph type="ctrTitle"/>
          </p:nvPr>
        </p:nvSpPr>
        <p:spPr>
          <a:xfrm>
            <a:off x="1986455" y="1267541"/>
            <a:ext cx="526241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427" name="Google Shape;427;p52"/>
          <p:cNvSpPr txBox="1">
            <a:spLocks noGrp="1"/>
          </p:cNvSpPr>
          <p:nvPr>
            <p:ph type="subTitle" idx="1"/>
          </p:nvPr>
        </p:nvSpPr>
        <p:spPr>
          <a:xfrm>
            <a:off x="2687375" y="2265341"/>
            <a:ext cx="3778200" cy="12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429" name="Google Shape;429;p52"/>
          <p:cNvSpPr txBox="1"/>
          <p:nvPr/>
        </p:nvSpPr>
        <p:spPr>
          <a:xfrm>
            <a:off x="2687375" y="4267783"/>
            <a:ext cx="37764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056F6B-C768-5AAB-211C-5923D380F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3849652"/>
            <a:ext cx="4394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251A2-D308-B750-BF24-3ED4D7E1BCDA}"/>
              </a:ext>
            </a:extLst>
          </p:cNvPr>
          <p:cNvSpPr txBox="1"/>
          <p:nvPr/>
        </p:nvSpPr>
        <p:spPr>
          <a:xfrm>
            <a:off x="357352" y="1460938"/>
            <a:ext cx="866777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ts val="600"/>
              </a:spcBef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Challenge: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Classical music composition requires deep expertise in theory, harmony, rhythm, orchestration, and arrangement. It is inaccessible to most non-musicians.</a:t>
            </a:r>
          </a:p>
          <a:p>
            <a:pPr algn="l" rtl="0" fontAlgn="base">
              <a:spcBef>
                <a:spcPts val="600"/>
              </a:spcBef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spcBef>
                <a:spcPts val="600"/>
              </a:spcBef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Opportunity: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agents can collaborate to automate these processes, enabling anyone to create high-quality classical compositions.</a:t>
            </a:r>
          </a:p>
          <a:p>
            <a:pPr algn="l" rtl="0" fontAlgn="base">
              <a:spcBef>
                <a:spcPts val="600"/>
              </a:spcBef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spcBef>
                <a:spcPts val="600"/>
              </a:spcBef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Redefine music creation by combining human creativity with autonomous AI precision.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/>
          <p:nvPr/>
        </p:nvSpPr>
        <p:spPr>
          <a:xfrm>
            <a:off x="811839" y="2816598"/>
            <a:ext cx="812400" cy="81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3517314" y="1277848"/>
            <a:ext cx="812400" cy="81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517314" y="2816598"/>
            <a:ext cx="812400" cy="81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6222789" y="1271288"/>
            <a:ext cx="812400" cy="81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6222789" y="2816598"/>
            <a:ext cx="812400" cy="81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811839" y="1277848"/>
            <a:ext cx="812400" cy="81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0" name="Google Shape;190;p35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Overview</a:t>
            </a:r>
            <a:endParaRPr dirty="0"/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8"/>
          </p:nvPr>
        </p:nvSpPr>
        <p:spPr>
          <a:xfrm>
            <a:off x="3419275" y="2229587"/>
            <a:ext cx="2305500" cy="482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Technical Details-Architecture</a:t>
            </a:r>
            <a:endParaRPr sz="1400" dirty="0"/>
          </a:p>
        </p:txBody>
      </p:sp>
      <p:sp>
        <p:nvSpPr>
          <p:cNvPr id="197" name="Google Shape;197;p35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400" dirty="0"/>
              <a:t>Technical Details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Impact</a:t>
            </a:r>
            <a:endParaRPr sz="1400" dirty="0"/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4"/>
          </p:nvPr>
        </p:nvSpPr>
        <p:spPr>
          <a:xfrm>
            <a:off x="3419275" y="3630882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Why this project matters?</a:t>
            </a:r>
            <a:endParaRPr sz="1400"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Future Vision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720000" y="532349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1"/>
          </p:nvPr>
        </p:nvSpPr>
        <p:spPr>
          <a:xfrm>
            <a:off x="720000" y="1375805"/>
            <a:ext cx="5969479" cy="2754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 Built: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multi-agent system where specialized AI agents work collaboratively to generate complete classical compositions.</a:t>
            </a:r>
          </a:p>
          <a:p>
            <a:pPr algn="l"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Melody generation based on style and mood.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Harmony progression tailored to the melody.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Rhythmic patterns with beat variations.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Instrumental arrangement with dynamic structuring.</a:t>
            </a:r>
          </a:p>
          <a:p>
            <a:pPr marL="742950" lvl="1" indent="-285750" algn="l" rtl="0" fontAlgn="base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 loops for iterative refinement.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Details - Architecture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D867C-C0BE-728A-DB7B-E7EF1787D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1303564"/>
            <a:ext cx="4140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19">
          <a:extLst>
            <a:ext uri="{FF2B5EF4-FFF2-40B4-BE49-F238E27FC236}">
              <a16:creationId xmlns:a16="http://schemas.microsoft.com/office/drawing/2014/main" id="{CFF8CCE0-AE31-119D-59B4-A61E7CEF2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>
            <a:extLst>
              <a:ext uri="{FF2B5EF4-FFF2-40B4-BE49-F238E27FC236}">
                <a16:creationId xmlns:a16="http://schemas.microsoft.com/office/drawing/2014/main" id="{3CE79E8E-3353-2CF8-4BFC-DAE9892B0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Details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51454-431A-4C70-1605-ACB8CE98B2E8}"/>
              </a:ext>
            </a:extLst>
          </p:cNvPr>
          <p:cNvSpPr txBox="1"/>
          <p:nvPr/>
        </p:nvSpPr>
        <p:spPr>
          <a:xfrm>
            <a:off x="200450" y="1327465"/>
            <a:ext cx="874309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Music Notation and Processing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music21: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Python library for music theory, notation, and MIDI/score generation.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to create melodies, harmonies, rhythms, and render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MusicXML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scores.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AI Agent Framework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LlamaIndex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tools like 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ReActAgent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orchestrating specialized agents (e.g.,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MelodyAgent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HarmonyAgent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Enables multi-agent collaboration and memory management for iterative composition workflows.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Audio Rendering 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FluidSynth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Converts MIDI files into high-quality audio formats (WAV or MP3) using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SoundFont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Converts WAV files to MP3 for more compact audio output.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sp>
        <p:nvSpPr>
          <p:cNvPr id="279" name="Google Shape;279;p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Democratizing Music Creation: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Google Shape;274;p4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Non-musicians can compose professional-grade classical music without formal training</a:t>
            </a:r>
            <a:endParaRPr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Google Shape;275;p40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 custom compositions for movies, games, and advertisements.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Google Shape;276;p4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Teach music theory interactively using AI-generated examples.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Google Shape;277;p40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compositions based on user emotions or preferences.</a:t>
            </a:r>
            <a:endParaRPr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Google Shape;280;p40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Education: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Google Shape;281;p40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Film Scoring &amp; Media Production: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Google Shape;282;p40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Personalized Music Experiences: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6">
          <a:extLst>
            <a:ext uri="{FF2B5EF4-FFF2-40B4-BE49-F238E27FC236}">
              <a16:creationId xmlns:a16="http://schemas.microsoft.com/office/drawing/2014/main" id="{5AE4A228-5233-471E-B173-5600478EE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>
            <a:extLst>
              <a:ext uri="{FF2B5EF4-FFF2-40B4-BE49-F238E27FC236}">
                <a16:creationId xmlns:a16="http://schemas.microsoft.com/office/drawing/2014/main" id="{2F81C8ED-947D-C5B5-0B60-24ABA8246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project matters?</a:t>
            </a:r>
            <a:endParaRPr dirty="0"/>
          </a:p>
        </p:txBody>
      </p:sp>
      <p:sp>
        <p:nvSpPr>
          <p:cNvPr id="288" name="Google Shape;288;p41">
            <a:extLst>
              <a:ext uri="{FF2B5EF4-FFF2-40B4-BE49-F238E27FC236}">
                <a16:creationId xmlns:a16="http://schemas.microsoft.com/office/drawing/2014/main" id="{52A41BAA-0415-B0A4-F763-07AE2B19D0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rtl="0" fontAlgn="base">
              <a:spcBef>
                <a:spcPts val="600"/>
              </a:spcBef>
              <a:spcAft>
                <a:spcPts val="600"/>
              </a:spcAft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Tackles the complexity of structured classical composition across multiple musical domains.</a:t>
            </a:r>
          </a:p>
        </p:txBody>
      </p:sp>
      <p:sp>
        <p:nvSpPr>
          <p:cNvPr id="289" name="Google Shape;289;p41">
            <a:extLst>
              <a:ext uri="{FF2B5EF4-FFF2-40B4-BE49-F238E27FC236}">
                <a16:creationId xmlns:a16="http://schemas.microsoft.com/office/drawing/2014/main" id="{54E5E93F-2CFC-89F8-2AA2-7267AA2B33E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Produces end-to-end outputs—scores and audio—ready for professional use cases.</a:t>
            </a:r>
            <a:endParaRPr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Google Shape;295;p41">
            <a:extLst>
              <a:ext uri="{FF2B5EF4-FFF2-40B4-BE49-F238E27FC236}">
                <a16:creationId xmlns:a16="http://schemas.microsoft.com/office/drawing/2014/main" id="{F76FA061-B387-F1D1-C721-33D7EB8B4FE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Framework can be extended to other genres (jazz, pop) or integrated with live performance systems (MIDI inputs).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Google Shape;292;p41">
            <a:extLst>
              <a:ext uri="{FF2B5EF4-FFF2-40B4-BE49-F238E27FC236}">
                <a16:creationId xmlns:a16="http://schemas.microsoft.com/office/drawing/2014/main" id="{46D946E4-E396-AB0B-1F98-1766252207E3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Ambition: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Google Shape;293;p41">
            <a:extLst>
              <a:ext uri="{FF2B5EF4-FFF2-40B4-BE49-F238E27FC236}">
                <a16:creationId xmlns:a16="http://schemas.microsoft.com/office/drawing/2014/main" id="{EFE9FBCA-CC08-6A5A-4DA2-F63D02899CE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Effectiveness: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Google Shape;294;p41">
            <a:extLst>
              <a:ext uri="{FF2B5EF4-FFF2-40B4-BE49-F238E27FC236}">
                <a16:creationId xmlns:a16="http://schemas.microsoft.com/office/drawing/2014/main" id="{8E89AF3D-E55F-22E3-F484-04EE004C6552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1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6">
          <a:extLst>
            <a:ext uri="{FF2B5EF4-FFF2-40B4-BE49-F238E27FC236}">
              <a16:creationId xmlns:a16="http://schemas.microsoft.com/office/drawing/2014/main" id="{911445CE-5CCD-0D28-E6FF-13837E8D7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>
            <a:extLst>
              <a:ext uri="{FF2B5EF4-FFF2-40B4-BE49-F238E27FC236}">
                <a16:creationId xmlns:a16="http://schemas.microsoft.com/office/drawing/2014/main" id="{37A35652-0884-E2DB-C0A6-0513789BC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Vision</a:t>
            </a:r>
            <a:endParaRPr dirty="0"/>
          </a:p>
        </p:txBody>
      </p:sp>
      <p:sp>
        <p:nvSpPr>
          <p:cNvPr id="288" name="Google Shape;288;p41">
            <a:extLst>
              <a:ext uri="{FF2B5EF4-FFF2-40B4-BE49-F238E27FC236}">
                <a16:creationId xmlns:a16="http://schemas.microsoft.com/office/drawing/2014/main" id="{AABED0D9-8EF0-906D-6742-F444199F7D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genre capabilities beyond classica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l, and accommodate fusion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Google Shape;289;p41">
            <a:extLst>
              <a:ext uri="{FF2B5EF4-FFF2-40B4-BE49-F238E27FC236}">
                <a16:creationId xmlns:a16="http://schemas.microsoft.com/office/drawing/2014/main" id="{DBCFCEDB-98D7-1C82-7D96-FB86228EB1D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 voice agents for accessibility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Google Shape;295;p41">
            <a:extLst>
              <a:ext uri="{FF2B5EF4-FFF2-40B4-BE49-F238E27FC236}">
                <a16:creationId xmlns:a16="http://schemas.microsoft.com/office/drawing/2014/main" id="{1FC8ECC3-6AC8-E2B4-A2F9-7E7EF51162D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user-friendly interfaces for non-musicians to interact with the system seamlessly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74141"/>
      </p:ext>
    </p:extLst>
  </p:cSld>
  <p:clrMapOvr>
    <a:masterClrMapping/>
  </p:clrMapOvr>
</p:sld>
</file>

<file path=ppt/theme/theme1.xml><?xml version="1.0" encoding="utf-8"?>
<a:theme xmlns:a="http://schemas.openxmlformats.org/drawingml/2006/main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429</Words>
  <Application>Microsoft Macintosh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 Vietnam Pro Thin</vt:lpstr>
      <vt:lpstr>Be Vietnam Pro</vt:lpstr>
      <vt:lpstr>Be Vietnam Pro Medium</vt:lpstr>
      <vt:lpstr>Open Sans</vt:lpstr>
      <vt:lpstr>League Spartan</vt:lpstr>
      <vt:lpstr>Raleway</vt:lpstr>
      <vt:lpstr>Paraphilia Case Study by Slidesgo</vt:lpstr>
      <vt:lpstr>Collaborative AI Agents for Classical Music Composition  - A Multi-Agent System for Music Generation  </vt:lpstr>
      <vt:lpstr>Problem Statement </vt:lpstr>
      <vt:lpstr>Table of contents</vt:lpstr>
      <vt:lpstr>Overview</vt:lpstr>
      <vt:lpstr>Technical Details - Architecture</vt:lpstr>
      <vt:lpstr>Technical Details</vt:lpstr>
      <vt:lpstr>Impact</vt:lpstr>
      <vt:lpstr>Why this project matters?</vt:lpstr>
      <vt:lpstr>Future Vision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VENU ARVIND A</cp:lastModifiedBy>
  <cp:revision>31</cp:revision>
  <dcterms:modified xsi:type="dcterms:W3CDTF">2025-04-13T16:06:28Z</dcterms:modified>
</cp:coreProperties>
</file>