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8" r:id="rId4"/>
    <p:sldId id="262" r:id="rId5"/>
    <p:sldId id="264" r:id="rId6"/>
    <p:sldId id="285" r:id="rId7"/>
    <p:sldId id="291" r:id="rId8"/>
    <p:sldId id="269" r:id="rId9"/>
    <p:sldId id="286" r:id="rId10"/>
    <p:sldId id="287" r:id="rId11"/>
    <p:sldId id="272" r:id="rId12"/>
    <p:sldId id="274" r:id="rId13"/>
  </p:sldIdLst>
  <p:sldSz cx="12192000" cy="6858000"/>
  <p:notesSz cx="6858000" cy="9144000"/>
  <p:embeddedFontLst>
    <p:embeddedFont>
      <p:font typeface="Calibri" panose="020F0502020204030204" charset="0"/>
      <p:regular r:id="rId19"/>
      <p:bold r:id="rId20"/>
      <p:italic r:id="rId21"/>
      <p:boldItalic r:id="rId22"/>
    </p:embeddedFont>
    <p:embeddedFont>
      <p:font typeface="等线" panose="02010600030101010101" charset="-122"/>
      <p:regular r:id="rId23"/>
    </p:embeddedFont>
    <p:embeddedFont>
      <p:font typeface="等线 Light" panose="02010600030101010101" charset="-122"/>
      <p:regular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2" y="546"/>
      </p:cViewPr>
      <p:guideLst>
        <p:guide orient="horz" pos="2150"/>
        <p:guide pos="38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microsoft.com/office/2007/relationships/hdphoto" Target="../media/image12.wdp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03122" y="46125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/>
              <a:t>Tt</a:t>
            </a:r>
            <a:endParaRPr lang="en-IN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972945" y="1811020"/>
            <a:ext cx="94913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zh-CN" sz="4800" dirty="0" smtClean="0">
                <a:latin typeface="Calibri" panose="020F0502020204030204" charset="0"/>
                <a:ea typeface="Calibri" panose="020F0502020204030204" charset="0"/>
              </a:rPr>
              <a:t>  E-Commerce Price Optimization</a:t>
            </a:r>
            <a:endParaRPr lang="en-IN" altLang="zh-CN" sz="4800" dirty="0" smtClean="0">
              <a:latin typeface="Calibri" panose="020F0502020204030204" charset="0"/>
              <a:ea typeface="Calibri" panose="020F050202020403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42858" y="3073317"/>
            <a:ext cx="129177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3343275" y="3289300"/>
            <a:ext cx="5852795" cy="1139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  A Comprehensive Analysis of Pricing Trends 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pPr algn="ctr"/>
            <a:endParaRPr lang="en-IN" altLang="en-US" sz="2400" b="1">
              <a:latin typeface="Calibri" panose="020F0502020204030204" charset="0"/>
              <a:cs typeface="Calibri" panose="020F0502020204030204" charset="0"/>
            </a:endParaRPr>
          </a:p>
          <a:p>
            <a:pPr algn="ctr"/>
            <a:endParaRPr lang="en-IN" altLang="en-US" sz="2400" b="1">
              <a:latin typeface="Calibri" panose="020F0502020204030204" charset="0"/>
              <a:cs typeface="Calibri" panose="020F0502020204030204" charset="0"/>
            </a:endParaRPr>
          </a:p>
          <a:p>
            <a:pPr algn="ctr"/>
            <a:endParaRPr lang="en-IN" altLang="en-US" sz="2400" b="1">
              <a:latin typeface="Calibri" panose="020F0502020204030204" charset="0"/>
              <a:cs typeface="Calibri" panose="020F0502020204030204" charset="0"/>
            </a:endParaRPr>
          </a:p>
          <a:p>
            <a:pPr algn="ctr"/>
            <a:endParaRPr lang="en-IN" altLang="en-US" sz="2400" b="1">
              <a:latin typeface="Calibri" panose="020F0502020204030204" charset="0"/>
              <a:cs typeface="Calibri" panose="020F0502020204030204" charset="0"/>
            </a:endParaRPr>
          </a:p>
          <a:p>
            <a:pPr algn="ctr"/>
            <a:endParaRPr lang="en-IN" altLang="en-US" sz="2400" b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algn="ctr"/>
            <a:endParaRPr lang="en-IN" altLang="en-US" sz="2400" b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201920" y="5238750"/>
            <a:ext cx="21361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TrendElite</a:t>
            </a:r>
            <a:endParaRPr lang="en-IN" altLang="en-US" sz="3200" b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875" y="410210"/>
            <a:ext cx="4890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Conclusion and Takeaways</a:t>
            </a:r>
            <a:endParaRPr lang="en-IN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4123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IN" altLang="en-US" sz="1400" dirty="0" smtClean="0">
                <a:latin typeface="Calibri" panose="020F0502020204030204" charset="0"/>
                <a:sym typeface="+mn-ea"/>
              </a:rPr>
              <a:t>   Summary of Key Takeaways from the analysis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02360" y="4554855"/>
            <a:ext cx="3118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1400" b="1" dirty="0" smtClean="0">
                <a:latin typeface="Calibri" panose="020F0502020204030204" charset="0"/>
                <a:ea typeface="Calibri" panose="020F0502020204030204" charset="0"/>
                <a:sym typeface="+mn-ea"/>
              </a:rPr>
              <a:t>Console Games</a:t>
            </a:r>
            <a:r>
              <a:rPr lang="en-IN" altLang="zh-CN" sz="1400" dirty="0" smtClean="0">
                <a:latin typeface="Calibri" panose="020F0502020204030204" charset="0"/>
                <a:ea typeface="Calibri" panose="020F0502020204030204" charset="0"/>
                <a:sym typeface="+mn-ea"/>
              </a:rPr>
              <a:t> along with the </a:t>
            </a:r>
            <a:r>
              <a:rPr lang="en-IN" altLang="zh-CN" sz="1400" b="1" dirty="0" smtClean="0">
                <a:latin typeface="Calibri" panose="020F0502020204030204" charset="0"/>
                <a:ea typeface="Calibri" panose="020F0502020204030204" charset="0"/>
                <a:sym typeface="+mn-ea"/>
              </a:rPr>
              <a:t>Perfumery </a:t>
            </a:r>
            <a:r>
              <a:rPr lang="en-IN" altLang="zh-CN" sz="1400" dirty="0" smtClean="0">
                <a:latin typeface="Calibri" panose="020F0502020204030204" charset="0"/>
                <a:ea typeface="Calibri" panose="020F0502020204030204" charset="0"/>
                <a:sym typeface="+mn-ea"/>
              </a:rPr>
              <a:t>product categories have the least contribution to revenue and need special focus to improve net revenue</a:t>
            </a:r>
            <a:endParaRPr lang="en-IN" altLang="zh-CN" sz="1400" dirty="0" smtClean="0"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24890" y="4193540"/>
            <a:ext cx="3028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r"/>
            <a:r>
              <a:rPr lang="en-IN" altLang="zh-CN" dirty="0">
                <a:solidFill>
                  <a:schemeClr val="tx1"/>
                </a:solidFill>
                <a:effectLst/>
                <a:latin typeface="Calibri" panose="020F0502020204030204" charset="0"/>
                <a:ea typeface="Calibri" panose="020F0502020204030204" charset="0"/>
                <a:sym typeface="+mn-ea"/>
              </a:rPr>
              <a:t>Low Contributors to Revenue</a:t>
            </a:r>
            <a:endParaRPr lang="en-IN" altLang="zh-CN" dirty="0">
              <a:solidFill>
                <a:schemeClr val="tx1"/>
              </a:solidFill>
              <a:effectLst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5076" y="2498787"/>
            <a:ext cx="3111937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1400" dirty="0" smtClean="0">
                <a:latin typeface="Calibri" panose="020F0502020204030204" charset="0"/>
                <a:ea typeface="Calibri" panose="020F0502020204030204" charset="0"/>
              </a:rPr>
              <a:t>Based on Market and Competitor Analysis, it would be best for TrendElite to incorporate a </a:t>
            </a:r>
            <a:r>
              <a:rPr lang="en-IN" altLang="zh-CN" sz="1400" b="1" dirty="0" smtClean="0">
                <a:latin typeface="Calibri" panose="020F0502020204030204" charset="0"/>
                <a:ea typeface="Calibri" panose="020F0502020204030204" charset="0"/>
              </a:rPr>
              <a:t>Dynamic Pricing Model</a:t>
            </a:r>
            <a:endParaRPr lang="en-IN" altLang="zh-CN" sz="1400" b="1" dirty="0" smtClean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6867" y="4561495"/>
            <a:ext cx="3098333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1400" dirty="0" smtClean="0">
                <a:latin typeface="Calibri" panose="020F0502020204030204" charset="0"/>
                <a:ea typeface="Calibri" panose="020F0502020204030204" charset="0"/>
                <a:sym typeface="+mn-ea"/>
              </a:rPr>
              <a:t>Previous Month product price and Average Competitor Price are the two most important factors that determine Product Price</a:t>
            </a:r>
            <a:endParaRPr lang="en-IN" altLang="zh-CN" sz="1400" dirty="0" smtClean="0"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1830" y="2117725"/>
            <a:ext cx="338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r"/>
            <a:r>
              <a:rPr lang="en-IN" altLang="zh-CN" dirty="0">
                <a:solidFill>
                  <a:schemeClr val="tx1"/>
                </a:solidFill>
                <a:effectLst/>
                <a:latin typeface="Calibri" panose="020F0502020204030204" charset="0"/>
                <a:ea typeface="Calibri" panose="020F0502020204030204" charset="0"/>
              </a:rPr>
              <a:t>Recommended Pricing Strategy</a:t>
            </a:r>
            <a:endParaRPr lang="en-IN" altLang="zh-CN" dirty="0">
              <a:solidFill>
                <a:schemeClr val="tx1"/>
              </a:solidFill>
              <a:effectLst/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04810" y="4185920"/>
            <a:ext cx="261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en-IN" altLang="zh-CN" dirty="0">
                <a:solidFill>
                  <a:schemeClr val="tx1"/>
                </a:solidFill>
                <a:effectLst/>
                <a:latin typeface="Calibri" panose="020F0502020204030204" charset="0"/>
                <a:ea typeface="Calibri" panose="020F0502020204030204" charset="0"/>
                <a:sym typeface="+mn-ea"/>
              </a:rPr>
              <a:t>Key Predictors</a:t>
            </a:r>
            <a:endParaRPr lang="en-IN" altLang="zh-CN" dirty="0">
              <a:solidFill>
                <a:schemeClr val="tx1"/>
              </a:solidFill>
              <a:effectLst/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48979" y="2493794"/>
            <a:ext cx="3076221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1400" dirty="0" smtClean="0">
                <a:latin typeface="Calibri" panose="020F0502020204030204" charset="0"/>
                <a:ea typeface="Calibri" panose="020F0502020204030204" charset="0"/>
                <a:sym typeface="+mn-ea"/>
              </a:rPr>
              <a:t>TrendElite must keep an eye on the </a:t>
            </a:r>
            <a:r>
              <a:rPr lang="en-IN" altLang="zh-CN" sz="1400" b="1" dirty="0" smtClean="0">
                <a:latin typeface="Calibri" panose="020F0502020204030204" charset="0"/>
                <a:ea typeface="Calibri" panose="020F0502020204030204" charset="0"/>
                <a:sym typeface="+mn-ea"/>
              </a:rPr>
              <a:t>average Competitor Price</a:t>
            </a:r>
            <a:r>
              <a:rPr lang="en-IN" altLang="zh-CN" sz="1400" dirty="0" smtClean="0">
                <a:latin typeface="Calibri" panose="020F0502020204030204" charset="0"/>
                <a:ea typeface="Calibri" panose="020F0502020204030204" charset="0"/>
                <a:sym typeface="+mn-ea"/>
              </a:rPr>
              <a:t>, and adjust thier product prices accordingly</a:t>
            </a:r>
            <a:endParaRPr lang="en-IN" altLang="zh-CN" sz="1400" dirty="0" smtClean="0"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27035" y="2117725"/>
            <a:ext cx="2921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en-IN" altLang="zh-CN" dirty="0">
                <a:solidFill>
                  <a:schemeClr val="tx1"/>
                </a:solidFill>
                <a:effectLst/>
                <a:latin typeface="Calibri" panose="020F0502020204030204" charset="0"/>
                <a:ea typeface="Calibri" panose="020F0502020204030204" charset="0"/>
                <a:sym typeface="+mn-ea"/>
              </a:rPr>
              <a:t>Competitor Analysis</a:t>
            </a:r>
            <a:endParaRPr lang="en-IN" altLang="zh-CN" dirty="0">
              <a:solidFill>
                <a:schemeClr val="tx1"/>
              </a:solidFill>
              <a:effectLst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053449" y="2142102"/>
            <a:ext cx="0" cy="9053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975209" y="2148411"/>
            <a:ext cx="0" cy="89908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974275" y="4224140"/>
            <a:ext cx="0" cy="836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062370" y="4223842"/>
            <a:ext cx="0" cy="836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096391" y="2206761"/>
            <a:ext cx="1462558" cy="1578078"/>
          </a:xfrm>
          <a:custGeom>
            <a:avLst/>
            <a:gdLst>
              <a:gd name="connsiteX0" fmla="*/ 673519 w 1462558"/>
              <a:gd name="connsiteY0" fmla="*/ 0 h 1578078"/>
              <a:gd name="connsiteX1" fmla="*/ 1231454 w 1462558"/>
              <a:gd name="connsiteY1" fmla="*/ 231104 h 1578078"/>
              <a:gd name="connsiteX2" fmla="*/ 1231454 w 1462558"/>
              <a:gd name="connsiteY2" fmla="*/ 1346974 h 1578078"/>
              <a:gd name="connsiteX3" fmla="*/ 115584 w 1462558"/>
              <a:gd name="connsiteY3" fmla="*/ 1346974 h 1578078"/>
              <a:gd name="connsiteX4" fmla="*/ 14477 w 1462558"/>
              <a:gd name="connsiteY4" fmla="*/ 1223195 h 1578078"/>
              <a:gd name="connsiteX5" fmla="*/ 0 w 1462558"/>
              <a:gd name="connsiteY5" fmla="*/ 1195686 h 1578078"/>
              <a:gd name="connsiteX6" fmla="*/ 57745 w 1462558"/>
              <a:gd name="connsiteY6" fmla="*/ 1085955 h 1578078"/>
              <a:gd name="connsiteX7" fmla="*/ 57745 w 1462558"/>
              <a:gd name="connsiteY7" fmla="*/ 492123 h 1578078"/>
              <a:gd name="connsiteX8" fmla="*/ 0 w 1462558"/>
              <a:gd name="connsiteY8" fmla="*/ 382392 h 1578078"/>
              <a:gd name="connsiteX9" fmla="*/ 14477 w 1462558"/>
              <a:gd name="connsiteY9" fmla="*/ 354883 h 1578078"/>
              <a:gd name="connsiteX10" fmla="*/ 115584 w 1462558"/>
              <a:gd name="connsiteY10" fmla="*/ 231104 h 1578078"/>
              <a:gd name="connsiteX11" fmla="*/ 673519 w 1462558"/>
              <a:gd name="connsiteY11" fmla="*/ 0 h 157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2558" h="1578078">
                <a:moveTo>
                  <a:pt x="673519" y="0"/>
                </a:moveTo>
                <a:cubicBezTo>
                  <a:pt x="875452" y="0"/>
                  <a:pt x="1077385" y="77035"/>
                  <a:pt x="1231454" y="231104"/>
                </a:cubicBezTo>
                <a:cubicBezTo>
                  <a:pt x="1539593" y="539243"/>
                  <a:pt x="1539593" y="1038835"/>
                  <a:pt x="1231454" y="1346974"/>
                </a:cubicBezTo>
                <a:cubicBezTo>
                  <a:pt x="923315" y="1655113"/>
                  <a:pt x="423723" y="1655113"/>
                  <a:pt x="115584" y="1346974"/>
                </a:cubicBezTo>
                <a:cubicBezTo>
                  <a:pt x="77067" y="1308456"/>
                  <a:pt x="43365" y="1266948"/>
                  <a:pt x="14477" y="1223195"/>
                </a:cubicBezTo>
                <a:lnTo>
                  <a:pt x="0" y="1195686"/>
                </a:lnTo>
                <a:lnTo>
                  <a:pt x="57745" y="1085955"/>
                </a:lnTo>
                <a:cubicBezTo>
                  <a:pt x="134779" y="895989"/>
                  <a:pt x="134779" y="682089"/>
                  <a:pt x="57745" y="492123"/>
                </a:cubicBezTo>
                <a:lnTo>
                  <a:pt x="0" y="382392"/>
                </a:lnTo>
                <a:lnTo>
                  <a:pt x="14477" y="354883"/>
                </a:lnTo>
                <a:cubicBezTo>
                  <a:pt x="43365" y="311130"/>
                  <a:pt x="77067" y="269622"/>
                  <a:pt x="115584" y="231104"/>
                </a:cubicBezTo>
                <a:cubicBezTo>
                  <a:pt x="269654" y="77035"/>
                  <a:pt x="471587" y="0"/>
                  <a:pt x="673519" y="0"/>
                </a:cubicBezTo>
                <a:close/>
              </a:path>
            </a:pathLst>
          </a:custGeom>
          <a:ln>
            <a:noFill/>
          </a:ln>
        </p:spPr>
      </p:pic>
      <p:sp>
        <p:nvSpPr>
          <p:cNvPr id="30" name="椭圆 29"/>
          <p:cNvSpPr/>
          <p:nvPr/>
        </p:nvSpPr>
        <p:spPr>
          <a:xfrm rot="2700000">
            <a:off x="4633834" y="2206762"/>
            <a:ext cx="1578077" cy="1578077"/>
          </a:xfrm>
          <a:prstGeom prst="ellipse">
            <a:avLst/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charset="0"/>
              <a:ea typeface="Calibri" panose="020F050202020403020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145" y="2742793"/>
            <a:ext cx="489642" cy="489642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633833" y="3553801"/>
            <a:ext cx="1578078" cy="1578077"/>
          </a:xfrm>
          <a:custGeom>
            <a:avLst/>
            <a:gdLst>
              <a:gd name="connsiteX0" fmla="*/ 789040 w 1578078"/>
              <a:gd name="connsiteY0" fmla="*/ 0 h 1578077"/>
              <a:gd name="connsiteX1" fmla="*/ 1346975 w 1578078"/>
              <a:gd name="connsiteY1" fmla="*/ 231104 h 1578077"/>
              <a:gd name="connsiteX2" fmla="*/ 1346975 w 1578078"/>
              <a:gd name="connsiteY2" fmla="*/ 1346973 h 1578077"/>
              <a:gd name="connsiteX3" fmla="*/ 231105 w 1578078"/>
              <a:gd name="connsiteY3" fmla="*/ 1346973 h 1578077"/>
              <a:gd name="connsiteX4" fmla="*/ 231105 w 1578078"/>
              <a:gd name="connsiteY4" fmla="*/ 231104 h 1578077"/>
              <a:gd name="connsiteX5" fmla="*/ 789040 w 1578078"/>
              <a:gd name="connsiteY5" fmla="*/ 0 h 157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8078" h="1578077">
                <a:moveTo>
                  <a:pt x="789040" y="0"/>
                </a:moveTo>
                <a:cubicBezTo>
                  <a:pt x="990973" y="0"/>
                  <a:pt x="1192905" y="77034"/>
                  <a:pt x="1346975" y="231104"/>
                </a:cubicBezTo>
                <a:cubicBezTo>
                  <a:pt x="1655113" y="539242"/>
                  <a:pt x="1655113" y="1038835"/>
                  <a:pt x="1346975" y="1346973"/>
                </a:cubicBezTo>
                <a:cubicBezTo>
                  <a:pt x="1038836" y="1655112"/>
                  <a:pt x="539244" y="1655112"/>
                  <a:pt x="231105" y="1346973"/>
                </a:cubicBezTo>
                <a:cubicBezTo>
                  <a:pt x="-77034" y="1038835"/>
                  <a:pt x="-77034" y="539242"/>
                  <a:pt x="231105" y="231104"/>
                </a:cubicBezTo>
                <a:cubicBezTo>
                  <a:pt x="385174" y="77034"/>
                  <a:pt x="587107" y="0"/>
                  <a:pt x="789040" y="0"/>
                </a:cubicBezTo>
                <a:close/>
              </a:path>
            </a:pathLst>
          </a:custGeom>
          <a:ln>
            <a:noFill/>
          </a:ln>
        </p:spPr>
      </p:pic>
      <p:sp>
        <p:nvSpPr>
          <p:cNvPr id="33" name="任意多边形 32"/>
          <p:cNvSpPr/>
          <p:nvPr/>
        </p:nvSpPr>
        <p:spPr>
          <a:xfrm rot="2700000">
            <a:off x="5980871" y="3553799"/>
            <a:ext cx="1578078" cy="1578078"/>
          </a:xfrm>
          <a:custGeom>
            <a:avLst/>
            <a:gdLst>
              <a:gd name="connsiteX0" fmla="*/ 600331 w 1578078"/>
              <a:gd name="connsiteY0" fmla="*/ 25247 h 1578078"/>
              <a:gd name="connsiteX1" fmla="*/ 630020 w 1578078"/>
              <a:gd name="connsiteY1" fmla="*/ 16030 h 1578078"/>
              <a:gd name="connsiteX2" fmla="*/ 789039 w 1578078"/>
              <a:gd name="connsiteY2" fmla="*/ 0 h 1578078"/>
              <a:gd name="connsiteX3" fmla="*/ 1578078 w 1578078"/>
              <a:gd name="connsiteY3" fmla="*/ 789039 h 1578078"/>
              <a:gd name="connsiteX4" fmla="*/ 789039 w 1578078"/>
              <a:gd name="connsiteY4" fmla="*/ 1578078 h 1578078"/>
              <a:gd name="connsiteX5" fmla="*/ 0 w 1578078"/>
              <a:gd name="connsiteY5" fmla="*/ 789039 h 1578078"/>
              <a:gd name="connsiteX6" fmla="*/ 16031 w 1578078"/>
              <a:gd name="connsiteY6" fmla="*/ 630020 h 1578078"/>
              <a:gd name="connsiteX7" fmla="*/ 25247 w 1578078"/>
              <a:gd name="connsiteY7" fmla="*/ 600331 h 1578078"/>
              <a:gd name="connsiteX8" fmla="*/ 143668 w 1578078"/>
              <a:gd name="connsiteY8" fmla="*/ 563571 h 1578078"/>
              <a:gd name="connsiteX9" fmla="*/ 563570 w 1578078"/>
              <a:gd name="connsiteY9" fmla="*/ 143669 h 157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8078" h="1578078">
                <a:moveTo>
                  <a:pt x="600331" y="25247"/>
                </a:moveTo>
                <a:lnTo>
                  <a:pt x="630020" y="16030"/>
                </a:lnTo>
                <a:cubicBezTo>
                  <a:pt x="681385" y="5520"/>
                  <a:pt x="734567" y="0"/>
                  <a:pt x="789039" y="0"/>
                </a:cubicBezTo>
                <a:cubicBezTo>
                  <a:pt x="1224813" y="0"/>
                  <a:pt x="1578078" y="353265"/>
                  <a:pt x="1578078" y="789039"/>
                </a:cubicBezTo>
                <a:cubicBezTo>
                  <a:pt x="1578078" y="1224813"/>
                  <a:pt x="1224813" y="1578078"/>
                  <a:pt x="789039" y="1578078"/>
                </a:cubicBezTo>
                <a:cubicBezTo>
                  <a:pt x="353265" y="1578078"/>
                  <a:pt x="0" y="1224813"/>
                  <a:pt x="0" y="789039"/>
                </a:cubicBezTo>
                <a:cubicBezTo>
                  <a:pt x="0" y="734567"/>
                  <a:pt x="5520" y="681385"/>
                  <a:pt x="16031" y="630020"/>
                </a:cubicBezTo>
                <a:lnTo>
                  <a:pt x="25247" y="600331"/>
                </a:lnTo>
                <a:lnTo>
                  <a:pt x="143668" y="563571"/>
                </a:lnTo>
                <a:cubicBezTo>
                  <a:pt x="332466" y="483716"/>
                  <a:pt x="483715" y="332467"/>
                  <a:pt x="563570" y="143669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charset="0"/>
              <a:ea typeface="Calibri" panose="020F050202020403020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62" y="4111670"/>
            <a:ext cx="506013" cy="506013"/>
          </a:xfrm>
          <a:prstGeom prst="rect">
            <a:avLst/>
          </a:prstGeom>
        </p:spPr>
      </p:pic>
      <p:sp>
        <p:nvSpPr>
          <p:cNvPr id="52" name="Text Box 51"/>
          <p:cNvSpPr txBox="1"/>
          <p:nvPr/>
        </p:nvSpPr>
        <p:spPr>
          <a:xfrm>
            <a:off x="10702925" y="6323330"/>
            <a:ext cx="1395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TrendElite</a:t>
            </a:r>
            <a:endParaRPr lang="en-IN" altLang="en-US" sz="2000" b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2125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74685" y="1890745"/>
            <a:ext cx="72426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Calibri" panose="020F0502020204030204" charset="0"/>
                <a:ea typeface="Calibri" panose="020F0502020204030204" charset="0"/>
              </a:rPr>
              <a:t>THANK YOU</a:t>
            </a:r>
            <a:endParaRPr lang="en-US" altLang="zh-CN" sz="4800" dirty="0">
              <a:latin typeface="Calibri" panose="020F0502020204030204" charset="0"/>
              <a:ea typeface="Calibri" panose="020F050202020403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42858" y="3073317"/>
            <a:ext cx="129177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10283825" y="5950585"/>
            <a:ext cx="1395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TrendElite</a:t>
            </a:r>
            <a:endParaRPr lang="en-IN" altLang="en-US" sz="2000" b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5046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908175" y="1532890"/>
            <a:ext cx="2603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IN" altLang="en-US" sz="4800" dirty="0">
                <a:latin typeface="Calibri" panose="020F0502020204030204" charset="0"/>
                <a:ea typeface="Calibri" panose="020F0502020204030204" charset="0"/>
              </a:rPr>
              <a:t>AGENDA</a:t>
            </a:r>
            <a:endParaRPr lang="en-IN" altLang="en-US" sz="4800" dirty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08283" y="3112512"/>
            <a:ext cx="643774" cy="6437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Calibri" panose="020F0502020204030204" charset="0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72779" y="3105175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latin typeface="Calibri" panose="020F0502020204030204" charset="0"/>
                <a:ea typeface="Calibri" panose="020F0502020204030204" charset="0"/>
              </a:rPr>
              <a:t>Problem Statement</a:t>
            </a:r>
            <a:endParaRPr lang="en-IN" sz="2400" dirty="0" smtClean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46375" y="3538220"/>
            <a:ext cx="2680970" cy="429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en-IN" altLang="en-US" sz="1400" dirty="0" smtClean="0">
                <a:latin typeface="Calibri" panose="020F0502020204030204" charset="0"/>
              </a:rPr>
              <a:t>Dissecting the Problem Statement</a:t>
            </a:r>
            <a:endParaRPr lang="en-IN" altLang="en-US" sz="1400" dirty="0" smtClean="0">
              <a:latin typeface="Calibri" panose="020F05020202040302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495346" y="3112512"/>
            <a:ext cx="643774" cy="6437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Calibri" panose="020F0502020204030204" charset="0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59955" y="3105150"/>
            <a:ext cx="4686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latin typeface="Calibri" panose="020F0502020204030204" charset="0"/>
                <a:ea typeface="Calibri" panose="020F0502020204030204" charset="0"/>
              </a:rPr>
              <a:t>Detailed Analysis and Insights</a:t>
            </a:r>
            <a:endParaRPr lang="en-IN" sz="2400" dirty="0" smtClean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33615" y="3538220"/>
            <a:ext cx="3286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IN" altLang="en-US" sz="1400" dirty="0" smtClean="0">
                <a:latin typeface="Calibri" panose="020F0502020204030204" charset="0"/>
              </a:rPr>
              <a:t>Walkthrough of Insights from the Analysis</a:t>
            </a:r>
            <a:endParaRPr lang="en-IN" altLang="en-US" sz="1400" dirty="0" smtClean="0">
              <a:latin typeface="Calibri" panose="020F050202020403020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08283" y="4355250"/>
            <a:ext cx="643774" cy="6437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Calibri" panose="020F0502020204030204" charset="0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72779" y="4355533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 smtClean="0">
                <a:latin typeface="Calibri" panose="020F0502020204030204" charset="0"/>
                <a:ea typeface="Calibri" panose="020F0502020204030204" charset="0"/>
              </a:rPr>
              <a:t>Modelling Results</a:t>
            </a:r>
            <a:endParaRPr lang="en-IN" sz="2400" dirty="0" smtClean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46375" y="4780915"/>
            <a:ext cx="2218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IN" altLang="en-US" sz="1400" dirty="0" smtClean="0">
                <a:latin typeface="Calibri" panose="020F0502020204030204" charset="0"/>
              </a:rPr>
              <a:t>Regression Analysis Results</a:t>
            </a:r>
            <a:endParaRPr lang="en-IN" altLang="en-US" sz="1400" dirty="0" smtClean="0">
              <a:latin typeface="Calibri" panose="020F050202020403020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495346" y="4355250"/>
            <a:ext cx="643774" cy="6437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Calibri" panose="020F0502020204030204" charset="0"/>
              </a:rPr>
              <a:t>04</a:t>
            </a:r>
            <a:endParaRPr lang="zh-CN" altLang="en-US" sz="1200" b="1" dirty="0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33615" y="477393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IN" altLang="en-US" sz="1400" dirty="0" smtClean="0">
                <a:latin typeface="Calibri" panose="020F0502020204030204" charset="0"/>
              </a:rPr>
              <a:t>Summary of Key Takeaways from the analysis</a:t>
            </a:r>
            <a:endParaRPr lang="en-IN" altLang="en-US" sz="1400" dirty="0" smtClean="0">
              <a:latin typeface="Calibri" panose="020F0502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259955" y="4347845"/>
            <a:ext cx="4529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 smtClean="0">
                <a:latin typeface="Calibri" panose="020F0502020204030204" charset="0"/>
                <a:ea typeface="Calibri" panose="020F0502020204030204" charset="0"/>
              </a:rPr>
              <a:t>Conclusion and Takeaways</a:t>
            </a:r>
            <a:endParaRPr lang="en-IN" sz="2400" dirty="0" smtClean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283825" y="5950585"/>
            <a:ext cx="1395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TrendElite</a:t>
            </a:r>
            <a:endParaRPr lang="en-IN" altLang="en-US" sz="2000" b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6755" y="410210"/>
            <a:ext cx="3148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Problem Statement</a:t>
            </a:r>
            <a:endParaRPr lang="en-IN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6178550" y="2005965"/>
            <a:ext cx="4962525" cy="918425"/>
            <a:chOff x="9729" y="2624"/>
            <a:chExt cx="7815" cy="2097"/>
          </a:xfrm>
        </p:grpSpPr>
        <p:grpSp>
          <p:nvGrpSpPr>
            <p:cNvPr id="23" name="组合 22"/>
            <p:cNvGrpSpPr/>
            <p:nvPr/>
          </p:nvGrpSpPr>
          <p:grpSpPr>
            <a:xfrm>
              <a:off x="9729" y="2624"/>
              <a:ext cx="2146" cy="1557"/>
              <a:chOff x="6177683" y="1666134"/>
              <a:chExt cx="1362525" cy="988578"/>
            </a:xfrm>
          </p:grpSpPr>
          <p:sp>
            <p:nvSpPr>
              <p:cNvPr id="22" name="矩形 21"/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9917" y="2787"/>
              <a:ext cx="7627" cy="1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106" y="3107"/>
              <a:ext cx="1626" cy="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latin typeface="Calibri" panose="020F0502020204030204" charset="0"/>
                </a:rPr>
                <a:t>01</a:t>
              </a:r>
              <a:endParaRPr lang="zh-CN" altLang="en-US" sz="4000" dirty="0">
                <a:latin typeface="Calibri" panose="020F050202020403020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879" y="3281"/>
              <a:ext cx="5551" cy="898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 algn="l"/>
              <a:r>
                <a:rPr lang="en-IN" altLang="zh-CN" sz="1400" b="1" dirty="0">
                  <a:latin typeface="Calibri" panose="020F0502020204030204" charset="0"/>
                  <a:ea typeface="Calibri" panose="020F0502020204030204" charset="0"/>
                </a:rPr>
                <a:t>Fierce </a:t>
              </a:r>
              <a:r>
                <a:rPr lang="zh-CN" altLang="en-US" sz="1400" b="1" dirty="0">
                  <a:latin typeface="Calibri" panose="020F0502020204030204" charset="0"/>
                  <a:ea typeface="Calibri" panose="020F0502020204030204" charset="0"/>
                </a:rPr>
                <a:t>Competitive Landscape</a:t>
              </a:r>
              <a:endParaRPr lang="en-IN" altLang="zh-CN" sz="1400" b="1" dirty="0">
                <a:latin typeface="Calibri" panose="020F0502020204030204" charset="0"/>
                <a:ea typeface="Calibri" panose="020F0502020204030204" charset="0"/>
              </a:endParaRPr>
            </a:p>
          </p:txBody>
        </p:sp>
      </p:grpSp>
      <p:sp>
        <p:nvSpPr>
          <p:cNvPr id="9" name="Text Box 8"/>
          <p:cNvSpPr txBox="1"/>
          <p:nvPr/>
        </p:nvSpPr>
        <p:spPr>
          <a:xfrm>
            <a:off x="10702925" y="6323330"/>
            <a:ext cx="1395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TrendElite</a:t>
            </a:r>
            <a:endParaRPr lang="en-IN" altLang="en-US" sz="2000" b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87375" y="1562735"/>
            <a:ext cx="4961890" cy="4389120"/>
            <a:chOff x="925" y="2461"/>
            <a:chExt cx="7814" cy="6912"/>
          </a:xfrm>
        </p:grpSpPr>
        <p:sp>
          <p:nvSpPr>
            <p:cNvPr id="8" name="Text Box 7"/>
            <p:cNvSpPr txBox="1"/>
            <p:nvPr/>
          </p:nvSpPr>
          <p:spPr>
            <a:xfrm>
              <a:off x="1247" y="2515"/>
              <a:ext cx="6400" cy="68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IN" altLang="en-US" b="1">
                  <a:latin typeface="Calibri" panose="020F0502020204030204" charset="0"/>
                  <a:cs typeface="Calibri" panose="020F0502020204030204" charset="0"/>
                </a:rPr>
                <a:t>About TrendElite -</a:t>
              </a:r>
              <a:endParaRPr lang="en-IN" altLang="en-US" b="1">
                <a:latin typeface="Calibri" panose="020F0502020204030204" charset="0"/>
                <a:cs typeface="Calibri" panose="020F0502020204030204" charset="0"/>
              </a:endParaRPr>
            </a:p>
            <a:p>
              <a:endParaRPr lang="en-IN" altLang="en-US" b="1">
                <a:latin typeface="Calibri" panose="020F0502020204030204" charset="0"/>
                <a:cs typeface="Calibri" panose="020F05020202040302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altLang="en-US" sz="1600">
                  <a:latin typeface="Calibri" panose="020F0502020204030204" charset="0"/>
                  <a:cs typeface="Calibri" panose="020F0502020204030204" charset="0"/>
                </a:rPr>
                <a:t>TrendElite is clothing store that specializes in a diverse range of apparel and accessories</a:t>
              </a:r>
              <a:endParaRPr lang="en-IN" altLang="en-US" sz="1600">
                <a:latin typeface="Calibri" panose="020F0502020204030204" charset="0"/>
                <a:cs typeface="Calibri" panose="020F05020202040302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altLang="en-US" sz="1600">
                  <a:latin typeface="Calibri" panose="020F0502020204030204" charset="0"/>
                  <a:cs typeface="Calibri" panose="020F0502020204030204" charset="0"/>
                </a:rPr>
                <a:t>The company operates both physical stores and an online E-Commerce Platform</a:t>
              </a:r>
              <a:endParaRPr lang="en-IN" altLang="en-US" sz="1600">
                <a:latin typeface="Calibri" panose="020F0502020204030204" charset="0"/>
                <a:cs typeface="Calibri" panose="020F05020202040302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altLang="en-US" sz="1600">
                  <a:latin typeface="Calibri" panose="020F0502020204030204" charset="0"/>
                  <a:cs typeface="Calibri" panose="020F0502020204030204" charset="0"/>
                </a:rPr>
                <a:t>It wishes to enhance its revenue and market </a:t>
              </a:r>
              <a:r>
                <a:rPr lang="en-IN" altLang="en-US" sz="1600">
                  <a:latin typeface="Calibri" panose="020F0502020204030204" charset="0"/>
                  <a:cs typeface="Calibri" panose="020F0502020204030204" charset="0"/>
                  <a:sym typeface="+mn-ea"/>
                </a:rPr>
                <a:t>competitiveness by optimizing its pricing strategy</a:t>
              </a:r>
              <a:endParaRPr lang="en-IN" altLang="en-US" sz="1600">
                <a:latin typeface="Calibri" panose="020F0502020204030204" charset="0"/>
                <a:cs typeface="Calibri" panose="020F0502020204030204" charset="0"/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altLang="en-US" sz="1600">
                <a:latin typeface="Calibri" panose="020F0502020204030204" charset="0"/>
                <a:cs typeface="Calibri" panose="020F0502020204030204" charset="0"/>
                <a:sym typeface="+mn-ea"/>
              </a:endParaRPr>
            </a:p>
            <a:p>
              <a:pPr algn="l">
                <a:buClrTx/>
                <a:buSzTx/>
                <a:buFontTx/>
                <a:buNone/>
              </a:pPr>
              <a:r>
                <a:rPr lang="en-IN" altLang="en-US" sz="1800" b="1">
                  <a:latin typeface="Calibri" panose="020F0502020204030204" charset="0"/>
                  <a:cs typeface="Calibri" panose="020F0502020204030204" charset="0"/>
                </a:rPr>
                <a:t>Project Objectives - </a:t>
              </a:r>
              <a:endParaRPr lang="en-IN" altLang="en-US" sz="1800" b="1">
                <a:latin typeface="Calibri" panose="020F0502020204030204" charset="0"/>
                <a:cs typeface="Calibri" panose="020F0502020204030204" charset="0"/>
              </a:endParaRPr>
            </a:p>
            <a:p>
              <a:pPr algn="l">
                <a:buClrTx/>
                <a:buSzTx/>
                <a:buFontTx/>
                <a:buNone/>
              </a:pPr>
              <a:endParaRPr lang="en-IN" altLang="en-US" sz="1800" b="1">
                <a:latin typeface="Calibri" panose="020F0502020204030204" charset="0"/>
                <a:cs typeface="Calibri" panose="020F0502020204030204" charset="0"/>
              </a:endParaRPr>
            </a:p>
            <a:p>
              <a:pPr marL="285750" indent="-285750"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IN" altLang="en-US" sz="1600">
                  <a:latin typeface="Calibri" panose="020F0502020204030204" charset="0"/>
                  <a:cs typeface="Calibri" panose="020F0502020204030204" charset="0"/>
                </a:rPr>
                <a:t>Analyze TrendElite’s Pricing Strategy</a:t>
              </a:r>
              <a:endParaRPr lang="en-IN" altLang="en-US" sz="1600">
                <a:latin typeface="Calibri" panose="020F0502020204030204" charset="0"/>
                <a:cs typeface="Calibri" panose="020F0502020204030204" charset="0"/>
              </a:endParaRPr>
            </a:p>
            <a:p>
              <a:pPr marL="285750" indent="-285750"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IN" altLang="en-US" sz="1600">
                  <a:latin typeface="Calibri" panose="020F0502020204030204" charset="0"/>
                  <a:cs typeface="Calibri" panose="020F0502020204030204" charset="0"/>
                </a:rPr>
                <a:t>Market Understanding &amp; Competitor Study</a:t>
              </a:r>
              <a:endParaRPr lang="en-IN" altLang="en-US" sz="1600">
                <a:latin typeface="Calibri" panose="020F0502020204030204" charset="0"/>
                <a:cs typeface="Calibri" panose="020F0502020204030204" charset="0"/>
              </a:endParaRPr>
            </a:p>
            <a:p>
              <a:pPr marL="285750" indent="-285750"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IN" altLang="en-US" sz="1600">
                  <a:latin typeface="Calibri" panose="020F0502020204030204" charset="0"/>
                  <a:cs typeface="Calibri" panose="020F0502020204030204" charset="0"/>
                </a:rPr>
                <a:t>Suggest Appropriate Pricing Strategy</a:t>
              </a:r>
              <a:endParaRPr lang="en-IN" altLang="en-US" sz="1600">
                <a:latin typeface="Calibri" panose="020F0502020204030204" charset="0"/>
                <a:cs typeface="Calibri" panose="020F0502020204030204" charset="0"/>
              </a:endParaRPr>
            </a:p>
            <a:p>
              <a:endParaRPr lang="en-IN" altLang="en-US" b="1">
                <a:latin typeface="Calibri" panose="020F0502020204030204" charset="0"/>
                <a:cs typeface="Calibri" panose="020F0502020204030204" charset="0"/>
              </a:endParaRPr>
            </a:p>
            <a:p>
              <a:endParaRPr lang="en-IN" altLang="en-US" sz="1600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1" name="矩形 17"/>
            <p:cNvSpPr/>
            <p:nvPr/>
          </p:nvSpPr>
          <p:spPr>
            <a:xfrm>
              <a:off x="1113" y="2624"/>
              <a:ext cx="7627" cy="6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9" name="组合 22"/>
            <p:cNvGrpSpPr/>
            <p:nvPr/>
          </p:nvGrpSpPr>
          <p:grpSpPr>
            <a:xfrm>
              <a:off x="925" y="2461"/>
              <a:ext cx="2146" cy="1557"/>
              <a:chOff x="6177683" y="1666134"/>
              <a:chExt cx="1362525" cy="988578"/>
            </a:xfrm>
          </p:grpSpPr>
          <p:sp>
            <p:nvSpPr>
              <p:cNvPr id="40" name="矩形 21"/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矩形 20"/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51" name="文本框 32"/>
          <p:cNvSpPr txBox="1"/>
          <p:nvPr/>
        </p:nvSpPr>
        <p:spPr>
          <a:xfrm>
            <a:off x="6085840" y="1564005"/>
            <a:ext cx="4166870" cy="470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zh-CN" b="1" dirty="0">
                <a:latin typeface="Calibri" panose="020F0502020204030204" charset="0"/>
                <a:ea typeface="Calibri" panose="020F0502020204030204" charset="0"/>
              </a:rPr>
              <a:t>Challenges Faced By TrendElite -</a:t>
            </a:r>
            <a:endParaRPr lang="en-IN" altLang="zh-CN" b="1" dirty="0">
              <a:latin typeface="Calibri" panose="020F0502020204030204" charset="0"/>
              <a:ea typeface="Calibri" panose="020F050202020403020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186170" y="3413760"/>
            <a:ext cx="4962525" cy="921153"/>
            <a:chOff x="9729" y="2624"/>
            <a:chExt cx="7815" cy="2074"/>
          </a:xfrm>
        </p:grpSpPr>
        <p:grpSp>
          <p:nvGrpSpPr>
            <p:cNvPr id="55" name="组合 22"/>
            <p:cNvGrpSpPr/>
            <p:nvPr/>
          </p:nvGrpSpPr>
          <p:grpSpPr>
            <a:xfrm>
              <a:off x="9729" y="2624"/>
              <a:ext cx="2146" cy="1557"/>
              <a:chOff x="6177683" y="1666134"/>
              <a:chExt cx="1362525" cy="988578"/>
            </a:xfrm>
          </p:grpSpPr>
          <p:sp>
            <p:nvSpPr>
              <p:cNvPr id="56" name="矩形 21"/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矩形 20"/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8" name="矩形 17"/>
            <p:cNvSpPr/>
            <p:nvPr/>
          </p:nvSpPr>
          <p:spPr>
            <a:xfrm>
              <a:off x="9917" y="2787"/>
              <a:ext cx="7627" cy="1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29"/>
            <p:cNvSpPr txBox="1"/>
            <p:nvPr/>
          </p:nvSpPr>
          <p:spPr>
            <a:xfrm>
              <a:off x="10106" y="3107"/>
              <a:ext cx="1626" cy="1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000" dirty="0" smtClean="0">
                  <a:latin typeface="Calibri" panose="020F0502020204030204" charset="0"/>
                </a:rPr>
                <a:t>0</a:t>
              </a:r>
              <a:r>
                <a:rPr lang="en-IN" altLang="en-US" sz="4000" dirty="0" smtClean="0">
                  <a:latin typeface="Calibri" panose="020F0502020204030204" charset="0"/>
                </a:rPr>
                <a:t>2</a:t>
              </a:r>
              <a:endParaRPr lang="en-IN" altLang="en-US" sz="4000" dirty="0" smtClean="0">
                <a:latin typeface="Calibri" panose="020F0502020204030204" charset="0"/>
              </a:endParaRPr>
            </a:p>
          </p:txBody>
        </p:sp>
        <p:sp>
          <p:nvSpPr>
            <p:cNvPr id="60" name="文本框 32"/>
            <p:cNvSpPr txBox="1"/>
            <p:nvPr/>
          </p:nvSpPr>
          <p:spPr>
            <a:xfrm>
              <a:off x="11884" y="3280"/>
              <a:ext cx="4971" cy="1137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p>
              <a:pPr algn="just"/>
              <a:r>
                <a:rPr lang="en-IN" altLang="zh-CN" sz="1400" b="1" dirty="0">
                  <a:latin typeface="Calibri" panose="020F0502020204030204" charset="0"/>
                  <a:ea typeface="Calibri" panose="020F0502020204030204" charset="0"/>
                </a:rPr>
                <a:t>Effective </a:t>
              </a:r>
              <a:r>
                <a:rPr lang="zh-CN" altLang="en-US" sz="1400" b="1" dirty="0">
                  <a:latin typeface="Calibri" panose="020F0502020204030204" charset="0"/>
                  <a:ea typeface="Calibri" panose="020F0502020204030204" charset="0"/>
                </a:rPr>
                <a:t>Inventory Management</a:t>
              </a:r>
              <a:endParaRPr lang="zh-CN" altLang="en-US" sz="1400" b="1" dirty="0">
                <a:latin typeface="Calibri" panose="020F0502020204030204" charset="0"/>
                <a:ea typeface="Calibri" panose="020F050202020403020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186805" y="4768850"/>
            <a:ext cx="4962525" cy="975974"/>
            <a:chOff x="9729" y="2624"/>
            <a:chExt cx="7815" cy="2094"/>
          </a:xfrm>
        </p:grpSpPr>
        <p:grpSp>
          <p:nvGrpSpPr>
            <p:cNvPr id="62" name="组合 22"/>
            <p:cNvGrpSpPr/>
            <p:nvPr/>
          </p:nvGrpSpPr>
          <p:grpSpPr>
            <a:xfrm>
              <a:off x="9729" y="2624"/>
              <a:ext cx="2146" cy="1557"/>
              <a:chOff x="6177683" y="1666134"/>
              <a:chExt cx="1362525" cy="988578"/>
            </a:xfrm>
          </p:grpSpPr>
          <p:sp>
            <p:nvSpPr>
              <p:cNvPr id="63" name="矩形 21"/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20"/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矩形 17"/>
            <p:cNvSpPr/>
            <p:nvPr/>
          </p:nvSpPr>
          <p:spPr>
            <a:xfrm>
              <a:off x="9917" y="2787"/>
              <a:ext cx="7627" cy="19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29"/>
            <p:cNvSpPr txBox="1"/>
            <p:nvPr/>
          </p:nvSpPr>
          <p:spPr>
            <a:xfrm>
              <a:off x="10106" y="3107"/>
              <a:ext cx="1626" cy="1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latin typeface="Calibri" panose="020F0502020204030204" charset="0"/>
                </a:rPr>
                <a:t>0</a:t>
              </a:r>
              <a:r>
                <a:rPr lang="en-IN" altLang="en-US" sz="4000" dirty="0" smtClean="0">
                  <a:latin typeface="Calibri" panose="020F0502020204030204" charset="0"/>
                </a:rPr>
                <a:t>3</a:t>
              </a:r>
              <a:endParaRPr lang="en-IN" altLang="en-US" sz="4000" dirty="0" smtClean="0">
                <a:latin typeface="Calibri" panose="020F0502020204030204" charset="0"/>
              </a:endParaRPr>
            </a:p>
          </p:txBody>
        </p:sp>
        <p:sp>
          <p:nvSpPr>
            <p:cNvPr id="67" name="文本框 32"/>
            <p:cNvSpPr txBox="1"/>
            <p:nvPr/>
          </p:nvSpPr>
          <p:spPr>
            <a:xfrm>
              <a:off x="11862" y="3281"/>
              <a:ext cx="5634" cy="1026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 algn="just"/>
              <a:r>
                <a:rPr lang="en-IN" altLang="zh-CN" sz="1400" b="1" dirty="0">
                  <a:latin typeface="Calibri" panose="020F0502020204030204" charset="0"/>
                  <a:ea typeface="Calibri" panose="020F0502020204030204" charset="0"/>
                </a:rPr>
                <a:t>Adjusting to </a:t>
              </a:r>
              <a:r>
                <a:rPr lang="zh-CN" altLang="en-US" sz="1400" b="1" dirty="0">
                  <a:latin typeface="Calibri" panose="020F0502020204030204" charset="0"/>
                  <a:ea typeface="Calibri" panose="020F0502020204030204" charset="0"/>
                </a:rPr>
                <a:t>Seasonal and Trend Variations</a:t>
              </a:r>
              <a:endParaRPr lang="zh-CN" altLang="en-US" sz="1400" b="1" dirty="0">
                <a:latin typeface="Calibri" panose="020F0502020204030204" charset="0"/>
                <a:ea typeface="Calibri" panose="020F0502020204030204" charset="0"/>
              </a:endParaRPr>
            </a:p>
          </p:txBody>
        </p:sp>
      </p:grpSp>
      <p:sp>
        <p:nvSpPr>
          <p:cNvPr id="68" name="文本框 4"/>
          <p:cNvSpPr txBox="1"/>
          <p:nvPr/>
        </p:nvSpPr>
        <p:spPr>
          <a:xfrm>
            <a:off x="904875" y="840740"/>
            <a:ext cx="1341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I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Arial" panose="020B0604020202020204" pitchFamily="34" charset="0"/>
              </a:rPr>
              <a:t>Introduction</a:t>
            </a:r>
            <a:endParaRPr lang="en-I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3885" y="410210"/>
            <a:ext cx="3380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  <a:sym typeface="+mn-ea"/>
              </a:rPr>
              <a:t> Problem Statement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440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I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Arial" panose="020B0604020202020204" pitchFamily="34" charset="0"/>
              </a:rPr>
              <a:t>Exploring Pricing Strategies</a:t>
            </a:r>
            <a:endParaRPr lang="en-I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390515" y="3127375"/>
            <a:ext cx="1410970" cy="2893060"/>
            <a:chOff x="8481" y="3504"/>
            <a:chExt cx="2222" cy="4556"/>
          </a:xfrm>
        </p:grpSpPr>
        <p:sp>
          <p:nvSpPr>
            <p:cNvPr id="33" name="矩形 32"/>
            <p:cNvSpPr/>
            <p:nvPr/>
          </p:nvSpPr>
          <p:spPr>
            <a:xfrm>
              <a:off x="8481" y="5838"/>
              <a:ext cx="2223" cy="22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481" y="5090"/>
              <a:ext cx="2223" cy="222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0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481" y="4282"/>
              <a:ext cx="2223" cy="222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481" y="3504"/>
              <a:ext cx="2223" cy="2223"/>
            </a:xfrm>
            <a:prstGeom prst="rect">
              <a:avLst/>
            </a:prstGeom>
            <a:solidFill>
              <a:schemeClr val="bg1">
                <a:lumMod val="65000"/>
                <a:alpha val="70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84625" y="3440430"/>
            <a:ext cx="390525" cy="495935"/>
          </a:xfrm>
          <a:prstGeom prst="rect">
            <a:avLst/>
          </a:prstGeom>
        </p:spPr>
      </p:pic>
      <p:sp>
        <p:nvSpPr>
          <p:cNvPr id="47" name="矩形 38"/>
          <p:cNvSpPr/>
          <p:nvPr/>
        </p:nvSpPr>
        <p:spPr>
          <a:xfrm>
            <a:off x="737870" y="3134995"/>
            <a:ext cx="3792220" cy="115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48" name="直角三角形 41"/>
          <p:cNvSpPr/>
          <p:nvPr/>
        </p:nvSpPr>
        <p:spPr>
          <a:xfrm rot="10800000">
            <a:off x="4236720" y="3126105"/>
            <a:ext cx="293370" cy="29337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Text Box 51"/>
          <p:cNvSpPr txBox="1"/>
          <p:nvPr/>
        </p:nvSpPr>
        <p:spPr>
          <a:xfrm>
            <a:off x="10702925" y="6323330"/>
            <a:ext cx="1395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TrendElite</a:t>
            </a:r>
            <a:endParaRPr lang="en-IN" altLang="en-US" sz="2000" b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192905" y="1511935"/>
            <a:ext cx="3750310" cy="1150620"/>
            <a:chOff x="6603" y="2381"/>
            <a:chExt cx="5906" cy="1812"/>
          </a:xfrm>
        </p:grpSpPr>
        <p:grpSp>
          <p:nvGrpSpPr>
            <p:cNvPr id="34" name="Group 33"/>
            <p:cNvGrpSpPr/>
            <p:nvPr/>
          </p:nvGrpSpPr>
          <p:grpSpPr>
            <a:xfrm>
              <a:off x="6603" y="2381"/>
              <a:ext cx="5907" cy="1812"/>
              <a:chOff x="6646" y="860"/>
              <a:chExt cx="5907" cy="1812"/>
            </a:xfrm>
          </p:grpSpPr>
          <p:sp>
            <p:nvSpPr>
              <p:cNvPr id="16" name="矩形 38"/>
              <p:cNvSpPr/>
              <p:nvPr/>
            </p:nvSpPr>
            <p:spPr>
              <a:xfrm>
                <a:off x="6646" y="860"/>
                <a:ext cx="5907" cy="1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  <p:sp>
            <p:nvSpPr>
              <p:cNvPr id="17" name="直角三角形 41"/>
              <p:cNvSpPr/>
              <p:nvPr/>
            </p:nvSpPr>
            <p:spPr>
              <a:xfrm rot="10800000">
                <a:off x="12091" y="861"/>
                <a:ext cx="462" cy="462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50" y="1468"/>
                <a:ext cx="619" cy="768"/>
              </a:xfrm>
              <a:prstGeom prst="rect">
                <a:avLst/>
              </a:prstGeom>
            </p:spPr>
          </p:pic>
        </p:grpSp>
        <p:sp>
          <p:nvSpPr>
            <p:cNvPr id="53" name="文本框 22"/>
            <p:cNvSpPr txBox="1"/>
            <p:nvPr/>
          </p:nvSpPr>
          <p:spPr>
            <a:xfrm>
              <a:off x="6672" y="2458"/>
              <a:ext cx="350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zh-CN" sz="1600" b="1" dirty="0" smtClean="0">
                  <a:latin typeface="Calibri" panose="020F0502020204030204" charset="0"/>
                  <a:ea typeface="Calibri" panose="020F0502020204030204" charset="0"/>
                </a:rPr>
                <a:t>Cost Plus Pricing</a:t>
              </a:r>
              <a:endParaRPr lang="en-IN" altLang="zh-CN" sz="1600" b="1" dirty="0" smtClean="0">
                <a:latin typeface="Calibri" panose="020F0502020204030204" charset="0"/>
                <a:ea typeface="Calibri" panose="020F0502020204030204" charset="0"/>
              </a:endParaRPr>
            </a:p>
          </p:txBody>
        </p:sp>
        <p:sp>
          <p:nvSpPr>
            <p:cNvPr id="54" name="文本框 23"/>
            <p:cNvSpPr txBox="1"/>
            <p:nvPr/>
          </p:nvSpPr>
          <p:spPr>
            <a:xfrm>
              <a:off x="6869" y="3032"/>
              <a:ext cx="4512" cy="10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400" dirty="0">
                  <a:latin typeface="Calibri" panose="020F0502020204030204" charset="0"/>
                  <a:ea typeface="Calibri" panose="020F0502020204030204" charset="0"/>
                </a:rPr>
                <a:t>Calculate costs and add a mark-up</a:t>
              </a:r>
              <a:endParaRPr lang="zh-CN" altLang="en-US" sz="1400" dirty="0">
                <a:latin typeface="Calibri" panose="020F0502020204030204" charset="0"/>
                <a:ea typeface="Calibri" panose="020F0502020204030204" charset="0"/>
              </a:endParaRPr>
            </a:p>
          </p:txBody>
        </p:sp>
      </p:grpSp>
      <p:sp>
        <p:nvSpPr>
          <p:cNvPr id="55" name="文本框 22"/>
          <p:cNvSpPr txBox="1"/>
          <p:nvPr/>
        </p:nvSpPr>
        <p:spPr>
          <a:xfrm>
            <a:off x="803891" y="3259897"/>
            <a:ext cx="2225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zh-CN" sz="1600" b="1" dirty="0" smtClean="0">
                <a:latin typeface="Calibri" panose="020F0502020204030204" charset="0"/>
                <a:ea typeface="Calibri" panose="020F0502020204030204" charset="0"/>
              </a:rPr>
              <a:t>Competitive Pricing</a:t>
            </a:r>
            <a:endParaRPr lang="en-IN" altLang="zh-CN" sz="1600" b="1" dirty="0" smtClean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57" name="文本框 23"/>
          <p:cNvSpPr txBox="1"/>
          <p:nvPr/>
        </p:nvSpPr>
        <p:spPr>
          <a:xfrm>
            <a:off x="882650" y="3597275"/>
            <a:ext cx="2865120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zh-CN" sz="1400" dirty="0">
                <a:latin typeface="Calibri" panose="020F0502020204030204" charset="0"/>
                <a:ea typeface="Calibri" panose="020F0502020204030204" charset="0"/>
              </a:rPr>
              <a:t>Adjust Prices based on Competitor Prices</a:t>
            </a:r>
            <a:endParaRPr lang="en-IN" altLang="zh-CN" sz="1400" dirty="0">
              <a:latin typeface="Calibri" panose="020F0502020204030204" charset="0"/>
              <a:ea typeface="Calibri" panose="020F050202020403020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7560945" y="3126105"/>
            <a:ext cx="3750310" cy="1151890"/>
            <a:chOff x="11907" y="4923"/>
            <a:chExt cx="5906" cy="1814"/>
          </a:xfrm>
        </p:grpSpPr>
        <p:grpSp>
          <p:nvGrpSpPr>
            <p:cNvPr id="35" name="Group 34"/>
            <p:cNvGrpSpPr/>
            <p:nvPr/>
          </p:nvGrpSpPr>
          <p:grpSpPr>
            <a:xfrm>
              <a:off x="11907" y="4923"/>
              <a:ext cx="5907" cy="1814"/>
              <a:chOff x="11904" y="3009"/>
              <a:chExt cx="5907" cy="1814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1904" y="3011"/>
                <a:ext cx="5907" cy="1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40" name="直角三角形 39"/>
              <p:cNvSpPr/>
              <p:nvPr/>
            </p:nvSpPr>
            <p:spPr>
              <a:xfrm rot="5400000">
                <a:off x="11904" y="3009"/>
                <a:ext cx="462" cy="462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39" y="3471"/>
                <a:ext cx="600" cy="811"/>
              </a:xfrm>
              <a:prstGeom prst="rect">
                <a:avLst/>
              </a:prstGeom>
            </p:spPr>
          </p:pic>
        </p:grpSp>
        <p:sp>
          <p:nvSpPr>
            <p:cNvPr id="58" name="文本框 22"/>
            <p:cNvSpPr txBox="1"/>
            <p:nvPr/>
          </p:nvSpPr>
          <p:spPr>
            <a:xfrm>
              <a:off x="12066" y="5172"/>
              <a:ext cx="361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zh-CN" sz="1600" b="1" dirty="0" smtClean="0">
                  <a:latin typeface="Calibri" panose="020F0502020204030204" charset="0"/>
                  <a:ea typeface="Calibri" panose="020F0502020204030204" charset="0"/>
                </a:rPr>
                <a:t>Price Skimming</a:t>
              </a:r>
              <a:endParaRPr lang="en-IN" altLang="zh-CN" sz="1600" b="1" dirty="0" smtClean="0">
                <a:latin typeface="Calibri" panose="020F0502020204030204" charset="0"/>
                <a:ea typeface="Calibri" panose="020F0502020204030204" charset="0"/>
              </a:endParaRPr>
            </a:p>
          </p:txBody>
        </p:sp>
        <p:sp>
          <p:nvSpPr>
            <p:cNvPr id="59" name="文本框 23"/>
            <p:cNvSpPr txBox="1"/>
            <p:nvPr/>
          </p:nvSpPr>
          <p:spPr>
            <a:xfrm>
              <a:off x="12510" y="5671"/>
              <a:ext cx="4527" cy="10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IN" altLang="zh-CN" sz="1400" dirty="0">
                  <a:latin typeface="Calibri" panose="020F0502020204030204" charset="0"/>
                  <a:ea typeface="Calibri" panose="020F0502020204030204" charset="0"/>
                </a:rPr>
                <a:t>Set a high price and lower it as the market evolves</a:t>
              </a:r>
              <a:endParaRPr lang="en-IN" altLang="zh-CN" sz="1400" dirty="0">
                <a:latin typeface="Calibri" panose="020F0502020204030204" charset="0"/>
                <a:ea typeface="Calibri" panose="020F050202020403020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35330" y="5172710"/>
            <a:ext cx="3750310" cy="1150620"/>
            <a:chOff x="1158" y="8146"/>
            <a:chExt cx="5906" cy="1812"/>
          </a:xfrm>
        </p:grpSpPr>
        <p:grpSp>
          <p:nvGrpSpPr>
            <p:cNvPr id="45" name="Group 44"/>
            <p:cNvGrpSpPr/>
            <p:nvPr/>
          </p:nvGrpSpPr>
          <p:grpSpPr>
            <a:xfrm>
              <a:off x="1158" y="8146"/>
              <a:ext cx="5907" cy="1812"/>
              <a:chOff x="1201" y="6496"/>
              <a:chExt cx="5907" cy="1812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201" y="6496"/>
                <a:ext cx="5907" cy="1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43" name="直角三角形 42"/>
              <p:cNvSpPr/>
              <p:nvPr/>
            </p:nvSpPr>
            <p:spPr>
              <a:xfrm rot="10800000">
                <a:off x="6646" y="6501"/>
                <a:ext cx="462" cy="462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" y="7210"/>
                <a:ext cx="594" cy="782"/>
              </a:xfrm>
              <a:prstGeom prst="rect">
                <a:avLst/>
              </a:prstGeom>
            </p:spPr>
          </p:pic>
        </p:grpSp>
        <p:sp>
          <p:nvSpPr>
            <p:cNvPr id="60" name="文本框 22"/>
            <p:cNvSpPr txBox="1"/>
            <p:nvPr/>
          </p:nvSpPr>
          <p:spPr>
            <a:xfrm>
              <a:off x="1390" y="8203"/>
              <a:ext cx="350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zh-CN" sz="1600" b="1" dirty="0" smtClean="0">
                  <a:latin typeface="Calibri" panose="020F0502020204030204" charset="0"/>
                  <a:ea typeface="Calibri" panose="020F0502020204030204" charset="0"/>
                </a:rPr>
                <a:t>Penetration Pricing</a:t>
              </a:r>
              <a:endParaRPr lang="en-IN" altLang="zh-CN" sz="1600" b="1" dirty="0" smtClean="0">
                <a:latin typeface="Calibri" panose="020F0502020204030204" charset="0"/>
                <a:ea typeface="Calibri" panose="020F0502020204030204" charset="0"/>
              </a:endParaRPr>
            </a:p>
          </p:txBody>
        </p:sp>
        <p:sp>
          <p:nvSpPr>
            <p:cNvPr id="61" name="文本框 23"/>
            <p:cNvSpPr txBox="1"/>
            <p:nvPr/>
          </p:nvSpPr>
          <p:spPr>
            <a:xfrm>
              <a:off x="1425" y="8762"/>
              <a:ext cx="4512" cy="10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IN" altLang="zh-CN" sz="1400" dirty="0">
                  <a:latin typeface="Calibri" panose="020F0502020204030204" charset="0"/>
                  <a:ea typeface="Calibri" panose="020F0502020204030204" charset="0"/>
                </a:rPr>
                <a:t>Set a low price to enter a competitive market and raise it later</a:t>
              </a:r>
              <a:endParaRPr lang="en-IN" altLang="zh-CN" sz="1400" dirty="0">
                <a:latin typeface="Calibri" panose="020F0502020204030204" charset="0"/>
                <a:ea typeface="Calibri" panose="020F050202020403020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556500" y="5175885"/>
            <a:ext cx="3753436" cy="1150690"/>
            <a:chOff x="11900" y="8146"/>
            <a:chExt cx="5911" cy="1812"/>
          </a:xfrm>
        </p:grpSpPr>
        <p:grpSp>
          <p:nvGrpSpPr>
            <p:cNvPr id="44" name="Group 43"/>
            <p:cNvGrpSpPr/>
            <p:nvPr/>
          </p:nvGrpSpPr>
          <p:grpSpPr>
            <a:xfrm>
              <a:off x="11900" y="8146"/>
              <a:ext cx="5911" cy="1812"/>
              <a:chOff x="11900" y="6496"/>
              <a:chExt cx="5911" cy="1812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1904" y="6496"/>
                <a:ext cx="5907" cy="1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41" name="直角三角形 40"/>
              <p:cNvSpPr/>
              <p:nvPr/>
            </p:nvSpPr>
            <p:spPr>
              <a:xfrm rot="5400000">
                <a:off x="11900" y="6496"/>
                <a:ext cx="462" cy="462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36" y="7210"/>
                <a:ext cx="603" cy="781"/>
              </a:xfrm>
              <a:prstGeom prst="rect">
                <a:avLst/>
              </a:prstGeom>
            </p:spPr>
          </p:pic>
        </p:grpSp>
        <p:sp>
          <p:nvSpPr>
            <p:cNvPr id="62" name="文本框 22"/>
            <p:cNvSpPr txBox="1"/>
            <p:nvPr/>
          </p:nvSpPr>
          <p:spPr>
            <a:xfrm>
              <a:off x="12136" y="8329"/>
              <a:ext cx="361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zh-CN" sz="1600" b="1" dirty="0" smtClean="0">
                  <a:latin typeface="Calibri" panose="020F0502020204030204" charset="0"/>
                  <a:ea typeface="Calibri" panose="020F0502020204030204" charset="0"/>
                </a:rPr>
                <a:t>Dynamic Pricing</a:t>
              </a:r>
              <a:endParaRPr lang="en-IN" altLang="zh-CN" sz="1600" b="1" dirty="0" smtClean="0">
                <a:latin typeface="Calibri" panose="020F0502020204030204" charset="0"/>
                <a:ea typeface="Calibri" panose="020F0502020204030204" charset="0"/>
              </a:endParaRPr>
            </a:p>
          </p:txBody>
        </p:sp>
        <p:sp>
          <p:nvSpPr>
            <p:cNvPr id="63" name="文本框 23"/>
            <p:cNvSpPr txBox="1"/>
            <p:nvPr/>
          </p:nvSpPr>
          <p:spPr>
            <a:xfrm>
              <a:off x="12510" y="8755"/>
              <a:ext cx="4527" cy="10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IN" altLang="zh-CN" sz="1400" dirty="0">
                  <a:latin typeface="Calibri" panose="020F0502020204030204" charset="0"/>
                  <a:ea typeface="Calibri" panose="020F0502020204030204" charset="0"/>
                </a:rPr>
                <a:t>Dynamically Adjust Prices based on Multiple Factors</a:t>
              </a:r>
              <a:endParaRPr lang="en-IN" altLang="zh-CN" sz="1400" dirty="0">
                <a:latin typeface="Calibri" panose="020F0502020204030204" charset="0"/>
                <a:ea typeface="Calibri" panose="020F050202020403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04875" y="840740"/>
            <a:ext cx="1493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I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Arial" panose="020B0604020202020204" pitchFamily="34" charset="0"/>
              </a:rPr>
              <a:t>Pricing Trends</a:t>
            </a:r>
            <a:endParaRPr lang="en-I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3"/>
          <p:cNvSpPr txBox="1"/>
          <p:nvPr/>
        </p:nvSpPr>
        <p:spPr>
          <a:xfrm>
            <a:off x="262890" y="410210"/>
            <a:ext cx="5269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  <a:sym typeface="+mn-ea"/>
              </a:rPr>
              <a:t>Detailed Analysis &amp; Insights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10702925" y="6323330"/>
            <a:ext cx="1395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TrendElite</a:t>
            </a:r>
            <a:endParaRPr lang="en-IN" altLang="en-US" sz="2000" b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213090" y="2239645"/>
            <a:ext cx="3804285" cy="3528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Garden Tools, Health Beauty and Watches &amp; Gifts Product Categories have an abundance of Products within them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Console Games and Perfumery, on the other hand, have only 2 products 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矩形 38"/>
          <p:cNvSpPr/>
          <p:nvPr/>
        </p:nvSpPr>
        <p:spPr>
          <a:xfrm>
            <a:off x="150495" y="1791970"/>
            <a:ext cx="7734300" cy="4166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48" name="直角三角形 41"/>
          <p:cNvSpPr/>
          <p:nvPr/>
        </p:nvSpPr>
        <p:spPr>
          <a:xfrm rot="10800000">
            <a:off x="7591425" y="1791970"/>
            <a:ext cx="293370" cy="29337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225155" y="2239645"/>
            <a:ext cx="3792220" cy="2119630"/>
            <a:chOff x="12953" y="3527"/>
            <a:chExt cx="5972" cy="4452"/>
          </a:xfrm>
        </p:grpSpPr>
        <p:sp>
          <p:nvSpPr>
            <p:cNvPr id="47" name="矩形 38"/>
            <p:cNvSpPr/>
            <p:nvPr/>
          </p:nvSpPr>
          <p:spPr>
            <a:xfrm>
              <a:off x="12953" y="3527"/>
              <a:ext cx="5972" cy="4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9" name="直角三角形 41"/>
            <p:cNvSpPr/>
            <p:nvPr/>
          </p:nvSpPr>
          <p:spPr>
            <a:xfrm rot="10800000">
              <a:off x="18463" y="3527"/>
              <a:ext cx="462" cy="46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0245" y="2160270"/>
            <a:ext cx="6294120" cy="324802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04875" y="840740"/>
            <a:ext cx="2760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I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Arial" panose="020B0604020202020204" pitchFamily="34" charset="0"/>
              </a:rPr>
              <a:t>Revenue &amp; Product Categories</a:t>
            </a:r>
            <a:endParaRPr lang="en-I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3"/>
          <p:cNvSpPr txBox="1"/>
          <p:nvPr/>
        </p:nvSpPr>
        <p:spPr>
          <a:xfrm>
            <a:off x="262890" y="410210"/>
            <a:ext cx="5269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  <a:sym typeface="+mn-ea"/>
              </a:rPr>
              <a:t>Detailed Analysis &amp; Insights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10702925" y="6323330"/>
            <a:ext cx="1395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TrendElite</a:t>
            </a:r>
            <a:endParaRPr lang="en-IN" altLang="en-US" sz="2000" b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213090" y="2239645"/>
            <a:ext cx="3804285" cy="3528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The top 3 revenue contributing Product Categories are </a:t>
            </a: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Health and Beauty, Watches &amp; Gifts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 and </a:t>
            </a: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Garden Tools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Console Games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 and </a:t>
            </a: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Perfumery 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have very little contribution to the net revenue, and need special attention in order to optimize overall revenue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TrendElite should launch more Products within the Perfumery and Console Games Product Categories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矩形 38"/>
          <p:cNvSpPr/>
          <p:nvPr/>
        </p:nvSpPr>
        <p:spPr>
          <a:xfrm>
            <a:off x="142240" y="1609725"/>
            <a:ext cx="7742555" cy="4348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48" name="直角三角形 41"/>
          <p:cNvSpPr/>
          <p:nvPr/>
        </p:nvSpPr>
        <p:spPr>
          <a:xfrm rot="10800000">
            <a:off x="7591425" y="1609725"/>
            <a:ext cx="293370" cy="29337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225155" y="2239645"/>
            <a:ext cx="3792220" cy="3528060"/>
            <a:chOff x="12953" y="3527"/>
            <a:chExt cx="5972" cy="4452"/>
          </a:xfrm>
        </p:grpSpPr>
        <p:sp>
          <p:nvSpPr>
            <p:cNvPr id="47" name="矩形 38"/>
            <p:cNvSpPr/>
            <p:nvPr/>
          </p:nvSpPr>
          <p:spPr>
            <a:xfrm>
              <a:off x="12953" y="3527"/>
              <a:ext cx="5972" cy="4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9" name="直角三角形 41"/>
            <p:cNvSpPr/>
            <p:nvPr/>
          </p:nvSpPr>
          <p:spPr>
            <a:xfrm rot="10800000">
              <a:off x="18463" y="3527"/>
              <a:ext cx="462" cy="46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635" y="1849755"/>
            <a:ext cx="7517765" cy="39179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04875" y="840740"/>
            <a:ext cx="1493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I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Arial" panose="020B0604020202020204" pitchFamily="34" charset="0"/>
              </a:rPr>
              <a:t>Pricing Trends</a:t>
            </a:r>
            <a:endParaRPr lang="en-I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3"/>
          <p:cNvSpPr txBox="1"/>
          <p:nvPr/>
        </p:nvSpPr>
        <p:spPr>
          <a:xfrm>
            <a:off x="262890" y="410210"/>
            <a:ext cx="5269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  <a:sym typeface="+mn-ea"/>
              </a:rPr>
              <a:t>Detailed Analysis &amp; Insights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10702925" y="6323330"/>
            <a:ext cx="1395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TrendElite</a:t>
            </a:r>
            <a:endParaRPr lang="en-IN" altLang="en-US" sz="2000" b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240" y="1691005"/>
            <a:ext cx="7627620" cy="40767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213090" y="2239645"/>
            <a:ext cx="3804285" cy="3528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TrendElite follows an </a:t>
            </a: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aggressive 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pricing strategy 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Average Monthly Product Prices for TrendElite are much higher than all three competitors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Pricing trends for TrendElite as well its competitors remains stable throughout the year, however we’ve observed instability around the holiday season 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矩形 38"/>
          <p:cNvSpPr/>
          <p:nvPr/>
        </p:nvSpPr>
        <p:spPr>
          <a:xfrm>
            <a:off x="142240" y="1609725"/>
            <a:ext cx="7742555" cy="4348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48" name="直角三角形 41"/>
          <p:cNvSpPr/>
          <p:nvPr/>
        </p:nvSpPr>
        <p:spPr>
          <a:xfrm rot="10800000">
            <a:off x="7591425" y="1609725"/>
            <a:ext cx="293370" cy="29337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225155" y="2239645"/>
            <a:ext cx="3792220" cy="2827020"/>
            <a:chOff x="12953" y="3527"/>
            <a:chExt cx="5972" cy="4452"/>
          </a:xfrm>
        </p:grpSpPr>
        <p:sp>
          <p:nvSpPr>
            <p:cNvPr id="47" name="矩形 38"/>
            <p:cNvSpPr/>
            <p:nvPr/>
          </p:nvSpPr>
          <p:spPr>
            <a:xfrm>
              <a:off x="12953" y="3527"/>
              <a:ext cx="5972" cy="4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9" name="直角三角形 41"/>
            <p:cNvSpPr/>
            <p:nvPr/>
          </p:nvSpPr>
          <p:spPr>
            <a:xfrm rot="10800000">
              <a:off x="18463" y="3527"/>
              <a:ext cx="462" cy="46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04875" y="840740"/>
            <a:ext cx="1493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I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Arial" panose="020B0604020202020204" pitchFamily="34" charset="0"/>
              </a:rPr>
              <a:t>Pricing Trends</a:t>
            </a:r>
            <a:endParaRPr lang="en-I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3"/>
          <p:cNvSpPr txBox="1"/>
          <p:nvPr/>
        </p:nvSpPr>
        <p:spPr>
          <a:xfrm>
            <a:off x="262890" y="410210"/>
            <a:ext cx="5269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  <a:sym typeface="+mn-ea"/>
              </a:rPr>
              <a:t>Detailed Analysis &amp; Insights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10702925" y="6323330"/>
            <a:ext cx="1395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TrendElite</a:t>
            </a:r>
            <a:endParaRPr lang="en-IN" altLang="en-US" sz="2000" b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5" name="矩形 38"/>
          <p:cNvSpPr/>
          <p:nvPr/>
        </p:nvSpPr>
        <p:spPr>
          <a:xfrm>
            <a:off x="142240" y="1609725"/>
            <a:ext cx="7742555" cy="4348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48" name="直角三角形 41"/>
          <p:cNvSpPr/>
          <p:nvPr/>
        </p:nvSpPr>
        <p:spPr>
          <a:xfrm rot="10800000">
            <a:off x="7591425" y="1609725"/>
            <a:ext cx="293370" cy="29337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240" y="1540510"/>
            <a:ext cx="8558530" cy="45415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09675" y="5997575"/>
            <a:ext cx="69430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* </a:t>
            </a:r>
            <a:r>
              <a:rPr lang="en-IN" altLang="en-US" sz="1200" b="1">
                <a:latin typeface="Calibri" panose="020F0502020204030204" charset="0"/>
                <a:cs typeface="Calibri" panose="020F0502020204030204" charset="0"/>
              </a:rPr>
              <a:t>Total Price Lagged, Average Competitor Price and Average Competitor Freight Price are all engineered features</a:t>
            </a:r>
            <a:endParaRPr lang="en-IN" altLang="en-US" sz="12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矩形 38"/>
          <p:cNvSpPr/>
          <p:nvPr/>
        </p:nvSpPr>
        <p:spPr>
          <a:xfrm>
            <a:off x="0" y="1390015"/>
            <a:ext cx="8700770" cy="5223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14" name="直角三角形 41"/>
          <p:cNvSpPr/>
          <p:nvPr/>
        </p:nvSpPr>
        <p:spPr>
          <a:xfrm rot="10800000">
            <a:off x="8407400" y="1390015"/>
            <a:ext cx="293370" cy="29337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814435" y="1390015"/>
            <a:ext cx="3202940" cy="4692650"/>
            <a:chOff x="13881" y="2189"/>
            <a:chExt cx="5044" cy="7390"/>
          </a:xfrm>
        </p:grpSpPr>
        <p:sp>
          <p:nvSpPr>
            <p:cNvPr id="11" name="Text Box 10"/>
            <p:cNvSpPr txBox="1"/>
            <p:nvPr/>
          </p:nvSpPr>
          <p:spPr>
            <a:xfrm>
              <a:off x="14036" y="2534"/>
              <a:ext cx="4792" cy="69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altLang="en-US">
                  <a:latin typeface="Calibri" panose="020F0502020204030204" charset="0"/>
                  <a:cs typeface="Calibri" panose="020F0502020204030204" charset="0"/>
                </a:rPr>
                <a:t>Below features have highest Correlation with </a:t>
              </a:r>
              <a:r>
                <a:rPr lang="en-IN" altLang="en-US" b="1">
                  <a:latin typeface="Calibri" panose="020F0502020204030204" charset="0"/>
                  <a:cs typeface="Calibri" panose="020F0502020204030204" charset="0"/>
                </a:rPr>
                <a:t>Unit Price</a:t>
              </a:r>
              <a:r>
                <a:rPr lang="en-IN" altLang="en-US">
                  <a:latin typeface="Calibri" panose="020F0502020204030204" charset="0"/>
                  <a:cs typeface="Calibri" panose="020F0502020204030204" charset="0"/>
                </a:rPr>
                <a:t> - </a:t>
              </a:r>
              <a:endParaRPr lang="en-IN" altLang="en-US">
                <a:latin typeface="Calibri" panose="020F0502020204030204" charset="0"/>
                <a:cs typeface="Calibri" panose="020F0502020204030204" charset="0"/>
              </a:endParaRPr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r>
                <a:rPr lang="en-IN" altLang="en-US">
                  <a:latin typeface="Calibri" panose="020F0502020204030204" charset="0"/>
                  <a:cs typeface="Calibri" panose="020F0502020204030204" charset="0"/>
                </a:rPr>
                <a:t>Lag Price (0.97)</a:t>
              </a:r>
              <a:endParaRPr lang="en-IN" altLang="en-US">
                <a:latin typeface="Calibri" panose="020F0502020204030204" charset="0"/>
                <a:cs typeface="Calibri" panose="020F0502020204030204" charset="0"/>
              </a:endParaRPr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r>
                <a:rPr lang="en-IN" altLang="en-US">
                  <a:latin typeface="Calibri" panose="020F0502020204030204" charset="0"/>
                  <a:cs typeface="Calibri" panose="020F0502020204030204" charset="0"/>
                </a:rPr>
                <a:t>Avg Comp Price (0.54)</a:t>
              </a:r>
              <a:endParaRPr lang="en-IN" altLang="en-US">
                <a:latin typeface="Calibri" panose="020F0502020204030204" charset="0"/>
                <a:cs typeface="Calibri" panose="020F0502020204030204" charset="0"/>
              </a:endParaRPr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r>
                <a:rPr lang="en-IN" altLang="en-US">
                  <a:latin typeface="Calibri" panose="020F0502020204030204" charset="0"/>
                  <a:cs typeface="Calibri" panose="020F0502020204030204" charset="0"/>
                </a:rPr>
                <a:t>Comp 2 Price (0.51)</a:t>
              </a:r>
              <a:endParaRPr lang="en-IN" altLang="en-US">
                <a:latin typeface="Calibri" panose="020F0502020204030204" charset="0"/>
                <a:cs typeface="Calibri" panose="020F0502020204030204" charset="0"/>
              </a:endParaRPr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r>
                <a:rPr lang="en-IN" altLang="en-US">
                  <a:latin typeface="Calibri" panose="020F0502020204030204" charset="0"/>
                  <a:cs typeface="Calibri" panose="020F0502020204030204" charset="0"/>
                </a:rPr>
                <a:t>Last Month Revenue (0.45)</a:t>
              </a:r>
              <a:endParaRPr lang="en-IN" altLang="en-US">
                <a:latin typeface="Calibri" panose="020F0502020204030204" charset="0"/>
                <a:cs typeface="Calibri" panose="020F0502020204030204" charset="0"/>
              </a:endParaRPr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r>
                <a:rPr lang="en-IN" altLang="en-US">
                  <a:latin typeface="Calibri" panose="020F0502020204030204" charset="0"/>
                  <a:cs typeface="Calibri" panose="020F0502020204030204" charset="0"/>
                </a:rPr>
                <a:t>Competitor 2 Price (0.48)</a:t>
              </a:r>
              <a:endParaRPr lang="en-IN" altLang="en-US">
                <a:latin typeface="Calibri" panose="020F0502020204030204" charset="0"/>
                <a:cs typeface="Calibri" panose="020F0502020204030204" charset="0"/>
              </a:endParaRPr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r>
                <a:rPr lang="en-IN" altLang="en-US">
                  <a:latin typeface="Calibri" panose="020F0502020204030204" charset="0"/>
                  <a:cs typeface="Calibri" panose="020F0502020204030204" charset="0"/>
                </a:rPr>
                <a:t>Competitor 1 Price (0.39)</a:t>
              </a:r>
              <a:endParaRPr lang="en-IN" altLang="en-US">
                <a:latin typeface="Calibri" panose="020F0502020204030204" charset="0"/>
                <a:cs typeface="Calibri" panose="020F0502020204030204" charset="0"/>
              </a:endParaRPr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IN" altLang="en-US">
                <a:latin typeface="Calibri" panose="020F0502020204030204" charset="0"/>
                <a:cs typeface="Calibri" panose="020F050202020403020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altLang="en-US">
                  <a:latin typeface="Calibri" panose="020F0502020204030204" charset="0"/>
                  <a:cs typeface="Calibri" panose="020F0502020204030204" charset="0"/>
                </a:rPr>
                <a:t>It is worth noting how Competitor Prices are highly correlated to Average Comp Price (for obvious reasons)</a:t>
              </a:r>
              <a:endParaRPr lang="en-IN" altLang="en-US">
                <a:latin typeface="Calibri" panose="020F0502020204030204" charset="0"/>
                <a:cs typeface="Calibri" panose="020F05020202040302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altLang="en-US">
                <a:latin typeface="Calibri" panose="020F0502020204030204" charset="0"/>
                <a:cs typeface="Calibri" panose="020F0502020204030204" charset="0"/>
              </a:endParaRPr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IN" altLang="en-US">
                <a:latin typeface="Calibri" panose="020F0502020204030204" charset="0"/>
                <a:cs typeface="Calibri" panose="020F0502020204030204" charset="0"/>
              </a:endParaRPr>
            </a:p>
            <a:p>
              <a:pPr indent="0">
                <a:buFont typeface="Arial" panose="020B0604020202020204" pitchFamily="34" charset="0"/>
                <a:buNone/>
              </a:pPr>
              <a:endParaRPr lang="en-IN" altLang="en-US">
                <a:latin typeface="Calibri" panose="020F0502020204030204" charset="0"/>
                <a:cs typeface="Calibri" panose="020F0502020204030204" charset="0"/>
              </a:endParaRPr>
            </a:p>
            <a:p>
              <a:pPr indent="0">
                <a:buFont typeface="+mj-lt"/>
                <a:buNone/>
              </a:pPr>
              <a:endParaRPr lang="en-IN" altLang="en-US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7" name="矩形 38"/>
            <p:cNvSpPr/>
            <p:nvPr/>
          </p:nvSpPr>
          <p:spPr>
            <a:xfrm>
              <a:off x="13881" y="2189"/>
              <a:ext cx="5044" cy="73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6" name="直角三角形 41"/>
            <p:cNvSpPr/>
            <p:nvPr/>
          </p:nvSpPr>
          <p:spPr>
            <a:xfrm rot="10800000">
              <a:off x="18463" y="2189"/>
              <a:ext cx="462" cy="60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04875" y="840740"/>
            <a:ext cx="1903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I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Arial" panose="020B0604020202020204" pitchFamily="34" charset="0"/>
              </a:rPr>
              <a:t>  Regression Analysis</a:t>
            </a:r>
            <a:endParaRPr lang="en-I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3"/>
          <p:cNvSpPr txBox="1"/>
          <p:nvPr/>
        </p:nvSpPr>
        <p:spPr>
          <a:xfrm>
            <a:off x="904240" y="410210"/>
            <a:ext cx="4628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  <a:sym typeface="+mn-ea"/>
              </a:rPr>
              <a:t>Modelling Results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10702925" y="6323330"/>
            <a:ext cx="1395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TrendElite</a:t>
            </a:r>
            <a:endParaRPr lang="en-IN" altLang="en-US" sz="2000" b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742555" y="2239010"/>
            <a:ext cx="4044315" cy="329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Model Used - Linear Regression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Test R-Squared &amp; R Squared Adjusted Value - </a:t>
            </a: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0.96 (Both)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Multi-Colinearity completely eliminated using </a:t>
            </a: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VIF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Removed Features - Last Month Profit, Product ID (Target Encoded feature)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Key Predictors of Unit Price - Last Month Unit Price, Avg Comp Price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Least Useful Predictors - Month, Product Category Name, Seasonality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矩形 38"/>
          <p:cNvSpPr/>
          <p:nvPr/>
        </p:nvSpPr>
        <p:spPr>
          <a:xfrm>
            <a:off x="142240" y="1609725"/>
            <a:ext cx="7237730" cy="4348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48" name="直角三角形 41"/>
          <p:cNvSpPr/>
          <p:nvPr/>
        </p:nvSpPr>
        <p:spPr>
          <a:xfrm rot="10800000">
            <a:off x="7086600" y="1609725"/>
            <a:ext cx="293370" cy="29337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574915" y="1609725"/>
            <a:ext cx="4442460" cy="4029075"/>
            <a:chOff x="12953" y="3527"/>
            <a:chExt cx="5972" cy="4452"/>
          </a:xfrm>
        </p:grpSpPr>
        <p:sp>
          <p:nvSpPr>
            <p:cNvPr id="47" name="矩形 38"/>
            <p:cNvSpPr/>
            <p:nvPr/>
          </p:nvSpPr>
          <p:spPr>
            <a:xfrm>
              <a:off x="12953" y="3527"/>
              <a:ext cx="5972" cy="4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9" name="直角三角形 41"/>
            <p:cNvSpPr/>
            <p:nvPr/>
          </p:nvSpPr>
          <p:spPr>
            <a:xfrm rot="10800000">
              <a:off x="18463" y="3527"/>
              <a:ext cx="462" cy="46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2890" y="1705610"/>
            <a:ext cx="6906895" cy="42525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777480" y="1761490"/>
            <a:ext cx="4064000" cy="477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MultiVariate Analysis Summary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3829</Words>
  <Application>WPS Presentation</Application>
  <PresentationFormat>宽屏</PresentationFormat>
  <Paragraphs>198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FZZhengHeiS-DB-GB</vt:lpstr>
      <vt:lpstr>Wide Latin</vt:lpstr>
      <vt:lpstr>等线</vt:lpstr>
      <vt:lpstr>Microsoft YaHei</vt:lpstr>
      <vt:lpstr>Arial Unicode MS</vt:lpstr>
      <vt:lpstr>等线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Ritwik</cp:lastModifiedBy>
  <cp:revision>112</cp:revision>
  <dcterms:created xsi:type="dcterms:W3CDTF">2017-12-31T00:59:00Z</dcterms:created>
  <dcterms:modified xsi:type="dcterms:W3CDTF">2024-02-03T15:14:34Z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1033-12.2.0.13431</vt:lpwstr>
  </property>
  <property fmtid="{D5CDD505-2E9C-101B-9397-08002B2CF9AE}" pid="3" name="ICV">
    <vt:lpwstr>084E3F14BF6D4889845FE821A01777F1_13</vt:lpwstr>
  </property>
</Properties>
</file>