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7"/>
  </p:notesMasterIdLst>
  <p:handoutMasterIdLst>
    <p:handoutMasterId r:id="rId28"/>
  </p:handoutMasterIdLst>
  <p:sldIdLst>
    <p:sldId id="511" r:id="rId5"/>
    <p:sldId id="256" r:id="rId6"/>
    <p:sldId id="447" r:id="rId7"/>
    <p:sldId id="492" r:id="rId8"/>
    <p:sldId id="474" r:id="rId9"/>
    <p:sldId id="500" r:id="rId10"/>
    <p:sldId id="468" r:id="rId11"/>
    <p:sldId id="501" r:id="rId12"/>
    <p:sldId id="498" r:id="rId13"/>
    <p:sldId id="502" r:id="rId14"/>
    <p:sldId id="504" r:id="rId15"/>
    <p:sldId id="493" r:id="rId16"/>
    <p:sldId id="503" r:id="rId17"/>
    <p:sldId id="505" r:id="rId18"/>
    <p:sldId id="506" r:id="rId19"/>
    <p:sldId id="507" r:id="rId20"/>
    <p:sldId id="508" r:id="rId21"/>
    <p:sldId id="512" r:id="rId22"/>
    <p:sldId id="513" r:id="rId23"/>
    <p:sldId id="509" r:id="rId24"/>
    <p:sldId id="497" r:id="rId25"/>
    <p:sldId id="51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2" autoAdjust="0"/>
  </p:normalViewPr>
  <p:slideViewPr>
    <p:cSldViewPr snapToGrid="0">
      <p:cViewPr varScale="1">
        <p:scale>
          <a:sx n="82" d="100"/>
          <a:sy n="82" d="100"/>
        </p:scale>
        <p:origin x="710" y="58"/>
      </p:cViewPr>
      <p:guideLst>
        <p:guide orient="horz" pos="2160"/>
        <p:guide pos="3840"/>
      </p:guideLst>
    </p:cSldViewPr>
  </p:slideViewPr>
  <p:notesTextViewPr>
    <p:cViewPr>
      <p:scale>
        <a:sx n="1" d="1"/>
        <a:sy n="1" d="1"/>
      </p:scale>
      <p:origin x="0" y="0"/>
    </p:cViewPr>
  </p:notesTextViewPr>
  <p:sorterViewPr>
    <p:cViewPr>
      <p:scale>
        <a:sx n="100" d="100"/>
        <a:sy n="100" d="100"/>
      </p:scale>
      <p:origin x="0" y="31194"/>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3/14/2023</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3/14/2023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38568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43B60599-597D-4FB5-8F92-D30CF784ED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4E4C6979-B1FA-4D65-BFE0-E16845D316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0244" name="Slide Number Placeholder 3">
            <a:extLst>
              <a:ext uri="{FF2B5EF4-FFF2-40B4-BE49-F238E27FC236}">
                <a16:creationId xmlns:a16="http://schemas.microsoft.com/office/drawing/2014/main" id="{99653393-8E48-47D8-AC2D-41CC395543C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96CC760-0B00-4591-8580-9C923E2F317A}" type="slidenum">
              <a:rPr lang="en-IN" altLang="en-US" smtClean="0">
                <a:latin typeface="Calibri" panose="020F0502020204030204" pitchFamily="34" charset="0"/>
              </a:rPr>
              <a:pPr/>
              <a:t>11</a:t>
            </a:fld>
            <a:endParaRPr lang="en-IN" altLang="en-US">
              <a:latin typeface="Calibri" panose="020F0502020204030204" pitchFamily="34" charset="0"/>
            </a:endParaRPr>
          </a:p>
        </p:txBody>
      </p:sp>
    </p:spTree>
    <p:extLst>
      <p:ext uri="{BB962C8B-B14F-4D97-AF65-F5344CB8AC3E}">
        <p14:creationId xmlns:p14="http://schemas.microsoft.com/office/powerpoint/2010/main" val="2415219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43B60599-597D-4FB5-8F92-D30CF784ED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4E4C6979-B1FA-4D65-BFE0-E16845D316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0244" name="Slide Number Placeholder 3">
            <a:extLst>
              <a:ext uri="{FF2B5EF4-FFF2-40B4-BE49-F238E27FC236}">
                <a16:creationId xmlns:a16="http://schemas.microsoft.com/office/drawing/2014/main" id="{99653393-8E48-47D8-AC2D-41CC395543C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96CC760-0B00-4591-8580-9C923E2F317A}" type="slidenum">
              <a:rPr lang="en-IN" altLang="en-US" smtClean="0">
                <a:latin typeface="Calibri" panose="020F0502020204030204" pitchFamily="34" charset="0"/>
              </a:rPr>
              <a:pPr/>
              <a:t>12</a:t>
            </a:fld>
            <a:endParaRPr lang="en-IN"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43B60599-597D-4FB5-8F92-D30CF784ED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4E4C6979-B1FA-4D65-BFE0-E16845D316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0244" name="Slide Number Placeholder 3">
            <a:extLst>
              <a:ext uri="{FF2B5EF4-FFF2-40B4-BE49-F238E27FC236}">
                <a16:creationId xmlns:a16="http://schemas.microsoft.com/office/drawing/2014/main" id="{99653393-8E48-47D8-AC2D-41CC395543C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96CC760-0B00-4591-8580-9C923E2F317A}" type="slidenum">
              <a:rPr lang="en-IN" altLang="en-US" smtClean="0">
                <a:latin typeface="Calibri" panose="020F0502020204030204" pitchFamily="34" charset="0"/>
              </a:rPr>
              <a:pPr/>
              <a:t>13</a:t>
            </a:fld>
            <a:endParaRPr lang="en-IN" altLang="en-US">
              <a:latin typeface="Calibri" panose="020F0502020204030204" pitchFamily="34" charset="0"/>
            </a:endParaRPr>
          </a:p>
        </p:txBody>
      </p:sp>
    </p:spTree>
    <p:extLst>
      <p:ext uri="{BB962C8B-B14F-4D97-AF65-F5344CB8AC3E}">
        <p14:creationId xmlns:p14="http://schemas.microsoft.com/office/powerpoint/2010/main" val="3533871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43B60599-597D-4FB5-8F92-D30CF784ED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4E4C6979-B1FA-4D65-BFE0-E16845D316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0244" name="Slide Number Placeholder 3">
            <a:extLst>
              <a:ext uri="{FF2B5EF4-FFF2-40B4-BE49-F238E27FC236}">
                <a16:creationId xmlns:a16="http://schemas.microsoft.com/office/drawing/2014/main" id="{99653393-8E48-47D8-AC2D-41CC395543C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96CC760-0B00-4591-8580-9C923E2F317A}" type="slidenum">
              <a:rPr lang="en-IN" altLang="en-US" smtClean="0">
                <a:latin typeface="Calibri" panose="020F0502020204030204" pitchFamily="34" charset="0"/>
              </a:rPr>
              <a:pPr/>
              <a:t>14</a:t>
            </a:fld>
            <a:endParaRPr lang="en-IN" altLang="en-US">
              <a:latin typeface="Calibri" panose="020F0502020204030204" pitchFamily="34" charset="0"/>
            </a:endParaRPr>
          </a:p>
        </p:txBody>
      </p:sp>
    </p:spTree>
    <p:extLst>
      <p:ext uri="{BB962C8B-B14F-4D97-AF65-F5344CB8AC3E}">
        <p14:creationId xmlns:p14="http://schemas.microsoft.com/office/powerpoint/2010/main" val="1382498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43B60599-597D-4FB5-8F92-D30CF784ED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4E4C6979-B1FA-4D65-BFE0-E16845D316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0244" name="Slide Number Placeholder 3">
            <a:extLst>
              <a:ext uri="{FF2B5EF4-FFF2-40B4-BE49-F238E27FC236}">
                <a16:creationId xmlns:a16="http://schemas.microsoft.com/office/drawing/2014/main" id="{99653393-8E48-47D8-AC2D-41CC395543C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96CC760-0B00-4591-8580-9C923E2F317A}" type="slidenum">
              <a:rPr lang="en-IN" altLang="en-US" smtClean="0">
                <a:latin typeface="Calibri" panose="020F0502020204030204" pitchFamily="34" charset="0"/>
              </a:rPr>
              <a:pPr/>
              <a:t>15</a:t>
            </a:fld>
            <a:endParaRPr lang="en-IN" altLang="en-US">
              <a:latin typeface="Calibri" panose="020F0502020204030204" pitchFamily="34" charset="0"/>
            </a:endParaRPr>
          </a:p>
        </p:txBody>
      </p:sp>
    </p:spTree>
    <p:extLst>
      <p:ext uri="{BB962C8B-B14F-4D97-AF65-F5344CB8AC3E}">
        <p14:creationId xmlns:p14="http://schemas.microsoft.com/office/powerpoint/2010/main" val="2111638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43B60599-597D-4FB5-8F92-D30CF784ED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4E4C6979-B1FA-4D65-BFE0-E16845D316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0244" name="Slide Number Placeholder 3">
            <a:extLst>
              <a:ext uri="{FF2B5EF4-FFF2-40B4-BE49-F238E27FC236}">
                <a16:creationId xmlns:a16="http://schemas.microsoft.com/office/drawing/2014/main" id="{99653393-8E48-47D8-AC2D-41CC395543C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96CC760-0B00-4591-8580-9C923E2F317A}" type="slidenum">
              <a:rPr lang="en-IN" altLang="en-US" smtClean="0">
                <a:latin typeface="Calibri" panose="020F0502020204030204" pitchFamily="34" charset="0"/>
              </a:rPr>
              <a:pPr/>
              <a:t>16</a:t>
            </a:fld>
            <a:endParaRPr lang="en-IN" altLang="en-US">
              <a:latin typeface="Calibri" panose="020F0502020204030204" pitchFamily="34" charset="0"/>
            </a:endParaRPr>
          </a:p>
        </p:txBody>
      </p:sp>
    </p:spTree>
    <p:extLst>
      <p:ext uri="{BB962C8B-B14F-4D97-AF65-F5344CB8AC3E}">
        <p14:creationId xmlns:p14="http://schemas.microsoft.com/office/powerpoint/2010/main" val="294274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43B60599-597D-4FB5-8F92-D30CF784ED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4E4C6979-B1FA-4D65-BFE0-E16845D316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0244" name="Slide Number Placeholder 3">
            <a:extLst>
              <a:ext uri="{FF2B5EF4-FFF2-40B4-BE49-F238E27FC236}">
                <a16:creationId xmlns:a16="http://schemas.microsoft.com/office/drawing/2014/main" id="{99653393-8E48-47D8-AC2D-41CC395543C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96CC760-0B00-4591-8580-9C923E2F317A}" type="slidenum">
              <a:rPr lang="en-IN" altLang="en-US" smtClean="0">
                <a:latin typeface="Calibri" panose="020F0502020204030204" pitchFamily="34" charset="0"/>
              </a:rPr>
              <a:pPr/>
              <a:t>17</a:t>
            </a:fld>
            <a:endParaRPr lang="en-IN" altLang="en-US">
              <a:latin typeface="Calibri" panose="020F0502020204030204" pitchFamily="34" charset="0"/>
            </a:endParaRPr>
          </a:p>
        </p:txBody>
      </p:sp>
    </p:spTree>
    <p:extLst>
      <p:ext uri="{BB962C8B-B14F-4D97-AF65-F5344CB8AC3E}">
        <p14:creationId xmlns:p14="http://schemas.microsoft.com/office/powerpoint/2010/main" val="3231979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43B60599-597D-4FB5-8F92-D30CF784ED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4E4C6979-B1FA-4D65-BFE0-E16845D316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0244" name="Slide Number Placeholder 3">
            <a:extLst>
              <a:ext uri="{FF2B5EF4-FFF2-40B4-BE49-F238E27FC236}">
                <a16:creationId xmlns:a16="http://schemas.microsoft.com/office/drawing/2014/main" id="{99653393-8E48-47D8-AC2D-41CC395543C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96CC760-0B00-4591-8580-9C923E2F317A}" type="slidenum">
              <a:rPr lang="en-IN" altLang="en-US" smtClean="0">
                <a:latin typeface="Calibri" panose="020F0502020204030204" pitchFamily="34" charset="0"/>
              </a:rPr>
              <a:pPr/>
              <a:t>18</a:t>
            </a:fld>
            <a:endParaRPr lang="en-IN" altLang="en-US">
              <a:latin typeface="Calibri" panose="020F0502020204030204" pitchFamily="34" charset="0"/>
            </a:endParaRPr>
          </a:p>
        </p:txBody>
      </p:sp>
    </p:spTree>
    <p:extLst>
      <p:ext uri="{BB962C8B-B14F-4D97-AF65-F5344CB8AC3E}">
        <p14:creationId xmlns:p14="http://schemas.microsoft.com/office/powerpoint/2010/main" val="1427178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43B60599-597D-4FB5-8F92-D30CF784ED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4E4C6979-B1FA-4D65-BFE0-E16845D316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0244" name="Slide Number Placeholder 3">
            <a:extLst>
              <a:ext uri="{FF2B5EF4-FFF2-40B4-BE49-F238E27FC236}">
                <a16:creationId xmlns:a16="http://schemas.microsoft.com/office/drawing/2014/main" id="{99653393-8E48-47D8-AC2D-41CC395543C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96CC760-0B00-4591-8580-9C923E2F317A}" type="slidenum">
              <a:rPr lang="en-IN" altLang="en-US" smtClean="0">
                <a:latin typeface="Calibri" panose="020F0502020204030204" pitchFamily="34" charset="0"/>
              </a:rPr>
              <a:pPr/>
              <a:t>19</a:t>
            </a:fld>
            <a:endParaRPr lang="en-IN" altLang="en-US">
              <a:latin typeface="Calibri" panose="020F0502020204030204" pitchFamily="34" charset="0"/>
            </a:endParaRPr>
          </a:p>
        </p:txBody>
      </p:sp>
    </p:spTree>
    <p:extLst>
      <p:ext uri="{BB962C8B-B14F-4D97-AF65-F5344CB8AC3E}">
        <p14:creationId xmlns:p14="http://schemas.microsoft.com/office/powerpoint/2010/main" val="868158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43B60599-597D-4FB5-8F92-D30CF784ED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4E4C6979-B1FA-4D65-BFE0-E16845D316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0244" name="Slide Number Placeholder 3">
            <a:extLst>
              <a:ext uri="{FF2B5EF4-FFF2-40B4-BE49-F238E27FC236}">
                <a16:creationId xmlns:a16="http://schemas.microsoft.com/office/drawing/2014/main" id="{99653393-8E48-47D8-AC2D-41CC395543C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96CC760-0B00-4591-8580-9C923E2F317A}" type="slidenum">
              <a:rPr lang="en-IN" altLang="en-US" smtClean="0">
                <a:latin typeface="Calibri" panose="020F0502020204030204" pitchFamily="34" charset="0"/>
              </a:rPr>
              <a:pPr/>
              <a:t>20</a:t>
            </a:fld>
            <a:endParaRPr lang="en-IN" altLang="en-US">
              <a:latin typeface="Calibri" panose="020F0502020204030204" pitchFamily="34" charset="0"/>
            </a:endParaRPr>
          </a:p>
        </p:txBody>
      </p:sp>
    </p:spTree>
    <p:extLst>
      <p:ext uri="{BB962C8B-B14F-4D97-AF65-F5344CB8AC3E}">
        <p14:creationId xmlns:p14="http://schemas.microsoft.com/office/powerpoint/2010/main" val="2598038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43B60599-597D-4FB5-8F92-D30CF784ED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4E4C6979-B1FA-4D65-BFE0-E16845D316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0244" name="Slide Number Placeholder 3">
            <a:extLst>
              <a:ext uri="{FF2B5EF4-FFF2-40B4-BE49-F238E27FC236}">
                <a16:creationId xmlns:a16="http://schemas.microsoft.com/office/drawing/2014/main" id="{99653393-8E48-47D8-AC2D-41CC395543C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96CC760-0B00-4591-8580-9C923E2F317A}" type="slidenum">
              <a:rPr lang="en-IN" altLang="en-US" smtClean="0">
                <a:latin typeface="Calibri" panose="020F0502020204030204" pitchFamily="34" charset="0"/>
              </a:rPr>
              <a:pPr/>
              <a:t>21</a:t>
            </a:fld>
            <a:endParaRPr lang="en-IN" altLang="en-US">
              <a:latin typeface="Calibri" panose="020F0502020204030204" pitchFamily="34" charset="0"/>
            </a:endParaRPr>
          </a:p>
        </p:txBody>
      </p:sp>
    </p:spTree>
    <p:extLst>
      <p:ext uri="{BB962C8B-B14F-4D97-AF65-F5344CB8AC3E}">
        <p14:creationId xmlns:p14="http://schemas.microsoft.com/office/powerpoint/2010/main" val="1041234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6F0E6F5D-260B-4CC8-B896-B65383751F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CA87B51E-DFE7-49F3-804D-3466E27213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4100" name="Slide Number Placeholder 3">
            <a:extLst>
              <a:ext uri="{FF2B5EF4-FFF2-40B4-BE49-F238E27FC236}">
                <a16:creationId xmlns:a16="http://schemas.microsoft.com/office/drawing/2014/main" id="{1AF79A1B-3576-43C4-92C1-079CDD64C28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F0F3DDD-E0F4-4030-BE5E-6D3A65D753FF}" type="slidenum">
              <a:rPr lang="en-IN" altLang="en-US" smtClean="0">
                <a:latin typeface="Calibri" panose="020F0502020204030204" pitchFamily="34" charset="0"/>
              </a:rPr>
              <a:pPr/>
              <a:t>3</a:t>
            </a:fld>
            <a:endParaRPr lang="en-IN"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233FD595-988F-4E9E-BFE8-738028F06D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2BF14BF0-AC4D-4A25-9FE4-F757580398F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6148" name="Slide Number Placeholder 3">
            <a:extLst>
              <a:ext uri="{FF2B5EF4-FFF2-40B4-BE49-F238E27FC236}">
                <a16:creationId xmlns:a16="http://schemas.microsoft.com/office/drawing/2014/main" id="{46B6A1F6-7E89-4802-A126-93D6077AA56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33154A8-927D-4CB8-82D3-03FDE10BB04E}" type="slidenum">
              <a:rPr lang="en-IN" altLang="en-US" smtClean="0">
                <a:latin typeface="Calibri" panose="020F0502020204030204" pitchFamily="34" charset="0"/>
              </a:rPr>
              <a:pPr/>
              <a:t>4</a:t>
            </a:fld>
            <a:endParaRPr lang="en-IN"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A0E3986D-0E95-4D43-B2DF-91BD7471F65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E3642ED-BA8A-4E8F-8089-F4402C7E98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8196" name="Slide Number Placeholder 3">
            <a:extLst>
              <a:ext uri="{FF2B5EF4-FFF2-40B4-BE49-F238E27FC236}">
                <a16:creationId xmlns:a16="http://schemas.microsoft.com/office/drawing/2014/main" id="{B80F4A3A-A569-4697-B3B6-14792AFA89A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7B4677A-11DD-431A-85E2-D4CECFF06108}" type="slidenum">
              <a:rPr lang="en-IN" altLang="en-US" smtClean="0">
                <a:latin typeface="Calibri" panose="020F0502020204030204" pitchFamily="34" charset="0"/>
              </a:rPr>
              <a:pPr/>
              <a:t>5</a:t>
            </a:fld>
            <a:endParaRPr lang="en-IN"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3AD5937C-8329-4AFE-9793-941F2406BC5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2877C198-67BE-42DF-B62F-C613B10CDA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2292" name="Slide Number Placeholder 3">
            <a:extLst>
              <a:ext uri="{FF2B5EF4-FFF2-40B4-BE49-F238E27FC236}">
                <a16:creationId xmlns:a16="http://schemas.microsoft.com/office/drawing/2014/main" id="{3937B0E6-5812-4AE7-9410-35481088561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80D7DE-5AE6-40D8-9812-A461F895D6FB}" type="slidenum">
              <a:rPr lang="en-IN" altLang="en-US" smtClean="0">
                <a:latin typeface="Calibri" panose="020F0502020204030204" pitchFamily="34" charset="0"/>
              </a:rPr>
              <a:pPr/>
              <a:t>7</a:t>
            </a:fld>
            <a:endParaRPr lang="en-IN"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3AD5937C-8329-4AFE-9793-941F2406BC5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2877C198-67BE-42DF-B62F-C613B10CDA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2292" name="Slide Number Placeholder 3">
            <a:extLst>
              <a:ext uri="{FF2B5EF4-FFF2-40B4-BE49-F238E27FC236}">
                <a16:creationId xmlns:a16="http://schemas.microsoft.com/office/drawing/2014/main" id="{3937B0E6-5812-4AE7-9410-35481088561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80D7DE-5AE6-40D8-9812-A461F895D6FB}" type="slidenum">
              <a:rPr lang="en-IN" altLang="en-US" smtClean="0">
                <a:latin typeface="Calibri" panose="020F0502020204030204" pitchFamily="34" charset="0"/>
              </a:rPr>
              <a:pPr/>
              <a:t>8</a:t>
            </a:fld>
            <a:endParaRPr lang="en-IN" altLang="en-US">
              <a:latin typeface="Calibri" panose="020F0502020204030204" pitchFamily="34" charset="0"/>
            </a:endParaRPr>
          </a:p>
        </p:txBody>
      </p:sp>
    </p:spTree>
    <p:extLst>
      <p:ext uri="{BB962C8B-B14F-4D97-AF65-F5344CB8AC3E}">
        <p14:creationId xmlns:p14="http://schemas.microsoft.com/office/powerpoint/2010/main" val="1246722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3AD5937C-8329-4AFE-9793-941F2406BC5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2877C198-67BE-42DF-B62F-C613B10CDA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2292" name="Slide Number Placeholder 3">
            <a:extLst>
              <a:ext uri="{FF2B5EF4-FFF2-40B4-BE49-F238E27FC236}">
                <a16:creationId xmlns:a16="http://schemas.microsoft.com/office/drawing/2014/main" id="{3937B0E6-5812-4AE7-9410-35481088561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80D7DE-5AE6-40D8-9812-A461F895D6FB}" type="slidenum">
              <a:rPr lang="en-IN" altLang="en-US" smtClean="0">
                <a:latin typeface="Calibri" panose="020F0502020204030204" pitchFamily="34" charset="0"/>
              </a:rPr>
              <a:pPr/>
              <a:t>9</a:t>
            </a:fld>
            <a:endParaRPr lang="en-IN" altLang="en-US">
              <a:latin typeface="Calibri" panose="020F0502020204030204" pitchFamily="34" charset="0"/>
            </a:endParaRPr>
          </a:p>
        </p:txBody>
      </p:sp>
    </p:spTree>
    <p:extLst>
      <p:ext uri="{BB962C8B-B14F-4D97-AF65-F5344CB8AC3E}">
        <p14:creationId xmlns:p14="http://schemas.microsoft.com/office/powerpoint/2010/main" val="2853126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3AD5937C-8329-4AFE-9793-941F2406BC5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2877C198-67BE-42DF-B62F-C613B10CDA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2292" name="Slide Number Placeholder 3">
            <a:extLst>
              <a:ext uri="{FF2B5EF4-FFF2-40B4-BE49-F238E27FC236}">
                <a16:creationId xmlns:a16="http://schemas.microsoft.com/office/drawing/2014/main" id="{3937B0E6-5812-4AE7-9410-35481088561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80D7DE-5AE6-40D8-9812-A461F895D6FB}" type="slidenum">
              <a:rPr lang="en-IN" altLang="en-US" smtClean="0">
                <a:latin typeface="Calibri" panose="020F0502020204030204" pitchFamily="34" charset="0"/>
              </a:rPr>
              <a:pPr/>
              <a:t>10</a:t>
            </a:fld>
            <a:endParaRPr lang="en-IN" altLang="en-US">
              <a:latin typeface="Calibri" panose="020F0502020204030204" pitchFamily="34" charset="0"/>
            </a:endParaRPr>
          </a:p>
        </p:txBody>
      </p:sp>
    </p:spTree>
    <p:extLst>
      <p:ext uri="{BB962C8B-B14F-4D97-AF65-F5344CB8AC3E}">
        <p14:creationId xmlns:p14="http://schemas.microsoft.com/office/powerpoint/2010/main" val="972735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3/14/2023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3/14/2023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3/14/2023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3/14/2023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3/14/2023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9899" r="29410"/>
          <a:stretch/>
        </p:blipFill>
        <p:spPr>
          <a:xfrm>
            <a:off x="446534" y="581830"/>
            <a:ext cx="1075316" cy="1489710"/>
          </a:xfrm>
          <a:prstGeom prst="rect">
            <a:avLst/>
          </a:prstGeom>
        </p:spPr>
      </p:pic>
      <p:sp>
        <p:nvSpPr>
          <p:cNvPr id="6" name="Rectangle 5"/>
          <p:cNvSpPr/>
          <p:nvPr/>
        </p:nvSpPr>
        <p:spPr>
          <a:xfrm>
            <a:off x="815508" y="567611"/>
            <a:ext cx="11376492" cy="2492990"/>
          </a:xfrm>
          <a:prstGeom prst="rect">
            <a:avLst/>
          </a:prstGeom>
          <a:noFill/>
        </p:spPr>
        <p:txBody>
          <a:bodyPr wrap="square" lIns="91440" tIns="45720" rIns="91440" bIns="45720">
            <a:spAutoFit/>
          </a:bodyPr>
          <a:lstStyle/>
          <a:p>
            <a:pPr algn="ctr">
              <a:buClr>
                <a:schemeClr val="accent1"/>
              </a:buClr>
              <a:buSzPct val="70000"/>
              <a:defRPr/>
            </a:pPr>
            <a:r>
              <a:rPr lang="en-US" sz="4000" b="1" dirty="0">
                <a:ln w="9525">
                  <a:solidFill>
                    <a:schemeClr val="bg1"/>
                  </a:solidFill>
                  <a:prstDash val="solid"/>
                </a:ln>
                <a:effectLst>
                  <a:outerShdw blurRad="12700" dist="38100" dir="2700000" algn="tl" rotWithShape="0">
                    <a:schemeClr val="bg1">
                      <a:lumMod val="50000"/>
                    </a:schemeClr>
                  </a:outerShdw>
                </a:effectLst>
              </a:rPr>
              <a:t>Department of Computer Science &amp; Engineering</a:t>
            </a:r>
          </a:p>
          <a:p>
            <a:pPr algn="ctr">
              <a:buClr>
                <a:schemeClr val="accent1"/>
              </a:buClr>
              <a:buSzPct val="70000"/>
              <a:defRPr/>
            </a:pPr>
            <a:endParaRPr lang="en-US" sz="4000" b="1" dirty="0">
              <a:ln w="9525">
                <a:solidFill>
                  <a:schemeClr val="bg1"/>
                </a:solidFill>
                <a:prstDash val="solid"/>
              </a:ln>
              <a:effectLst>
                <a:outerShdw blurRad="12700" dist="38100" dir="2700000" algn="tl" rotWithShape="0">
                  <a:schemeClr val="bg1">
                    <a:lumMod val="50000"/>
                  </a:schemeClr>
                </a:outerShdw>
              </a:effectLst>
            </a:endParaRPr>
          </a:p>
          <a:p>
            <a:pPr algn="ctr">
              <a:buClr>
                <a:schemeClr val="accent1"/>
              </a:buClr>
              <a:buSzPct val="70000"/>
              <a:defRPr/>
            </a:pPr>
            <a:r>
              <a:rPr lang="en-US" sz="3600" b="1" dirty="0">
                <a:ln w="9525">
                  <a:solidFill>
                    <a:schemeClr val="bg1"/>
                  </a:solidFill>
                  <a:prstDash val="solid"/>
                </a:ln>
                <a:effectLst>
                  <a:outerShdw blurRad="12700" dist="38100" dir="2700000" algn="tl" rotWithShape="0">
                    <a:schemeClr val="bg1">
                      <a:lumMod val="50000"/>
                    </a:schemeClr>
                  </a:outerShdw>
                </a:effectLst>
              </a:rPr>
              <a:t>PROJECT EVALUATION</a:t>
            </a:r>
          </a:p>
        </p:txBody>
      </p:sp>
      <p:sp>
        <p:nvSpPr>
          <p:cNvPr id="8" name="TextBox 7"/>
          <p:cNvSpPr txBox="1"/>
          <p:nvPr/>
        </p:nvSpPr>
        <p:spPr>
          <a:xfrm>
            <a:off x="4079421" y="2764903"/>
            <a:ext cx="4743450" cy="861774"/>
          </a:xfrm>
          <a:prstGeom prst="rect">
            <a:avLst/>
          </a:prstGeom>
          <a:noFill/>
        </p:spPr>
        <p:txBody>
          <a:bodyPr wrap="square" rtlCol="0">
            <a:spAutoFit/>
          </a:bodyPr>
          <a:lstStyle/>
          <a:p>
            <a:pPr algn="ctr"/>
            <a:endParaRPr lang="en-US" sz="3200" b="1" dirty="0">
              <a:ln w="0"/>
            </a:endParaRPr>
          </a:p>
          <a:p>
            <a:endParaRPr lang="en-US" dirty="0"/>
          </a:p>
        </p:txBody>
      </p:sp>
      <p:sp>
        <p:nvSpPr>
          <p:cNvPr id="11" name="TextBox 10">
            <a:extLst>
              <a:ext uri="{FF2B5EF4-FFF2-40B4-BE49-F238E27FC236}">
                <a16:creationId xmlns:a16="http://schemas.microsoft.com/office/drawing/2014/main" id="{6074618E-0D39-4401-9C88-85E9EF1C1922}"/>
              </a:ext>
            </a:extLst>
          </p:cNvPr>
          <p:cNvSpPr txBox="1"/>
          <p:nvPr/>
        </p:nvSpPr>
        <p:spPr>
          <a:xfrm>
            <a:off x="738284" y="3886200"/>
            <a:ext cx="6418526" cy="2308324"/>
          </a:xfrm>
          <a:prstGeom prst="rect">
            <a:avLst/>
          </a:prstGeom>
          <a:noFill/>
        </p:spPr>
        <p:txBody>
          <a:bodyPr wrap="square" rtlCol="0">
            <a:spAutoFit/>
          </a:bodyPr>
          <a:lstStyle/>
          <a:p>
            <a:r>
              <a:rPr lang="en-IN" sz="2400" dirty="0">
                <a:solidFill>
                  <a:schemeClr val="bg1"/>
                </a:solidFill>
              </a:rPr>
              <a:t>Team Members</a:t>
            </a:r>
          </a:p>
          <a:p>
            <a:endParaRPr lang="en-IN" sz="2400" dirty="0">
              <a:solidFill>
                <a:schemeClr val="bg1"/>
              </a:solidFill>
            </a:endParaRPr>
          </a:p>
          <a:p>
            <a:r>
              <a:rPr lang="en-IN" sz="2400" dirty="0">
                <a:solidFill>
                  <a:schemeClr val="bg1"/>
                </a:solidFill>
              </a:rPr>
              <a:t>Ritika Rastogi -1900320100127</a:t>
            </a:r>
          </a:p>
          <a:p>
            <a:r>
              <a:rPr lang="en-IN" sz="2400" dirty="0">
                <a:solidFill>
                  <a:schemeClr val="bg1"/>
                </a:solidFill>
              </a:rPr>
              <a:t>Riya Gupta-1900320100129</a:t>
            </a:r>
          </a:p>
          <a:p>
            <a:endParaRPr lang="en-IN" sz="2400" dirty="0">
              <a:solidFill>
                <a:schemeClr val="bg1"/>
              </a:solidFill>
            </a:endParaRPr>
          </a:p>
          <a:p>
            <a:endParaRPr lang="en-IN" sz="2400" dirty="0">
              <a:solidFill>
                <a:schemeClr val="bg1"/>
              </a:solidFill>
            </a:endParaRPr>
          </a:p>
        </p:txBody>
      </p:sp>
      <p:sp>
        <p:nvSpPr>
          <p:cNvPr id="21" name="TextBox 20">
            <a:extLst>
              <a:ext uri="{FF2B5EF4-FFF2-40B4-BE49-F238E27FC236}">
                <a16:creationId xmlns:a16="http://schemas.microsoft.com/office/drawing/2014/main" id="{5722C9A1-3FBF-48B7-9363-D19757FB5131}"/>
              </a:ext>
            </a:extLst>
          </p:cNvPr>
          <p:cNvSpPr txBox="1"/>
          <p:nvPr/>
        </p:nvSpPr>
        <p:spPr>
          <a:xfrm>
            <a:off x="6676961" y="4656507"/>
            <a:ext cx="5056673" cy="1569660"/>
          </a:xfrm>
          <a:prstGeom prst="rect">
            <a:avLst/>
          </a:prstGeom>
          <a:noFill/>
        </p:spPr>
        <p:txBody>
          <a:bodyPr wrap="square" rtlCol="0">
            <a:spAutoFit/>
          </a:bodyPr>
          <a:lstStyle/>
          <a:p>
            <a:r>
              <a:rPr lang="en-IN" sz="2400" dirty="0">
                <a:solidFill>
                  <a:schemeClr val="bg1"/>
                </a:solidFill>
              </a:rPr>
              <a:t>Guide</a:t>
            </a:r>
          </a:p>
          <a:p>
            <a:r>
              <a:rPr lang="en-IN" sz="2400" dirty="0">
                <a:solidFill>
                  <a:schemeClr val="bg1"/>
                </a:solidFill>
              </a:rPr>
              <a:t>Ayushi Agarwal, Asst. Professor, CSE </a:t>
            </a:r>
          </a:p>
          <a:p>
            <a:endParaRPr lang="en-IN" sz="2400" dirty="0">
              <a:solidFill>
                <a:schemeClr val="bg1"/>
              </a:solidFill>
            </a:endParaRPr>
          </a:p>
          <a:p>
            <a:endParaRPr lang="en-IN" sz="2400" dirty="0">
              <a:solidFill>
                <a:schemeClr val="bg1"/>
              </a:solidFill>
            </a:endParaRPr>
          </a:p>
        </p:txBody>
      </p:sp>
    </p:spTree>
    <p:extLst>
      <p:ext uri="{BB962C8B-B14F-4D97-AF65-F5344CB8AC3E}">
        <p14:creationId xmlns:p14="http://schemas.microsoft.com/office/powerpoint/2010/main" val="1695495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72">
            <a:extLst>
              <a:ext uri="{FF2B5EF4-FFF2-40B4-BE49-F238E27FC236}">
                <a16:creationId xmlns:a16="http://schemas.microsoft.com/office/drawing/2014/main" id="{6D8DF7D0-91A2-4CA9-B965-4C0A40DA322C}"/>
              </a:ext>
            </a:extLst>
          </p:cNvPr>
          <p:cNvSpPr txBox="1">
            <a:spLocks noChangeArrowheads="1"/>
          </p:cNvSpPr>
          <p:nvPr/>
        </p:nvSpPr>
        <p:spPr bwMode="auto">
          <a:xfrm>
            <a:off x="9363075" y="1536700"/>
            <a:ext cx="20859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p:txBody>
      </p:sp>
      <p:sp>
        <p:nvSpPr>
          <p:cNvPr id="8" name="TextBox 7">
            <a:extLst>
              <a:ext uri="{FF2B5EF4-FFF2-40B4-BE49-F238E27FC236}">
                <a16:creationId xmlns:a16="http://schemas.microsoft.com/office/drawing/2014/main" id="{21FB075C-6FE5-4550-9FCF-B9B965F7260C}"/>
              </a:ext>
            </a:extLst>
          </p:cNvPr>
          <p:cNvSpPr txBox="1">
            <a:spLocks noChangeArrowheads="1"/>
          </p:cNvSpPr>
          <p:nvPr/>
        </p:nvSpPr>
        <p:spPr bwMode="auto">
          <a:xfrm>
            <a:off x="613728" y="896620"/>
            <a:ext cx="78597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IN" altLang="en-US" sz="4000" b="1" dirty="0">
                <a:solidFill>
                  <a:schemeClr val="bg1"/>
                </a:solidFill>
                <a:latin typeface="Gill Sans MT (Headings)"/>
              </a:rPr>
              <a:t>Proposed Method</a:t>
            </a:r>
          </a:p>
        </p:txBody>
      </p:sp>
      <p:pic>
        <p:nvPicPr>
          <p:cNvPr id="9" name="Picture 8">
            <a:extLst>
              <a:ext uri="{FF2B5EF4-FFF2-40B4-BE49-F238E27FC236}">
                <a16:creationId xmlns:a16="http://schemas.microsoft.com/office/drawing/2014/main" id="{BC4B7E47-2977-4817-8F83-E713A1D646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2" name="TextBox 1">
            <a:extLst>
              <a:ext uri="{FF2B5EF4-FFF2-40B4-BE49-F238E27FC236}">
                <a16:creationId xmlns:a16="http://schemas.microsoft.com/office/drawing/2014/main" id="{BB8DAD6E-5B1F-644B-0383-EE48DCF5C8A6}"/>
              </a:ext>
            </a:extLst>
          </p:cNvPr>
          <p:cNvSpPr txBox="1"/>
          <p:nvPr/>
        </p:nvSpPr>
        <p:spPr>
          <a:xfrm>
            <a:off x="613728" y="2253952"/>
            <a:ext cx="11224726" cy="2056332"/>
          </a:xfrm>
          <a:prstGeom prst="rect">
            <a:avLst/>
          </a:prstGeom>
          <a:noFill/>
        </p:spPr>
        <p:txBody>
          <a:bodyPr wrap="square" rtlCol="0">
            <a:spAutoFit/>
          </a:bodyPr>
          <a:lstStyle/>
          <a:p>
            <a:pPr algn="just">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2. HTML,CSS and JavaScript-HTML are used to provide structure to the website.CSS is used for styling the website and JavaScript is used to provide interactivity to the website. In this application, we have used two CSS frameworks:-</a:t>
            </a:r>
          </a:p>
          <a:p>
            <a:pPr algn="just">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I.)Bootstrap-It is one of the most extensively used HTML, CSS and JavaScript frameworks. It is an open-source framework and is free to use. It follows a mobile-first approach. It helps to make the website fully responsive and has various built-in classes which could easily manipulate the styling of the web-page.</a:t>
            </a:r>
          </a:p>
          <a:p>
            <a:endParaRPr lang="en-IN" dirty="0"/>
          </a:p>
        </p:txBody>
      </p:sp>
    </p:spTree>
    <p:extLst>
      <p:ext uri="{BB962C8B-B14F-4D97-AF65-F5344CB8AC3E}">
        <p14:creationId xmlns:p14="http://schemas.microsoft.com/office/powerpoint/2010/main" val="126091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72">
            <a:extLst>
              <a:ext uri="{FF2B5EF4-FFF2-40B4-BE49-F238E27FC236}">
                <a16:creationId xmlns:a16="http://schemas.microsoft.com/office/drawing/2014/main" id="{8EDB0D41-B821-43DB-8588-B968B18CA621}"/>
              </a:ext>
            </a:extLst>
          </p:cNvPr>
          <p:cNvSpPr txBox="1">
            <a:spLocks noChangeArrowheads="1"/>
          </p:cNvSpPr>
          <p:nvPr/>
        </p:nvSpPr>
        <p:spPr bwMode="auto">
          <a:xfrm>
            <a:off x="9363075" y="1536700"/>
            <a:ext cx="20859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p:txBody>
      </p:sp>
      <p:sp>
        <p:nvSpPr>
          <p:cNvPr id="7" name="TextBox 6">
            <a:extLst>
              <a:ext uri="{FF2B5EF4-FFF2-40B4-BE49-F238E27FC236}">
                <a16:creationId xmlns:a16="http://schemas.microsoft.com/office/drawing/2014/main" id="{542858B3-C82F-41DF-9979-0EBA090D4DD0}"/>
              </a:ext>
            </a:extLst>
          </p:cNvPr>
          <p:cNvSpPr txBox="1">
            <a:spLocks noChangeArrowheads="1"/>
          </p:cNvSpPr>
          <p:nvPr/>
        </p:nvSpPr>
        <p:spPr bwMode="auto">
          <a:xfrm>
            <a:off x="613728" y="896620"/>
            <a:ext cx="82631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4000" b="1" dirty="0">
                <a:solidFill>
                  <a:schemeClr val="bg1"/>
                </a:solidFill>
                <a:latin typeface="Gill Sans MT (Headings)"/>
              </a:rPr>
              <a:t>Deliverables</a:t>
            </a:r>
            <a:endParaRPr lang="en-IN" altLang="en-US" sz="4000" b="1" dirty="0">
              <a:solidFill>
                <a:schemeClr val="bg1"/>
              </a:solidFill>
              <a:latin typeface="Gill Sans MT (Headings)"/>
            </a:endParaRPr>
          </a:p>
        </p:txBody>
      </p:sp>
      <p:pic>
        <p:nvPicPr>
          <p:cNvPr id="8" name="Picture 7">
            <a:extLst>
              <a:ext uri="{FF2B5EF4-FFF2-40B4-BE49-F238E27FC236}">
                <a16:creationId xmlns:a16="http://schemas.microsoft.com/office/drawing/2014/main" id="{1366D29B-ECBA-401B-9F3E-4DFFB5B946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3" name="TextBox 2">
            <a:extLst>
              <a:ext uri="{FF2B5EF4-FFF2-40B4-BE49-F238E27FC236}">
                <a16:creationId xmlns:a16="http://schemas.microsoft.com/office/drawing/2014/main" id="{C0967864-58A6-EE53-33FE-809E8FDFC189}"/>
              </a:ext>
            </a:extLst>
          </p:cNvPr>
          <p:cNvSpPr txBox="1"/>
          <p:nvPr/>
        </p:nvSpPr>
        <p:spPr>
          <a:xfrm>
            <a:off x="388387" y="1798662"/>
            <a:ext cx="11250045" cy="646331"/>
          </a:xfrm>
          <a:prstGeom prst="rect">
            <a:avLst/>
          </a:prstGeom>
          <a:noFill/>
        </p:spPr>
        <p:txBody>
          <a:bodyPr wrap="square">
            <a:spAutoFit/>
          </a:bodyPr>
          <a:lstStyle/>
          <a:p>
            <a:r>
              <a:rPr lang="en-IN" dirty="0"/>
              <a:t>The output of the project will be an employee management system dashboard that will provide following functionalities to each view-</a:t>
            </a:r>
          </a:p>
        </p:txBody>
      </p:sp>
      <p:pic>
        <p:nvPicPr>
          <p:cNvPr id="2" name="Picture 1">
            <a:extLst>
              <a:ext uri="{FF2B5EF4-FFF2-40B4-BE49-F238E27FC236}">
                <a16:creationId xmlns:a16="http://schemas.microsoft.com/office/drawing/2014/main" id="{68C3668C-33E8-BCDC-1A9C-D40893DB588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67610" y="2376793"/>
            <a:ext cx="2945130" cy="3837305"/>
          </a:xfrm>
          <a:prstGeom prst="rect">
            <a:avLst/>
          </a:prstGeom>
          <a:noFill/>
          <a:ln>
            <a:noFill/>
          </a:ln>
        </p:spPr>
      </p:pic>
      <p:sp>
        <p:nvSpPr>
          <p:cNvPr id="4" name="TextBox 3">
            <a:extLst>
              <a:ext uri="{FF2B5EF4-FFF2-40B4-BE49-F238E27FC236}">
                <a16:creationId xmlns:a16="http://schemas.microsoft.com/office/drawing/2014/main" id="{E5424A07-AB64-6EB5-D247-2C076223133A}"/>
              </a:ext>
            </a:extLst>
          </p:cNvPr>
          <p:cNvSpPr txBox="1"/>
          <p:nvPr/>
        </p:nvSpPr>
        <p:spPr>
          <a:xfrm>
            <a:off x="553568" y="2377306"/>
            <a:ext cx="11415228" cy="4635884"/>
          </a:xfrm>
          <a:prstGeom prst="rect">
            <a:avLst/>
          </a:prstGeom>
          <a:noFill/>
        </p:spPr>
        <p:txBody>
          <a:bodyPr wrap="square" rtlCol="0">
            <a:spAutoFit/>
          </a:bodyPr>
          <a:lstStyle/>
          <a:p>
            <a:r>
              <a:rPr lang="en-US" dirty="0">
                <a:latin typeface="+mj-lt"/>
              </a:rPr>
              <a:t>1. H.R VIEW</a:t>
            </a:r>
          </a:p>
          <a:p>
            <a:pPr>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(i)View the Employees List, and their details, and execute CRUD actions on them. </a:t>
            </a:r>
          </a:p>
          <a:p>
            <a:pPr>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(ii)View the Organization's different departments.</a:t>
            </a:r>
          </a:p>
          <a:p>
            <a:pPr>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(iii)Take a look at the projects the company is working on and keep track of their progress.</a:t>
            </a:r>
          </a:p>
          <a:p>
            <a:pPr>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(iv)Verify any employee's attendance record.</a:t>
            </a:r>
          </a:p>
          <a:p>
            <a:pPr>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(v)Distribute discounts and bonuses to various staff.</a:t>
            </a:r>
          </a:p>
          <a:p>
            <a:pPr>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(vi)Send out crucial notifications.</a:t>
            </a:r>
          </a:p>
          <a:p>
            <a:pPr>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(vii)Examine employee feedback.</a:t>
            </a:r>
          </a:p>
          <a:p>
            <a:pPr>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(viii)Approve leaves</a:t>
            </a:r>
          </a:p>
          <a:p>
            <a:pPr>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(ix)View issues and questions and address them.</a:t>
            </a:r>
          </a:p>
          <a:p>
            <a:pPr>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(x)View fresh applications on the job portal of the organization and decide whether to accept or reject them.</a:t>
            </a:r>
          </a:p>
          <a:p>
            <a:r>
              <a:rPr lang="en-US" dirty="0">
                <a:latin typeface="+mj-lt"/>
              </a:rPr>
              <a:t> </a:t>
            </a:r>
            <a:endParaRPr lang="en-IN" dirty="0">
              <a:latin typeface="+mj-lt"/>
            </a:endParaRPr>
          </a:p>
        </p:txBody>
      </p:sp>
    </p:spTree>
    <p:extLst>
      <p:ext uri="{BB962C8B-B14F-4D97-AF65-F5344CB8AC3E}">
        <p14:creationId xmlns:p14="http://schemas.microsoft.com/office/powerpoint/2010/main" val="4243730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72">
            <a:extLst>
              <a:ext uri="{FF2B5EF4-FFF2-40B4-BE49-F238E27FC236}">
                <a16:creationId xmlns:a16="http://schemas.microsoft.com/office/drawing/2014/main" id="{8EDB0D41-B821-43DB-8588-B968B18CA621}"/>
              </a:ext>
            </a:extLst>
          </p:cNvPr>
          <p:cNvSpPr txBox="1">
            <a:spLocks noChangeArrowheads="1"/>
          </p:cNvSpPr>
          <p:nvPr/>
        </p:nvSpPr>
        <p:spPr bwMode="auto">
          <a:xfrm>
            <a:off x="9363075" y="1536700"/>
            <a:ext cx="20859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p:txBody>
      </p:sp>
      <p:sp>
        <p:nvSpPr>
          <p:cNvPr id="7" name="TextBox 6">
            <a:extLst>
              <a:ext uri="{FF2B5EF4-FFF2-40B4-BE49-F238E27FC236}">
                <a16:creationId xmlns:a16="http://schemas.microsoft.com/office/drawing/2014/main" id="{542858B3-C82F-41DF-9979-0EBA090D4DD0}"/>
              </a:ext>
            </a:extLst>
          </p:cNvPr>
          <p:cNvSpPr txBox="1">
            <a:spLocks noChangeArrowheads="1"/>
          </p:cNvSpPr>
          <p:nvPr/>
        </p:nvSpPr>
        <p:spPr bwMode="auto">
          <a:xfrm>
            <a:off x="613728" y="896620"/>
            <a:ext cx="82631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4000" b="1" dirty="0">
                <a:solidFill>
                  <a:schemeClr val="bg1"/>
                </a:solidFill>
                <a:latin typeface="Gill Sans MT (Headings)"/>
              </a:rPr>
              <a:t>Deliverables</a:t>
            </a:r>
            <a:endParaRPr lang="en-IN" altLang="en-US" sz="4000" b="1" dirty="0">
              <a:solidFill>
                <a:schemeClr val="bg1"/>
              </a:solidFill>
              <a:latin typeface="Gill Sans MT (Headings)"/>
            </a:endParaRPr>
          </a:p>
        </p:txBody>
      </p:sp>
      <p:pic>
        <p:nvPicPr>
          <p:cNvPr id="8" name="Picture 7">
            <a:extLst>
              <a:ext uri="{FF2B5EF4-FFF2-40B4-BE49-F238E27FC236}">
                <a16:creationId xmlns:a16="http://schemas.microsoft.com/office/drawing/2014/main" id="{1366D29B-ECBA-401B-9F3E-4DFFB5B946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3" name="TextBox 2">
            <a:extLst>
              <a:ext uri="{FF2B5EF4-FFF2-40B4-BE49-F238E27FC236}">
                <a16:creationId xmlns:a16="http://schemas.microsoft.com/office/drawing/2014/main" id="{C0967864-58A6-EE53-33FE-809E8FDFC189}"/>
              </a:ext>
            </a:extLst>
          </p:cNvPr>
          <p:cNvSpPr txBox="1"/>
          <p:nvPr/>
        </p:nvSpPr>
        <p:spPr>
          <a:xfrm>
            <a:off x="742950" y="2457070"/>
            <a:ext cx="6245679" cy="2763064"/>
          </a:xfrm>
          <a:prstGeom prst="rect">
            <a:avLst/>
          </a:prstGeom>
          <a:noFill/>
        </p:spPr>
        <p:txBody>
          <a:bodyPr wrap="square">
            <a:spAutoFit/>
          </a:bodyPr>
          <a:lstStyle/>
          <a:p>
            <a:pPr>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2. EMPLOYEE VIEW</a:t>
            </a:r>
          </a:p>
          <a:p>
            <a:pPr>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(i)Review their information and make any necessary changes.</a:t>
            </a:r>
          </a:p>
          <a:p>
            <a:pPr>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(ii)Mark their attendance.</a:t>
            </a:r>
          </a:p>
          <a:p>
            <a:pPr>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(iii)Request leave.</a:t>
            </a:r>
          </a:p>
          <a:p>
            <a:pPr>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(iv)Verify the day's assignment.</a:t>
            </a:r>
          </a:p>
          <a:p>
            <a:pPr>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(v)View discounts and rewards and redeem them.</a:t>
            </a:r>
          </a:p>
          <a:p>
            <a:endParaRPr lang="en-IN" dirty="0"/>
          </a:p>
        </p:txBody>
      </p:sp>
      <p:pic>
        <p:nvPicPr>
          <p:cNvPr id="2" name="Picture 1">
            <a:extLst>
              <a:ext uri="{FF2B5EF4-FFF2-40B4-BE49-F238E27FC236}">
                <a16:creationId xmlns:a16="http://schemas.microsoft.com/office/drawing/2014/main" id="{77F5F6FD-87B2-6B3D-1BA7-E27573BFCCBE}"/>
              </a:ext>
            </a:extLst>
          </p:cNvPr>
          <p:cNvPicPr>
            <a:picLocks noChangeAspect="1"/>
          </p:cNvPicPr>
          <p:nvPr/>
        </p:nvPicPr>
        <p:blipFill rotWithShape="1">
          <a:blip r:embed="rId4">
            <a:extLst>
              <a:ext uri="{28A0092B-C50C-407E-A947-70E740481C1C}">
                <a14:useLocalDpi xmlns:a14="http://schemas.microsoft.com/office/drawing/2010/main" val="0"/>
              </a:ext>
            </a:extLst>
          </a:blip>
          <a:srcRect t="-3630" b="3630"/>
          <a:stretch/>
        </p:blipFill>
        <p:spPr bwMode="auto">
          <a:xfrm>
            <a:off x="7679366" y="1738604"/>
            <a:ext cx="2621630" cy="494045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72">
            <a:extLst>
              <a:ext uri="{FF2B5EF4-FFF2-40B4-BE49-F238E27FC236}">
                <a16:creationId xmlns:a16="http://schemas.microsoft.com/office/drawing/2014/main" id="{8EDB0D41-B821-43DB-8588-B968B18CA621}"/>
              </a:ext>
            </a:extLst>
          </p:cNvPr>
          <p:cNvSpPr txBox="1">
            <a:spLocks noChangeArrowheads="1"/>
          </p:cNvSpPr>
          <p:nvPr/>
        </p:nvSpPr>
        <p:spPr bwMode="auto">
          <a:xfrm>
            <a:off x="9363075" y="1536700"/>
            <a:ext cx="20859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p:txBody>
      </p:sp>
      <p:sp>
        <p:nvSpPr>
          <p:cNvPr id="7" name="TextBox 6">
            <a:extLst>
              <a:ext uri="{FF2B5EF4-FFF2-40B4-BE49-F238E27FC236}">
                <a16:creationId xmlns:a16="http://schemas.microsoft.com/office/drawing/2014/main" id="{542858B3-C82F-41DF-9979-0EBA090D4DD0}"/>
              </a:ext>
            </a:extLst>
          </p:cNvPr>
          <p:cNvSpPr txBox="1">
            <a:spLocks noChangeArrowheads="1"/>
          </p:cNvSpPr>
          <p:nvPr/>
        </p:nvSpPr>
        <p:spPr bwMode="auto">
          <a:xfrm>
            <a:off x="613728" y="896620"/>
            <a:ext cx="82631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4000" b="1" dirty="0">
                <a:solidFill>
                  <a:schemeClr val="bg1"/>
                </a:solidFill>
                <a:latin typeface="Gill Sans MT (Headings)"/>
              </a:rPr>
              <a:t>Deliverables</a:t>
            </a:r>
            <a:endParaRPr lang="en-IN" altLang="en-US" sz="4000" b="1" dirty="0">
              <a:solidFill>
                <a:schemeClr val="bg1"/>
              </a:solidFill>
              <a:latin typeface="Gill Sans MT (Headings)"/>
            </a:endParaRPr>
          </a:p>
        </p:txBody>
      </p:sp>
      <p:pic>
        <p:nvPicPr>
          <p:cNvPr id="8" name="Picture 7">
            <a:extLst>
              <a:ext uri="{FF2B5EF4-FFF2-40B4-BE49-F238E27FC236}">
                <a16:creationId xmlns:a16="http://schemas.microsoft.com/office/drawing/2014/main" id="{1366D29B-ECBA-401B-9F3E-4DFFB5B946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2" name="Rectangle 2">
            <a:extLst>
              <a:ext uri="{FF2B5EF4-FFF2-40B4-BE49-F238E27FC236}">
                <a16:creationId xmlns:a16="http://schemas.microsoft.com/office/drawing/2014/main" id="{F2F4FA56-C033-F780-52F6-15BF551CFEF7}"/>
              </a:ext>
            </a:extLst>
          </p:cNvPr>
          <p:cNvSpPr>
            <a:spLocks noChangeArrowheads="1"/>
          </p:cNvSpPr>
          <p:nvPr/>
        </p:nvSpPr>
        <p:spPr bwMode="auto">
          <a:xfrm>
            <a:off x="964211" y="2180322"/>
            <a:ext cx="21547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3. TEAM LEAD VIEW</a:t>
            </a: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25" name="Picture 12">
            <a:extLst>
              <a:ext uri="{FF2B5EF4-FFF2-40B4-BE49-F238E27FC236}">
                <a16:creationId xmlns:a16="http://schemas.microsoft.com/office/drawing/2014/main" id="{10FE1524-8F89-A873-F003-AE733AA6AD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906" b="5804"/>
          <a:stretch>
            <a:fillRect/>
          </a:stretch>
        </p:blipFill>
        <p:spPr bwMode="auto">
          <a:xfrm>
            <a:off x="7791973" y="1993232"/>
            <a:ext cx="3142204" cy="42404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9463D39-A8BF-5781-7D24-672DED9DE15E}"/>
              </a:ext>
            </a:extLst>
          </p:cNvPr>
          <p:cNvSpPr>
            <a:spLocks noChangeArrowheads="1"/>
          </p:cNvSpPr>
          <p:nvPr/>
        </p:nvSpPr>
        <p:spPr bwMode="auto">
          <a:xfrm>
            <a:off x="894534" y="2672765"/>
            <a:ext cx="640200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(i)View information</a:t>
            </a: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(ii)Assign </a:t>
            </a:r>
            <a:r>
              <a:rPr kumimoji="0" lang="en-US" altLang="en-US"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daily</a:t>
            </a:r>
            <a:r>
              <a:rPr kumimoji="0" lang="en-US" altLang="en-US" sz="20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 tasks to each team member.</a:t>
            </a: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(iii)Any necessary documents for the current project could be uploaded.</a:t>
            </a:r>
            <a:endParaRPr kumimoji="0" lang="en-US" altLang="en-US" sz="20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903661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72">
            <a:extLst>
              <a:ext uri="{FF2B5EF4-FFF2-40B4-BE49-F238E27FC236}">
                <a16:creationId xmlns:a16="http://schemas.microsoft.com/office/drawing/2014/main" id="{8EDB0D41-B821-43DB-8588-B968B18CA621}"/>
              </a:ext>
            </a:extLst>
          </p:cNvPr>
          <p:cNvSpPr txBox="1">
            <a:spLocks noChangeArrowheads="1"/>
          </p:cNvSpPr>
          <p:nvPr/>
        </p:nvSpPr>
        <p:spPr bwMode="auto">
          <a:xfrm>
            <a:off x="9363075" y="1536700"/>
            <a:ext cx="20859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p:txBody>
      </p:sp>
      <p:sp>
        <p:nvSpPr>
          <p:cNvPr id="7" name="TextBox 6">
            <a:extLst>
              <a:ext uri="{FF2B5EF4-FFF2-40B4-BE49-F238E27FC236}">
                <a16:creationId xmlns:a16="http://schemas.microsoft.com/office/drawing/2014/main" id="{542858B3-C82F-41DF-9979-0EBA090D4DD0}"/>
              </a:ext>
            </a:extLst>
          </p:cNvPr>
          <p:cNvSpPr txBox="1">
            <a:spLocks noChangeArrowheads="1"/>
          </p:cNvSpPr>
          <p:nvPr/>
        </p:nvSpPr>
        <p:spPr bwMode="auto">
          <a:xfrm>
            <a:off x="613728" y="896620"/>
            <a:ext cx="82631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4000" b="1" dirty="0">
                <a:solidFill>
                  <a:schemeClr val="bg1"/>
                </a:solidFill>
                <a:latin typeface="Gill Sans MT (Headings)"/>
              </a:rPr>
              <a:t>Deliverables</a:t>
            </a:r>
            <a:endParaRPr lang="en-IN" altLang="en-US" sz="4000" b="1" dirty="0">
              <a:solidFill>
                <a:schemeClr val="bg1"/>
              </a:solidFill>
              <a:latin typeface="Gill Sans MT (Headings)"/>
            </a:endParaRPr>
          </a:p>
        </p:txBody>
      </p:sp>
      <p:pic>
        <p:nvPicPr>
          <p:cNvPr id="8" name="Picture 7">
            <a:extLst>
              <a:ext uri="{FF2B5EF4-FFF2-40B4-BE49-F238E27FC236}">
                <a16:creationId xmlns:a16="http://schemas.microsoft.com/office/drawing/2014/main" id="{1366D29B-ECBA-401B-9F3E-4DFFB5B946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3" name="TextBox 2">
            <a:extLst>
              <a:ext uri="{FF2B5EF4-FFF2-40B4-BE49-F238E27FC236}">
                <a16:creationId xmlns:a16="http://schemas.microsoft.com/office/drawing/2014/main" id="{C0967864-58A6-EE53-33FE-809E8FDFC189}"/>
              </a:ext>
            </a:extLst>
          </p:cNvPr>
          <p:cNvSpPr txBox="1"/>
          <p:nvPr/>
        </p:nvSpPr>
        <p:spPr>
          <a:xfrm>
            <a:off x="742950" y="2457070"/>
            <a:ext cx="6245679" cy="2242152"/>
          </a:xfrm>
          <a:prstGeom prst="rect">
            <a:avLst/>
          </a:prstGeom>
          <a:noFill/>
        </p:spPr>
        <p:txBody>
          <a:bodyPr wrap="square">
            <a:spAutoFit/>
          </a:bodyPr>
          <a:lstStyle/>
          <a:p>
            <a:r>
              <a:rPr lang="en-IN" sz="1800" dirty="0">
                <a:effectLst/>
                <a:latin typeface="+mj-lt"/>
                <a:ea typeface="Calibri" panose="020F0502020204030204" pitchFamily="34" charset="0"/>
                <a:cs typeface="Times New Roman" panose="02020603050405020304" pitchFamily="18" charset="0"/>
              </a:rPr>
              <a:t>4. FRESHER'S VIEW</a:t>
            </a:r>
          </a:p>
          <a:p>
            <a:pPr algn="just">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(i)View their information and make any necessary changes.</a:t>
            </a:r>
          </a:p>
          <a:p>
            <a:pPr algn="just">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(ii)Verify their participation in training.</a:t>
            </a:r>
          </a:p>
          <a:p>
            <a:pPr algn="just">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(iii)Submit a request for training leave.</a:t>
            </a:r>
          </a:p>
          <a:p>
            <a:pPr algn="just">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(iv)Download reference materials and study guides.</a:t>
            </a:r>
          </a:p>
          <a:p>
            <a:endParaRPr lang="en-IN" dirty="0"/>
          </a:p>
        </p:txBody>
      </p:sp>
      <p:pic>
        <p:nvPicPr>
          <p:cNvPr id="4" name="Picture 3">
            <a:extLst>
              <a:ext uri="{FF2B5EF4-FFF2-40B4-BE49-F238E27FC236}">
                <a16:creationId xmlns:a16="http://schemas.microsoft.com/office/drawing/2014/main" id="{B114B7E6-A1B3-898D-DF16-5460F3FF958A}"/>
              </a:ext>
            </a:extLst>
          </p:cNvPr>
          <p:cNvPicPr>
            <a:picLocks noChangeAspect="1"/>
          </p:cNvPicPr>
          <p:nvPr/>
        </p:nvPicPr>
        <p:blipFill rotWithShape="1">
          <a:blip r:embed="rId4">
            <a:extLst>
              <a:ext uri="{28A0092B-C50C-407E-A947-70E740481C1C}">
                <a14:useLocalDpi xmlns:a14="http://schemas.microsoft.com/office/drawing/2010/main" val="0"/>
              </a:ext>
            </a:extLst>
          </a:blip>
          <a:srcRect l="-279" t="-3161" r="279" b="3161"/>
          <a:stretch/>
        </p:blipFill>
        <p:spPr bwMode="auto">
          <a:xfrm>
            <a:off x="7199040" y="1962882"/>
            <a:ext cx="2757805" cy="4294505"/>
          </a:xfrm>
          <a:prstGeom prst="rect">
            <a:avLst/>
          </a:prstGeom>
          <a:noFill/>
        </p:spPr>
      </p:pic>
    </p:spTree>
    <p:extLst>
      <p:ext uri="{BB962C8B-B14F-4D97-AF65-F5344CB8AC3E}">
        <p14:creationId xmlns:p14="http://schemas.microsoft.com/office/powerpoint/2010/main" val="818012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72">
            <a:extLst>
              <a:ext uri="{FF2B5EF4-FFF2-40B4-BE49-F238E27FC236}">
                <a16:creationId xmlns:a16="http://schemas.microsoft.com/office/drawing/2014/main" id="{8EDB0D41-B821-43DB-8588-B968B18CA621}"/>
              </a:ext>
            </a:extLst>
          </p:cNvPr>
          <p:cNvSpPr txBox="1">
            <a:spLocks noChangeArrowheads="1"/>
          </p:cNvSpPr>
          <p:nvPr/>
        </p:nvSpPr>
        <p:spPr bwMode="auto">
          <a:xfrm>
            <a:off x="9363075" y="1536700"/>
            <a:ext cx="20859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p:txBody>
      </p:sp>
      <p:sp>
        <p:nvSpPr>
          <p:cNvPr id="7" name="TextBox 6">
            <a:extLst>
              <a:ext uri="{FF2B5EF4-FFF2-40B4-BE49-F238E27FC236}">
                <a16:creationId xmlns:a16="http://schemas.microsoft.com/office/drawing/2014/main" id="{542858B3-C82F-41DF-9979-0EBA090D4DD0}"/>
              </a:ext>
            </a:extLst>
          </p:cNvPr>
          <p:cNvSpPr txBox="1">
            <a:spLocks noChangeArrowheads="1"/>
          </p:cNvSpPr>
          <p:nvPr/>
        </p:nvSpPr>
        <p:spPr bwMode="auto">
          <a:xfrm>
            <a:off x="553568" y="904023"/>
            <a:ext cx="82631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4000" b="1" dirty="0">
                <a:solidFill>
                  <a:schemeClr val="bg1"/>
                </a:solidFill>
                <a:latin typeface="Gill Sans MT (Headings)"/>
              </a:rPr>
              <a:t>Results &amp; Discussions</a:t>
            </a:r>
            <a:endParaRPr lang="en-IN" altLang="en-US" sz="4000" b="1" dirty="0">
              <a:solidFill>
                <a:schemeClr val="bg1"/>
              </a:solidFill>
              <a:latin typeface="Gill Sans MT (Headings)"/>
            </a:endParaRPr>
          </a:p>
        </p:txBody>
      </p:sp>
      <p:pic>
        <p:nvPicPr>
          <p:cNvPr id="8" name="Picture 7">
            <a:extLst>
              <a:ext uri="{FF2B5EF4-FFF2-40B4-BE49-F238E27FC236}">
                <a16:creationId xmlns:a16="http://schemas.microsoft.com/office/drawing/2014/main" id="{1366D29B-ECBA-401B-9F3E-4DFFB5B946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3" name="TextBox 2">
            <a:extLst>
              <a:ext uri="{FF2B5EF4-FFF2-40B4-BE49-F238E27FC236}">
                <a16:creationId xmlns:a16="http://schemas.microsoft.com/office/drawing/2014/main" id="{C0967864-58A6-EE53-33FE-809E8FDFC189}"/>
              </a:ext>
            </a:extLst>
          </p:cNvPr>
          <p:cNvSpPr txBox="1"/>
          <p:nvPr/>
        </p:nvSpPr>
        <p:spPr>
          <a:xfrm>
            <a:off x="742950" y="2457070"/>
            <a:ext cx="10895482" cy="646331"/>
          </a:xfrm>
          <a:prstGeom prst="rect">
            <a:avLst/>
          </a:prstGeom>
          <a:noFill/>
        </p:spPr>
        <p:txBody>
          <a:bodyPr wrap="square">
            <a:spAutoFit/>
          </a:bodyPr>
          <a:lstStyle/>
          <a:p>
            <a:r>
              <a:rPr lang="en-IN" dirty="0">
                <a:latin typeface="+mj-lt"/>
                <a:ea typeface="Calibri" panose="020F0502020204030204" pitchFamily="34" charset="0"/>
                <a:cs typeface="Times New Roman" panose="02020603050405020304" pitchFamily="18" charset="0"/>
              </a:rPr>
              <a:t>1. </a:t>
            </a:r>
            <a:r>
              <a:rPr lang="en-IN" sz="1800" dirty="0">
                <a:effectLst/>
                <a:latin typeface="+mj-lt"/>
                <a:ea typeface="Calibri" panose="020F0502020204030204" pitchFamily="34" charset="0"/>
                <a:cs typeface="Times New Roman" panose="02020603050405020304" pitchFamily="18" charset="0"/>
              </a:rPr>
              <a:t>On successful installation of the software, the user can login using the credentials to access the portal.</a:t>
            </a:r>
          </a:p>
          <a:p>
            <a:endParaRPr lang="en-IN" dirty="0"/>
          </a:p>
        </p:txBody>
      </p:sp>
      <p:pic>
        <p:nvPicPr>
          <p:cNvPr id="2" name="Picture 1">
            <a:extLst>
              <a:ext uri="{FF2B5EF4-FFF2-40B4-BE49-F238E27FC236}">
                <a16:creationId xmlns:a16="http://schemas.microsoft.com/office/drawing/2014/main" id="{85B0A53A-F69C-6772-A822-CFF7B529F2B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43284" y="3103401"/>
            <a:ext cx="5679621" cy="3167880"/>
          </a:xfrm>
          <a:prstGeom prst="rect">
            <a:avLst/>
          </a:prstGeom>
          <a:noFill/>
          <a:ln>
            <a:noFill/>
          </a:ln>
        </p:spPr>
      </p:pic>
    </p:spTree>
    <p:extLst>
      <p:ext uri="{BB962C8B-B14F-4D97-AF65-F5344CB8AC3E}">
        <p14:creationId xmlns:p14="http://schemas.microsoft.com/office/powerpoint/2010/main" val="2565226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72">
            <a:extLst>
              <a:ext uri="{FF2B5EF4-FFF2-40B4-BE49-F238E27FC236}">
                <a16:creationId xmlns:a16="http://schemas.microsoft.com/office/drawing/2014/main" id="{8EDB0D41-B821-43DB-8588-B968B18CA621}"/>
              </a:ext>
            </a:extLst>
          </p:cNvPr>
          <p:cNvSpPr txBox="1">
            <a:spLocks noChangeArrowheads="1"/>
          </p:cNvSpPr>
          <p:nvPr/>
        </p:nvSpPr>
        <p:spPr bwMode="auto">
          <a:xfrm>
            <a:off x="9363075" y="1536700"/>
            <a:ext cx="20859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p:txBody>
      </p:sp>
      <p:sp>
        <p:nvSpPr>
          <p:cNvPr id="7" name="TextBox 6">
            <a:extLst>
              <a:ext uri="{FF2B5EF4-FFF2-40B4-BE49-F238E27FC236}">
                <a16:creationId xmlns:a16="http://schemas.microsoft.com/office/drawing/2014/main" id="{542858B3-C82F-41DF-9979-0EBA090D4DD0}"/>
              </a:ext>
            </a:extLst>
          </p:cNvPr>
          <p:cNvSpPr txBox="1">
            <a:spLocks noChangeArrowheads="1"/>
          </p:cNvSpPr>
          <p:nvPr/>
        </p:nvSpPr>
        <p:spPr bwMode="auto">
          <a:xfrm>
            <a:off x="553568" y="904023"/>
            <a:ext cx="82631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4000" b="1" dirty="0">
                <a:solidFill>
                  <a:schemeClr val="bg1"/>
                </a:solidFill>
                <a:latin typeface="Gill Sans MT (Headings)"/>
              </a:rPr>
              <a:t>Results &amp; Discussions</a:t>
            </a:r>
            <a:endParaRPr lang="en-IN" altLang="en-US" sz="4000" b="1" dirty="0">
              <a:solidFill>
                <a:schemeClr val="bg1"/>
              </a:solidFill>
              <a:latin typeface="Gill Sans MT (Headings)"/>
            </a:endParaRPr>
          </a:p>
        </p:txBody>
      </p:sp>
      <p:pic>
        <p:nvPicPr>
          <p:cNvPr id="8" name="Picture 7">
            <a:extLst>
              <a:ext uri="{FF2B5EF4-FFF2-40B4-BE49-F238E27FC236}">
                <a16:creationId xmlns:a16="http://schemas.microsoft.com/office/drawing/2014/main" id="{1366D29B-ECBA-401B-9F3E-4DFFB5B946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3" name="TextBox 2">
            <a:extLst>
              <a:ext uri="{FF2B5EF4-FFF2-40B4-BE49-F238E27FC236}">
                <a16:creationId xmlns:a16="http://schemas.microsoft.com/office/drawing/2014/main" id="{C0967864-58A6-EE53-33FE-809E8FDFC189}"/>
              </a:ext>
            </a:extLst>
          </p:cNvPr>
          <p:cNvSpPr txBox="1"/>
          <p:nvPr/>
        </p:nvSpPr>
        <p:spPr>
          <a:xfrm>
            <a:off x="444371" y="1915128"/>
            <a:ext cx="10895482" cy="923330"/>
          </a:xfrm>
          <a:prstGeom prst="rect">
            <a:avLst/>
          </a:prstGeom>
          <a:noFill/>
        </p:spPr>
        <p:txBody>
          <a:bodyPr wrap="square">
            <a:spAutoFit/>
          </a:bodyPr>
          <a:lstStyle/>
          <a:p>
            <a:r>
              <a:rPr lang="en-IN" sz="1800" dirty="0">
                <a:effectLst/>
                <a:latin typeface="+mj-lt"/>
                <a:ea typeface="Calibri" panose="020F0502020204030204" pitchFamily="34" charset="0"/>
                <a:cs typeface="Times New Roman" panose="02020603050405020304" pitchFamily="18" charset="0"/>
              </a:rPr>
              <a:t>2. When the HR of the company logins, he is directed to the following page where he can take several actions as discussed under the functionalities of HR view.</a:t>
            </a:r>
          </a:p>
          <a:p>
            <a:endParaRPr lang="en-IN" dirty="0">
              <a:latin typeface="+mj-lt"/>
            </a:endParaRPr>
          </a:p>
        </p:txBody>
      </p:sp>
      <p:pic>
        <p:nvPicPr>
          <p:cNvPr id="4" name="Picture 3">
            <a:extLst>
              <a:ext uri="{FF2B5EF4-FFF2-40B4-BE49-F238E27FC236}">
                <a16:creationId xmlns:a16="http://schemas.microsoft.com/office/drawing/2014/main" id="{80CCFC1E-A0C1-6EE1-B8E2-717D22A6F08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29634" y="3013075"/>
            <a:ext cx="6617080" cy="3276652"/>
          </a:xfrm>
          <a:prstGeom prst="rect">
            <a:avLst/>
          </a:prstGeom>
          <a:noFill/>
          <a:ln>
            <a:noFill/>
          </a:ln>
        </p:spPr>
      </p:pic>
    </p:spTree>
    <p:extLst>
      <p:ext uri="{BB962C8B-B14F-4D97-AF65-F5344CB8AC3E}">
        <p14:creationId xmlns:p14="http://schemas.microsoft.com/office/powerpoint/2010/main" val="708062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72">
            <a:extLst>
              <a:ext uri="{FF2B5EF4-FFF2-40B4-BE49-F238E27FC236}">
                <a16:creationId xmlns:a16="http://schemas.microsoft.com/office/drawing/2014/main" id="{8EDB0D41-B821-43DB-8588-B968B18CA621}"/>
              </a:ext>
            </a:extLst>
          </p:cNvPr>
          <p:cNvSpPr txBox="1">
            <a:spLocks noChangeArrowheads="1"/>
          </p:cNvSpPr>
          <p:nvPr/>
        </p:nvSpPr>
        <p:spPr bwMode="auto">
          <a:xfrm>
            <a:off x="9363075" y="1536700"/>
            <a:ext cx="20859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p:txBody>
      </p:sp>
      <p:sp>
        <p:nvSpPr>
          <p:cNvPr id="7" name="TextBox 6">
            <a:extLst>
              <a:ext uri="{FF2B5EF4-FFF2-40B4-BE49-F238E27FC236}">
                <a16:creationId xmlns:a16="http://schemas.microsoft.com/office/drawing/2014/main" id="{542858B3-C82F-41DF-9979-0EBA090D4DD0}"/>
              </a:ext>
            </a:extLst>
          </p:cNvPr>
          <p:cNvSpPr txBox="1">
            <a:spLocks noChangeArrowheads="1"/>
          </p:cNvSpPr>
          <p:nvPr/>
        </p:nvSpPr>
        <p:spPr bwMode="auto">
          <a:xfrm>
            <a:off x="553568" y="904023"/>
            <a:ext cx="82631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4000" b="1" dirty="0">
                <a:solidFill>
                  <a:schemeClr val="bg1"/>
                </a:solidFill>
                <a:latin typeface="Gill Sans MT (Headings)"/>
              </a:rPr>
              <a:t>Results &amp; Discussions</a:t>
            </a:r>
            <a:endParaRPr lang="en-IN" altLang="en-US" sz="4000" b="1" dirty="0">
              <a:solidFill>
                <a:schemeClr val="bg1"/>
              </a:solidFill>
              <a:latin typeface="Gill Sans MT (Headings)"/>
            </a:endParaRPr>
          </a:p>
        </p:txBody>
      </p:sp>
      <p:pic>
        <p:nvPicPr>
          <p:cNvPr id="8" name="Picture 7">
            <a:extLst>
              <a:ext uri="{FF2B5EF4-FFF2-40B4-BE49-F238E27FC236}">
                <a16:creationId xmlns:a16="http://schemas.microsoft.com/office/drawing/2014/main" id="{1366D29B-ECBA-401B-9F3E-4DFFB5B946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3" name="TextBox 2">
            <a:extLst>
              <a:ext uri="{FF2B5EF4-FFF2-40B4-BE49-F238E27FC236}">
                <a16:creationId xmlns:a16="http://schemas.microsoft.com/office/drawing/2014/main" id="{C0967864-58A6-EE53-33FE-809E8FDFC189}"/>
              </a:ext>
            </a:extLst>
          </p:cNvPr>
          <p:cNvSpPr txBox="1"/>
          <p:nvPr/>
        </p:nvSpPr>
        <p:spPr>
          <a:xfrm>
            <a:off x="416379" y="1989326"/>
            <a:ext cx="10895482" cy="646331"/>
          </a:xfrm>
          <a:prstGeom prst="rect">
            <a:avLst/>
          </a:prstGeom>
          <a:noFill/>
        </p:spPr>
        <p:txBody>
          <a:bodyPr wrap="square">
            <a:spAutoFit/>
          </a:bodyPr>
          <a:lstStyle/>
          <a:p>
            <a:r>
              <a:rPr lang="en-IN" sz="1800" dirty="0">
                <a:effectLst/>
                <a:latin typeface="+mj-lt"/>
                <a:ea typeface="Calibri" panose="020F0502020204030204" pitchFamily="34" charset="0"/>
                <a:cs typeface="Times New Roman" panose="02020603050405020304" pitchFamily="18" charset="0"/>
              </a:rPr>
              <a:t>3. Below is the screenshot of the portal’s detailed employees view.</a:t>
            </a:r>
          </a:p>
          <a:p>
            <a:endParaRPr lang="en-IN" dirty="0">
              <a:latin typeface="+mj-lt"/>
            </a:endParaRPr>
          </a:p>
        </p:txBody>
      </p:sp>
      <p:pic>
        <p:nvPicPr>
          <p:cNvPr id="4" name="Picture 3">
            <a:extLst>
              <a:ext uri="{FF2B5EF4-FFF2-40B4-BE49-F238E27FC236}">
                <a16:creationId xmlns:a16="http://schemas.microsoft.com/office/drawing/2014/main" id="{0E7EAE1A-907F-B253-0588-1354564C020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30722" y="2719173"/>
            <a:ext cx="6725360" cy="3422994"/>
          </a:xfrm>
          <a:prstGeom prst="rect">
            <a:avLst/>
          </a:prstGeom>
          <a:noFill/>
          <a:ln>
            <a:noFill/>
          </a:ln>
        </p:spPr>
      </p:pic>
    </p:spTree>
    <p:extLst>
      <p:ext uri="{BB962C8B-B14F-4D97-AF65-F5344CB8AC3E}">
        <p14:creationId xmlns:p14="http://schemas.microsoft.com/office/powerpoint/2010/main" val="2078869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72">
            <a:extLst>
              <a:ext uri="{FF2B5EF4-FFF2-40B4-BE49-F238E27FC236}">
                <a16:creationId xmlns:a16="http://schemas.microsoft.com/office/drawing/2014/main" id="{8EDB0D41-B821-43DB-8588-B968B18CA621}"/>
              </a:ext>
            </a:extLst>
          </p:cNvPr>
          <p:cNvSpPr txBox="1">
            <a:spLocks noChangeArrowheads="1"/>
          </p:cNvSpPr>
          <p:nvPr/>
        </p:nvSpPr>
        <p:spPr bwMode="auto">
          <a:xfrm>
            <a:off x="9363075" y="1536700"/>
            <a:ext cx="20859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p:txBody>
      </p:sp>
      <p:sp>
        <p:nvSpPr>
          <p:cNvPr id="7" name="TextBox 6">
            <a:extLst>
              <a:ext uri="{FF2B5EF4-FFF2-40B4-BE49-F238E27FC236}">
                <a16:creationId xmlns:a16="http://schemas.microsoft.com/office/drawing/2014/main" id="{542858B3-C82F-41DF-9979-0EBA090D4DD0}"/>
              </a:ext>
            </a:extLst>
          </p:cNvPr>
          <p:cNvSpPr txBox="1">
            <a:spLocks noChangeArrowheads="1"/>
          </p:cNvSpPr>
          <p:nvPr/>
        </p:nvSpPr>
        <p:spPr bwMode="auto">
          <a:xfrm>
            <a:off x="553568" y="904023"/>
            <a:ext cx="82631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4000" b="1" dirty="0">
                <a:solidFill>
                  <a:schemeClr val="bg1"/>
                </a:solidFill>
                <a:latin typeface="Gill Sans MT (Headings)"/>
              </a:rPr>
              <a:t>Results &amp; Discussions</a:t>
            </a:r>
            <a:endParaRPr lang="en-IN" altLang="en-US" sz="4000" b="1" dirty="0">
              <a:solidFill>
                <a:schemeClr val="bg1"/>
              </a:solidFill>
              <a:latin typeface="Gill Sans MT (Headings)"/>
            </a:endParaRPr>
          </a:p>
        </p:txBody>
      </p:sp>
      <p:pic>
        <p:nvPicPr>
          <p:cNvPr id="8" name="Picture 7">
            <a:extLst>
              <a:ext uri="{FF2B5EF4-FFF2-40B4-BE49-F238E27FC236}">
                <a16:creationId xmlns:a16="http://schemas.microsoft.com/office/drawing/2014/main" id="{1366D29B-ECBA-401B-9F3E-4DFFB5B946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3" name="TextBox 2">
            <a:extLst>
              <a:ext uri="{FF2B5EF4-FFF2-40B4-BE49-F238E27FC236}">
                <a16:creationId xmlns:a16="http://schemas.microsoft.com/office/drawing/2014/main" id="{C0967864-58A6-EE53-33FE-809E8FDFC189}"/>
              </a:ext>
            </a:extLst>
          </p:cNvPr>
          <p:cNvSpPr txBox="1"/>
          <p:nvPr/>
        </p:nvSpPr>
        <p:spPr>
          <a:xfrm>
            <a:off x="416379" y="1989326"/>
            <a:ext cx="4660478" cy="1754326"/>
          </a:xfrm>
          <a:prstGeom prst="rect">
            <a:avLst/>
          </a:prstGeom>
          <a:noFill/>
        </p:spPr>
        <p:txBody>
          <a:bodyPr wrap="square">
            <a:spAutoFit/>
          </a:bodyPr>
          <a:lstStyle/>
          <a:p>
            <a:r>
              <a:rPr lang="en-IN" dirty="0">
                <a:latin typeface="+mj-lt"/>
                <a:ea typeface="Calibri" panose="020F0502020204030204" pitchFamily="34" charset="0"/>
                <a:cs typeface="Times New Roman" panose="02020603050405020304" pitchFamily="18" charset="0"/>
              </a:rPr>
              <a:t>4. </a:t>
            </a:r>
            <a:r>
              <a:rPr lang="en-IN" sz="1800" dirty="0">
                <a:effectLst/>
                <a:latin typeface="+mj-lt"/>
                <a:ea typeface="Calibri" panose="020F0502020204030204" pitchFamily="34" charset="0"/>
                <a:cs typeface="Times New Roman" panose="02020603050405020304" pitchFamily="18" charset="0"/>
              </a:rPr>
              <a:t> Below is the screenshot of the portal’s Employee View. </a:t>
            </a:r>
          </a:p>
          <a:p>
            <a:r>
              <a:rPr lang="en-IN" dirty="0">
                <a:latin typeface="+mj-lt"/>
                <a:ea typeface="Calibri" panose="020F0502020204030204" pitchFamily="34" charset="0"/>
                <a:cs typeface="Times New Roman" panose="02020603050405020304" pitchFamily="18" charset="0"/>
              </a:rPr>
              <a:t>This how the details of the employee will be presented once a employee receives his credentials.</a:t>
            </a:r>
            <a:endParaRPr lang="en-IN" sz="1800" dirty="0">
              <a:effectLst/>
              <a:latin typeface="+mj-lt"/>
              <a:ea typeface="Calibri" panose="020F0502020204030204" pitchFamily="34" charset="0"/>
              <a:cs typeface="Times New Roman" panose="02020603050405020304" pitchFamily="18" charset="0"/>
            </a:endParaRPr>
          </a:p>
          <a:p>
            <a:endParaRPr lang="en-IN" dirty="0">
              <a:latin typeface="+mj-lt"/>
            </a:endParaRPr>
          </a:p>
        </p:txBody>
      </p:sp>
      <p:pic>
        <p:nvPicPr>
          <p:cNvPr id="5" name="Picture 4">
            <a:extLst>
              <a:ext uri="{FF2B5EF4-FFF2-40B4-BE49-F238E27FC236}">
                <a16:creationId xmlns:a16="http://schemas.microsoft.com/office/drawing/2014/main" id="{5768172B-433F-997D-A058-2711BD0296EA}"/>
              </a:ext>
            </a:extLst>
          </p:cNvPr>
          <p:cNvPicPr>
            <a:picLocks noChangeAspect="1"/>
          </p:cNvPicPr>
          <p:nvPr/>
        </p:nvPicPr>
        <p:blipFill>
          <a:blip r:embed="rId4"/>
          <a:stretch>
            <a:fillRect/>
          </a:stretch>
        </p:blipFill>
        <p:spPr>
          <a:xfrm>
            <a:off x="5337111" y="1871029"/>
            <a:ext cx="6372193" cy="4828350"/>
          </a:xfrm>
          <a:prstGeom prst="rect">
            <a:avLst/>
          </a:prstGeom>
        </p:spPr>
      </p:pic>
    </p:spTree>
    <p:extLst>
      <p:ext uri="{BB962C8B-B14F-4D97-AF65-F5344CB8AC3E}">
        <p14:creationId xmlns:p14="http://schemas.microsoft.com/office/powerpoint/2010/main" val="1972290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72">
            <a:extLst>
              <a:ext uri="{FF2B5EF4-FFF2-40B4-BE49-F238E27FC236}">
                <a16:creationId xmlns:a16="http://schemas.microsoft.com/office/drawing/2014/main" id="{8EDB0D41-B821-43DB-8588-B968B18CA621}"/>
              </a:ext>
            </a:extLst>
          </p:cNvPr>
          <p:cNvSpPr txBox="1">
            <a:spLocks noChangeArrowheads="1"/>
          </p:cNvSpPr>
          <p:nvPr/>
        </p:nvSpPr>
        <p:spPr bwMode="auto">
          <a:xfrm>
            <a:off x="9363075" y="1536700"/>
            <a:ext cx="20859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p:txBody>
      </p:sp>
      <p:sp>
        <p:nvSpPr>
          <p:cNvPr id="7" name="TextBox 6">
            <a:extLst>
              <a:ext uri="{FF2B5EF4-FFF2-40B4-BE49-F238E27FC236}">
                <a16:creationId xmlns:a16="http://schemas.microsoft.com/office/drawing/2014/main" id="{542858B3-C82F-41DF-9979-0EBA090D4DD0}"/>
              </a:ext>
            </a:extLst>
          </p:cNvPr>
          <p:cNvSpPr txBox="1">
            <a:spLocks noChangeArrowheads="1"/>
          </p:cNvSpPr>
          <p:nvPr/>
        </p:nvSpPr>
        <p:spPr bwMode="auto">
          <a:xfrm>
            <a:off x="553568" y="904023"/>
            <a:ext cx="82631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4000" b="1" dirty="0">
                <a:solidFill>
                  <a:schemeClr val="bg1"/>
                </a:solidFill>
                <a:latin typeface="Gill Sans MT (Headings)"/>
              </a:rPr>
              <a:t>Results &amp; Discussions</a:t>
            </a:r>
            <a:endParaRPr lang="en-IN" altLang="en-US" sz="4000" b="1" dirty="0">
              <a:solidFill>
                <a:schemeClr val="bg1"/>
              </a:solidFill>
              <a:latin typeface="Gill Sans MT (Headings)"/>
            </a:endParaRPr>
          </a:p>
        </p:txBody>
      </p:sp>
      <p:pic>
        <p:nvPicPr>
          <p:cNvPr id="8" name="Picture 7">
            <a:extLst>
              <a:ext uri="{FF2B5EF4-FFF2-40B4-BE49-F238E27FC236}">
                <a16:creationId xmlns:a16="http://schemas.microsoft.com/office/drawing/2014/main" id="{1366D29B-ECBA-401B-9F3E-4DFFB5B946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3" name="TextBox 2">
            <a:extLst>
              <a:ext uri="{FF2B5EF4-FFF2-40B4-BE49-F238E27FC236}">
                <a16:creationId xmlns:a16="http://schemas.microsoft.com/office/drawing/2014/main" id="{C0967864-58A6-EE53-33FE-809E8FDFC189}"/>
              </a:ext>
            </a:extLst>
          </p:cNvPr>
          <p:cNvSpPr txBox="1"/>
          <p:nvPr/>
        </p:nvSpPr>
        <p:spPr>
          <a:xfrm>
            <a:off x="1551901" y="5953977"/>
            <a:ext cx="9476884" cy="646331"/>
          </a:xfrm>
          <a:prstGeom prst="rect">
            <a:avLst/>
          </a:prstGeom>
          <a:noFill/>
        </p:spPr>
        <p:txBody>
          <a:bodyPr wrap="square">
            <a:spAutoFit/>
          </a:bodyPr>
          <a:lstStyle/>
          <a:p>
            <a:r>
              <a:rPr lang="en-IN" dirty="0">
                <a:latin typeface="+mj-lt"/>
                <a:ea typeface="Calibri" panose="020F0502020204030204" pitchFamily="34" charset="0"/>
                <a:cs typeface="Times New Roman" panose="02020603050405020304" pitchFamily="18" charset="0"/>
              </a:rPr>
              <a:t>5. Above is the screenshot of how notifications can  be sent by team lead through the portal</a:t>
            </a:r>
            <a:endParaRPr lang="en-IN" sz="1800" dirty="0">
              <a:effectLst/>
              <a:latin typeface="+mj-lt"/>
              <a:ea typeface="Calibri" panose="020F0502020204030204" pitchFamily="34" charset="0"/>
              <a:cs typeface="Times New Roman" panose="02020603050405020304" pitchFamily="18" charset="0"/>
            </a:endParaRPr>
          </a:p>
          <a:p>
            <a:endParaRPr lang="en-IN" dirty="0">
              <a:latin typeface="+mj-lt"/>
            </a:endParaRPr>
          </a:p>
        </p:txBody>
      </p:sp>
      <p:pic>
        <p:nvPicPr>
          <p:cNvPr id="4" name="Picture 3">
            <a:extLst>
              <a:ext uri="{FF2B5EF4-FFF2-40B4-BE49-F238E27FC236}">
                <a16:creationId xmlns:a16="http://schemas.microsoft.com/office/drawing/2014/main" id="{EBAFE5B9-8F9E-D32E-7153-A316A8D78900}"/>
              </a:ext>
            </a:extLst>
          </p:cNvPr>
          <p:cNvPicPr>
            <a:picLocks noChangeAspect="1"/>
          </p:cNvPicPr>
          <p:nvPr/>
        </p:nvPicPr>
        <p:blipFill>
          <a:blip r:embed="rId4"/>
          <a:stretch>
            <a:fillRect/>
          </a:stretch>
        </p:blipFill>
        <p:spPr>
          <a:xfrm>
            <a:off x="1551900" y="2022589"/>
            <a:ext cx="9088200" cy="3838082"/>
          </a:xfrm>
          <a:prstGeom prst="rect">
            <a:avLst/>
          </a:prstGeom>
        </p:spPr>
      </p:pic>
    </p:spTree>
    <p:extLst>
      <p:ext uri="{BB962C8B-B14F-4D97-AF65-F5344CB8AC3E}">
        <p14:creationId xmlns:p14="http://schemas.microsoft.com/office/powerpoint/2010/main" val="997797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9899" r="29410"/>
          <a:stretch/>
        </p:blipFill>
        <p:spPr>
          <a:xfrm>
            <a:off x="446534" y="581830"/>
            <a:ext cx="1075316" cy="1489710"/>
          </a:xfrm>
          <a:prstGeom prst="rect">
            <a:avLst/>
          </a:prstGeom>
        </p:spPr>
      </p:pic>
      <p:sp>
        <p:nvSpPr>
          <p:cNvPr id="6" name="Rectangle 5"/>
          <p:cNvSpPr/>
          <p:nvPr/>
        </p:nvSpPr>
        <p:spPr>
          <a:xfrm>
            <a:off x="390819" y="1789954"/>
            <a:ext cx="11376492" cy="1569660"/>
          </a:xfrm>
          <a:prstGeom prst="rect">
            <a:avLst/>
          </a:prstGeom>
          <a:noFill/>
        </p:spPr>
        <p:txBody>
          <a:bodyPr wrap="square" lIns="91440" tIns="45720" rIns="91440" bIns="45720">
            <a:spAutoFit/>
          </a:bodyPr>
          <a:lstStyle/>
          <a:p>
            <a:pPr algn="ctr">
              <a:buClr>
                <a:schemeClr val="accent1"/>
              </a:buClr>
              <a:buSzPct val="70000"/>
              <a:defRPr/>
            </a:pPr>
            <a:r>
              <a:rPr lang="en-US" sz="4800" b="1" dirty="0">
                <a:ln w="9525">
                  <a:solidFill>
                    <a:schemeClr val="bg1"/>
                  </a:solidFill>
                  <a:prstDash val="solid"/>
                </a:ln>
                <a:effectLst>
                  <a:outerShdw blurRad="12700" dist="38100" dir="2700000" algn="tl" rotWithShape="0">
                    <a:schemeClr val="bg1">
                      <a:lumMod val="50000"/>
                    </a:schemeClr>
                  </a:outerShdw>
                </a:effectLst>
              </a:rPr>
              <a:t>Open –Source Workforce Administration System Using Django</a:t>
            </a:r>
          </a:p>
        </p:txBody>
      </p:sp>
      <p:sp>
        <p:nvSpPr>
          <p:cNvPr id="8" name="TextBox 7"/>
          <p:cNvSpPr txBox="1"/>
          <p:nvPr/>
        </p:nvSpPr>
        <p:spPr>
          <a:xfrm>
            <a:off x="4079421" y="2764903"/>
            <a:ext cx="4743450" cy="861774"/>
          </a:xfrm>
          <a:prstGeom prst="rect">
            <a:avLst/>
          </a:prstGeom>
          <a:noFill/>
        </p:spPr>
        <p:txBody>
          <a:bodyPr wrap="square" rtlCol="0">
            <a:spAutoFit/>
          </a:bodyPr>
          <a:lstStyle/>
          <a:p>
            <a:pPr algn="ctr"/>
            <a:endParaRPr lang="en-US" sz="3200" b="1" dirty="0">
              <a:ln w="0"/>
            </a:endParaRPr>
          </a:p>
          <a:p>
            <a:endParaRPr lang="en-US" dirty="0"/>
          </a:p>
        </p:txBody>
      </p:sp>
      <p:sp>
        <p:nvSpPr>
          <p:cNvPr id="11" name="TextBox 10">
            <a:extLst>
              <a:ext uri="{FF2B5EF4-FFF2-40B4-BE49-F238E27FC236}">
                <a16:creationId xmlns:a16="http://schemas.microsoft.com/office/drawing/2014/main" id="{6074618E-0D39-4401-9C88-85E9EF1C1922}"/>
              </a:ext>
            </a:extLst>
          </p:cNvPr>
          <p:cNvSpPr txBox="1"/>
          <p:nvPr/>
        </p:nvSpPr>
        <p:spPr>
          <a:xfrm>
            <a:off x="801383" y="4808306"/>
            <a:ext cx="4489807" cy="1569660"/>
          </a:xfrm>
          <a:prstGeom prst="rect">
            <a:avLst/>
          </a:prstGeom>
          <a:noFill/>
        </p:spPr>
        <p:txBody>
          <a:bodyPr wrap="square" rtlCol="0">
            <a:spAutoFit/>
          </a:bodyPr>
          <a:lstStyle/>
          <a:p>
            <a:r>
              <a:rPr lang="en-IN" sz="2400" dirty="0">
                <a:solidFill>
                  <a:schemeClr val="bg1"/>
                </a:solidFill>
              </a:rPr>
              <a:t>Ritika Rastogi 1  1900320100127</a:t>
            </a:r>
          </a:p>
          <a:p>
            <a:r>
              <a:rPr lang="en-IN" sz="2400" dirty="0">
                <a:solidFill>
                  <a:schemeClr val="bg1"/>
                </a:solidFill>
              </a:rPr>
              <a:t>Riya Gupta     I   1900320100129</a:t>
            </a:r>
          </a:p>
          <a:p>
            <a:endParaRPr lang="en-IN" sz="2400" dirty="0">
              <a:solidFill>
                <a:schemeClr val="bg1"/>
              </a:solidFill>
            </a:endParaRPr>
          </a:p>
          <a:p>
            <a:endParaRPr lang="en-IN" sz="2400" dirty="0">
              <a:solidFill>
                <a:schemeClr val="bg1"/>
              </a:solidFill>
            </a:endParaRPr>
          </a:p>
        </p:txBody>
      </p:sp>
      <p:sp>
        <p:nvSpPr>
          <p:cNvPr id="21" name="TextBox 20">
            <a:extLst>
              <a:ext uri="{FF2B5EF4-FFF2-40B4-BE49-F238E27FC236}">
                <a16:creationId xmlns:a16="http://schemas.microsoft.com/office/drawing/2014/main" id="{5722C9A1-3FBF-48B7-9363-D19757FB5131}"/>
              </a:ext>
            </a:extLst>
          </p:cNvPr>
          <p:cNvSpPr txBox="1"/>
          <p:nvPr/>
        </p:nvSpPr>
        <p:spPr>
          <a:xfrm>
            <a:off x="7128818" y="4776845"/>
            <a:ext cx="4580581" cy="1200329"/>
          </a:xfrm>
          <a:prstGeom prst="rect">
            <a:avLst/>
          </a:prstGeom>
          <a:noFill/>
        </p:spPr>
        <p:txBody>
          <a:bodyPr wrap="square" rtlCol="0">
            <a:spAutoFit/>
          </a:bodyPr>
          <a:lstStyle/>
          <a:p>
            <a:r>
              <a:rPr lang="en-IN" sz="2400" dirty="0">
                <a:solidFill>
                  <a:schemeClr val="bg1"/>
                </a:solidFill>
              </a:rPr>
              <a:t>Guide: Ayushi Agarwal</a:t>
            </a:r>
          </a:p>
          <a:p>
            <a:endParaRPr lang="en-IN" sz="2400" dirty="0">
              <a:solidFill>
                <a:schemeClr val="bg1"/>
              </a:solidFill>
            </a:endParaRPr>
          </a:p>
          <a:p>
            <a:endParaRPr lang="en-IN" sz="2400" dirty="0">
              <a:solidFill>
                <a:schemeClr val="bg1"/>
              </a:solidFill>
            </a:endParaRPr>
          </a:p>
        </p:txBody>
      </p:sp>
    </p:spTree>
    <p:extLst>
      <p:ext uri="{BB962C8B-B14F-4D97-AF65-F5344CB8AC3E}">
        <p14:creationId xmlns:p14="http://schemas.microsoft.com/office/powerpoint/2010/main" val="1487700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72">
            <a:extLst>
              <a:ext uri="{FF2B5EF4-FFF2-40B4-BE49-F238E27FC236}">
                <a16:creationId xmlns:a16="http://schemas.microsoft.com/office/drawing/2014/main" id="{8EDB0D41-B821-43DB-8588-B968B18CA621}"/>
              </a:ext>
            </a:extLst>
          </p:cNvPr>
          <p:cNvSpPr txBox="1">
            <a:spLocks noChangeArrowheads="1"/>
          </p:cNvSpPr>
          <p:nvPr/>
        </p:nvSpPr>
        <p:spPr bwMode="auto">
          <a:xfrm>
            <a:off x="9363075" y="1536700"/>
            <a:ext cx="20859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p:txBody>
      </p:sp>
      <p:sp>
        <p:nvSpPr>
          <p:cNvPr id="7" name="TextBox 6">
            <a:extLst>
              <a:ext uri="{FF2B5EF4-FFF2-40B4-BE49-F238E27FC236}">
                <a16:creationId xmlns:a16="http://schemas.microsoft.com/office/drawing/2014/main" id="{542858B3-C82F-41DF-9979-0EBA090D4DD0}"/>
              </a:ext>
            </a:extLst>
          </p:cNvPr>
          <p:cNvSpPr txBox="1">
            <a:spLocks noChangeArrowheads="1"/>
          </p:cNvSpPr>
          <p:nvPr/>
        </p:nvSpPr>
        <p:spPr bwMode="auto">
          <a:xfrm>
            <a:off x="553568" y="904023"/>
            <a:ext cx="82631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4000" b="1" dirty="0">
                <a:solidFill>
                  <a:schemeClr val="bg1"/>
                </a:solidFill>
                <a:latin typeface="Gill Sans MT (Headings)"/>
              </a:rPr>
              <a:t>Conclusion</a:t>
            </a:r>
            <a:endParaRPr lang="en-IN" altLang="en-US" sz="4000" b="1" dirty="0">
              <a:solidFill>
                <a:schemeClr val="bg1"/>
              </a:solidFill>
              <a:latin typeface="Gill Sans MT (Headings)"/>
            </a:endParaRPr>
          </a:p>
        </p:txBody>
      </p:sp>
      <p:pic>
        <p:nvPicPr>
          <p:cNvPr id="8" name="Picture 7">
            <a:extLst>
              <a:ext uri="{FF2B5EF4-FFF2-40B4-BE49-F238E27FC236}">
                <a16:creationId xmlns:a16="http://schemas.microsoft.com/office/drawing/2014/main" id="{1366D29B-ECBA-401B-9F3E-4DFFB5B946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3" name="TextBox 2">
            <a:extLst>
              <a:ext uri="{FF2B5EF4-FFF2-40B4-BE49-F238E27FC236}">
                <a16:creationId xmlns:a16="http://schemas.microsoft.com/office/drawing/2014/main" id="{C0967864-58A6-EE53-33FE-809E8FDFC189}"/>
              </a:ext>
            </a:extLst>
          </p:cNvPr>
          <p:cNvSpPr txBox="1"/>
          <p:nvPr/>
        </p:nvSpPr>
        <p:spPr>
          <a:xfrm>
            <a:off x="549959" y="2376793"/>
            <a:ext cx="10895482" cy="1559529"/>
          </a:xfrm>
          <a:prstGeom prst="rect">
            <a:avLst/>
          </a:prstGeom>
          <a:noFill/>
        </p:spPr>
        <p:txBody>
          <a:bodyPr wrap="square">
            <a:spAutoFit/>
          </a:bodyPr>
          <a:lstStyle/>
          <a:p>
            <a:pPr>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Thus, we have created a system that will help organizations to manage their workforce efficiently. Thus, reducing the problems faced by the organizations earlier. This system will also ensure transparency in the organization and bridge the communication gap between the employees and the employers as they will be able to directly write their queries through the portal. This system in comparison to the other system will make use of analytics which would make it easier to </a:t>
            </a:r>
            <a:r>
              <a:rPr lang="en-IN" sz="1800" dirty="0" err="1">
                <a:effectLst/>
                <a:latin typeface="+mj-lt"/>
                <a:ea typeface="Calibri" panose="020F0502020204030204" pitchFamily="34" charset="0"/>
                <a:cs typeface="Times New Roman" panose="02020603050405020304" pitchFamily="18" charset="0"/>
              </a:rPr>
              <a:t>analyze</a:t>
            </a:r>
            <a:r>
              <a:rPr lang="en-IN" sz="1800" dirty="0">
                <a:effectLst/>
                <a:latin typeface="+mj-lt"/>
                <a:ea typeface="Calibri" panose="020F0502020204030204" pitchFamily="34" charset="0"/>
                <a:cs typeface="Times New Roman" panose="02020603050405020304" pitchFamily="18" charset="0"/>
              </a:rPr>
              <a:t> data and make important decisions based on them.</a:t>
            </a:r>
          </a:p>
        </p:txBody>
      </p:sp>
    </p:spTree>
    <p:extLst>
      <p:ext uri="{BB962C8B-B14F-4D97-AF65-F5344CB8AC3E}">
        <p14:creationId xmlns:p14="http://schemas.microsoft.com/office/powerpoint/2010/main" val="2121583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72">
            <a:extLst>
              <a:ext uri="{FF2B5EF4-FFF2-40B4-BE49-F238E27FC236}">
                <a16:creationId xmlns:a16="http://schemas.microsoft.com/office/drawing/2014/main" id="{8EDB0D41-B821-43DB-8588-B968B18CA621}"/>
              </a:ext>
            </a:extLst>
          </p:cNvPr>
          <p:cNvSpPr txBox="1">
            <a:spLocks noChangeArrowheads="1"/>
          </p:cNvSpPr>
          <p:nvPr/>
        </p:nvSpPr>
        <p:spPr bwMode="auto">
          <a:xfrm>
            <a:off x="9363075" y="1536700"/>
            <a:ext cx="20859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p:txBody>
      </p:sp>
      <p:sp>
        <p:nvSpPr>
          <p:cNvPr id="7" name="TextBox 6">
            <a:extLst>
              <a:ext uri="{FF2B5EF4-FFF2-40B4-BE49-F238E27FC236}">
                <a16:creationId xmlns:a16="http://schemas.microsoft.com/office/drawing/2014/main" id="{542858B3-C82F-41DF-9979-0EBA090D4DD0}"/>
              </a:ext>
            </a:extLst>
          </p:cNvPr>
          <p:cNvSpPr txBox="1">
            <a:spLocks noChangeArrowheads="1"/>
          </p:cNvSpPr>
          <p:nvPr/>
        </p:nvSpPr>
        <p:spPr bwMode="auto">
          <a:xfrm>
            <a:off x="613728" y="896620"/>
            <a:ext cx="78597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4000" b="1" dirty="0">
                <a:solidFill>
                  <a:schemeClr val="bg1"/>
                </a:solidFill>
                <a:latin typeface="Gill Sans MT (Headings)"/>
              </a:rPr>
              <a:t>References</a:t>
            </a:r>
            <a:endParaRPr lang="en-IN" altLang="en-US" sz="4000" b="1" dirty="0">
              <a:solidFill>
                <a:schemeClr val="bg1"/>
              </a:solidFill>
              <a:latin typeface="Gill Sans MT (Headings)"/>
            </a:endParaRPr>
          </a:p>
        </p:txBody>
      </p:sp>
      <p:pic>
        <p:nvPicPr>
          <p:cNvPr id="8" name="Picture 7">
            <a:extLst>
              <a:ext uri="{FF2B5EF4-FFF2-40B4-BE49-F238E27FC236}">
                <a16:creationId xmlns:a16="http://schemas.microsoft.com/office/drawing/2014/main" id="{1366D29B-ECBA-401B-9F3E-4DFFB5B946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3" name="TextBox 2">
            <a:extLst>
              <a:ext uri="{FF2B5EF4-FFF2-40B4-BE49-F238E27FC236}">
                <a16:creationId xmlns:a16="http://schemas.microsoft.com/office/drawing/2014/main" id="{C3B4385C-7A42-E93A-8263-3591083F1DBB}"/>
              </a:ext>
            </a:extLst>
          </p:cNvPr>
          <p:cNvSpPr txBox="1"/>
          <p:nvPr/>
        </p:nvSpPr>
        <p:spPr>
          <a:xfrm>
            <a:off x="742950" y="2351515"/>
            <a:ext cx="10706100" cy="3731919"/>
          </a:xfrm>
          <a:prstGeom prst="rect">
            <a:avLst/>
          </a:prstGeom>
          <a:noFill/>
        </p:spPr>
        <p:txBody>
          <a:bodyPr wrap="square">
            <a:spAutoFit/>
          </a:bodyPr>
          <a:lstStyle/>
          <a:p>
            <a:pPr marL="342900" lvl="0" indent="-342900" algn="just">
              <a:lnSpc>
                <a:spcPct val="107000"/>
              </a:lnSpc>
              <a:buSzPts val="1400"/>
              <a:buFont typeface="+mj-lt"/>
              <a:buAutoNum type="arabicPeriod"/>
            </a:pPr>
            <a:r>
              <a:rPr lang="en-IN" sz="1800" dirty="0" err="1">
                <a:effectLst/>
                <a:latin typeface="+mj-lt"/>
                <a:ea typeface="Calibri" panose="020F0502020204030204" pitchFamily="34" charset="0"/>
                <a:cs typeface="Times New Roman" panose="02020603050405020304" pitchFamily="18" charset="0"/>
              </a:rPr>
              <a:t>Bajpayi</a:t>
            </a:r>
            <a:r>
              <a:rPr lang="en-IN" sz="1800" dirty="0">
                <a:effectLst/>
                <a:latin typeface="+mj-lt"/>
                <a:ea typeface="Calibri" panose="020F0502020204030204" pitchFamily="34" charset="0"/>
                <a:cs typeface="Times New Roman" panose="02020603050405020304" pitchFamily="18" charset="0"/>
              </a:rPr>
              <a:t>, Rishabh. (2020). Employee Management System. International Journal for Modern Trends in Science and Technology. 6. 225-234. 10.46501/IJMTST061242</a:t>
            </a:r>
            <a:r>
              <a:rPr lang="en-IN" sz="1800" b="1" dirty="0">
                <a:effectLst/>
                <a:latin typeface="+mj-lt"/>
                <a:ea typeface="Calibri" panose="020F0502020204030204" pitchFamily="34" charset="0"/>
                <a:cs typeface="Times New Roman" panose="02020603050405020304" pitchFamily="18" charset="0"/>
              </a:rPr>
              <a:t>.</a:t>
            </a:r>
            <a:endParaRPr lang="en-IN" sz="1800" dirty="0">
              <a:effectLst/>
              <a:latin typeface="+mj-lt"/>
              <a:ea typeface="Calibri" panose="020F0502020204030204" pitchFamily="34" charset="0"/>
              <a:cs typeface="Times New Roman" panose="02020603050405020304" pitchFamily="18" charset="0"/>
            </a:endParaRPr>
          </a:p>
          <a:p>
            <a:pPr marL="342900" lvl="0" indent="-342900" algn="just">
              <a:lnSpc>
                <a:spcPct val="107000"/>
              </a:lnSpc>
              <a:buSzPts val="1400"/>
              <a:buFont typeface="+mj-lt"/>
              <a:buAutoNum type="arabicPeriod"/>
            </a:pPr>
            <a:r>
              <a:rPr lang="en-IN" sz="1800" dirty="0">
                <a:solidFill>
                  <a:srgbClr val="222222"/>
                </a:solidFill>
                <a:effectLst/>
                <a:latin typeface="+mj-lt"/>
                <a:ea typeface="Times New Roman" panose="02020603050405020304" pitchFamily="18" charset="0"/>
                <a:cs typeface="Times New Roman" panose="02020603050405020304" pitchFamily="18" charset="0"/>
              </a:rPr>
              <a:t>Singh, P., </a:t>
            </a:r>
            <a:r>
              <a:rPr lang="en-IN" sz="1800" dirty="0" err="1">
                <a:solidFill>
                  <a:srgbClr val="222222"/>
                </a:solidFill>
                <a:effectLst/>
                <a:latin typeface="+mj-lt"/>
                <a:ea typeface="Times New Roman" panose="02020603050405020304" pitchFamily="18" charset="0"/>
                <a:cs typeface="Times New Roman" panose="02020603050405020304" pitchFamily="18" charset="0"/>
              </a:rPr>
              <a:t>Fartyal</a:t>
            </a:r>
            <a:r>
              <a:rPr lang="en-IN" sz="1800" dirty="0">
                <a:solidFill>
                  <a:srgbClr val="222222"/>
                </a:solidFill>
                <a:effectLst/>
                <a:latin typeface="+mj-lt"/>
                <a:ea typeface="Times New Roman" panose="02020603050405020304" pitchFamily="18" charset="0"/>
                <a:cs typeface="Times New Roman" panose="02020603050405020304" pitchFamily="18" charset="0"/>
              </a:rPr>
              <a:t>, H., Zubair, K. A. A., &amp; </a:t>
            </a:r>
            <a:r>
              <a:rPr lang="en-IN" sz="1800" dirty="0" err="1">
                <a:solidFill>
                  <a:srgbClr val="222222"/>
                </a:solidFill>
                <a:effectLst/>
                <a:latin typeface="+mj-lt"/>
                <a:ea typeface="Times New Roman" panose="02020603050405020304" pitchFamily="18" charset="0"/>
                <a:cs typeface="Times New Roman" panose="02020603050405020304" pitchFamily="18" charset="0"/>
              </a:rPr>
              <a:t>Laddha</a:t>
            </a:r>
            <a:r>
              <a:rPr lang="en-IN" sz="1800" dirty="0">
                <a:solidFill>
                  <a:srgbClr val="222222"/>
                </a:solidFill>
                <a:effectLst/>
                <a:latin typeface="+mj-lt"/>
                <a:ea typeface="Times New Roman" panose="02020603050405020304" pitchFamily="18" charset="0"/>
                <a:cs typeface="Times New Roman" panose="02020603050405020304" pitchFamily="18" charset="0"/>
              </a:rPr>
              <a:t>, A. (2019). Employee Management System. International Research Journal of Engineering and Technology (IRJET), 6.</a:t>
            </a:r>
            <a:endParaRPr lang="en-IN" sz="1800" dirty="0">
              <a:effectLst/>
              <a:latin typeface="+mj-lt"/>
              <a:ea typeface="Calibri" panose="020F0502020204030204" pitchFamily="34" charset="0"/>
              <a:cs typeface="Times New Roman" panose="02020603050405020304" pitchFamily="18" charset="0"/>
            </a:endParaRPr>
          </a:p>
          <a:p>
            <a:pPr marL="342900" lvl="0" indent="-342900" algn="just">
              <a:lnSpc>
                <a:spcPct val="107000"/>
              </a:lnSpc>
              <a:buSzPts val="1400"/>
              <a:buFont typeface="+mj-lt"/>
              <a:buAutoNum type="arabicPeriod"/>
            </a:pPr>
            <a:r>
              <a:rPr lang="en-IN" sz="1800" dirty="0" err="1">
                <a:solidFill>
                  <a:srgbClr val="222222"/>
                </a:solidFill>
                <a:effectLst/>
                <a:latin typeface="+mj-lt"/>
                <a:ea typeface="Calibri" panose="020F0502020204030204" pitchFamily="34" charset="0"/>
                <a:cs typeface="Times New Roman" panose="02020603050405020304" pitchFamily="18" charset="0"/>
              </a:rPr>
              <a:t>Punia</a:t>
            </a:r>
            <a:r>
              <a:rPr lang="en-IN" sz="1800" dirty="0">
                <a:solidFill>
                  <a:srgbClr val="222222"/>
                </a:solidFill>
                <a:effectLst/>
                <a:latin typeface="+mj-lt"/>
                <a:ea typeface="Calibri" panose="020F0502020204030204" pitchFamily="34" charset="0"/>
                <a:cs typeface="Times New Roman" panose="02020603050405020304" pitchFamily="18" charset="0"/>
              </a:rPr>
              <a:t>, R., Panwar, S., </a:t>
            </a:r>
            <a:r>
              <a:rPr lang="en-IN" sz="1800" dirty="0" err="1">
                <a:solidFill>
                  <a:srgbClr val="222222"/>
                </a:solidFill>
                <a:effectLst/>
                <a:latin typeface="+mj-lt"/>
                <a:ea typeface="Calibri" panose="020F0502020204030204" pitchFamily="34" charset="0"/>
                <a:cs typeface="Times New Roman" panose="02020603050405020304" pitchFamily="18" charset="0"/>
              </a:rPr>
              <a:t>Kamra</a:t>
            </a:r>
            <a:r>
              <a:rPr lang="en-IN" sz="1800" dirty="0">
                <a:solidFill>
                  <a:srgbClr val="222222"/>
                </a:solidFill>
                <a:effectLst/>
                <a:latin typeface="+mj-lt"/>
                <a:ea typeface="Calibri" panose="020F0502020204030204" pitchFamily="34" charset="0"/>
                <a:cs typeface="Times New Roman" panose="02020603050405020304" pitchFamily="18" charset="0"/>
              </a:rPr>
              <a:t>, R., &amp; Gupta, R. (2020). Voice-Based Employee Management System Using AWS and Alexa. International Journal of Innovative Research in Computer Science &amp; Technology (IJIRCST), ISSN, 2347-5552.</a:t>
            </a:r>
            <a:endParaRPr lang="en-IN" sz="1800" dirty="0">
              <a:effectLst/>
              <a:latin typeface="+mj-lt"/>
              <a:ea typeface="Calibri" panose="020F0502020204030204" pitchFamily="34" charset="0"/>
              <a:cs typeface="Times New Roman" panose="02020603050405020304" pitchFamily="18" charset="0"/>
            </a:endParaRPr>
          </a:p>
          <a:p>
            <a:pPr marL="342900" lvl="0" indent="-342900" algn="just">
              <a:lnSpc>
                <a:spcPct val="107000"/>
              </a:lnSpc>
              <a:buSzPts val="1400"/>
              <a:buFont typeface="+mj-lt"/>
              <a:buAutoNum type="arabicPeriod"/>
            </a:pPr>
            <a:r>
              <a:rPr lang="en-IN" sz="1800" dirty="0">
                <a:effectLst/>
                <a:latin typeface="+mj-lt"/>
                <a:ea typeface="Calibri" panose="020F0502020204030204" pitchFamily="34" charset="0"/>
                <a:cs typeface="Times New Roman" panose="02020603050405020304" pitchFamily="18" charset="0"/>
              </a:rPr>
              <a:t>"Administration in Employee Management System", International Journal of Emerging Technologies and Innovative Research (www.jetir.org | UGC and ISSN Approved), ISSN:2349-5162, Vol.7, Issue 1, page no. pp125-132, January-2020, Available </a:t>
            </a:r>
            <a:r>
              <a:rPr lang="en-IN" sz="1800" dirty="0" err="1">
                <a:effectLst/>
                <a:latin typeface="+mj-lt"/>
                <a:ea typeface="Calibri" panose="020F0502020204030204" pitchFamily="34" charset="0"/>
                <a:cs typeface="Times New Roman" panose="02020603050405020304" pitchFamily="18" charset="0"/>
              </a:rPr>
              <a:t>at:http</a:t>
            </a:r>
            <a:r>
              <a:rPr lang="en-IN" sz="1800" dirty="0">
                <a:effectLst/>
                <a:latin typeface="+mj-lt"/>
                <a:ea typeface="Calibri" panose="020F0502020204030204" pitchFamily="34" charset="0"/>
                <a:cs typeface="Times New Roman" panose="02020603050405020304" pitchFamily="18" charset="0"/>
              </a:rPr>
              <a:t>://www.jetir.org/papers/JETIR2001022.pdf</a:t>
            </a:r>
          </a:p>
          <a:p>
            <a:pPr marL="457200" algn="just">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3204813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C802-7ABC-FE42-81E9-A00314E68E43}"/>
              </a:ext>
            </a:extLst>
          </p:cNvPr>
          <p:cNvSpPr>
            <a:spLocks noGrp="1"/>
          </p:cNvSpPr>
          <p:nvPr>
            <p:ph type="title"/>
          </p:nvPr>
        </p:nvSpPr>
        <p:spPr/>
        <p:txBody>
          <a:bodyPr>
            <a:normAutofit/>
          </a:bodyPr>
          <a:lstStyle/>
          <a:p>
            <a:pPr algn="ctr"/>
            <a:r>
              <a:rPr lang="en-US" sz="4000" dirty="0"/>
              <a:t>Proof OF SUBMISSION OF RESEARCH PAPER</a:t>
            </a:r>
            <a:endParaRPr lang="en-IN" sz="4000" dirty="0"/>
          </a:p>
        </p:txBody>
      </p:sp>
      <p:pic>
        <p:nvPicPr>
          <p:cNvPr id="7" name="Content Placeholder 6">
            <a:extLst>
              <a:ext uri="{FF2B5EF4-FFF2-40B4-BE49-F238E27FC236}">
                <a16:creationId xmlns:a16="http://schemas.microsoft.com/office/drawing/2014/main" id="{AD7A3BDF-9E37-37DE-F916-3ACBBF9F0D4F}"/>
              </a:ext>
            </a:extLst>
          </p:cNvPr>
          <p:cNvPicPr>
            <a:picLocks noGrp="1" noChangeAspect="1"/>
          </p:cNvPicPr>
          <p:nvPr>
            <p:ph idx="1"/>
          </p:nvPr>
        </p:nvPicPr>
        <p:blipFill>
          <a:blip r:embed="rId2"/>
          <a:stretch>
            <a:fillRect/>
          </a:stretch>
        </p:blipFill>
        <p:spPr>
          <a:xfrm>
            <a:off x="4526513" y="1900829"/>
            <a:ext cx="6886049" cy="4127285"/>
          </a:xfrm>
        </p:spPr>
      </p:pic>
      <p:sp>
        <p:nvSpPr>
          <p:cNvPr id="9" name="TextBox 8">
            <a:extLst>
              <a:ext uri="{FF2B5EF4-FFF2-40B4-BE49-F238E27FC236}">
                <a16:creationId xmlns:a16="http://schemas.microsoft.com/office/drawing/2014/main" id="{E4A48B7A-F948-9B44-F1A1-D7D9F22BE44D}"/>
              </a:ext>
            </a:extLst>
          </p:cNvPr>
          <p:cNvSpPr txBox="1"/>
          <p:nvPr/>
        </p:nvSpPr>
        <p:spPr>
          <a:xfrm>
            <a:off x="581192" y="2394812"/>
            <a:ext cx="3641272" cy="3139321"/>
          </a:xfrm>
          <a:prstGeom prst="rect">
            <a:avLst/>
          </a:prstGeom>
          <a:noFill/>
        </p:spPr>
        <p:txBody>
          <a:bodyPr wrap="square">
            <a:spAutoFit/>
          </a:bodyPr>
          <a:lstStyle/>
          <a:p>
            <a:r>
              <a:rPr lang="en-US" b="0" i="0" dirty="0">
                <a:solidFill>
                  <a:srgbClr val="242424"/>
                </a:solidFill>
                <a:effectLst/>
                <a:latin typeface="Calisto MT" panose="02040603050505030304" pitchFamily="18" charset="0"/>
              </a:rPr>
              <a:t>The papers will be published in the </a:t>
            </a:r>
            <a:r>
              <a:rPr lang="en-US" b="1" i="0" dirty="0">
                <a:solidFill>
                  <a:srgbClr val="242424"/>
                </a:solidFill>
                <a:effectLst/>
                <a:latin typeface="Calisto MT" panose="02040603050505030304" pitchFamily="18" charset="0"/>
              </a:rPr>
              <a:t>International Journal on Engineering and Technology</a:t>
            </a:r>
            <a:r>
              <a:rPr lang="en-US" b="0" i="0" dirty="0">
                <a:solidFill>
                  <a:srgbClr val="242424"/>
                </a:solidFill>
                <a:effectLst/>
                <a:latin typeface="Calisto MT" panose="02040603050505030304" pitchFamily="18" charset="0"/>
              </a:rPr>
              <a:t> in the month of  </a:t>
            </a:r>
            <a:r>
              <a:rPr lang="en-US" b="1" i="0" dirty="0">
                <a:solidFill>
                  <a:srgbClr val="242424"/>
                </a:solidFill>
                <a:effectLst/>
                <a:latin typeface="Calisto MT" panose="02040603050505030304" pitchFamily="18" charset="0"/>
              </a:rPr>
              <a:t>July</a:t>
            </a:r>
            <a:r>
              <a:rPr lang="en-US" b="0" i="0" dirty="0">
                <a:solidFill>
                  <a:srgbClr val="242424"/>
                </a:solidFill>
                <a:effectLst/>
                <a:latin typeface="Calisto MT" panose="02040603050505030304" pitchFamily="18" charset="0"/>
              </a:rPr>
              <a:t> and the same paper will be indexed as Conference Proceedings on </a:t>
            </a:r>
            <a:r>
              <a:rPr lang="en-US" b="1" i="0" dirty="0">
                <a:solidFill>
                  <a:srgbClr val="242424"/>
                </a:solidFill>
                <a:effectLst/>
                <a:latin typeface="Calisto MT" panose="02040603050505030304" pitchFamily="18" charset="0"/>
              </a:rPr>
              <a:t>Scopus</a:t>
            </a:r>
            <a:r>
              <a:rPr lang="en-US" b="0" i="0" dirty="0">
                <a:solidFill>
                  <a:srgbClr val="242424"/>
                </a:solidFill>
                <a:effectLst/>
                <a:latin typeface="Calisto MT" panose="02040603050505030304" pitchFamily="18" charset="0"/>
              </a:rPr>
              <a:t> and </a:t>
            </a:r>
            <a:r>
              <a:rPr lang="en-US" b="1" i="0" dirty="0">
                <a:solidFill>
                  <a:srgbClr val="242424"/>
                </a:solidFill>
                <a:effectLst/>
                <a:latin typeface="Calisto MT" panose="02040603050505030304" pitchFamily="18" charset="0"/>
              </a:rPr>
              <a:t>Cross Ref</a:t>
            </a:r>
            <a:r>
              <a:rPr lang="en-US" b="0" i="0" dirty="0">
                <a:solidFill>
                  <a:srgbClr val="242424"/>
                </a:solidFill>
                <a:effectLst/>
                <a:latin typeface="Calisto MT" panose="02040603050505030304" pitchFamily="18" charset="0"/>
              </a:rPr>
              <a:t> by the month of </a:t>
            </a:r>
            <a:r>
              <a:rPr lang="en-US" b="1" i="0" dirty="0">
                <a:solidFill>
                  <a:srgbClr val="242424"/>
                </a:solidFill>
                <a:effectLst/>
                <a:latin typeface="Calisto MT" panose="02040603050505030304" pitchFamily="18" charset="0"/>
              </a:rPr>
              <a:t>November</a:t>
            </a:r>
            <a:r>
              <a:rPr lang="en-US" b="0" i="0" dirty="0">
                <a:solidFill>
                  <a:srgbClr val="242424"/>
                </a:solidFill>
                <a:effectLst/>
                <a:latin typeface="Calisto MT" panose="02040603050505030304" pitchFamily="18" charset="0"/>
              </a:rPr>
              <a:t>. Once the paper gets published and indexed, we will notify you with the published link.</a:t>
            </a:r>
            <a:endParaRPr lang="en-IN" dirty="0"/>
          </a:p>
        </p:txBody>
      </p:sp>
    </p:spTree>
    <p:extLst>
      <p:ext uri="{BB962C8B-B14F-4D97-AF65-F5344CB8AC3E}">
        <p14:creationId xmlns:p14="http://schemas.microsoft.com/office/powerpoint/2010/main" val="1662990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72">
            <a:extLst>
              <a:ext uri="{FF2B5EF4-FFF2-40B4-BE49-F238E27FC236}">
                <a16:creationId xmlns:a16="http://schemas.microsoft.com/office/drawing/2014/main" id="{A4EDB345-6C65-4AE3-BE6D-7306BA16DF81}"/>
              </a:ext>
            </a:extLst>
          </p:cNvPr>
          <p:cNvSpPr txBox="1">
            <a:spLocks noChangeArrowheads="1"/>
          </p:cNvSpPr>
          <p:nvPr/>
        </p:nvSpPr>
        <p:spPr bwMode="auto">
          <a:xfrm>
            <a:off x="9363075" y="1536700"/>
            <a:ext cx="20859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p:txBody>
      </p:sp>
      <p:sp>
        <p:nvSpPr>
          <p:cNvPr id="3085" name="TextBox 6">
            <a:extLst>
              <a:ext uri="{FF2B5EF4-FFF2-40B4-BE49-F238E27FC236}">
                <a16:creationId xmlns:a16="http://schemas.microsoft.com/office/drawing/2014/main" id="{EADF6551-FD5C-42EF-AD84-1E076ED78421}"/>
              </a:ext>
            </a:extLst>
          </p:cNvPr>
          <p:cNvSpPr txBox="1">
            <a:spLocks noChangeArrowheads="1"/>
          </p:cNvSpPr>
          <p:nvPr/>
        </p:nvSpPr>
        <p:spPr bwMode="auto">
          <a:xfrm>
            <a:off x="613728" y="896620"/>
            <a:ext cx="78597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4000" b="1" dirty="0">
                <a:solidFill>
                  <a:schemeClr val="bg1"/>
                </a:solidFill>
                <a:latin typeface="Gill Sans MT (Headings)"/>
              </a:rPr>
              <a:t>Problem Statement</a:t>
            </a:r>
            <a:endParaRPr lang="en-IN" altLang="en-US" sz="4000" b="1" dirty="0">
              <a:solidFill>
                <a:schemeClr val="bg1"/>
              </a:solidFill>
              <a:latin typeface="Gill Sans MT (Headings)"/>
            </a:endParaRPr>
          </a:p>
        </p:txBody>
      </p:sp>
      <p:pic>
        <p:nvPicPr>
          <p:cNvPr id="8" name="Picture 7">
            <a:extLst>
              <a:ext uri="{FF2B5EF4-FFF2-40B4-BE49-F238E27FC236}">
                <a16:creationId xmlns:a16="http://schemas.microsoft.com/office/drawing/2014/main" id="{74F2D35C-C445-4068-8807-DE2CB8C648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3" name="TextBox 2">
            <a:extLst>
              <a:ext uri="{FF2B5EF4-FFF2-40B4-BE49-F238E27FC236}">
                <a16:creationId xmlns:a16="http://schemas.microsoft.com/office/drawing/2014/main" id="{29736387-5569-3079-7624-FA966E0C84BF}"/>
              </a:ext>
            </a:extLst>
          </p:cNvPr>
          <p:cNvSpPr txBox="1"/>
          <p:nvPr/>
        </p:nvSpPr>
        <p:spPr>
          <a:xfrm>
            <a:off x="742950" y="2136338"/>
            <a:ext cx="10554477" cy="2585323"/>
          </a:xfrm>
          <a:prstGeom prst="rect">
            <a:avLst/>
          </a:prstGeom>
          <a:noFill/>
        </p:spPr>
        <p:txBody>
          <a:bodyPr wrap="square">
            <a:spAutoFit/>
          </a:bodyPr>
          <a:lstStyle/>
          <a:p>
            <a:r>
              <a:rPr lang="en-IN" dirty="0"/>
              <a:t>Design a system for the organizations especially the small ones, that can’t afford the cost of expensive software to manage their employees they still do it manually on paper. The organizations have bundles of registers to track their attendance and keep their details etc. It makes it very difficult if they have to search for any information for any particular day or search about any particular employee etc. </a:t>
            </a:r>
          </a:p>
          <a:p>
            <a:r>
              <a:rPr lang="en-IN" dirty="0"/>
              <a:t>Moreover, in this type of system, the proxy could also be easily done, which would create difficulty for the organizations to manage the employees moreover searching for anything related to them was also a very tedious task.</a:t>
            </a:r>
          </a:p>
          <a:p>
            <a:r>
              <a:rPr lang="en-IN" dirty="0"/>
              <a:t>Therefore we need to develop an application system that could easily run on their computers just with a few installations. This would also be cheap and help automate the 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72">
            <a:extLst>
              <a:ext uri="{FF2B5EF4-FFF2-40B4-BE49-F238E27FC236}">
                <a16:creationId xmlns:a16="http://schemas.microsoft.com/office/drawing/2014/main" id="{BB262389-320E-43FD-86ED-58AC367C229E}"/>
              </a:ext>
            </a:extLst>
          </p:cNvPr>
          <p:cNvSpPr txBox="1">
            <a:spLocks noChangeArrowheads="1"/>
          </p:cNvSpPr>
          <p:nvPr/>
        </p:nvSpPr>
        <p:spPr bwMode="auto">
          <a:xfrm>
            <a:off x="9363075" y="1536700"/>
            <a:ext cx="20859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p:txBody>
      </p:sp>
      <p:sp>
        <p:nvSpPr>
          <p:cNvPr id="8" name="TextBox 6">
            <a:extLst>
              <a:ext uri="{FF2B5EF4-FFF2-40B4-BE49-F238E27FC236}">
                <a16:creationId xmlns:a16="http://schemas.microsoft.com/office/drawing/2014/main" id="{D78C042B-A85F-47BC-BF5C-386D5E2FC0B7}"/>
              </a:ext>
            </a:extLst>
          </p:cNvPr>
          <p:cNvSpPr txBox="1">
            <a:spLocks noChangeArrowheads="1"/>
          </p:cNvSpPr>
          <p:nvPr/>
        </p:nvSpPr>
        <p:spPr bwMode="auto">
          <a:xfrm>
            <a:off x="613728" y="896620"/>
            <a:ext cx="78597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4000" b="1" dirty="0">
                <a:solidFill>
                  <a:schemeClr val="bg1"/>
                </a:solidFill>
                <a:latin typeface="Gill Sans MT (Headings)"/>
              </a:rPr>
              <a:t>Aim</a:t>
            </a:r>
            <a:endParaRPr lang="en-IN" altLang="en-US" sz="4000" b="1" dirty="0">
              <a:solidFill>
                <a:schemeClr val="bg1"/>
              </a:solidFill>
              <a:latin typeface="Gill Sans MT (Headings)"/>
            </a:endParaRPr>
          </a:p>
        </p:txBody>
      </p:sp>
      <p:pic>
        <p:nvPicPr>
          <p:cNvPr id="9" name="Picture 8">
            <a:extLst>
              <a:ext uri="{FF2B5EF4-FFF2-40B4-BE49-F238E27FC236}">
                <a16:creationId xmlns:a16="http://schemas.microsoft.com/office/drawing/2014/main" id="{7D9B247A-9C23-473D-8E21-7BC14F5D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3" name="TextBox 2">
            <a:extLst>
              <a:ext uri="{FF2B5EF4-FFF2-40B4-BE49-F238E27FC236}">
                <a16:creationId xmlns:a16="http://schemas.microsoft.com/office/drawing/2014/main" id="{E9682A6C-09BD-C925-EC43-146B9798F39E}"/>
              </a:ext>
            </a:extLst>
          </p:cNvPr>
          <p:cNvSpPr txBox="1"/>
          <p:nvPr/>
        </p:nvSpPr>
        <p:spPr>
          <a:xfrm>
            <a:off x="613728" y="2367598"/>
            <a:ext cx="10835322" cy="1477328"/>
          </a:xfrm>
          <a:prstGeom prst="rect">
            <a:avLst/>
          </a:prstGeom>
          <a:noFill/>
        </p:spPr>
        <p:txBody>
          <a:bodyPr wrap="square">
            <a:spAutoFit/>
          </a:bodyPr>
          <a:lstStyle/>
          <a:p>
            <a:r>
              <a:rPr lang="en-IN" dirty="0"/>
              <a:t>The main objective of the project is to create a WORKFORCE ADMISTRATION SYSTEM using Django that is open-source and can be used by any organization who want to automate the system of managing their employees in a secure and easy way.  </a:t>
            </a:r>
          </a:p>
          <a:p>
            <a:r>
              <a:rPr lang="en-IN" dirty="0"/>
              <a:t>The system ensures </a:t>
            </a:r>
            <a:r>
              <a:rPr lang="en-IN" sz="1800" dirty="0">
                <a:effectLst/>
                <a:ea typeface="Calibri" panose="020F0502020204030204" pitchFamily="34" charset="0"/>
              </a:rPr>
              <a:t>organization's growth and seamless operation by managing its </a:t>
            </a:r>
            <a:r>
              <a:rPr lang="en-IN" dirty="0">
                <a:ea typeface="Calibri" panose="020F0502020204030204" pitchFamily="34" charset="0"/>
              </a:rPr>
              <a:t>most valuable asset </a:t>
            </a:r>
            <a:r>
              <a:rPr lang="en-IN" dirty="0" err="1">
                <a:ea typeface="Calibri" panose="020F0502020204030204" pitchFamily="34" charset="0"/>
              </a:rPr>
              <a:t>i.e</a:t>
            </a:r>
            <a:r>
              <a:rPr lang="en-IN" dirty="0">
                <a:ea typeface="Calibri" panose="020F0502020204030204" pitchFamily="34" charset="0"/>
              </a:rPr>
              <a:t> the employees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72">
            <a:extLst>
              <a:ext uri="{FF2B5EF4-FFF2-40B4-BE49-F238E27FC236}">
                <a16:creationId xmlns:a16="http://schemas.microsoft.com/office/drawing/2014/main" id="{CC487CF7-B927-4588-8B48-4D5645D82114}"/>
              </a:ext>
            </a:extLst>
          </p:cNvPr>
          <p:cNvSpPr txBox="1">
            <a:spLocks noChangeArrowheads="1"/>
          </p:cNvSpPr>
          <p:nvPr/>
        </p:nvSpPr>
        <p:spPr bwMode="auto">
          <a:xfrm>
            <a:off x="9363075" y="1536700"/>
            <a:ext cx="20859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p:txBody>
      </p:sp>
      <p:sp>
        <p:nvSpPr>
          <p:cNvPr id="7" name="TextBox 6">
            <a:extLst>
              <a:ext uri="{FF2B5EF4-FFF2-40B4-BE49-F238E27FC236}">
                <a16:creationId xmlns:a16="http://schemas.microsoft.com/office/drawing/2014/main" id="{7C242C70-8CF7-4B64-81A5-87BB9D90ED91}"/>
              </a:ext>
            </a:extLst>
          </p:cNvPr>
          <p:cNvSpPr txBox="1">
            <a:spLocks noChangeArrowheads="1"/>
          </p:cNvSpPr>
          <p:nvPr/>
        </p:nvSpPr>
        <p:spPr bwMode="auto">
          <a:xfrm>
            <a:off x="613728" y="896620"/>
            <a:ext cx="78597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IN" altLang="en-US" sz="4000" b="1" dirty="0">
                <a:solidFill>
                  <a:schemeClr val="bg1"/>
                </a:solidFill>
                <a:latin typeface="Gill Sans MT (Headings)"/>
              </a:rPr>
              <a:t>Scope of the Project</a:t>
            </a:r>
          </a:p>
        </p:txBody>
      </p:sp>
      <p:pic>
        <p:nvPicPr>
          <p:cNvPr id="8" name="Picture 7">
            <a:extLst>
              <a:ext uri="{FF2B5EF4-FFF2-40B4-BE49-F238E27FC236}">
                <a16:creationId xmlns:a16="http://schemas.microsoft.com/office/drawing/2014/main" id="{6AF9A069-A156-4510-BF9D-C7F15F44D7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3075" y="764413"/>
            <a:ext cx="2320759" cy="840093"/>
          </a:xfrm>
          <a:prstGeom prst="rect">
            <a:avLst/>
          </a:prstGeom>
        </p:spPr>
      </p:pic>
      <p:sp>
        <p:nvSpPr>
          <p:cNvPr id="13" name="TextBox 12">
            <a:extLst>
              <a:ext uri="{FF2B5EF4-FFF2-40B4-BE49-F238E27FC236}">
                <a16:creationId xmlns:a16="http://schemas.microsoft.com/office/drawing/2014/main" id="{2AADFD94-962C-B469-0BFD-F2AC45910D29}"/>
              </a:ext>
            </a:extLst>
          </p:cNvPr>
          <p:cNvSpPr txBox="1"/>
          <p:nvPr/>
        </p:nvSpPr>
        <p:spPr>
          <a:xfrm>
            <a:off x="742950" y="2455126"/>
            <a:ext cx="10994961" cy="2660472"/>
          </a:xfrm>
          <a:prstGeom prst="rect">
            <a:avLst/>
          </a:prstGeom>
          <a:noFill/>
        </p:spPr>
        <p:txBody>
          <a:bodyPr wrap="square">
            <a:spAutoFit/>
          </a:bodyPr>
          <a:lstStyle/>
          <a:p>
            <a:pPr>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The project's primary goal is to develop a workforce administration system. The Software application provides 4 views namely-</a:t>
            </a:r>
          </a:p>
          <a:p>
            <a:pPr>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1. HR </a:t>
            </a:r>
          </a:p>
          <a:p>
            <a:pPr>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2. Employee</a:t>
            </a:r>
          </a:p>
          <a:p>
            <a:pPr>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3. Team Lead</a:t>
            </a:r>
          </a:p>
          <a:p>
            <a:pPr>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4. Fresher</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FE4D3B-47D7-CBFE-F845-F923533E48B1}"/>
              </a:ext>
            </a:extLst>
          </p:cNvPr>
          <p:cNvSpPr txBox="1"/>
          <p:nvPr/>
        </p:nvSpPr>
        <p:spPr>
          <a:xfrm>
            <a:off x="1266631" y="818374"/>
            <a:ext cx="6097554" cy="707886"/>
          </a:xfrm>
          <a:prstGeom prst="rect">
            <a:avLst/>
          </a:prstGeom>
          <a:noFill/>
        </p:spPr>
        <p:txBody>
          <a:bodyPr wrap="square">
            <a:spAutoFit/>
          </a:bodyPr>
          <a:lstStyle/>
          <a:p>
            <a:pPr algn="ctr">
              <a:lnSpc>
                <a:spcPct val="100000"/>
              </a:lnSpc>
              <a:spcBef>
                <a:spcPct val="0"/>
              </a:spcBef>
              <a:buFontTx/>
              <a:buNone/>
            </a:pPr>
            <a:r>
              <a:rPr lang="en-IN" altLang="en-US" sz="4000" b="1" dirty="0">
                <a:solidFill>
                  <a:schemeClr val="bg1"/>
                </a:solidFill>
                <a:latin typeface="Gill Sans MT (Headings)"/>
              </a:rPr>
              <a:t>Scope of the Project</a:t>
            </a:r>
          </a:p>
        </p:txBody>
      </p:sp>
      <p:pic>
        <p:nvPicPr>
          <p:cNvPr id="5" name="Picture 4">
            <a:extLst>
              <a:ext uri="{FF2B5EF4-FFF2-40B4-BE49-F238E27FC236}">
                <a16:creationId xmlns:a16="http://schemas.microsoft.com/office/drawing/2014/main" id="{BD42102D-2D1F-64C3-D217-52E1F010D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6504" y="818374"/>
            <a:ext cx="2320759" cy="840093"/>
          </a:xfrm>
          <a:prstGeom prst="rect">
            <a:avLst/>
          </a:prstGeom>
        </p:spPr>
      </p:pic>
      <p:sp>
        <p:nvSpPr>
          <p:cNvPr id="7" name="TextBox 6">
            <a:extLst>
              <a:ext uri="{FF2B5EF4-FFF2-40B4-BE49-F238E27FC236}">
                <a16:creationId xmlns:a16="http://schemas.microsoft.com/office/drawing/2014/main" id="{5CCE7366-6C23-5FF7-797F-04F6A082FE5C}"/>
              </a:ext>
            </a:extLst>
          </p:cNvPr>
          <p:cNvSpPr txBox="1"/>
          <p:nvPr/>
        </p:nvSpPr>
        <p:spPr>
          <a:xfrm>
            <a:off x="597159" y="2425959"/>
            <a:ext cx="11168743" cy="3416320"/>
          </a:xfrm>
          <a:prstGeom prst="rect">
            <a:avLst/>
          </a:prstGeom>
          <a:noFill/>
        </p:spPr>
        <p:txBody>
          <a:bodyPr wrap="square" rtlCol="0">
            <a:spAutoFit/>
          </a:bodyPr>
          <a:lstStyle/>
          <a:p>
            <a:r>
              <a:rPr lang="en-IN" sz="1800" dirty="0">
                <a:effectLst/>
                <a:ea typeface="Calibri" panose="020F0502020204030204" pitchFamily="34" charset="0"/>
              </a:rPr>
              <a:t>The system's capabilities include-</a:t>
            </a:r>
          </a:p>
          <a:p>
            <a:endParaRPr lang="en-IN" sz="1800" dirty="0">
              <a:effectLst/>
              <a:ea typeface="Calibri" panose="020F0502020204030204" pitchFamily="34" charset="0"/>
            </a:endParaRPr>
          </a:p>
          <a:p>
            <a:pPr marL="342900" indent="-342900">
              <a:buFont typeface="+mj-lt"/>
              <a:buAutoNum type="arabicPeriod"/>
            </a:pPr>
            <a:r>
              <a:rPr lang="en-IN" dirty="0">
                <a:ea typeface="Calibri" panose="020F0502020204030204" pitchFamily="34" charset="0"/>
              </a:rPr>
              <a:t>K</a:t>
            </a:r>
            <a:r>
              <a:rPr lang="en-IN" sz="1800" dirty="0">
                <a:effectLst/>
                <a:ea typeface="Calibri" panose="020F0502020204030204" pitchFamily="34" charset="0"/>
              </a:rPr>
              <a:t>eeping each employee's information, adding new hires, and eliminating those who leave the company. This system will also keep track of the employees' daily attendance as well as their absences.</a:t>
            </a:r>
          </a:p>
          <a:p>
            <a:pPr marL="342900" indent="-342900">
              <a:buFont typeface="+mj-lt"/>
              <a:buAutoNum type="arabicPeriod"/>
            </a:pPr>
            <a:endParaRPr lang="en-IN" dirty="0">
              <a:latin typeface="+mj-lt"/>
              <a:ea typeface="Calibri" panose="020F0502020204030204" pitchFamily="34" charset="0"/>
            </a:endParaRPr>
          </a:p>
          <a:p>
            <a:pPr marL="342900" indent="-342900">
              <a:buFont typeface="+mj-lt"/>
              <a:buAutoNum type="arabicPeriod"/>
            </a:pPr>
            <a:r>
              <a:rPr lang="en-IN" sz="1800" dirty="0">
                <a:effectLst/>
                <a:latin typeface="+mj-lt"/>
                <a:ea typeface="Calibri" panose="020F0502020204030204" pitchFamily="34" charset="0"/>
              </a:rPr>
              <a:t>The system will make it easy for the project teams and leads to interact with each other and would also make the working on the project and its progress very transparent.</a:t>
            </a:r>
          </a:p>
          <a:p>
            <a:pPr marL="342900" indent="-342900">
              <a:buFont typeface="+mj-lt"/>
              <a:buAutoNum type="arabicPeriod"/>
            </a:pPr>
            <a:endParaRPr lang="en-IN" dirty="0">
              <a:latin typeface="+mj-lt"/>
              <a:ea typeface="Calibri" panose="020F0502020204030204" pitchFamily="34" charset="0"/>
            </a:endParaRPr>
          </a:p>
          <a:p>
            <a:pPr marL="342900" indent="-342900">
              <a:buFont typeface="+mj-lt"/>
              <a:buAutoNum type="arabicPeriod"/>
            </a:pPr>
            <a:r>
              <a:rPr lang="en-IN" dirty="0">
                <a:ea typeface="Calibri" panose="020F0502020204030204" pitchFamily="34" charset="0"/>
              </a:rPr>
              <a:t>T</a:t>
            </a:r>
            <a:r>
              <a:rPr lang="en-IN" sz="1800" dirty="0">
                <a:effectLst/>
                <a:ea typeface="Calibri" panose="020F0502020204030204" pitchFamily="34" charset="0"/>
              </a:rPr>
              <a:t>his application would not only make the administration of employees easy but would also increase the performance rate of the employees as they would be offered bonuses and coupons for their good performance, which could be redeemed easily by the employees through the dashboard</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653145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72">
            <a:extLst>
              <a:ext uri="{FF2B5EF4-FFF2-40B4-BE49-F238E27FC236}">
                <a16:creationId xmlns:a16="http://schemas.microsoft.com/office/drawing/2014/main" id="{6D8DF7D0-91A2-4CA9-B965-4C0A40DA322C}"/>
              </a:ext>
            </a:extLst>
          </p:cNvPr>
          <p:cNvSpPr txBox="1">
            <a:spLocks noChangeArrowheads="1"/>
          </p:cNvSpPr>
          <p:nvPr/>
        </p:nvSpPr>
        <p:spPr bwMode="auto">
          <a:xfrm>
            <a:off x="9363075" y="1536700"/>
            <a:ext cx="20859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p:txBody>
      </p:sp>
      <p:sp>
        <p:nvSpPr>
          <p:cNvPr id="8" name="TextBox 7">
            <a:extLst>
              <a:ext uri="{FF2B5EF4-FFF2-40B4-BE49-F238E27FC236}">
                <a16:creationId xmlns:a16="http://schemas.microsoft.com/office/drawing/2014/main" id="{21FB075C-6FE5-4550-9FCF-B9B965F7260C}"/>
              </a:ext>
            </a:extLst>
          </p:cNvPr>
          <p:cNvSpPr txBox="1">
            <a:spLocks noChangeArrowheads="1"/>
          </p:cNvSpPr>
          <p:nvPr/>
        </p:nvSpPr>
        <p:spPr bwMode="auto">
          <a:xfrm>
            <a:off x="468909" y="837919"/>
            <a:ext cx="889416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IN" altLang="en-US" sz="4000" b="1" dirty="0">
                <a:solidFill>
                  <a:schemeClr val="bg1"/>
                </a:solidFill>
                <a:latin typeface="Gill Sans MT (Headings)"/>
              </a:rPr>
              <a:t>Software &amp; Hardware Requirements</a:t>
            </a:r>
          </a:p>
        </p:txBody>
      </p:sp>
      <p:pic>
        <p:nvPicPr>
          <p:cNvPr id="9" name="Picture 8">
            <a:extLst>
              <a:ext uri="{FF2B5EF4-FFF2-40B4-BE49-F238E27FC236}">
                <a16:creationId xmlns:a16="http://schemas.microsoft.com/office/drawing/2014/main" id="{BC4B7E47-2977-4817-8F83-E713A1D646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3" name="TextBox 2">
            <a:extLst>
              <a:ext uri="{FF2B5EF4-FFF2-40B4-BE49-F238E27FC236}">
                <a16:creationId xmlns:a16="http://schemas.microsoft.com/office/drawing/2014/main" id="{9F1ED989-FFFC-CFEA-4F17-AA3413AC4200}"/>
              </a:ext>
            </a:extLst>
          </p:cNvPr>
          <p:cNvSpPr txBox="1"/>
          <p:nvPr/>
        </p:nvSpPr>
        <p:spPr>
          <a:xfrm>
            <a:off x="648259" y="2243647"/>
            <a:ext cx="10895482" cy="2031325"/>
          </a:xfrm>
          <a:prstGeom prst="rect">
            <a:avLst/>
          </a:prstGeom>
          <a:noFill/>
        </p:spPr>
        <p:txBody>
          <a:bodyPr wrap="square">
            <a:spAutoFit/>
          </a:bodyPr>
          <a:lstStyle/>
          <a:p>
            <a:r>
              <a:rPr lang="en-IN" dirty="0"/>
              <a:t>We have used Django in this project. The minimum requirements to run Django are :</a:t>
            </a:r>
          </a:p>
          <a:p>
            <a:pPr marL="342900" indent="-342900">
              <a:buFont typeface="+mj-lt"/>
              <a:buAutoNum type="arabicPeriod"/>
            </a:pPr>
            <a:r>
              <a:rPr lang="en-IN" dirty="0"/>
              <a:t>4GB RAM,</a:t>
            </a:r>
          </a:p>
          <a:p>
            <a:pPr marL="342900" indent="-342900">
              <a:buFont typeface="+mj-lt"/>
              <a:buAutoNum type="arabicPeriod"/>
            </a:pPr>
            <a:r>
              <a:rPr lang="en-IN" dirty="0"/>
              <a:t>Intel Core-i3</a:t>
            </a:r>
          </a:p>
          <a:p>
            <a:pPr marL="342900" indent="-342900">
              <a:buFont typeface="+mj-lt"/>
              <a:buAutoNum type="arabicPeriod"/>
            </a:pPr>
            <a:r>
              <a:rPr lang="en-IN" dirty="0"/>
              <a:t> Windows 7 or above.</a:t>
            </a:r>
          </a:p>
          <a:p>
            <a:endParaRPr lang="en-IN" sz="1800" dirty="0">
              <a:effectLst/>
              <a:latin typeface="+mj-lt"/>
              <a:ea typeface="Calibri" panose="020F0502020204030204" pitchFamily="34" charset="0"/>
              <a:cs typeface="Times New Roman" panose="02020603050405020304" pitchFamily="18" charset="0"/>
            </a:endParaRPr>
          </a:p>
          <a:p>
            <a:endParaRPr lang="en-IN" sz="1800" dirty="0">
              <a:effectLst/>
              <a:latin typeface="+mj-lt"/>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72">
            <a:extLst>
              <a:ext uri="{FF2B5EF4-FFF2-40B4-BE49-F238E27FC236}">
                <a16:creationId xmlns:a16="http://schemas.microsoft.com/office/drawing/2014/main" id="{6D8DF7D0-91A2-4CA9-B965-4C0A40DA322C}"/>
              </a:ext>
            </a:extLst>
          </p:cNvPr>
          <p:cNvSpPr txBox="1">
            <a:spLocks noChangeArrowheads="1"/>
          </p:cNvSpPr>
          <p:nvPr/>
        </p:nvSpPr>
        <p:spPr bwMode="auto">
          <a:xfrm>
            <a:off x="9363075" y="1536700"/>
            <a:ext cx="20859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p:txBody>
      </p:sp>
      <p:sp>
        <p:nvSpPr>
          <p:cNvPr id="8" name="TextBox 7">
            <a:extLst>
              <a:ext uri="{FF2B5EF4-FFF2-40B4-BE49-F238E27FC236}">
                <a16:creationId xmlns:a16="http://schemas.microsoft.com/office/drawing/2014/main" id="{21FB075C-6FE5-4550-9FCF-B9B965F7260C}"/>
              </a:ext>
            </a:extLst>
          </p:cNvPr>
          <p:cNvSpPr txBox="1">
            <a:spLocks noChangeArrowheads="1"/>
          </p:cNvSpPr>
          <p:nvPr/>
        </p:nvSpPr>
        <p:spPr bwMode="auto">
          <a:xfrm>
            <a:off x="613728" y="896620"/>
            <a:ext cx="78597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IN" altLang="en-US" sz="4000" b="1" dirty="0">
                <a:solidFill>
                  <a:schemeClr val="bg1"/>
                </a:solidFill>
                <a:latin typeface="Gill Sans MT (Headings)"/>
              </a:rPr>
              <a:t>Proposed Method</a:t>
            </a:r>
          </a:p>
        </p:txBody>
      </p:sp>
      <p:pic>
        <p:nvPicPr>
          <p:cNvPr id="9" name="Picture 8">
            <a:extLst>
              <a:ext uri="{FF2B5EF4-FFF2-40B4-BE49-F238E27FC236}">
                <a16:creationId xmlns:a16="http://schemas.microsoft.com/office/drawing/2014/main" id="{BC4B7E47-2977-4817-8F83-E713A1D646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pic>
        <p:nvPicPr>
          <p:cNvPr id="2" name="Picture 1">
            <a:extLst>
              <a:ext uri="{FF2B5EF4-FFF2-40B4-BE49-F238E27FC236}">
                <a16:creationId xmlns:a16="http://schemas.microsoft.com/office/drawing/2014/main" id="{28F6E729-57E3-0AF4-91F3-B283C621562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87038" y="2369390"/>
            <a:ext cx="5447336" cy="3686493"/>
          </a:xfrm>
          <a:prstGeom prst="rect">
            <a:avLst/>
          </a:prstGeom>
          <a:noFill/>
          <a:ln>
            <a:noFill/>
          </a:ln>
        </p:spPr>
      </p:pic>
      <p:sp>
        <p:nvSpPr>
          <p:cNvPr id="6" name="TextBox 5">
            <a:extLst>
              <a:ext uri="{FF2B5EF4-FFF2-40B4-BE49-F238E27FC236}">
                <a16:creationId xmlns:a16="http://schemas.microsoft.com/office/drawing/2014/main" id="{D2111EA3-1E22-2DE7-3625-3BE7B5E92E60}"/>
              </a:ext>
            </a:extLst>
          </p:cNvPr>
          <p:cNvSpPr txBox="1"/>
          <p:nvPr/>
        </p:nvSpPr>
        <p:spPr>
          <a:xfrm>
            <a:off x="357626" y="1856793"/>
            <a:ext cx="6505529" cy="5186420"/>
          </a:xfrm>
          <a:prstGeom prst="rect">
            <a:avLst/>
          </a:prstGeom>
          <a:noFill/>
        </p:spPr>
        <p:txBody>
          <a:bodyPr wrap="square" rtlCol="0">
            <a:spAutoFit/>
          </a:bodyPr>
          <a:lstStyle/>
          <a:p>
            <a:r>
              <a:rPr lang="en-IN" sz="1800" dirty="0">
                <a:effectLst/>
                <a:latin typeface="+mj-lt"/>
                <a:ea typeface="Calibri" panose="020F0502020204030204" pitchFamily="34" charset="0"/>
              </a:rPr>
              <a:t>To create this project, we have used Django, a high-level python web-framework</a:t>
            </a:r>
            <a:r>
              <a:rPr lang="en-IN" sz="1800" dirty="0">
                <a:effectLst/>
                <a:latin typeface="Times New Roman" panose="02020603050405020304" pitchFamily="18" charset="0"/>
                <a:ea typeface="Calibri" panose="020F0502020204030204" pitchFamily="34" charset="0"/>
              </a:rPr>
              <a:t>.</a:t>
            </a:r>
          </a:p>
          <a:p>
            <a:pPr algn="just">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The architecture of the system mainly consists of the following parts:-</a:t>
            </a:r>
          </a:p>
          <a:p>
            <a:pPr marL="342900" indent="-342900" algn="just">
              <a:lnSpc>
                <a:spcPct val="107000"/>
              </a:lnSpc>
              <a:spcAft>
                <a:spcPts val="800"/>
              </a:spcAft>
              <a:buFont typeface="+mj-lt"/>
              <a:buAutoNum type="arabicPeriod"/>
            </a:pPr>
            <a:r>
              <a:rPr lang="en-IN" sz="1800" dirty="0">
                <a:effectLst/>
                <a:latin typeface="+mj-lt"/>
                <a:ea typeface="Calibri" panose="020F0502020204030204" pitchFamily="34" charset="0"/>
                <a:cs typeface="Times New Roman" panose="02020603050405020304" pitchFamily="18" charset="0"/>
              </a:rPr>
              <a:t>Frontend-This is the interface with which the users will interact..</a:t>
            </a:r>
          </a:p>
          <a:p>
            <a:pPr marL="342900" indent="-342900" algn="just">
              <a:lnSpc>
                <a:spcPct val="107000"/>
              </a:lnSpc>
              <a:spcAft>
                <a:spcPts val="800"/>
              </a:spcAft>
              <a:buFont typeface="+mj-lt"/>
              <a:buAutoNum type="arabicPeriod"/>
            </a:pPr>
            <a:r>
              <a:rPr lang="en-IN" sz="1800" dirty="0">
                <a:effectLst/>
                <a:latin typeface="+mj-lt"/>
                <a:ea typeface="Calibri" panose="020F0502020204030204" pitchFamily="34" charset="0"/>
                <a:cs typeface="Times New Roman" panose="02020603050405020304" pitchFamily="18" charset="0"/>
              </a:rPr>
              <a:t>Backend-The backend of any application is basically what goes on behind the scenes. It consists of APIs, servers, operating systems, databases and more all of which come together to ensure that correct information is served to the user as quickly as possible.</a:t>
            </a:r>
          </a:p>
          <a:p>
            <a:pPr marL="342900" indent="-342900" algn="just">
              <a:lnSpc>
                <a:spcPct val="107000"/>
              </a:lnSpc>
              <a:spcAft>
                <a:spcPts val="800"/>
              </a:spcAft>
              <a:buFont typeface="+mj-lt"/>
              <a:buAutoNum type="arabicPeriod"/>
            </a:pPr>
            <a:r>
              <a:rPr lang="en-IN" sz="1800" dirty="0">
                <a:effectLst/>
                <a:latin typeface="+mj-lt"/>
                <a:ea typeface="Calibri" panose="020F0502020204030204" pitchFamily="34" charset="0"/>
                <a:cs typeface="Times New Roman" panose="02020603050405020304" pitchFamily="18" charset="0"/>
              </a:rPr>
              <a:t>Database-It is an organized collection of structured data. It is responsible for storing the information entered by the user and for storing the data which is displayed on the front-end of the application after being fetched from here.</a:t>
            </a:r>
          </a:p>
          <a:p>
            <a:endParaRPr lang="en-IN" dirty="0"/>
          </a:p>
        </p:txBody>
      </p:sp>
    </p:spTree>
    <p:extLst>
      <p:ext uri="{BB962C8B-B14F-4D97-AF65-F5344CB8AC3E}">
        <p14:creationId xmlns:p14="http://schemas.microsoft.com/office/powerpoint/2010/main" val="3483660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72">
            <a:extLst>
              <a:ext uri="{FF2B5EF4-FFF2-40B4-BE49-F238E27FC236}">
                <a16:creationId xmlns:a16="http://schemas.microsoft.com/office/drawing/2014/main" id="{6D8DF7D0-91A2-4CA9-B965-4C0A40DA322C}"/>
              </a:ext>
            </a:extLst>
          </p:cNvPr>
          <p:cNvSpPr txBox="1">
            <a:spLocks noChangeArrowheads="1"/>
          </p:cNvSpPr>
          <p:nvPr/>
        </p:nvSpPr>
        <p:spPr bwMode="auto">
          <a:xfrm>
            <a:off x="9363075" y="1536700"/>
            <a:ext cx="20859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p:txBody>
      </p:sp>
      <p:sp>
        <p:nvSpPr>
          <p:cNvPr id="8" name="TextBox 7">
            <a:extLst>
              <a:ext uri="{FF2B5EF4-FFF2-40B4-BE49-F238E27FC236}">
                <a16:creationId xmlns:a16="http://schemas.microsoft.com/office/drawing/2014/main" id="{21FB075C-6FE5-4550-9FCF-B9B965F7260C}"/>
              </a:ext>
            </a:extLst>
          </p:cNvPr>
          <p:cNvSpPr txBox="1">
            <a:spLocks noChangeArrowheads="1"/>
          </p:cNvSpPr>
          <p:nvPr/>
        </p:nvSpPr>
        <p:spPr bwMode="auto">
          <a:xfrm>
            <a:off x="613728" y="896620"/>
            <a:ext cx="78597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IN" altLang="en-US" sz="4000" b="1" dirty="0">
                <a:solidFill>
                  <a:schemeClr val="bg1"/>
                </a:solidFill>
                <a:latin typeface="Gill Sans MT (Headings)"/>
              </a:rPr>
              <a:t>Proposed Method</a:t>
            </a:r>
          </a:p>
        </p:txBody>
      </p:sp>
      <p:pic>
        <p:nvPicPr>
          <p:cNvPr id="9" name="Picture 8">
            <a:extLst>
              <a:ext uri="{FF2B5EF4-FFF2-40B4-BE49-F238E27FC236}">
                <a16:creationId xmlns:a16="http://schemas.microsoft.com/office/drawing/2014/main" id="{BC4B7E47-2977-4817-8F83-E713A1D646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2" name="TextBox 1">
            <a:extLst>
              <a:ext uri="{FF2B5EF4-FFF2-40B4-BE49-F238E27FC236}">
                <a16:creationId xmlns:a16="http://schemas.microsoft.com/office/drawing/2014/main" id="{F344D131-7533-2072-C7DE-C3B8720F17D7}"/>
              </a:ext>
            </a:extLst>
          </p:cNvPr>
          <p:cNvSpPr txBox="1"/>
          <p:nvPr/>
        </p:nvSpPr>
        <p:spPr>
          <a:xfrm>
            <a:off x="613728" y="2136711"/>
            <a:ext cx="11224727" cy="4574329"/>
          </a:xfrm>
          <a:prstGeom prst="rect">
            <a:avLst/>
          </a:prstGeom>
          <a:noFill/>
        </p:spPr>
        <p:txBody>
          <a:bodyPr wrap="square" rtlCol="0">
            <a:spAutoFit/>
          </a:bodyPr>
          <a:lstStyle/>
          <a:p>
            <a:r>
              <a:rPr lang="en-IN" sz="1800" dirty="0">
                <a:effectLst/>
                <a:latin typeface="+mj-lt"/>
                <a:ea typeface="Calibri" panose="020F0502020204030204" pitchFamily="34" charset="0"/>
              </a:rPr>
              <a:t>To create this project, we have used Django, a high-level python web-framework</a:t>
            </a:r>
            <a:r>
              <a:rPr lang="en-IN" sz="1800" dirty="0">
                <a:effectLst/>
                <a:latin typeface="Times New Roman" panose="02020603050405020304" pitchFamily="18" charset="0"/>
                <a:ea typeface="Calibri" panose="020F0502020204030204" pitchFamily="34" charset="0"/>
              </a:rPr>
              <a:t>.</a:t>
            </a:r>
          </a:p>
          <a:p>
            <a:endParaRPr lang="en-IN" sz="1800" dirty="0">
              <a:effectLst/>
              <a:latin typeface="Times New Roman" panose="02020603050405020304" pitchFamily="18" charset="0"/>
              <a:ea typeface="Calibri" panose="020F0502020204030204" pitchFamily="34" charset="0"/>
            </a:endParaRPr>
          </a:p>
          <a:p>
            <a:pPr algn="just">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1.)Django-It is a high-level python framework used to create websites that use python. It has many ready-to-use features like user login and authentication system and database connection and it supports various databases also. The database that we have used in this project is the default database that is being used by Django that is db.sqlite3.Django also helps in the re-usability of various components and features like template inheritance etc. Django follows MVT architecture that is Model, View and Template.</a:t>
            </a:r>
          </a:p>
          <a:p>
            <a:pPr algn="just">
              <a:lnSpc>
                <a:spcPct val="107000"/>
              </a:lnSpc>
              <a:spcAft>
                <a:spcPts val="800"/>
              </a:spcAft>
            </a:pPr>
            <a:r>
              <a:rPr lang="en-IN" sz="1800" dirty="0" err="1">
                <a:effectLst/>
                <a:latin typeface="+mj-lt"/>
                <a:ea typeface="Calibri" panose="020F0502020204030204" pitchFamily="34" charset="0"/>
                <a:cs typeface="Times New Roman" panose="02020603050405020304" pitchFamily="18" charset="0"/>
              </a:rPr>
              <a:t>i</a:t>
            </a:r>
            <a:r>
              <a:rPr lang="en-IN" sz="1800">
                <a:effectLst/>
                <a:latin typeface="+mj-lt"/>
                <a:ea typeface="Calibri" panose="020F0502020204030204" pitchFamily="34" charset="0"/>
                <a:cs typeface="Times New Roman" panose="02020603050405020304" pitchFamily="18" charset="0"/>
              </a:rPr>
              <a:t>.)Model-The </a:t>
            </a:r>
            <a:r>
              <a:rPr lang="en-IN" sz="1800" dirty="0">
                <a:effectLst/>
                <a:latin typeface="+mj-lt"/>
                <a:ea typeface="Calibri" panose="020F0502020204030204" pitchFamily="34" charset="0"/>
                <a:cs typeface="Times New Roman" panose="02020603050405020304" pitchFamily="18" charset="0"/>
              </a:rPr>
              <a:t>data that we want to display on the frontend of the website or the data that we want to store in the database is done with the help of models.</a:t>
            </a:r>
          </a:p>
          <a:p>
            <a:pPr algn="just">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ii)View-It is responsible for handling the requests from the user. It renders and associated content on receiving request from the user.</a:t>
            </a:r>
          </a:p>
          <a:p>
            <a:pPr algn="just">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iii)Template-It is an HTML file that contains the layout of the webpage to be rendered.</a:t>
            </a:r>
          </a:p>
          <a:p>
            <a:endParaRPr lang="en-IN" sz="1800" dirty="0">
              <a:effectLst/>
              <a:latin typeface="+mj-lt"/>
              <a:ea typeface="Calibri" panose="020F0502020204030204" pitchFamily="34" charset="0"/>
            </a:endParaRPr>
          </a:p>
          <a:p>
            <a:endParaRPr lang="en-IN" dirty="0"/>
          </a:p>
        </p:txBody>
      </p:sp>
    </p:spTree>
    <p:extLst>
      <p:ext uri="{BB962C8B-B14F-4D97-AF65-F5344CB8AC3E}">
        <p14:creationId xmlns:p14="http://schemas.microsoft.com/office/powerpoint/2010/main" val="375619481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5C8BF1-B0E4-49A1-808F-40F2AD30E743}">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1af3243-3dd4-4a8d-8c0d-dd76da1f02a5"/>
    <ds:schemaRef ds:uri="http://www.w3.org/XML/1998/namespace"/>
  </ds:schemaRefs>
</ds:datastoreItem>
</file>

<file path=customXml/itemProps2.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FC8A1C-A436-42C0-AC33-FAFFFAF219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1618</Words>
  <Application>Microsoft Office PowerPoint</Application>
  <PresentationFormat>Widescreen</PresentationFormat>
  <Paragraphs>183</Paragraphs>
  <Slides>22</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Calisto MT</vt:lpstr>
      <vt:lpstr>Gill Sans MT</vt:lpstr>
      <vt:lpstr>Gill Sans MT (Headings)</vt:lpstr>
      <vt:lpstr>Times New Roman</vt:lpstr>
      <vt:lpstr>Wingdings</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Proof OF SUBMISSION OF RESEARCH PAPER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2021-08-24T07:49:26Z</dcterms:created>
  <dcterms:modified xsi:type="dcterms:W3CDTF">2023-03-14T18:27:12Z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