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57" r:id="rId3"/>
    <p:sldId id="258"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77DB8-2903-49C0-B216-24CF040F509A}" v="24" dt="2022-03-30T10:32:50.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0" autoAdjust="0"/>
    <p:restoredTop sz="94660"/>
  </p:normalViewPr>
  <p:slideViewPr>
    <p:cSldViewPr snapToGrid="0">
      <p:cViewPr varScale="1">
        <p:scale>
          <a:sx n="59" d="100"/>
          <a:sy n="59" d="100"/>
        </p:scale>
        <p:origin x="27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C26D-384A-4466-99DB-010B1FD33A3E}"/>
              </a:ext>
            </a:extLst>
          </p:cNvPr>
          <p:cNvSpPr>
            <a:spLocks noGrp="1"/>
          </p:cNvSpPr>
          <p:nvPr>
            <p:ph type="ctrTitle"/>
          </p:nvPr>
        </p:nvSpPr>
        <p:spPr>
          <a:xfrm>
            <a:off x="857250" y="1621191"/>
            <a:ext cx="5143500" cy="3448756"/>
          </a:xfrm>
        </p:spPr>
        <p:txBody>
          <a:bodyPr anchor="b"/>
          <a:lstStyle>
            <a:lvl1pPr algn="ctr">
              <a:defRPr sz="3375"/>
            </a:lvl1pPr>
          </a:lstStyle>
          <a:p>
            <a:r>
              <a:rPr lang="en-US"/>
              <a:t>Click to edit Master title style</a:t>
            </a:r>
            <a:endParaRPr lang="en-IN"/>
          </a:p>
        </p:txBody>
      </p:sp>
      <p:sp>
        <p:nvSpPr>
          <p:cNvPr id="3" name="Subtitle 2">
            <a:extLst>
              <a:ext uri="{FF2B5EF4-FFF2-40B4-BE49-F238E27FC236}">
                <a16:creationId xmlns:a16="http://schemas.microsoft.com/office/drawing/2014/main" id="{209FF2A4-14D2-4344-9923-7AF5C98B7D8E}"/>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BB0520-E7EF-4EC0-9899-DFD4B1E74906}"/>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5" name="Footer Placeholder 4">
            <a:extLst>
              <a:ext uri="{FF2B5EF4-FFF2-40B4-BE49-F238E27FC236}">
                <a16:creationId xmlns:a16="http://schemas.microsoft.com/office/drawing/2014/main" id="{C627B77D-346A-4446-A4D8-98650ACDB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99BF4-43A9-4937-948B-450C3B80D31F}"/>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37669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CA47-8074-4A6F-852A-B9E7EEE84B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EFD37-BF98-44D3-8166-3B8F2949A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72B47-B599-4EEF-BE1D-ABA59A9584A3}"/>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5" name="Footer Placeholder 4">
            <a:extLst>
              <a:ext uri="{FF2B5EF4-FFF2-40B4-BE49-F238E27FC236}">
                <a16:creationId xmlns:a16="http://schemas.microsoft.com/office/drawing/2014/main" id="{A36A1BD3-535C-4613-88E9-42EF84010B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F3901-F4CD-4FE3-A911-BA6368A85346}"/>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331219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29DB3-1297-44A7-81E9-689CC1F02717}"/>
              </a:ext>
            </a:extLst>
          </p:cNvPr>
          <p:cNvSpPr>
            <a:spLocks noGrp="1"/>
          </p:cNvSpPr>
          <p:nvPr>
            <p:ph type="title" orient="vert"/>
          </p:nvPr>
        </p:nvSpPr>
        <p:spPr>
          <a:xfrm>
            <a:off x="4907756" y="527403"/>
            <a:ext cx="1478756" cy="839487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A52CD1-54E5-4079-8E8D-B38E1A2D8E41}"/>
              </a:ext>
            </a:extLst>
          </p:cNvPr>
          <p:cNvSpPr>
            <a:spLocks noGrp="1"/>
          </p:cNvSpPr>
          <p:nvPr>
            <p:ph type="body" orient="vert" idx="1"/>
          </p:nvPr>
        </p:nvSpPr>
        <p:spPr>
          <a:xfrm>
            <a:off x="471487"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583BE-DDF8-4CBA-AFBC-17968EB5CC1F}"/>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5" name="Footer Placeholder 4">
            <a:extLst>
              <a:ext uri="{FF2B5EF4-FFF2-40B4-BE49-F238E27FC236}">
                <a16:creationId xmlns:a16="http://schemas.microsoft.com/office/drawing/2014/main" id="{58A38D1D-C0A1-4412-9530-13A687874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E3B12-1ECC-4AD3-AF55-6F42B0037186}"/>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370594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0885-3975-4EF5-9E7D-3D4BCEE50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0BAD78-75B1-4BED-9CFE-EC025BC44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9570B-822A-4557-96FB-D5E45E0405F9}"/>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5" name="Footer Placeholder 4">
            <a:extLst>
              <a:ext uri="{FF2B5EF4-FFF2-40B4-BE49-F238E27FC236}">
                <a16:creationId xmlns:a16="http://schemas.microsoft.com/office/drawing/2014/main" id="{355E48C9-2C64-43B6-B0BC-D701E36F7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FCC55-0FB4-4AE5-8427-010834D3E61C}"/>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155362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683F-60D4-40E5-A341-7873B510237C}"/>
              </a:ext>
            </a:extLst>
          </p:cNvPr>
          <p:cNvSpPr>
            <a:spLocks noGrp="1"/>
          </p:cNvSpPr>
          <p:nvPr>
            <p:ph type="title"/>
          </p:nvPr>
        </p:nvSpPr>
        <p:spPr>
          <a:xfrm>
            <a:off x="467916" y="2469622"/>
            <a:ext cx="5915025" cy="4120620"/>
          </a:xfrm>
        </p:spPr>
        <p:txBody>
          <a:bodyPr anchor="b"/>
          <a:lstStyle>
            <a:lvl1pPr>
              <a:defRPr sz="33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51433F-8640-4776-B52A-E4576299D2AD}"/>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11E5CD-1EF7-45CA-BB11-24930DC89467}"/>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5" name="Footer Placeholder 4">
            <a:extLst>
              <a:ext uri="{FF2B5EF4-FFF2-40B4-BE49-F238E27FC236}">
                <a16:creationId xmlns:a16="http://schemas.microsoft.com/office/drawing/2014/main" id="{BCCC7784-2589-415F-9EB2-AD1A7EB75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806B-2204-476C-A1EA-492E8AA96E34}"/>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241850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C5DE-789B-40A3-A05E-C0EBA1D15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42A4FF-A5EE-42E7-988E-32DEC738E105}"/>
              </a:ext>
            </a:extLst>
          </p:cNvPr>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F365DB-32C5-49E6-9D5F-6858575D9E93}"/>
              </a:ext>
            </a:extLst>
          </p:cNvPr>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00FC18-C0EF-4D47-920B-7F79F14981D0}"/>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6" name="Footer Placeholder 5">
            <a:extLst>
              <a:ext uri="{FF2B5EF4-FFF2-40B4-BE49-F238E27FC236}">
                <a16:creationId xmlns:a16="http://schemas.microsoft.com/office/drawing/2014/main" id="{DE65EED4-F6A6-46B4-B0D1-1BF7203C5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AEA3A-5679-449C-AC88-0112BFEBE05F}"/>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361835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22A8-3ED1-4254-A477-0832B98D9E82}"/>
              </a:ext>
            </a:extLst>
          </p:cNvPr>
          <p:cNvSpPr>
            <a:spLocks noGrp="1"/>
          </p:cNvSpPr>
          <p:nvPr>
            <p:ph type="title"/>
          </p:nvPr>
        </p:nvSpPr>
        <p:spPr>
          <a:xfrm>
            <a:off x="472381" y="527404"/>
            <a:ext cx="5915025" cy="191470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8332D-C615-4B41-8D9F-DE8346E0DBE6}"/>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30758-A56E-49D5-8F22-9AFFDC8433B9}"/>
              </a:ext>
            </a:extLst>
          </p:cNvPr>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49A167-2113-47A0-A7BE-B3A0CA1152EE}"/>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104CFA9-A0F1-4FC9-9B36-95744435D64E}"/>
              </a:ext>
            </a:extLst>
          </p:cNvPr>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489C4-2892-4F6E-969F-018B523755D2}"/>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8" name="Footer Placeholder 7">
            <a:extLst>
              <a:ext uri="{FF2B5EF4-FFF2-40B4-BE49-F238E27FC236}">
                <a16:creationId xmlns:a16="http://schemas.microsoft.com/office/drawing/2014/main" id="{0168926F-0138-485E-80A9-715090431F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C21A12-9F6A-4911-A1BD-C5B6DCC12C3D}"/>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169781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AE18-8BAA-4D7C-8280-580ADEE8A1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B1524B-F440-4A54-82D5-DDFD30CDE6B5}"/>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4" name="Footer Placeholder 3">
            <a:extLst>
              <a:ext uri="{FF2B5EF4-FFF2-40B4-BE49-F238E27FC236}">
                <a16:creationId xmlns:a16="http://schemas.microsoft.com/office/drawing/2014/main" id="{18D6879C-9BF9-4FFB-AA3F-5D270627DC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FD6F3F-9508-4ADD-8E76-0254660CCBC8}"/>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219971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4D78-B5EA-4BC5-AA19-D341279C54A5}"/>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3" name="Footer Placeholder 2">
            <a:extLst>
              <a:ext uri="{FF2B5EF4-FFF2-40B4-BE49-F238E27FC236}">
                <a16:creationId xmlns:a16="http://schemas.microsoft.com/office/drawing/2014/main" id="{131CC1F1-8FAA-44C9-AE8D-4DA05104CB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C4BF83-0550-4059-A426-C894A018BCD4}"/>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260679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30EF-5EE6-4A90-B5A2-0C4D7D9CB813}"/>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122790-2A0C-427D-9CE2-0AAAC0D0E847}"/>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C7A090-12DF-48E3-8D38-DE3B94D58D99}"/>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12FEB2F9-D89E-45E0-955A-071E58B0A626}"/>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6" name="Footer Placeholder 5">
            <a:extLst>
              <a:ext uri="{FF2B5EF4-FFF2-40B4-BE49-F238E27FC236}">
                <a16:creationId xmlns:a16="http://schemas.microsoft.com/office/drawing/2014/main" id="{BEAD9F29-C5F0-466B-8C07-79D8C20462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2791D6-D910-4791-A635-BECDE3697B81}"/>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305185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930A-1E01-4DFE-B585-5979A1A3446B}"/>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3723A1-DF41-4E8C-AB16-B25CA77771F5}"/>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IN"/>
          </a:p>
        </p:txBody>
      </p:sp>
      <p:sp>
        <p:nvSpPr>
          <p:cNvPr id="4" name="Text Placeholder 3">
            <a:extLst>
              <a:ext uri="{FF2B5EF4-FFF2-40B4-BE49-F238E27FC236}">
                <a16:creationId xmlns:a16="http://schemas.microsoft.com/office/drawing/2014/main" id="{8735C1D5-D0A3-4FD3-874D-61CBC1C33B1E}"/>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585536C0-C909-4071-B965-0D588EB91F84}"/>
              </a:ext>
            </a:extLst>
          </p:cNvPr>
          <p:cNvSpPr>
            <a:spLocks noGrp="1"/>
          </p:cNvSpPr>
          <p:nvPr>
            <p:ph type="dt" sz="half" idx="10"/>
          </p:nvPr>
        </p:nvSpPr>
        <p:spPr/>
        <p:txBody>
          <a:bodyPr/>
          <a:lstStyle/>
          <a:p>
            <a:fld id="{7BF911FB-9A35-47F7-9986-D381E8F981D9}" type="datetimeFigureOut">
              <a:rPr lang="en-IN" smtClean="0"/>
              <a:t>06-04-2022</a:t>
            </a:fld>
            <a:endParaRPr lang="en-IN"/>
          </a:p>
        </p:txBody>
      </p:sp>
      <p:sp>
        <p:nvSpPr>
          <p:cNvPr id="6" name="Footer Placeholder 5">
            <a:extLst>
              <a:ext uri="{FF2B5EF4-FFF2-40B4-BE49-F238E27FC236}">
                <a16:creationId xmlns:a16="http://schemas.microsoft.com/office/drawing/2014/main" id="{D2153487-F02B-4C31-BF5A-4813EDD2C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54604-66A2-4793-A46B-D15BA0FA27BE}"/>
              </a:ext>
            </a:extLst>
          </p:cNvPr>
          <p:cNvSpPr>
            <a:spLocks noGrp="1"/>
          </p:cNvSpPr>
          <p:nvPr>
            <p:ph type="sldNum" sz="quarter" idx="12"/>
          </p:nvPr>
        </p:nvSpPr>
        <p:spPr/>
        <p:txBody>
          <a:bodyPr/>
          <a:lstStyle/>
          <a:p>
            <a:fld id="{E4CB78EB-D7B0-4717-ACFF-D14A93C9CF6F}" type="slidenum">
              <a:rPr lang="en-IN" smtClean="0"/>
              <a:t>‹#›</a:t>
            </a:fld>
            <a:endParaRPr lang="en-IN"/>
          </a:p>
        </p:txBody>
      </p:sp>
    </p:spTree>
    <p:extLst>
      <p:ext uri="{BB962C8B-B14F-4D97-AF65-F5344CB8AC3E}">
        <p14:creationId xmlns:p14="http://schemas.microsoft.com/office/powerpoint/2010/main" val="131681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CB5FA-5491-4B9E-9B24-0087EEA80A3D}"/>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CB8F54-2BC8-4AC2-BDC7-F3A211D51813}"/>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8606F-3867-40B6-94EE-A98125B4BE22}"/>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7BF911FB-9A35-47F7-9986-D381E8F981D9}" type="datetimeFigureOut">
              <a:rPr lang="en-IN" smtClean="0"/>
              <a:t>06-04-2022</a:t>
            </a:fld>
            <a:endParaRPr lang="en-IN"/>
          </a:p>
        </p:txBody>
      </p:sp>
      <p:sp>
        <p:nvSpPr>
          <p:cNvPr id="5" name="Footer Placeholder 4">
            <a:extLst>
              <a:ext uri="{FF2B5EF4-FFF2-40B4-BE49-F238E27FC236}">
                <a16:creationId xmlns:a16="http://schemas.microsoft.com/office/drawing/2014/main" id="{BF1DB269-52BA-47D4-8F3C-3B73148DA48D}"/>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61DD1-C6A1-41CA-8A9A-3F1B4FE6B453}"/>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E4CB78EB-D7B0-4717-ACFF-D14A93C9CF6F}" type="slidenum">
              <a:rPr lang="en-IN" smtClean="0"/>
              <a:t>‹#›</a:t>
            </a:fld>
            <a:endParaRPr lang="en-IN"/>
          </a:p>
        </p:txBody>
      </p:sp>
    </p:spTree>
    <p:extLst>
      <p:ext uri="{BB962C8B-B14F-4D97-AF65-F5344CB8AC3E}">
        <p14:creationId xmlns:p14="http://schemas.microsoft.com/office/powerpoint/2010/main" val="2215940003"/>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B6B82F-5C14-40AB-ACB0-282ADEDD08FA}"/>
              </a:ext>
            </a:extLst>
          </p:cNvPr>
          <p:cNvSpPr>
            <a:spLocks noGrp="1"/>
          </p:cNvSpPr>
          <p:nvPr>
            <p:ph type="title"/>
          </p:nvPr>
        </p:nvSpPr>
        <p:spPr>
          <a:xfrm>
            <a:off x="150834" y="535391"/>
            <a:ext cx="6556330" cy="1293223"/>
          </a:xfrm>
        </p:spPr>
        <p:txBody>
          <a:bodyPr>
            <a:normAutofit/>
          </a:bodyPr>
          <a:lstStyle/>
          <a:p>
            <a:pPr algn="ctr"/>
            <a:r>
              <a:rPr lang="en-US" sz="2400" b="1" dirty="0">
                <a:latin typeface="Arial Rounded MT Bold" panose="020F0704030504030204" pitchFamily="34" charset="0"/>
              </a:rPr>
              <a:t>‘Development Of Program For Warranty Management For Coach Safety Components’</a:t>
            </a:r>
            <a:endParaRPr lang="en-IN" sz="2400" b="1" dirty="0">
              <a:latin typeface="Arial Rounded MT Bold" panose="020F0704030504030204" pitchFamily="34" charset="0"/>
            </a:endParaRPr>
          </a:p>
        </p:txBody>
      </p:sp>
      <p:sp>
        <p:nvSpPr>
          <p:cNvPr id="6" name="TextBox 5">
            <a:extLst>
              <a:ext uri="{FF2B5EF4-FFF2-40B4-BE49-F238E27FC236}">
                <a16:creationId xmlns:a16="http://schemas.microsoft.com/office/drawing/2014/main" id="{0CA5F069-62DE-495D-8449-8B57337D4E0E}"/>
              </a:ext>
            </a:extLst>
          </p:cNvPr>
          <p:cNvSpPr txBox="1"/>
          <p:nvPr/>
        </p:nvSpPr>
        <p:spPr>
          <a:xfrm>
            <a:off x="1150143" y="2159438"/>
            <a:ext cx="6138319" cy="400110"/>
          </a:xfrm>
          <a:prstGeom prst="rect">
            <a:avLst/>
          </a:prstGeom>
          <a:noFill/>
        </p:spPr>
        <p:txBody>
          <a:bodyPr wrap="square" rtlCol="0">
            <a:spAutoFit/>
          </a:bodyPr>
          <a:lstStyle/>
          <a:p>
            <a:r>
              <a:rPr lang="en-US" sz="2000" dirty="0">
                <a:latin typeface="Elephant" panose="02020904090505020303" pitchFamily="18" charset="0"/>
              </a:rPr>
              <a:t>SYNOPSIS OF MINI PROJECT</a:t>
            </a:r>
            <a:endParaRPr lang="en-IN" sz="2000" dirty="0">
              <a:latin typeface="Elephant" panose="02020904090505020303" pitchFamily="18" charset="0"/>
            </a:endParaRPr>
          </a:p>
        </p:txBody>
      </p:sp>
      <p:sp>
        <p:nvSpPr>
          <p:cNvPr id="7" name="TextBox 6">
            <a:extLst>
              <a:ext uri="{FF2B5EF4-FFF2-40B4-BE49-F238E27FC236}">
                <a16:creationId xmlns:a16="http://schemas.microsoft.com/office/drawing/2014/main" id="{F1BC525A-53D5-4C22-88A0-413FE00C0213}"/>
              </a:ext>
            </a:extLst>
          </p:cNvPr>
          <p:cNvSpPr txBox="1"/>
          <p:nvPr/>
        </p:nvSpPr>
        <p:spPr>
          <a:xfrm>
            <a:off x="359839" y="2890372"/>
            <a:ext cx="6138319" cy="800219"/>
          </a:xfrm>
          <a:prstGeom prst="rect">
            <a:avLst/>
          </a:prstGeom>
          <a:noFill/>
        </p:spPr>
        <p:txBody>
          <a:bodyPr wrap="square" rtlCol="0">
            <a:spAutoFit/>
          </a:bodyPr>
          <a:lstStyle/>
          <a:p>
            <a:pPr algn="ctr"/>
            <a:r>
              <a:rPr lang="en-US" sz="2800" spc="-150" dirty="0">
                <a:latin typeface="Arial Rounded MT Bold" panose="020F0704030504030204" pitchFamily="34" charset="0"/>
              </a:rPr>
              <a:t>Faculty Of Engineering &amp; Technology</a:t>
            </a:r>
          </a:p>
          <a:p>
            <a:pPr algn="ctr"/>
            <a:r>
              <a:rPr lang="en-US" spc="600" dirty="0"/>
              <a:t>Computer Science Engineering</a:t>
            </a:r>
            <a:endParaRPr lang="en-IN" spc="600" dirty="0"/>
          </a:p>
        </p:txBody>
      </p:sp>
      <p:sp>
        <p:nvSpPr>
          <p:cNvPr id="9" name="TextBox 8">
            <a:extLst>
              <a:ext uri="{FF2B5EF4-FFF2-40B4-BE49-F238E27FC236}">
                <a16:creationId xmlns:a16="http://schemas.microsoft.com/office/drawing/2014/main" id="{9F76AFE4-B2F7-47A2-BFA1-955058D6B985}"/>
              </a:ext>
            </a:extLst>
          </p:cNvPr>
          <p:cNvSpPr txBox="1"/>
          <p:nvPr/>
        </p:nvSpPr>
        <p:spPr>
          <a:xfrm>
            <a:off x="116965" y="8077247"/>
            <a:ext cx="2299063" cy="369332"/>
          </a:xfrm>
          <a:prstGeom prst="rect">
            <a:avLst/>
          </a:prstGeom>
          <a:noFill/>
        </p:spPr>
        <p:txBody>
          <a:bodyPr wrap="square" rtlCol="0">
            <a:spAutoFit/>
          </a:bodyPr>
          <a:lstStyle/>
          <a:p>
            <a:pPr algn="ctr"/>
            <a:r>
              <a:rPr lang="en-US" b="1" dirty="0" err="1"/>
              <a:t>Er.Akansha</a:t>
            </a:r>
            <a:r>
              <a:rPr lang="en-US" b="1" dirty="0"/>
              <a:t> Yadav</a:t>
            </a:r>
            <a:endParaRPr lang="en-US" dirty="0"/>
          </a:p>
        </p:txBody>
      </p:sp>
      <p:sp>
        <p:nvSpPr>
          <p:cNvPr id="11" name="TextBox 10">
            <a:extLst>
              <a:ext uri="{FF2B5EF4-FFF2-40B4-BE49-F238E27FC236}">
                <a16:creationId xmlns:a16="http://schemas.microsoft.com/office/drawing/2014/main" id="{6713A720-348D-43AA-A353-56BF1ACEFCD0}"/>
              </a:ext>
            </a:extLst>
          </p:cNvPr>
          <p:cNvSpPr txBox="1"/>
          <p:nvPr/>
        </p:nvSpPr>
        <p:spPr>
          <a:xfrm>
            <a:off x="5118266" y="7839891"/>
            <a:ext cx="1588898" cy="1200329"/>
          </a:xfrm>
          <a:prstGeom prst="rect">
            <a:avLst/>
          </a:prstGeom>
          <a:noFill/>
        </p:spPr>
        <p:txBody>
          <a:bodyPr wrap="none" rtlCol="0">
            <a:spAutoFit/>
          </a:bodyPr>
          <a:lstStyle/>
          <a:p>
            <a:pPr algn="ctr"/>
            <a:endParaRPr lang="en-US" dirty="0"/>
          </a:p>
          <a:p>
            <a:pPr algn="ctr"/>
            <a:r>
              <a:rPr lang="en-US" b="1" dirty="0"/>
              <a:t>Ritesh Kumar</a:t>
            </a:r>
          </a:p>
          <a:p>
            <a:pPr algn="ctr"/>
            <a:r>
              <a:rPr lang="en-US" dirty="0"/>
              <a:t>190013135070</a:t>
            </a:r>
          </a:p>
          <a:p>
            <a:endParaRPr lang="en-IN" dirty="0"/>
          </a:p>
        </p:txBody>
      </p:sp>
      <p:sp>
        <p:nvSpPr>
          <p:cNvPr id="12" name="TextBox 11">
            <a:extLst>
              <a:ext uri="{FF2B5EF4-FFF2-40B4-BE49-F238E27FC236}">
                <a16:creationId xmlns:a16="http://schemas.microsoft.com/office/drawing/2014/main" id="{4BFBF7A4-4745-4D6C-85C5-E5104D169FE9}"/>
              </a:ext>
            </a:extLst>
          </p:cNvPr>
          <p:cNvSpPr txBox="1"/>
          <p:nvPr/>
        </p:nvSpPr>
        <p:spPr>
          <a:xfrm>
            <a:off x="4172623" y="7746562"/>
            <a:ext cx="1851789" cy="646331"/>
          </a:xfrm>
          <a:prstGeom prst="rect">
            <a:avLst/>
          </a:prstGeom>
          <a:noFill/>
        </p:spPr>
        <p:txBody>
          <a:bodyPr wrap="none" rtlCol="0">
            <a:spAutoFit/>
          </a:bodyPr>
          <a:lstStyle/>
          <a:p>
            <a:r>
              <a:rPr lang="en-US" u="sng" dirty="0">
                <a:latin typeface="Arial Black" panose="020B0A04020102020204" pitchFamily="34" charset="0"/>
              </a:rPr>
              <a:t>Submitted by</a:t>
            </a:r>
            <a:endParaRPr lang="en-US" b="1" dirty="0"/>
          </a:p>
          <a:p>
            <a:endParaRPr lang="en-IN" dirty="0"/>
          </a:p>
        </p:txBody>
      </p:sp>
      <p:sp>
        <p:nvSpPr>
          <p:cNvPr id="13" name="TextBox 12">
            <a:extLst>
              <a:ext uri="{FF2B5EF4-FFF2-40B4-BE49-F238E27FC236}">
                <a16:creationId xmlns:a16="http://schemas.microsoft.com/office/drawing/2014/main" id="{0975E82C-FB9B-44EF-B466-B188F9F9E903}"/>
              </a:ext>
            </a:extLst>
          </p:cNvPr>
          <p:cNvSpPr txBox="1"/>
          <p:nvPr/>
        </p:nvSpPr>
        <p:spPr>
          <a:xfrm>
            <a:off x="359839" y="7746562"/>
            <a:ext cx="1813317" cy="646331"/>
          </a:xfrm>
          <a:prstGeom prst="rect">
            <a:avLst/>
          </a:prstGeom>
          <a:noFill/>
        </p:spPr>
        <p:txBody>
          <a:bodyPr wrap="none" rtlCol="0">
            <a:spAutoFit/>
          </a:bodyPr>
          <a:lstStyle/>
          <a:p>
            <a:r>
              <a:rPr lang="en-US" u="sng" dirty="0">
                <a:latin typeface="Arial Black" panose="020B0A04020102020204" pitchFamily="34" charset="0"/>
              </a:rPr>
              <a:t>Submitted to</a:t>
            </a:r>
            <a:endParaRPr lang="en-US" b="1" dirty="0"/>
          </a:p>
          <a:p>
            <a:endParaRPr lang="en-IN" dirty="0"/>
          </a:p>
        </p:txBody>
      </p:sp>
      <p:pic>
        <p:nvPicPr>
          <p:cNvPr id="16" name="Picture 15">
            <a:extLst>
              <a:ext uri="{FF2B5EF4-FFF2-40B4-BE49-F238E27FC236}">
                <a16:creationId xmlns:a16="http://schemas.microsoft.com/office/drawing/2014/main" id="{70485057-DFB8-4EEF-80D9-2B238ECA2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700" y="3975283"/>
            <a:ext cx="3311824" cy="2947248"/>
          </a:xfrm>
          <a:prstGeom prst="rect">
            <a:avLst/>
          </a:prstGeom>
        </p:spPr>
      </p:pic>
      <p:sp>
        <p:nvSpPr>
          <p:cNvPr id="17" name="TextBox 16">
            <a:extLst>
              <a:ext uri="{FF2B5EF4-FFF2-40B4-BE49-F238E27FC236}">
                <a16:creationId xmlns:a16="http://schemas.microsoft.com/office/drawing/2014/main" id="{66A5BD15-CCC5-41DD-B0AF-38F55D0B8348}"/>
              </a:ext>
            </a:extLst>
          </p:cNvPr>
          <p:cNvSpPr txBox="1"/>
          <p:nvPr/>
        </p:nvSpPr>
        <p:spPr>
          <a:xfrm>
            <a:off x="3494612" y="7846415"/>
            <a:ext cx="1740092" cy="1200329"/>
          </a:xfrm>
          <a:prstGeom prst="rect">
            <a:avLst/>
          </a:prstGeom>
          <a:noFill/>
        </p:spPr>
        <p:txBody>
          <a:bodyPr wrap="square" rtlCol="0">
            <a:spAutoFit/>
          </a:bodyPr>
          <a:lstStyle/>
          <a:p>
            <a:pPr algn="ctr"/>
            <a:endParaRPr lang="en-US" b="1" dirty="0"/>
          </a:p>
          <a:p>
            <a:pPr algn="ctr"/>
            <a:r>
              <a:rPr lang="en-US" b="1" dirty="0"/>
              <a:t>Sarah Effendi</a:t>
            </a:r>
          </a:p>
          <a:p>
            <a:pPr algn="ctr"/>
            <a:r>
              <a:rPr lang="en-US" dirty="0"/>
              <a:t>190013135077</a:t>
            </a:r>
          </a:p>
          <a:p>
            <a:pPr algn="ctr"/>
            <a:endParaRPr lang="en-US" dirty="0"/>
          </a:p>
        </p:txBody>
      </p:sp>
    </p:spTree>
    <p:extLst>
      <p:ext uri="{BB962C8B-B14F-4D97-AF65-F5344CB8AC3E}">
        <p14:creationId xmlns:p14="http://schemas.microsoft.com/office/powerpoint/2010/main" val="172897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EEE81-5BE3-44EE-89A5-E858334CAF05}"/>
              </a:ext>
            </a:extLst>
          </p:cNvPr>
          <p:cNvSpPr txBox="1"/>
          <p:nvPr/>
        </p:nvSpPr>
        <p:spPr>
          <a:xfrm>
            <a:off x="222068" y="365761"/>
            <a:ext cx="2393604" cy="400110"/>
          </a:xfrm>
          <a:prstGeom prst="rect">
            <a:avLst/>
          </a:prstGeom>
          <a:noFill/>
        </p:spPr>
        <p:txBody>
          <a:bodyPr wrap="none" rtlCol="0">
            <a:spAutoFit/>
          </a:bodyPr>
          <a:lstStyle/>
          <a:p>
            <a:r>
              <a:rPr lang="en-IN" sz="2000" b="1" i="1" u="sng" dirty="0">
                <a:latin typeface="Georgia" panose="02040502050405020303" pitchFamily="18" charset="0"/>
              </a:rPr>
              <a:t>Aim / Objective :</a:t>
            </a:r>
          </a:p>
        </p:txBody>
      </p:sp>
      <p:sp>
        <p:nvSpPr>
          <p:cNvPr id="4" name="TextBox 3">
            <a:extLst>
              <a:ext uri="{FF2B5EF4-FFF2-40B4-BE49-F238E27FC236}">
                <a16:creationId xmlns:a16="http://schemas.microsoft.com/office/drawing/2014/main" id="{0C96B771-9E56-47DF-A4C5-8480E2A04B1E}"/>
              </a:ext>
            </a:extLst>
          </p:cNvPr>
          <p:cNvSpPr txBox="1"/>
          <p:nvPr/>
        </p:nvSpPr>
        <p:spPr>
          <a:xfrm>
            <a:off x="222068" y="3304904"/>
            <a:ext cx="2792752" cy="1261884"/>
          </a:xfrm>
          <a:prstGeom prst="rect">
            <a:avLst/>
          </a:prstGeom>
          <a:noFill/>
        </p:spPr>
        <p:txBody>
          <a:bodyPr wrap="none" rtlCol="0">
            <a:spAutoFit/>
          </a:bodyPr>
          <a:lstStyle/>
          <a:p>
            <a:pPr algn="l"/>
            <a:r>
              <a:rPr lang="en-IN" sz="2000" b="1" i="1" u="sng" dirty="0">
                <a:solidFill>
                  <a:srgbClr val="000000"/>
                </a:solidFill>
                <a:effectLst/>
                <a:latin typeface="Georgia" panose="02040502050405020303" pitchFamily="18" charset="0"/>
              </a:rPr>
              <a:t>Technologies used :</a:t>
            </a:r>
            <a:br>
              <a:rPr lang="en-IN" sz="2000" b="0" i="1" u="sng" dirty="0">
                <a:solidFill>
                  <a:srgbClr val="000000"/>
                </a:solidFill>
                <a:effectLst/>
                <a:latin typeface="Georgia" panose="02040502050405020303" pitchFamily="18" charset="0"/>
              </a:rPr>
            </a:br>
            <a:endParaRPr lang="en-IN" sz="2000" b="0" i="0" u="sng" dirty="0">
              <a:solidFill>
                <a:srgbClr val="000000"/>
              </a:solidFill>
              <a:effectLst/>
              <a:latin typeface="Georgia" panose="02040502050405020303" pitchFamily="18" charset="0"/>
            </a:endParaRPr>
          </a:p>
          <a:p>
            <a:br>
              <a:rPr lang="en-IN" dirty="0"/>
            </a:br>
            <a:endParaRPr lang="en-IN" b="1" u="sng" dirty="0">
              <a:latin typeface="Arial Rounded MT Bold" panose="020F0704030504030204" pitchFamily="34" charset="0"/>
            </a:endParaRPr>
          </a:p>
        </p:txBody>
      </p:sp>
      <p:sp>
        <p:nvSpPr>
          <p:cNvPr id="7" name="TextBox 6">
            <a:extLst>
              <a:ext uri="{FF2B5EF4-FFF2-40B4-BE49-F238E27FC236}">
                <a16:creationId xmlns:a16="http://schemas.microsoft.com/office/drawing/2014/main" id="{D34FD1F0-7AC9-4891-8734-F020F7CF85C1}"/>
              </a:ext>
            </a:extLst>
          </p:cNvPr>
          <p:cNvSpPr txBox="1"/>
          <p:nvPr/>
        </p:nvSpPr>
        <p:spPr>
          <a:xfrm>
            <a:off x="222068" y="3891171"/>
            <a:ext cx="6331132" cy="4431983"/>
          </a:xfrm>
          <a:prstGeom prst="rect">
            <a:avLst/>
          </a:prstGeom>
          <a:noFill/>
        </p:spPr>
        <p:txBody>
          <a:bodyPr wrap="square">
            <a:spAutoFit/>
          </a:bodyPr>
          <a:lstStyle/>
          <a:p>
            <a:pPr algn="l"/>
            <a:r>
              <a:rPr lang="en-US" sz="1600" b="0"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Well a technology stack is the complete set of technologies required for the completion of a project. </a:t>
            </a:r>
          </a:p>
          <a:p>
            <a:pPr algn="l"/>
            <a:endParaRPr lang="en-US" sz="1600" b="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endParaRPr>
          </a:p>
          <a:p>
            <a:pPr algn="l"/>
            <a:r>
              <a:rPr lang="en-US" sz="1600" b="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This project will be using the following technology stack:</a:t>
            </a:r>
          </a:p>
          <a:p>
            <a:pPr algn="l"/>
            <a:endParaRPr lang="en-US" sz="1600" b="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endParaRPr>
          </a:p>
          <a:p>
            <a:r>
              <a:rPr lang="en-US" dirty="0">
                <a:latin typeface="Nirmala UI" panose="020B0502040204020203" pitchFamily="34" charset="0"/>
                <a:ea typeface="Nirmala UI" panose="020B0502040204020203" pitchFamily="34" charset="0"/>
                <a:cs typeface="Nirmala UI" panose="020B0502040204020203" pitchFamily="34" charset="0"/>
              </a:rPr>
              <a:t>Minimum Hardware Required:-</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Processor –Intel® </a:t>
            </a:r>
            <a:r>
              <a:rPr lang="en-US" sz="1400" dirty="0" err="1">
                <a:latin typeface="Nirmala UI" panose="020B0502040204020203" pitchFamily="34" charset="0"/>
                <a:ea typeface="Nirmala UI" panose="020B0502040204020203" pitchFamily="34" charset="0"/>
                <a:cs typeface="Nirmala UI" panose="020B0502040204020203" pitchFamily="34" charset="0"/>
              </a:rPr>
              <a:t>AtomTM</a:t>
            </a:r>
            <a:r>
              <a:rPr lang="en-US" sz="1400" dirty="0">
                <a:latin typeface="Nirmala UI" panose="020B0502040204020203" pitchFamily="34" charset="0"/>
                <a:ea typeface="Nirmala UI" panose="020B0502040204020203" pitchFamily="34" charset="0"/>
                <a:cs typeface="Nirmala UI" panose="020B0502040204020203" pitchFamily="34" charset="0"/>
              </a:rPr>
              <a:t> Processor N2600</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(1M Cache, 1.6 GHz)</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RAM - 2.0GB</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HDD -1 GB ( For installing)</a:t>
            </a:r>
          </a:p>
          <a:p>
            <a:endParaRPr lang="en-US" dirty="0">
              <a:latin typeface="Nirmala UI" panose="020B0502040204020203" pitchFamily="34" charset="0"/>
              <a:ea typeface="Nirmala UI" panose="020B0502040204020203" pitchFamily="34" charset="0"/>
              <a:cs typeface="Nirmala UI" panose="020B0502040204020203" pitchFamily="34" charset="0"/>
            </a:endParaRPr>
          </a:p>
          <a:p>
            <a:r>
              <a:rPr lang="en-US" dirty="0">
                <a:latin typeface="Nirmala UI" panose="020B0502040204020203" pitchFamily="34" charset="0"/>
                <a:ea typeface="Nirmala UI" panose="020B0502040204020203" pitchFamily="34" charset="0"/>
                <a:cs typeface="Nirmala UI" panose="020B0502040204020203" pitchFamily="34" charset="0"/>
              </a:rPr>
              <a:t>Minimum Software Required:-</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Operating system window 7</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Window installer 3.5</a:t>
            </a:r>
          </a:p>
          <a:p>
            <a:pPr marL="285750" indent="-285750">
              <a:buFont typeface="Arial" panose="020B0604020202020204" pitchFamily="34" charset="0"/>
              <a:buChar char="•"/>
            </a:pPr>
            <a:r>
              <a:rPr lang="en-US" sz="1400" dirty="0">
                <a:latin typeface="Nirmala UI" panose="020B0502040204020203" pitchFamily="34" charset="0"/>
                <a:ea typeface="Nirmala UI" panose="020B0502040204020203" pitchFamily="34" charset="0"/>
                <a:cs typeface="Nirmala UI" panose="020B0502040204020203" pitchFamily="34" charset="0"/>
              </a:rPr>
              <a:t> Language used :- Python </a:t>
            </a:r>
          </a:p>
          <a:p>
            <a:endParaRPr lang="en-US" sz="1400" dirty="0">
              <a:latin typeface="Nirmala UI" panose="020B0502040204020203" pitchFamily="34" charset="0"/>
              <a:ea typeface="Nirmala UI" panose="020B0502040204020203" pitchFamily="34" charset="0"/>
              <a:cs typeface="Nirmala UI" panose="020B0502040204020203" pitchFamily="34" charset="0"/>
            </a:endParaRPr>
          </a:p>
          <a:p>
            <a:br>
              <a:rPr lang="en-US" dirty="0"/>
            </a:br>
            <a:endParaRPr lang="en-IN" dirty="0"/>
          </a:p>
        </p:txBody>
      </p:sp>
      <p:sp>
        <p:nvSpPr>
          <p:cNvPr id="9" name="TextBox 8">
            <a:extLst>
              <a:ext uri="{FF2B5EF4-FFF2-40B4-BE49-F238E27FC236}">
                <a16:creationId xmlns:a16="http://schemas.microsoft.com/office/drawing/2014/main" id="{6B7B998B-E198-4F48-B70E-868E9B30599A}"/>
              </a:ext>
            </a:extLst>
          </p:cNvPr>
          <p:cNvSpPr txBox="1"/>
          <p:nvPr/>
        </p:nvSpPr>
        <p:spPr>
          <a:xfrm>
            <a:off x="242195" y="874215"/>
            <a:ext cx="6373610" cy="1815882"/>
          </a:xfrm>
          <a:prstGeom prst="rect">
            <a:avLst/>
          </a:prstGeom>
          <a:noFill/>
        </p:spPr>
        <p:txBody>
          <a:bodyPr wrap="square">
            <a:spAutoFit/>
          </a:bodyPr>
          <a:lstStyle/>
          <a:p>
            <a:r>
              <a:rPr lang="en-US" sz="1600" dirty="0">
                <a:latin typeface="Nirmala UI" panose="020B0502040204020203" pitchFamily="34" charset="0"/>
                <a:ea typeface="Nirmala UI" panose="020B0502040204020203" pitchFamily="34" charset="0"/>
                <a:cs typeface="Nirmala UI" panose="020B0502040204020203" pitchFamily="34" charset="0"/>
              </a:rPr>
              <a:t>The primary objective of this project is to create a comprehensive database which enlists the details, warranty, serial numbers amongst other things of the parts which are used in manufacturing trains. Additionally, this project aims at </a:t>
            </a:r>
            <a:r>
              <a:rPr lang="en-US" sz="1600" dirty="0" err="1">
                <a:latin typeface="Nirmala UI" panose="020B0502040204020203" pitchFamily="34" charset="0"/>
                <a:ea typeface="Nirmala UI" panose="020B0502040204020203" pitchFamily="34" charset="0"/>
                <a:cs typeface="Nirmala UI" panose="020B0502040204020203" pitchFamily="34" charset="0"/>
              </a:rPr>
              <a:t>summarising</a:t>
            </a:r>
            <a:r>
              <a:rPr lang="en-US" sz="1600" dirty="0">
                <a:latin typeface="Nirmala UI" panose="020B0502040204020203" pitchFamily="34" charset="0"/>
                <a:ea typeface="Nirmala UI" panose="020B0502040204020203" pitchFamily="34" charset="0"/>
                <a:cs typeface="Nirmala UI" panose="020B0502040204020203" pitchFamily="34" charset="0"/>
              </a:rPr>
              <a:t> all of the aforementioned details and compile it all into a single list which will generate information regarding the residue of warranty of the concerned product.</a:t>
            </a:r>
            <a:endParaRPr lang="en-IN" sz="1600"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201333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C5E0D-4846-4987-A076-69C9035B5401}"/>
              </a:ext>
            </a:extLst>
          </p:cNvPr>
          <p:cNvSpPr txBox="1"/>
          <p:nvPr/>
        </p:nvSpPr>
        <p:spPr>
          <a:xfrm>
            <a:off x="222068" y="365761"/>
            <a:ext cx="4477508" cy="400110"/>
          </a:xfrm>
          <a:prstGeom prst="rect">
            <a:avLst/>
          </a:prstGeom>
          <a:noFill/>
        </p:spPr>
        <p:txBody>
          <a:bodyPr wrap="none" rtlCol="0">
            <a:spAutoFit/>
          </a:bodyPr>
          <a:lstStyle/>
          <a:p>
            <a:r>
              <a:rPr lang="en-IN" sz="2000" b="1" i="1" u="sng" dirty="0">
                <a:latin typeface="Georgia" panose="02040502050405020303" pitchFamily="18" charset="0"/>
              </a:rPr>
              <a:t>Innovativeness and Usefulness :</a:t>
            </a:r>
          </a:p>
        </p:txBody>
      </p:sp>
      <p:sp>
        <p:nvSpPr>
          <p:cNvPr id="3" name="TextBox 2">
            <a:extLst>
              <a:ext uri="{FF2B5EF4-FFF2-40B4-BE49-F238E27FC236}">
                <a16:creationId xmlns:a16="http://schemas.microsoft.com/office/drawing/2014/main" id="{532B1B32-24CF-4958-BCCA-28FC081C3675}"/>
              </a:ext>
            </a:extLst>
          </p:cNvPr>
          <p:cNvSpPr txBox="1"/>
          <p:nvPr/>
        </p:nvSpPr>
        <p:spPr>
          <a:xfrm>
            <a:off x="128591" y="6079468"/>
            <a:ext cx="4342856" cy="1261884"/>
          </a:xfrm>
          <a:prstGeom prst="rect">
            <a:avLst/>
          </a:prstGeom>
          <a:noFill/>
        </p:spPr>
        <p:txBody>
          <a:bodyPr wrap="none" rtlCol="0">
            <a:spAutoFit/>
          </a:bodyPr>
          <a:lstStyle/>
          <a:p>
            <a:pPr algn="l"/>
            <a:r>
              <a:rPr lang="en-IN" sz="2000" b="1" i="1" u="sng" dirty="0">
                <a:solidFill>
                  <a:srgbClr val="000000"/>
                </a:solidFill>
                <a:effectLst/>
                <a:latin typeface="Georgia" panose="02040502050405020303" pitchFamily="18" charset="0"/>
              </a:rPr>
              <a:t>Current status of development:</a:t>
            </a:r>
            <a:br>
              <a:rPr lang="en-IN" sz="2000" b="0" i="1" u="sng" dirty="0">
                <a:solidFill>
                  <a:srgbClr val="000000"/>
                </a:solidFill>
                <a:effectLst/>
                <a:latin typeface="Georgia" panose="02040502050405020303" pitchFamily="18" charset="0"/>
              </a:rPr>
            </a:br>
            <a:endParaRPr lang="en-IN" sz="2000" b="0" i="0" u="sng" dirty="0">
              <a:solidFill>
                <a:srgbClr val="000000"/>
              </a:solidFill>
              <a:effectLst/>
              <a:latin typeface="Georgia" panose="02040502050405020303" pitchFamily="18" charset="0"/>
            </a:endParaRPr>
          </a:p>
          <a:p>
            <a:br>
              <a:rPr lang="en-IN" dirty="0"/>
            </a:br>
            <a:endParaRPr lang="en-IN" b="1" u="sng" dirty="0">
              <a:latin typeface="Arial Rounded MT Bold" panose="020F0704030504030204" pitchFamily="34" charset="0"/>
            </a:endParaRPr>
          </a:p>
        </p:txBody>
      </p:sp>
      <p:sp>
        <p:nvSpPr>
          <p:cNvPr id="5" name="TextBox 4">
            <a:extLst>
              <a:ext uri="{FF2B5EF4-FFF2-40B4-BE49-F238E27FC236}">
                <a16:creationId xmlns:a16="http://schemas.microsoft.com/office/drawing/2014/main" id="{4C15CA83-5EAA-41EC-8E45-C9F1AB96AF33}"/>
              </a:ext>
            </a:extLst>
          </p:cNvPr>
          <p:cNvSpPr txBox="1"/>
          <p:nvPr/>
        </p:nvSpPr>
        <p:spPr>
          <a:xfrm>
            <a:off x="222068" y="857811"/>
            <a:ext cx="6414820" cy="5016758"/>
          </a:xfrm>
          <a:prstGeom prst="rect">
            <a:avLst/>
          </a:prstGeom>
          <a:noFill/>
        </p:spPr>
        <p:txBody>
          <a:bodyPr wrap="square">
            <a:spAutoFit/>
          </a:bodyPr>
          <a:lstStyle/>
          <a:p>
            <a:r>
              <a:rPr lang="en-IN" sz="1600" dirty="0">
                <a:latin typeface="Nirmala UI" panose="020B0502040204020203" pitchFamily="34" charset="0"/>
                <a:ea typeface="Nirmala UI" panose="020B0502040204020203" pitchFamily="34" charset="0"/>
                <a:cs typeface="Nirmala UI" panose="020B0502040204020203" pitchFamily="34" charset="0"/>
              </a:rPr>
              <a:t>In a large company, warranty management is almost essential in achieving effective organisation of the business. It can also improve the customer’s confidence in your products and services which, in turn, will help to increase retention and potentially generate new </a:t>
            </a:r>
            <a:r>
              <a:rPr lang="en-IN" sz="1600" dirty="0" err="1">
                <a:latin typeface="Nirmala UI" panose="020B0502040204020203" pitchFamily="34" charset="0"/>
                <a:ea typeface="Nirmala UI" panose="020B0502040204020203" pitchFamily="34" charset="0"/>
                <a:cs typeface="Nirmala UI" panose="020B0502040204020203" pitchFamily="34" charset="0"/>
              </a:rPr>
              <a:t>leads.Investing</a:t>
            </a:r>
            <a:r>
              <a:rPr lang="en-IN" sz="1600" dirty="0">
                <a:latin typeface="Nirmala UI" panose="020B0502040204020203" pitchFamily="34" charset="0"/>
                <a:ea typeface="Nirmala UI" panose="020B0502040204020203" pitchFamily="34" charset="0"/>
                <a:cs typeface="Nirmala UI" panose="020B0502040204020203" pitchFamily="34" charset="0"/>
              </a:rPr>
              <a:t> in a warranty management system will not only include both the management of warranty and post-warranty support, but it’ll also eliminate the risk of fraud and provide opportunities to up-sell. All manual tasks such as registering, processing and settling claims, issuing returns and replacements and checking inventory can be far more efficient with a management system in place.</a:t>
            </a:r>
          </a:p>
          <a:p>
            <a:endParaRPr lang="en-IN" sz="1600" dirty="0">
              <a:latin typeface="Nirmala UI" panose="020B0502040204020203" pitchFamily="34" charset="0"/>
              <a:ea typeface="Nirmala UI" panose="020B0502040204020203" pitchFamily="34" charset="0"/>
              <a:cs typeface="Nirmala UI" panose="020B0502040204020203" pitchFamily="34" charset="0"/>
            </a:endParaRPr>
          </a:p>
          <a:p>
            <a:r>
              <a:rPr lang="en-US" sz="1600" dirty="0">
                <a:latin typeface="Nirmala UI" panose="020B0502040204020203" pitchFamily="34" charset="0"/>
                <a:ea typeface="Nirmala UI" panose="020B0502040204020203" pitchFamily="34" charset="0"/>
                <a:cs typeface="Nirmala UI" panose="020B0502040204020203" pitchFamily="34" charset="0"/>
              </a:rPr>
              <a:t>Here are some of the ways that warranty management software can transform your current warranty management processes:</a:t>
            </a:r>
          </a:p>
          <a:p>
            <a:endParaRPr lang="en-US" sz="1600" dirty="0">
              <a:latin typeface="Nirmala UI" panose="020B0502040204020203" pitchFamily="34" charset="0"/>
              <a:ea typeface="Nirmala UI" panose="020B0502040204020203" pitchFamily="34" charset="0"/>
              <a:cs typeface="Nirmala UI" panose="020B0502040204020203" pitchFamily="34" charset="0"/>
            </a:endParaRPr>
          </a:p>
          <a:p>
            <a:pPr marL="285750" indent="-285750">
              <a:buFont typeface="Arial" panose="020B0604020202020204" pitchFamily="34" charset="0"/>
              <a:buChar char="•"/>
            </a:pPr>
            <a:r>
              <a:rPr lang="en-US" sz="1600" dirty="0">
                <a:latin typeface="Nirmala UI" panose="020B0502040204020203" pitchFamily="34" charset="0"/>
                <a:ea typeface="Nirmala UI" panose="020B0502040204020203" pitchFamily="34" charset="0"/>
                <a:cs typeface="Nirmala UI" panose="020B0502040204020203" pitchFamily="34" charset="0"/>
              </a:rPr>
              <a:t>Improve visibility of the entire warranty and case management process  </a:t>
            </a:r>
          </a:p>
          <a:p>
            <a:pPr marL="285750" indent="-285750">
              <a:buFont typeface="Arial" panose="020B0604020202020204" pitchFamily="34" charset="0"/>
              <a:buChar char="•"/>
            </a:pPr>
            <a:r>
              <a:rPr lang="en-US" sz="1600" dirty="0">
                <a:latin typeface="Nirmala UI" panose="020B0502040204020203" pitchFamily="34" charset="0"/>
                <a:ea typeface="Nirmala UI" panose="020B0502040204020203" pitchFamily="34" charset="0"/>
                <a:cs typeface="Nirmala UI" panose="020B0502040204020203" pitchFamily="34" charset="0"/>
              </a:rPr>
              <a:t>Analyze the causes of product failures and make improvements</a:t>
            </a:r>
          </a:p>
          <a:p>
            <a:pPr marL="285750" indent="-285750">
              <a:buFont typeface="Arial" panose="020B0604020202020204" pitchFamily="34" charset="0"/>
              <a:buChar char="•"/>
            </a:pPr>
            <a:r>
              <a:rPr lang="en-US" sz="1600" dirty="0">
                <a:latin typeface="Nirmala UI" panose="020B0502040204020203" pitchFamily="34" charset="0"/>
                <a:ea typeface="Nirmala UI" panose="020B0502040204020203" pitchFamily="34" charset="0"/>
                <a:cs typeface="Nirmala UI" panose="020B0502040204020203" pitchFamily="34" charset="0"/>
              </a:rPr>
              <a:t>Enhance productivity with a seamless, automated workflow Reduce costs by eliminated manual processes</a:t>
            </a:r>
            <a:endParaRPr lang="en-IN"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7" name="TextBox 6">
            <a:extLst>
              <a:ext uri="{FF2B5EF4-FFF2-40B4-BE49-F238E27FC236}">
                <a16:creationId xmlns:a16="http://schemas.microsoft.com/office/drawing/2014/main" id="{4885018A-E481-4905-8935-6FD666145101}"/>
              </a:ext>
            </a:extLst>
          </p:cNvPr>
          <p:cNvSpPr txBox="1"/>
          <p:nvPr/>
        </p:nvSpPr>
        <p:spPr>
          <a:xfrm>
            <a:off x="222068" y="6710410"/>
            <a:ext cx="6259755" cy="584775"/>
          </a:xfrm>
          <a:prstGeom prst="rect">
            <a:avLst/>
          </a:prstGeom>
          <a:noFill/>
        </p:spPr>
        <p:txBody>
          <a:bodyPr wrap="square">
            <a:spAutoFit/>
          </a:bodyPr>
          <a:lstStyle/>
          <a:p>
            <a:r>
              <a:rPr lang="en-US" sz="1600" b="0"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 project is in the planning stage and you are about to start with the development efforts.</a:t>
            </a:r>
            <a:endParaRPr lang="en-IN"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 name="TextBox 7">
            <a:extLst>
              <a:ext uri="{FF2B5EF4-FFF2-40B4-BE49-F238E27FC236}">
                <a16:creationId xmlns:a16="http://schemas.microsoft.com/office/drawing/2014/main" id="{BAB97B1B-9E13-4F83-90A0-92698CB73BD7}"/>
              </a:ext>
            </a:extLst>
          </p:cNvPr>
          <p:cNvSpPr txBox="1"/>
          <p:nvPr/>
        </p:nvSpPr>
        <p:spPr>
          <a:xfrm>
            <a:off x="244291" y="7341352"/>
            <a:ext cx="6215308" cy="584775"/>
          </a:xfrm>
          <a:prstGeom prst="rect">
            <a:avLst/>
          </a:prstGeom>
          <a:noFill/>
        </p:spPr>
        <p:txBody>
          <a:bodyPr wrap="square">
            <a:spAutoFit/>
          </a:bodyPr>
          <a:lstStyle/>
          <a:p>
            <a:r>
              <a:rPr lang="en-IN" sz="1600" dirty="0">
                <a:latin typeface="Nirmala UI" panose="020B0502040204020203" pitchFamily="34" charset="0"/>
                <a:ea typeface="Nirmala UI" panose="020B0502040204020203" pitchFamily="34" charset="0"/>
                <a:cs typeface="Nirmala UI" panose="020B0502040204020203" pitchFamily="34" charset="0"/>
              </a:rPr>
              <a:t>Finalising the indicative list of the topics covered and an overview of the substance that would be dealt under these decided headers.</a:t>
            </a:r>
          </a:p>
        </p:txBody>
      </p:sp>
    </p:spTree>
    <p:extLst>
      <p:ext uri="{BB962C8B-B14F-4D97-AF65-F5344CB8AC3E}">
        <p14:creationId xmlns:p14="http://schemas.microsoft.com/office/powerpoint/2010/main" val="3752572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408</Words>
  <Application>Microsoft Office PowerPoint</Application>
  <PresentationFormat>A4 Paper (210x297 mm)</PresentationFormat>
  <Paragraphs>45</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Arial Black</vt:lpstr>
      <vt:lpstr>Arial Rounded MT Bold</vt:lpstr>
      <vt:lpstr>Calibri</vt:lpstr>
      <vt:lpstr>Calibri Light</vt:lpstr>
      <vt:lpstr>Elephant</vt:lpstr>
      <vt:lpstr>Georgia</vt:lpstr>
      <vt:lpstr>Nirmala UI</vt:lpstr>
      <vt:lpstr>Office Theme</vt:lpstr>
      <vt:lpstr>‘Development Of Program For Warranty Management For Coach Safety Components’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Program For Warranty Management For Coach Safety Components’</dc:title>
  <dc:creator>Ritesh Kumar</dc:creator>
  <cp:lastModifiedBy>Ritesh Kumar</cp:lastModifiedBy>
  <cp:revision>2</cp:revision>
  <dcterms:created xsi:type="dcterms:W3CDTF">2022-03-30T07:41:51Z</dcterms:created>
  <dcterms:modified xsi:type="dcterms:W3CDTF">2022-04-06T09:38:23Z</dcterms:modified>
</cp:coreProperties>
</file>