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82" r:id="rId3"/>
    <p:sldId id="257" r:id="rId4"/>
    <p:sldId id="258" r:id="rId5"/>
    <p:sldId id="259" r:id="rId6"/>
    <p:sldId id="260" r:id="rId7"/>
    <p:sldId id="261" r:id="rId8"/>
    <p:sldId id="262" r:id="rId9"/>
    <p:sldId id="263" r:id="rId10"/>
    <p:sldId id="272" r:id="rId11"/>
    <p:sldId id="273" r:id="rId12"/>
    <p:sldId id="274" r:id="rId13"/>
    <p:sldId id="275" r:id="rId14"/>
    <p:sldId id="276" r:id="rId15"/>
    <p:sldId id="277" r:id="rId16"/>
    <p:sldId id="278" r:id="rId17"/>
    <p:sldId id="279" r:id="rId18"/>
    <p:sldId id="280" r:id="rId19"/>
    <p:sldId id="281" r:id="rId20"/>
    <p:sldId id="283" r:id="rId21"/>
    <p:sldId id="269" r:id="rId22"/>
    <p:sldId id="271"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E0BB5C-2684-438D-A141-1F9517B6A60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326552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E0BB5C-2684-438D-A141-1F9517B6A60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75991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E0BB5C-2684-438D-A141-1F9517B6A60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A40BE8-5DD2-4816-B493-9FA61BF072A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932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E0BB5C-2684-438D-A141-1F9517B6A60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2560424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E0BB5C-2684-438D-A141-1F9517B6A60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A40BE8-5DD2-4816-B493-9FA61BF072A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0572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E0BB5C-2684-438D-A141-1F9517B6A60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3538756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E0BB5C-2684-438D-A141-1F9517B6A60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4196968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E0BB5C-2684-438D-A141-1F9517B6A60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56339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E0BB5C-2684-438D-A141-1F9517B6A60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369766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E0BB5C-2684-438D-A141-1F9517B6A608}"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135866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E0BB5C-2684-438D-A141-1F9517B6A60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88619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E0BB5C-2684-438D-A141-1F9517B6A608}"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247531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E0BB5C-2684-438D-A141-1F9517B6A608}"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103837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0BB5C-2684-438D-A141-1F9517B6A608}"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420020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E0BB5C-2684-438D-A141-1F9517B6A60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75872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E0BB5C-2684-438D-A141-1F9517B6A608}"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A40BE8-5DD2-4816-B493-9FA61BF072AE}" type="slidenum">
              <a:rPr lang="en-IN" smtClean="0"/>
              <a:t>‹#›</a:t>
            </a:fld>
            <a:endParaRPr lang="en-IN"/>
          </a:p>
        </p:txBody>
      </p:sp>
    </p:spTree>
    <p:extLst>
      <p:ext uri="{BB962C8B-B14F-4D97-AF65-F5344CB8AC3E}">
        <p14:creationId xmlns:p14="http://schemas.microsoft.com/office/powerpoint/2010/main" val="66274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E0BB5C-2684-438D-A141-1F9517B6A608}" type="datetimeFigureOut">
              <a:rPr lang="en-IN" smtClean="0"/>
              <a:t>07-04-2021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A40BE8-5DD2-4816-B493-9FA61BF072AE}" type="slidenum">
              <a:rPr lang="en-IN" smtClean="0"/>
              <a:t>‹#›</a:t>
            </a:fld>
            <a:endParaRPr lang="en-IN"/>
          </a:p>
        </p:txBody>
      </p:sp>
    </p:spTree>
    <p:extLst>
      <p:ext uri="{BB962C8B-B14F-4D97-AF65-F5344CB8AC3E}">
        <p14:creationId xmlns:p14="http://schemas.microsoft.com/office/powerpoint/2010/main" val="1862597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event-handling-in-java" TargetMode="External"/><Relationship Id="rId2" Type="http://schemas.openxmlformats.org/officeDocument/2006/relationships/hyperlink" Target="https://docs.oracle.com/javase/7/docs/api/java/awt/datatransfer" TargetMode="External"/><Relationship Id="rId1" Type="http://schemas.openxmlformats.org/officeDocument/2006/relationships/slideLayout" Target="../slideLayouts/slideLayout7.xml"/><Relationship Id="rId5" Type="http://schemas.openxmlformats.org/officeDocument/2006/relationships/hyperlink" Target="https://docs.oracle.com/javase/7/docs/api/java/io/PrintWriter.html" TargetMode="External"/><Relationship Id="rId4" Type="http://schemas.openxmlformats.org/officeDocument/2006/relationships/hyperlink" Target="https://www.tutorialspoint.com/java/io/java_io_file.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432" y="557784"/>
            <a:ext cx="2247900" cy="974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454116" y="1756745"/>
            <a:ext cx="8332794"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72050" algn="l"/>
              </a:tabLst>
              <a:defRPr>
                <a:solidFill>
                  <a:schemeClr val="tx1"/>
                </a:solidFill>
                <a:latin typeface="Arial" panose="020B0604020202020204" pitchFamily="34" charset="0"/>
              </a:defRPr>
            </a:lvl1pPr>
            <a:lvl2pPr eaLnBrk="0" fontAlgn="base" hangingPunct="0">
              <a:spcBef>
                <a:spcPct val="0"/>
              </a:spcBef>
              <a:spcAft>
                <a:spcPct val="0"/>
              </a:spcAft>
              <a:tabLst>
                <a:tab pos="4972050" algn="l"/>
              </a:tabLst>
              <a:defRPr>
                <a:solidFill>
                  <a:schemeClr val="tx1"/>
                </a:solidFill>
                <a:latin typeface="Arial" panose="020B0604020202020204" pitchFamily="34" charset="0"/>
              </a:defRPr>
            </a:lvl2pPr>
            <a:lvl3pPr eaLnBrk="0" fontAlgn="base" hangingPunct="0">
              <a:spcBef>
                <a:spcPct val="0"/>
              </a:spcBef>
              <a:spcAft>
                <a:spcPct val="0"/>
              </a:spcAft>
              <a:tabLst>
                <a:tab pos="4972050" algn="l"/>
              </a:tabLst>
              <a:defRPr>
                <a:solidFill>
                  <a:schemeClr val="tx1"/>
                </a:solidFill>
                <a:latin typeface="Arial" panose="020B0604020202020204" pitchFamily="34" charset="0"/>
              </a:defRPr>
            </a:lvl3pPr>
            <a:lvl4pPr eaLnBrk="0" fontAlgn="base" hangingPunct="0">
              <a:spcBef>
                <a:spcPct val="0"/>
              </a:spcBef>
              <a:spcAft>
                <a:spcPct val="0"/>
              </a:spcAft>
              <a:tabLst>
                <a:tab pos="4972050" algn="l"/>
              </a:tabLst>
              <a:defRPr>
                <a:solidFill>
                  <a:schemeClr val="tx1"/>
                </a:solidFill>
                <a:latin typeface="Arial" panose="020B0604020202020204" pitchFamily="34" charset="0"/>
              </a:defRPr>
            </a:lvl4pPr>
            <a:lvl5pPr eaLnBrk="0" fontAlgn="base" hangingPunct="0">
              <a:spcBef>
                <a:spcPct val="0"/>
              </a:spcBef>
              <a:spcAft>
                <a:spcPct val="0"/>
              </a:spcAft>
              <a:tabLst>
                <a:tab pos="4972050" algn="l"/>
              </a:tabLst>
              <a:defRPr>
                <a:solidFill>
                  <a:schemeClr val="tx1"/>
                </a:solidFill>
                <a:latin typeface="Arial" panose="020B0604020202020204" pitchFamily="34" charset="0"/>
              </a:defRPr>
            </a:lvl5pPr>
            <a:lvl6pPr eaLnBrk="0" fontAlgn="base" hangingPunct="0">
              <a:spcBef>
                <a:spcPct val="0"/>
              </a:spcBef>
              <a:spcAft>
                <a:spcPct val="0"/>
              </a:spcAft>
              <a:tabLst>
                <a:tab pos="4972050" algn="l"/>
              </a:tabLst>
              <a:defRPr>
                <a:solidFill>
                  <a:schemeClr val="tx1"/>
                </a:solidFill>
                <a:latin typeface="Arial" panose="020B0604020202020204" pitchFamily="34" charset="0"/>
              </a:defRPr>
            </a:lvl6pPr>
            <a:lvl7pPr eaLnBrk="0" fontAlgn="base" hangingPunct="0">
              <a:spcBef>
                <a:spcPct val="0"/>
              </a:spcBef>
              <a:spcAft>
                <a:spcPct val="0"/>
              </a:spcAft>
              <a:tabLst>
                <a:tab pos="4972050" algn="l"/>
              </a:tabLst>
              <a:defRPr>
                <a:solidFill>
                  <a:schemeClr val="tx1"/>
                </a:solidFill>
                <a:latin typeface="Arial" panose="020B0604020202020204" pitchFamily="34" charset="0"/>
              </a:defRPr>
            </a:lvl7pPr>
            <a:lvl8pPr eaLnBrk="0" fontAlgn="base" hangingPunct="0">
              <a:spcBef>
                <a:spcPct val="0"/>
              </a:spcBef>
              <a:spcAft>
                <a:spcPct val="0"/>
              </a:spcAft>
              <a:tabLst>
                <a:tab pos="4972050" algn="l"/>
              </a:tabLst>
              <a:defRPr>
                <a:solidFill>
                  <a:schemeClr val="tx1"/>
                </a:solidFill>
                <a:latin typeface="Arial" panose="020B0604020202020204" pitchFamily="34" charset="0"/>
              </a:defRPr>
            </a:lvl8pPr>
            <a:lvl9pPr eaLnBrk="0" fontAlgn="base" hangingPunct="0">
              <a:spcBef>
                <a:spcPct val="0"/>
              </a:spcBef>
              <a:spcAft>
                <a:spcPct val="0"/>
              </a:spcAft>
              <a:tabLst>
                <a:tab pos="49720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972050" algn="l"/>
              </a:tabLst>
            </a:pPr>
            <a:r>
              <a:rPr kumimoji="0" lang="en-US" altLang="en-US" sz="19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3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BHARATI VIDYAPEETH’S INSTITUTE OF COMPUTER APPLICATIONS AND MANAGEMENT (BVICAM)</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(GURU GOBIND SINGH INDRAPRASTHA UNIVERSITY)</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NEW DELHI</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April, 2021</a:t>
            </a:r>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endParaRPr lang="en-US" altLang="en-US" sz="1400" b="1" dirty="0"/>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r>
              <a:rPr kumimoji="0" lang="en-US" altLang="en-US" sz="1400" b="1" i="0" u="none" strike="noStrike" cap="none" normalizeH="0" baseline="0" dirty="0" smtClean="0">
                <a:ln>
                  <a:noFill/>
                </a:ln>
                <a:solidFill>
                  <a:schemeClr val="tx1"/>
                </a:solidFill>
                <a:effectLst/>
                <a:latin typeface="Arial" panose="020B0604020202020204" pitchFamily="34" charset="0"/>
              </a:rPr>
              <a:t>MINOR</a:t>
            </a:r>
            <a:r>
              <a:rPr kumimoji="0" lang="en-US" altLang="en-US" sz="1400" b="1" i="0" u="none" strike="noStrike" cap="none" normalizeH="0" dirty="0" smtClean="0">
                <a:ln>
                  <a:noFill/>
                </a:ln>
                <a:solidFill>
                  <a:schemeClr val="tx1"/>
                </a:solidFill>
                <a:effectLst/>
                <a:latin typeface="Arial" panose="020B0604020202020204" pitchFamily="34" charset="0"/>
              </a:rPr>
              <a:t> PROJECT </a:t>
            </a:r>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r>
              <a:rPr lang="en-US" altLang="en-US" sz="1400" b="1" dirty="0" smtClean="0"/>
              <a:t>NOTEPAD APPLICATION</a:t>
            </a:r>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endParaRPr lang="en-US" altLang="en-US" sz="1400" b="1" dirty="0"/>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endParaRPr lang="en-US" altLang="en-US" sz="1400" b="1" dirty="0" smtClean="0"/>
          </a:p>
          <a:p>
            <a:pPr marL="0" marR="0" lvl="0" indent="0" algn="ctr" defTabSz="914400" rtl="0" eaLnBrk="0" fontAlgn="base" latinLnBrk="0" hangingPunct="0">
              <a:lnSpc>
                <a:spcPct val="100000"/>
              </a:lnSpc>
              <a:spcBef>
                <a:spcPct val="0"/>
              </a:spcBef>
              <a:spcAft>
                <a:spcPct val="0"/>
              </a:spcAft>
              <a:buClrTx/>
              <a:buSzTx/>
              <a:buFontTx/>
              <a:buNone/>
              <a:tabLst>
                <a:tab pos="4972050" algn="l"/>
              </a:tabLst>
            </a:pPr>
            <a:endParaRPr lang="en-US" altLang="en-US" sz="1400" b="1" dirty="0"/>
          </a:p>
          <a:p>
            <a:pPr marL="0" marR="0" lvl="0" indent="0" algn="r" defTabSz="914400" rtl="0" eaLnBrk="0" fontAlgn="base" latinLnBrk="0" hangingPunct="0">
              <a:lnSpc>
                <a:spcPct val="100000"/>
              </a:lnSpc>
              <a:spcBef>
                <a:spcPct val="0"/>
              </a:spcBef>
              <a:spcAft>
                <a:spcPct val="0"/>
              </a:spcAft>
              <a:buClrTx/>
              <a:buSzTx/>
              <a:buFontTx/>
              <a:buNone/>
              <a:tabLst>
                <a:tab pos="4972050" algn="l"/>
              </a:tabLst>
            </a:pPr>
            <a:r>
              <a:rPr lang="en-US" altLang="en-US" sz="1400" b="1" dirty="0" smtClean="0"/>
              <a:t>Mentor- </a:t>
            </a:r>
            <a:r>
              <a:rPr lang="en-US" altLang="en-US" sz="1400" b="1" dirty="0" err="1" smtClean="0"/>
              <a:t>Dr.Vaishali</a:t>
            </a:r>
            <a:r>
              <a:rPr lang="en-US" altLang="en-US" sz="1400" b="1" dirty="0" smtClean="0"/>
              <a:t> Joshi</a:t>
            </a:r>
          </a:p>
          <a:p>
            <a:pPr marL="0" marR="0" lvl="0" indent="0" algn="r" defTabSz="914400" rtl="0" eaLnBrk="0" fontAlgn="base" latinLnBrk="0" hangingPunct="0">
              <a:lnSpc>
                <a:spcPct val="100000"/>
              </a:lnSpc>
              <a:spcBef>
                <a:spcPct val="0"/>
              </a:spcBef>
              <a:spcAft>
                <a:spcPct val="0"/>
              </a:spcAft>
              <a:buClrTx/>
              <a:buSzTx/>
              <a:buFontTx/>
              <a:buNone/>
              <a:tabLst>
                <a:tab pos="4972050" algn="l"/>
              </a:tabLst>
            </a:pPr>
            <a:r>
              <a:rPr lang="en-US" altLang="en-US" sz="1400" b="1" dirty="0" smtClean="0"/>
              <a:t>(Associate Professor)</a:t>
            </a:r>
          </a:p>
          <a:p>
            <a:pPr marL="0" marR="0" lvl="0" indent="0" algn="r" defTabSz="914400" rtl="0" eaLnBrk="0" fontAlgn="base" latinLnBrk="0" hangingPunct="0">
              <a:lnSpc>
                <a:spcPct val="100000"/>
              </a:lnSpc>
              <a:spcBef>
                <a:spcPct val="0"/>
              </a:spcBef>
              <a:spcAft>
                <a:spcPct val="0"/>
              </a:spcAft>
              <a:buClrTx/>
              <a:buSzTx/>
              <a:buFontTx/>
              <a:buNone/>
              <a:tabLst>
                <a:tab pos="4972050" algn="l"/>
              </a:tabLst>
            </a:pPr>
            <a:r>
              <a:rPr kumimoji="0" lang="en-US" altLang="en-US" sz="1400" b="1" i="0" u="none" strike="noStrike" cap="none" normalizeH="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smtClean="0">
                <a:ln>
                  <a:noFill/>
                </a:ln>
                <a:solidFill>
                  <a:schemeClr val="tx1"/>
                </a:solidFill>
                <a:effectLst/>
                <a:latin typeface="Arial" panose="020B0604020202020204" pitchFamily="34" charset="0"/>
              </a:rPr>
              <a:t>Submitted</a:t>
            </a:r>
            <a:r>
              <a:rPr kumimoji="0" lang="en-US" altLang="en-US" sz="1400" b="1" i="0" u="none" strike="noStrike" cap="none" normalizeH="0" dirty="0" smtClean="0">
                <a:ln>
                  <a:noFill/>
                </a:ln>
                <a:solidFill>
                  <a:schemeClr val="tx1"/>
                </a:solidFill>
                <a:effectLst/>
                <a:latin typeface="Arial" panose="020B0604020202020204" pitchFamily="34" charset="0"/>
              </a:rPr>
              <a:t> by </a:t>
            </a:r>
          </a:p>
          <a:p>
            <a:pPr marL="0" marR="0" lvl="0" indent="0" algn="r" defTabSz="914400" rtl="0" eaLnBrk="0" fontAlgn="base" latinLnBrk="0" hangingPunct="0">
              <a:lnSpc>
                <a:spcPct val="100000"/>
              </a:lnSpc>
              <a:spcBef>
                <a:spcPct val="0"/>
              </a:spcBef>
              <a:spcAft>
                <a:spcPct val="0"/>
              </a:spcAft>
              <a:buClrTx/>
              <a:buSzTx/>
              <a:buFontTx/>
              <a:buNone/>
              <a:tabLst>
                <a:tab pos="4972050" algn="l"/>
              </a:tabLst>
            </a:pPr>
            <a:r>
              <a:rPr lang="en-US" altLang="en-US" sz="1400" b="1" baseline="0" dirty="0" smtClean="0"/>
              <a:t>                                                                                    Riya</a:t>
            </a:r>
            <a:r>
              <a:rPr lang="en-US" altLang="en-US" sz="1400" b="1" dirty="0" smtClean="0"/>
              <a:t> </a:t>
            </a:r>
            <a:r>
              <a:rPr lang="en-US" altLang="en-US" sz="1400" b="1" dirty="0" err="1" smtClean="0"/>
              <a:t>Kumari</a:t>
            </a:r>
            <a:r>
              <a:rPr lang="en-US" altLang="en-US" sz="1400" b="1" dirty="0" smtClean="0"/>
              <a:t> Kushwaha</a:t>
            </a:r>
          </a:p>
          <a:p>
            <a:pPr marL="0" marR="0" lvl="0" indent="0" algn="r" defTabSz="914400" rtl="0" eaLnBrk="0" fontAlgn="base" latinLnBrk="0" hangingPunct="0">
              <a:lnSpc>
                <a:spcPct val="100000"/>
              </a:lnSpc>
              <a:spcBef>
                <a:spcPct val="0"/>
              </a:spcBef>
              <a:spcAft>
                <a:spcPct val="0"/>
              </a:spcAft>
              <a:buClrTx/>
              <a:buSzTx/>
              <a:buFontTx/>
              <a:buNone/>
              <a:tabLst>
                <a:tab pos="4972050" algn="l"/>
              </a:tabLst>
            </a:pPr>
            <a:r>
              <a:rPr kumimoji="0" lang="en-US" altLang="en-US" sz="1400" b="1" i="0" u="none" strike="noStrike" cap="none" normalizeH="0" baseline="0" dirty="0" smtClean="0">
                <a:ln>
                  <a:noFill/>
                </a:ln>
                <a:solidFill>
                  <a:schemeClr val="tx1"/>
                </a:solidFill>
                <a:effectLst/>
                <a:latin typeface="Arial" panose="020B0604020202020204" pitchFamily="34" charset="0"/>
              </a:rPr>
              <a:t>                                                                              Enroll</a:t>
            </a:r>
            <a:r>
              <a:rPr kumimoji="0" lang="en-US" altLang="en-US" sz="1400" b="1" i="0" u="none" strike="noStrike" cap="none" normalizeH="0" dirty="0" smtClean="0">
                <a:ln>
                  <a:noFill/>
                </a:ln>
                <a:solidFill>
                  <a:schemeClr val="tx1"/>
                </a:solidFill>
                <a:effectLst/>
                <a:latin typeface="Arial" panose="020B0604020202020204" pitchFamily="34" charset="0"/>
              </a:rPr>
              <a:t> No. 03735304420</a:t>
            </a:r>
          </a:p>
          <a:p>
            <a:pPr marL="0" marR="0" lvl="0" indent="0" defTabSz="914400" rtl="0" eaLnBrk="0" fontAlgn="base" latinLnBrk="0" hangingPunct="0">
              <a:lnSpc>
                <a:spcPct val="100000"/>
              </a:lnSpc>
              <a:spcBef>
                <a:spcPct val="0"/>
              </a:spcBef>
              <a:spcAft>
                <a:spcPct val="0"/>
              </a:spcAft>
              <a:buClrTx/>
              <a:buSzTx/>
              <a:buFontTx/>
              <a:buNone/>
              <a:tabLst>
                <a:tab pos="49720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500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333" y="313013"/>
            <a:ext cx="1915909"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Opening a file</a:t>
            </a:r>
            <a:endParaRPr lang="en-IN" sz="1400" dirty="0">
              <a:effectLst/>
              <a:latin typeface="Times New Roman" panose="02020603050405020304" pitchFamily="18" charset="0"/>
              <a:ea typeface="Times New Roman" panose="02020603050405020304" pitchFamily="18"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323" y="1175195"/>
            <a:ext cx="5722937"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95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493" y="230717"/>
            <a:ext cx="1736373"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Saving a file</a:t>
            </a:r>
            <a:endParaRPr lang="en-IN" sz="1400" dirty="0">
              <a:effectLst/>
              <a:latin typeface="Times New Roman" panose="02020603050405020304" pitchFamily="18" charset="0"/>
              <a:ea typeface="Times New Roman" panose="02020603050405020304" pitchFamily="18" charset="0"/>
            </a:endParaRPr>
          </a:p>
        </p:txBody>
      </p:sp>
      <p:pic>
        <p:nvPicPr>
          <p:cNvPr id="307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r="35020" b="7565"/>
          <a:stretch>
            <a:fillRect/>
          </a:stretch>
        </p:blipFill>
        <p:spPr bwMode="auto">
          <a:xfrm>
            <a:off x="2392679" y="1460246"/>
            <a:ext cx="4693921" cy="377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30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338" y="413597"/>
            <a:ext cx="979755"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dirty="0">
                <a:latin typeface="Times New Roman" panose="02020603050405020304" pitchFamily="18" charset="0"/>
                <a:ea typeface="Times New Roman" panose="02020603050405020304" pitchFamily="18" charset="0"/>
              </a:rPr>
              <a:t>Print</a:t>
            </a:r>
            <a:endParaRPr lang="en-IN" sz="1400" dirty="0">
              <a:effectLst/>
              <a:latin typeface="Times New Roman" panose="02020603050405020304" pitchFamily="18" charset="0"/>
              <a:ea typeface="Times New Roman" panose="02020603050405020304" pitchFamily="18" charset="0"/>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422" y="1540955"/>
            <a:ext cx="5730875" cy="450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20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87" y="431885"/>
            <a:ext cx="1794081"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Edit Options</a:t>
            </a:r>
            <a:endParaRPr lang="en-IN" sz="1400" dirty="0">
              <a:effectLst/>
              <a:latin typeface="Times New Roman" panose="02020603050405020304" pitchFamily="18" charset="0"/>
              <a:ea typeface="Times New Roman" panose="02020603050405020304" pitchFamily="18" charset="0"/>
            </a:endParaRP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r="34886" b="9219"/>
          <a:stretch>
            <a:fillRect/>
          </a:stretch>
        </p:blipFill>
        <p:spPr bwMode="auto">
          <a:xfrm>
            <a:off x="2418778" y="1447927"/>
            <a:ext cx="5435917" cy="424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93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4439" y="313013"/>
            <a:ext cx="1742785"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File Options</a:t>
            </a:r>
            <a:endParaRPr lang="en-IN" sz="1400" dirty="0">
              <a:effectLst/>
              <a:latin typeface="Times New Roman" panose="02020603050405020304" pitchFamily="18" charset="0"/>
              <a:ea typeface="Times New Roman" panose="02020603050405020304" pitchFamily="18" charset="0"/>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875" y="1085342"/>
            <a:ext cx="6226817" cy="362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03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947" y="331301"/>
            <a:ext cx="2114681"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Format Options</a:t>
            </a:r>
            <a:endParaRPr lang="en-IN" sz="1400" dirty="0">
              <a:effectLst/>
              <a:latin typeface="Times New Roman" panose="02020603050405020304" pitchFamily="18" charset="0"/>
              <a:ea typeface="Times New Roman" panose="02020603050405020304" pitchFamily="18" charset="0"/>
            </a:endParaRPr>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446" y="1211771"/>
            <a:ext cx="7297525" cy="403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9636" y="349589"/>
            <a:ext cx="3241272"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Background Colour Option</a:t>
            </a:r>
            <a:endParaRPr lang="en-IN" sz="1400" dirty="0">
              <a:effectLst/>
              <a:latin typeface="Times New Roman" panose="02020603050405020304" pitchFamily="18" charset="0"/>
              <a:ea typeface="Times New Roman" panose="02020603050405020304" pitchFamily="18" charset="0"/>
            </a:endParaRPr>
          </a:p>
        </p:txBody>
      </p:sp>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054" y="1295654"/>
            <a:ext cx="57308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057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0860" y="441029"/>
            <a:ext cx="2326599"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Text colour option</a:t>
            </a:r>
            <a:endParaRPr lang="en-IN" sz="1400" dirty="0">
              <a:effectLst/>
              <a:latin typeface="Times New Roman" panose="02020603050405020304" pitchFamily="18" charset="0"/>
              <a:ea typeface="Times New Roman" panose="02020603050405020304" pitchFamily="18" charset="0"/>
            </a:endParaRPr>
          </a:p>
        </p:txBody>
      </p:sp>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470" y="1239203"/>
            <a:ext cx="5730875"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44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0504" y="243763"/>
            <a:ext cx="1127232" cy="6463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sz="2400" b="1" dirty="0">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Font </a:t>
            </a:r>
            <a:endParaRPr lang="en-IN" sz="1400" dirty="0">
              <a:effectLst/>
              <a:latin typeface="Times New Roman" panose="02020603050405020304" pitchFamily="18" charset="0"/>
              <a:ea typeface="Times New Roman" panose="02020603050405020304" pitchFamily="18" charset="0"/>
            </a:endParaRPr>
          </a:p>
        </p:txBody>
      </p:sp>
      <p:pic>
        <p:nvPicPr>
          <p:cNvPr id="1024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r="35286" b="8746"/>
          <a:stretch>
            <a:fillRect/>
          </a:stretch>
        </p:blipFill>
        <p:spPr bwMode="auto">
          <a:xfrm>
            <a:off x="2941574" y="1604963"/>
            <a:ext cx="3711575"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341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4646" y="486749"/>
            <a:ext cx="941283"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latin typeface="Times New Roman" panose="02020603050405020304" pitchFamily="18" charset="0"/>
                <a:ea typeface="Times New Roman" panose="02020603050405020304" pitchFamily="18" charset="0"/>
              </a:rPr>
              <a:t>Info</a:t>
            </a:r>
            <a:endParaRPr lang="en-IN" sz="1400" dirty="0">
              <a:effectLst/>
              <a:latin typeface="Times New Roman" panose="02020603050405020304" pitchFamily="18" charset="0"/>
              <a:ea typeface="Times New Roman" panose="02020603050405020304" pitchFamily="18" charset="0"/>
            </a:endParaRPr>
          </a:p>
        </p:txBody>
      </p:sp>
      <p:pic>
        <p:nvPicPr>
          <p:cNvPr id="1126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47" y="1259078"/>
            <a:ext cx="5722937"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788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933" y="0"/>
            <a:ext cx="8915399" cy="2262781"/>
          </a:xfrm>
        </p:spPr>
        <p:txBody>
          <a:bodyPr>
            <a:normAutofit/>
          </a:bodyPr>
          <a:lstStyle/>
          <a:p>
            <a:r>
              <a:rPr lang="en-IN" sz="2000" dirty="0" smtClean="0"/>
              <a:t>Content</a:t>
            </a:r>
            <a:endParaRPr lang="en-IN" sz="2000" dirty="0"/>
          </a:p>
        </p:txBody>
      </p:sp>
      <p:sp>
        <p:nvSpPr>
          <p:cNvPr id="3" name="Subtitle 2"/>
          <p:cNvSpPr>
            <a:spLocks noGrp="1"/>
          </p:cNvSpPr>
          <p:nvPr>
            <p:ph type="subTitle" idx="1"/>
          </p:nvPr>
        </p:nvSpPr>
        <p:spPr>
          <a:xfrm>
            <a:off x="1491932" y="2418227"/>
            <a:ext cx="8915399" cy="2766421"/>
          </a:xfrm>
        </p:spPr>
        <p:txBody>
          <a:bodyPr>
            <a:normAutofit fontScale="92500" lnSpcReduction="20000"/>
          </a:bodyPr>
          <a:lstStyle/>
          <a:p>
            <a:pPr marL="285750" indent="-285750">
              <a:buFont typeface="Arial" panose="020B0604020202020204" pitchFamily="34" charset="0"/>
              <a:buChar char="•"/>
            </a:pPr>
            <a:r>
              <a:rPr lang="en-IN" dirty="0" smtClean="0"/>
              <a:t>Introduction</a:t>
            </a:r>
          </a:p>
          <a:p>
            <a:pPr marL="285750" indent="-285750">
              <a:buFont typeface="Arial" panose="020B0604020202020204" pitchFamily="34" charset="0"/>
              <a:buChar char="•"/>
            </a:pPr>
            <a:r>
              <a:rPr lang="en-IN" dirty="0" smtClean="0"/>
              <a:t>Problem Statement</a:t>
            </a:r>
          </a:p>
          <a:p>
            <a:pPr marL="285750" indent="-285750">
              <a:buFont typeface="Arial" panose="020B0604020202020204" pitchFamily="34" charset="0"/>
              <a:buChar char="•"/>
            </a:pPr>
            <a:r>
              <a:rPr lang="en-IN" dirty="0" smtClean="0"/>
              <a:t>Proposed Solution</a:t>
            </a:r>
          </a:p>
          <a:p>
            <a:pPr marL="285750" indent="-285750">
              <a:buFont typeface="Arial" panose="020B0604020202020204" pitchFamily="34" charset="0"/>
              <a:buChar char="•"/>
            </a:pPr>
            <a:r>
              <a:rPr lang="en-IN" dirty="0" smtClean="0"/>
              <a:t>Use case diagram</a:t>
            </a:r>
          </a:p>
          <a:p>
            <a:pPr marL="285750" indent="-285750">
              <a:buFont typeface="Arial" panose="020B0604020202020204" pitchFamily="34" charset="0"/>
              <a:buChar char="•"/>
            </a:pPr>
            <a:r>
              <a:rPr lang="en-IN" dirty="0" smtClean="0"/>
              <a:t>Data Flow Diagram</a:t>
            </a:r>
          </a:p>
          <a:p>
            <a:pPr marL="285750" indent="-285750">
              <a:buFont typeface="Arial" panose="020B0604020202020204" pitchFamily="34" charset="0"/>
              <a:buChar char="•"/>
            </a:pPr>
            <a:r>
              <a:rPr lang="en-IN" dirty="0" smtClean="0"/>
              <a:t>Screenshots</a:t>
            </a:r>
          </a:p>
          <a:p>
            <a:pPr marL="285750" indent="-285750">
              <a:buFont typeface="Arial" panose="020B0604020202020204" pitchFamily="34" charset="0"/>
              <a:buChar char="•"/>
            </a:pPr>
            <a:r>
              <a:rPr lang="en-IN" dirty="0" smtClean="0"/>
              <a:t>Conclusion</a:t>
            </a:r>
          </a:p>
          <a:p>
            <a:pPr marL="285750" indent="-285750">
              <a:buFont typeface="Arial" panose="020B0604020202020204" pitchFamily="34" charset="0"/>
              <a:buChar char="•"/>
            </a:pPr>
            <a:r>
              <a:rPr lang="en-IN" dirty="0" smtClean="0"/>
              <a:t>Bibliography</a:t>
            </a:r>
            <a:endParaRPr lang="en-IN" dirty="0"/>
          </a:p>
        </p:txBody>
      </p:sp>
    </p:spTree>
    <p:extLst>
      <p:ext uri="{BB962C8B-B14F-4D97-AF65-F5344CB8AC3E}">
        <p14:creationId xmlns:p14="http://schemas.microsoft.com/office/powerpoint/2010/main" val="1705074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267" y="1822831"/>
            <a:ext cx="4922837"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72814" y="596477"/>
            <a:ext cx="941283" cy="507831"/>
          </a:xfrm>
          <a:prstGeom prst="rect">
            <a:avLst/>
          </a:prstGeom>
        </p:spPr>
        <p:txBody>
          <a:bodyPr wrap="none">
            <a:spAutoFit/>
          </a:bodyPr>
          <a:lstStyle/>
          <a:p>
            <a:pPr marL="342900" lvl="0" indent="-342900">
              <a:lnSpc>
                <a:spcPct val="150000"/>
              </a:lnSpc>
              <a:spcAft>
                <a:spcPts val="600"/>
              </a:spcAft>
              <a:buSzPts val="1400"/>
              <a:buFont typeface="+mj-lt"/>
              <a:buAutoNum type="arabicPeriod"/>
            </a:pPr>
            <a:r>
              <a:rPr lang="en-IN" b="1" dirty="0">
                <a:solidFill>
                  <a:srgbClr val="1F4E79"/>
                </a:solidFill>
                <a:latin typeface="Times New Roman" panose="02020603050405020304" pitchFamily="18" charset="0"/>
                <a:ea typeface="Times New Roman" panose="02020603050405020304" pitchFamily="18" charset="0"/>
              </a:rPr>
              <a:t>Info</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418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6696" y="1143000"/>
            <a:ext cx="8147304" cy="2708434"/>
          </a:xfrm>
          <a:prstGeom prst="rect">
            <a:avLst/>
          </a:prstGeom>
        </p:spPr>
        <p:txBody>
          <a:bodyPr wrap="square">
            <a:spAutoFit/>
          </a:bodyPr>
          <a:lstStyle/>
          <a:p>
            <a:pPr marL="1371600">
              <a:lnSpc>
                <a:spcPct val="150000"/>
              </a:lnSpc>
              <a:spcAft>
                <a:spcPts val="600"/>
              </a:spcAft>
            </a:pPr>
            <a:r>
              <a:rPr lang="en-IN" sz="2000" b="1" dirty="0" smtClean="0">
                <a:effectLst/>
                <a:latin typeface="Times New Roman" panose="02020603050405020304" pitchFamily="18" charset="0"/>
                <a:ea typeface="Times New Roman" panose="02020603050405020304" pitchFamily="18" charset="0"/>
              </a:rPr>
              <a:t>Conclusion</a:t>
            </a:r>
            <a:endParaRPr lang="en-IN" sz="1600" dirty="0" smtClean="0">
              <a:effectLst/>
              <a:latin typeface="Times New Roman" panose="02020603050405020304" pitchFamily="18" charset="0"/>
              <a:ea typeface="Times New Roman" panose="02020603050405020304" pitchFamily="18" charset="0"/>
            </a:endParaRPr>
          </a:p>
          <a:p>
            <a:pPr marL="1371600">
              <a:lnSpc>
                <a:spcPct val="150000"/>
              </a:lnSpc>
              <a:spcAft>
                <a:spcPts val="600"/>
              </a:spcAft>
            </a:pPr>
            <a:r>
              <a:rPr lang="en-IN" dirty="0" smtClean="0">
                <a:effectLst/>
                <a:latin typeface="Times New Roman" panose="02020603050405020304" pitchFamily="18" charset="0"/>
                <a:ea typeface="Times New Roman" panose="02020603050405020304" pitchFamily="18" charset="0"/>
              </a:rPr>
              <a:t>This project that I undertook is a simple implementation of Java Swing features and created a plain text editor . We use plain text editor in our daily life to write an essay ,to take notes etc. Text editors make our work easier as we can read the saved notes </a:t>
            </a:r>
            <a:r>
              <a:rPr lang="en-IN" dirty="0" err="1" smtClean="0">
                <a:effectLst/>
                <a:latin typeface="Times New Roman" panose="02020603050405020304" pitchFamily="18" charset="0"/>
                <a:ea typeface="Times New Roman" panose="02020603050405020304" pitchFamily="18" charset="0"/>
              </a:rPr>
              <a:t>notes</a:t>
            </a:r>
            <a:r>
              <a:rPr lang="en-IN" dirty="0" smtClean="0">
                <a:effectLst/>
                <a:latin typeface="Times New Roman" panose="02020603050405020304" pitchFamily="18" charset="0"/>
                <a:ea typeface="Times New Roman" panose="02020603050405020304" pitchFamily="18" charset="0"/>
              </a:rPr>
              <a:t> , we don’t need pen and paper to write down.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446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66651"/>
            <a:ext cx="6096000" cy="5924699"/>
          </a:xfrm>
          <a:prstGeom prst="rect">
            <a:avLst/>
          </a:prstGeom>
        </p:spPr>
        <p:txBody>
          <a:bodyPr>
            <a:spAutoFit/>
          </a:bodyPr>
          <a:lstStyle/>
          <a:p>
            <a:pPr marL="1371600">
              <a:lnSpc>
                <a:spcPct val="150000"/>
              </a:lnSpc>
              <a:spcAft>
                <a:spcPts val="600"/>
              </a:spcAft>
            </a:pPr>
            <a:r>
              <a:rPr lang="en-IN" b="1"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marL="1371600" algn="ctr">
              <a:lnSpc>
                <a:spcPct val="150000"/>
              </a:lnSpc>
              <a:spcAft>
                <a:spcPts val="600"/>
              </a:spcAft>
            </a:pPr>
            <a:r>
              <a:rPr lang="en-IN" sz="2800" b="1" dirty="0">
                <a:latin typeface="Times New Roman" panose="02020603050405020304" pitchFamily="18" charset="0"/>
                <a:ea typeface="Times New Roman" panose="02020603050405020304" pitchFamily="18" charset="0"/>
              </a:rPr>
              <a:t>Bibliography</a:t>
            </a:r>
            <a:endParaRPr lang="en-IN" sz="1600" dirty="0">
              <a:latin typeface="Times New Roman" panose="02020603050405020304" pitchFamily="18" charset="0"/>
              <a:ea typeface="Times New Roman" panose="02020603050405020304" pitchFamily="18" charset="0"/>
            </a:endParaRPr>
          </a:p>
          <a:p>
            <a:pPr marL="1371600">
              <a:lnSpc>
                <a:spcPct val="150000"/>
              </a:lnSpc>
              <a:spcAft>
                <a:spcPts val="600"/>
              </a:spcAft>
            </a:pPr>
            <a:r>
              <a:rPr lang="en-IN" dirty="0">
                <a:latin typeface="Times New Roman" panose="02020603050405020304" pitchFamily="18" charset="0"/>
                <a:ea typeface="Times New Roman" panose="02020603050405020304" pitchFamily="18" charset="0"/>
              </a:rPr>
              <a:t>The referred books were</a:t>
            </a:r>
            <a:endParaRPr lang="en-IN" sz="1600" dirty="0">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Java 2-Complete reference (9th edition) by Herbert </a:t>
            </a:r>
            <a:r>
              <a:rPr lang="en-IN" dirty="0" err="1">
                <a:latin typeface="Times New Roman" panose="02020603050405020304" pitchFamily="18" charset="0"/>
                <a:ea typeface="Times New Roman" panose="02020603050405020304" pitchFamily="18" charset="0"/>
              </a:rPr>
              <a:t>Schildt</a:t>
            </a:r>
            <a:r>
              <a:rPr lang="en-IN" dirty="0">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pPr marL="1371600">
              <a:lnSpc>
                <a:spcPct val="150000"/>
              </a:lnSpc>
              <a:spcAft>
                <a:spcPts val="600"/>
              </a:spcAft>
            </a:pPr>
            <a:r>
              <a:rPr lang="en-IN" dirty="0">
                <a:latin typeface="Times New Roman" panose="02020603050405020304" pitchFamily="18" charset="0"/>
                <a:ea typeface="Times New Roman" panose="02020603050405020304" pitchFamily="18" charset="0"/>
              </a:rPr>
              <a:t>And the following websites were also used for reference</a:t>
            </a:r>
            <a:endParaRPr lang="en-IN" sz="1600" dirty="0">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IN" u="sng" dirty="0">
                <a:solidFill>
                  <a:srgbClr val="0000FF"/>
                </a:solidFill>
                <a:latin typeface="Times New Roman" panose="02020603050405020304" pitchFamily="18" charset="0"/>
                <a:ea typeface="Times New Roman" panose="02020603050405020304" pitchFamily="18" charset="0"/>
                <a:hlinkClick r:id="rId2"/>
              </a:rPr>
              <a:t>https://docs.oracle.com/javase/7/docs/api/java/awt/datatransfer</a:t>
            </a:r>
            <a:endParaRPr lang="en-IN" sz="1600" dirty="0">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IN" u="sng" dirty="0">
                <a:solidFill>
                  <a:srgbClr val="0000FF"/>
                </a:solidFill>
                <a:latin typeface="Times New Roman" panose="02020603050405020304" pitchFamily="18" charset="0"/>
                <a:ea typeface="Times New Roman" panose="02020603050405020304" pitchFamily="18" charset="0"/>
                <a:hlinkClick r:id="rId3"/>
              </a:rPr>
              <a:t>https://www.javatpoint.com/event-handling-in-java</a:t>
            </a:r>
            <a:endParaRPr lang="en-IN" sz="1600" dirty="0">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IN" u="sng" dirty="0">
                <a:solidFill>
                  <a:srgbClr val="0000FF"/>
                </a:solidFill>
                <a:latin typeface="Times New Roman" panose="02020603050405020304" pitchFamily="18" charset="0"/>
                <a:ea typeface="Times New Roman" panose="02020603050405020304" pitchFamily="18" charset="0"/>
                <a:hlinkClick r:id="rId4"/>
              </a:rPr>
              <a:t>https://www.tutorialspoint.com/java/io/java_io_file.htm</a:t>
            </a:r>
            <a:endParaRPr lang="en-IN" sz="1600" dirty="0">
              <a:latin typeface="Times New Roman" panose="02020603050405020304" pitchFamily="18" charset="0"/>
              <a:ea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IN" u="sng" dirty="0">
                <a:solidFill>
                  <a:srgbClr val="0000FF"/>
                </a:solidFill>
                <a:latin typeface="Times New Roman" panose="02020603050405020304" pitchFamily="18" charset="0"/>
                <a:ea typeface="Times New Roman" panose="02020603050405020304" pitchFamily="18" charset="0"/>
                <a:hlinkClick r:id="rId5"/>
              </a:rPr>
              <a:t>https://docs.oracle.com/javase/7/docs/api/java/io/PrintWriter.html</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5830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253985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520" y="802484"/>
            <a:ext cx="6096000" cy="5816977"/>
          </a:xfrm>
          <a:prstGeom prst="rect">
            <a:avLst/>
          </a:prstGeom>
        </p:spPr>
        <p:txBody>
          <a:bodyPr>
            <a:spAutoFit/>
          </a:bodyPr>
          <a:lstStyle/>
          <a:p>
            <a:pPr algn="ctr">
              <a:lnSpc>
                <a:spcPct val="150000"/>
              </a:lnSpc>
              <a:spcAft>
                <a:spcPts val="0"/>
              </a:spcAft>
            </a:pPr>
            <a:r>
              <a:rPr lang="en-IN" sz="2800" b="1" dirty="0" smtClean="0">
                <a:effectLst/>
                <a:latin typeface="Times New Roman" panose="02020603050405020304" pitchFamily="18" charset="0"/>
                <a:ea typeface="Times New Roman" panose="02020603050405020304" pitchFamily="18" charset="0"/>
              </a:rPr>
              <a:t>Introduction</a:t>
            </a:r>
            <a:endParaRPr lang="en-IN" sz="1600" dirty="0" smtClean="0">
              <a:effectLst/>
              <a:latin typeface="Times New Roman" panose="02020603050405020304" pitchFamily="18" charset="0"/>
              <a:ea typeface="Times New Roman" panose="02020603050405020304" pitchFamily="18" charset="0"/>
            </a:endParaRPr>
          </a:p>
          <a:p>
            <a:pPr algn="ctr">
              <a:lnSpc>
                <a:spcPct val="150000"/>
              </a:lnSpc>
              <a:spcAft>
                <a:spcPts val="0"/>
              </a:spcAft>
            </a:pPr>
            <a:r>
              <a:rPr lang="en-IN" sz="2000" b="1" dirty="0" smtClean="0">
                <a:effectLst/>
                <a:latin typeface="Times New Roman" panose="02020603050405020304" pitchFamily="18" charset="0"/>
                <a:ea typeface="Times New Roman" panose="02020603050405020304" pitchFamily="18" charset="0"/>
              </a:rPr>
              <a:t> </a:t>
            </a:r>
            <a:endParaRPr lang="en-IN" sz="1600" dirty="0" smtClean="0">
              <a:effectLst/>
              <a:latin typeface="Times New Roman" panose="02020603050405020304" pitchFamily="18" charset="0"/>
              <a:ea typeface="Times New Roman" panose="02020603050405020304" pitchFamily="18" charset="0"/>
            </a:endParaRPr>
          </a:p>
          <a:p>
            <a:pPr>
              <a:lnSpc>
                <a:spcPct val="150000"/>
              </a:lnSpc>
              <a:spcAft>
                <a:spcPts val="0"/>
              </a:spcAft>
            </a:pPr>
            <a:r>
              <a:rPr lang="en-IN" sz="2000" dirty="0" smtClean="0">
                <a:effectLst/>
                <a:latin typeface="Times New Roman" panose="02020603050405020304" pitchFamily="18" charset="0"/>
                <a:ea typeface="Times New Roman" panose="02020603050405020304" pitchFamily="18" charset="0"/>
              </a:rPr>
              <a:t>A text editor is a type of computer program that edits plain text. Such programs are sometimes known as "notepad" software, following the naming of Microsoft Notepad. Text editors are provided with operating systems and software development packages, and can be used to change files such as configuration files, documentation files and programming language source code.</a:t>
            </a:r>
            <a:endParaRPr lang="en-IN" sz="1600" dirty="0" smtClean="0">
              <a:effectLst/>
              <a:latin typeface="Times New Roman" panose="02020603050405020304" pitchFamily="18" charset="0"/>
              <a:ea typeface="Times New Roman" panose="02020603050405020304" pitchFamily="18" charset="0"/>
            </a:endParaRPr>
          </a:p>
          <a:p>
            <a:pPr>
              <a:lnSpc>
                <a:spcPct val="150000"/>
              </a:lnSpc>
              <a:spcAft>
                <a:spcPts val="0"/>
              </a:spcAft>
            </a:pPr>
            <a:r>
              <a:rPr lang="en-IN" sz="2000" dirty="0" smtClean="0">
                <a:effectLst/>
                <a:latin typeface="Times New Roman" panose="02020603050405020304" pitchFamily="18" charset="0"/>
                <a:ea typeface="Times New Roman" panose="02020603050405020304" pitchFamily="18" charset="0"/>
              </a:rPr>
              <a:t> </a:t>
            </a:r>
            <a:endParaRPr lang="en-IN" sz="1600" dirty="0" smtClean="0">
              <a:effectLst/>
              <a:latin typeface="Times New Roman" panose="02020603050405020304" pitchFamily="18" charset="0"/>
              <a:ea typeface="Times New Roman" panose="02020603050405020304" pitchFamily="18" charset="0"/>
            </a:endParaRPr>
          </a:p>
          <a:p>
            <a:pPr>
              <a:lnSpc>
                <a:spcPct val="150000"/>
              </a:lnSpc>
              <a:spcAft>
                <a:spcPts val="0"/>
              </a:spcAft>
            </a:pPr>
            <a:r>
              <a:rPr lang="en-IN" sz="2000" dirty="0" smtClean="0">
                <a:effectLst/>
                <a:latin typeface="Times New Roman" panose="02020603050405020304" pitchFamily="18" charset="0"/>
                <a:ea typeface="Times New Roman" panose="02020603050405020304" pitchFamily="18" charset="0"/>
              </a:rPr>
              <a:t> </a:t>
            </a:r>
            <a:endParaRPr lang="en-IN" sz="1600" dirty="0" smtClea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461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8816" y="894175"/>
            <a:ext cx="6096000" cy="5955476"/>
          </a:xfrm>
          <a:prstGeom prst="rect">
            <a:avLst/>
          </a:prstGeom>
        </p:spPr>
        <p:txBody>
          <a:bodyPr>
            <a:spAutoFit/>
          </a:bodyPr>
          <a:lstStyle/>
          <a:p>
            <a:pPr marL="342900" lvl="0" indent="-342900">
              <a:lnSpc>
                <a:spcPct val="150000"/>
              </a:lnSpc>
              <a:spcAft>
                <a:spcPts val="0"/>
              </a:spcAft>
              <a:buFont typeface="+mj-lt"/>
              <a:buAutoNum type="alphaLcPeriod"/>
            </a:pPr>
            <a:r>
              <a:rPr lang="en-IN" sz="2000" b="1" dirty="0" smtClean="0">
                <a:effectLst/>
                <a:latin typeface="Times New Roman" panose="02020603050405020304" pitchFamily="18" charset="0"/>
                <a:ea typeface="Times New Roman" panose="02020603050405020304" pitchFamily="18" charset="0"/>
              </a:rPr>
              <a:t>Problem Description</a:t>
            </a:r>
            <a:endParaRPr lang="en-IN" sz="1600" dirty="0" smtClean="0">
              <a:effectLst/>
              <a:latin typeface="Times New Roman" panose="02020603050405020304" pitchFamily="18" charset="0"/>
              <a:ea typeface="Times New Roman" panose="02020603050405020304" pitchFamily="18" charset="0"/>
            </a:endParaRPr>
          </a:p>
          <a:p>
            <a:pPr marL="457200">
              <a:lnSpc>
                <a:spcPct val="150000"/>
              </a:lnSpc>
              <a:spcAft>
                <a:spcPts val="0"/>
              </a:spcAft>
            </a:pPr>
            <a:r>
              <a:rPr lang="en-IN" dirty="0" smtClean="0">
                <a:effectLst/>
                <a:latin typeface="Times New Roman" panose="02020603050405020304" pitchFamily="18" charset="0"/>
                <a:ea typeface="Times New Roman" panose="02020603050405020304" pitchFamily="18" charset="0"/>
              </a:rPr>
              <a:t>To create a text editor similar to notepad.</a:t>
            </a:r>
          </a:p>
          <a:p>
            <a:pPr marL="457200">
              <a:lnSpc>
                <a:spcPct val="150000"/>
              </a:lnSpc>
              <a:spcAft>
                <a:spcPts val="0"/>
              </a:spcAft>
            </a:pPr>
            <a:r>
              <a:rPr lang="en-IN" dirty="0" smtClean="0">
                <a:effectLst/>
                <a:latin typeface="Times New Roman" panose="02020603050405020304" pitchFamily="18" charset="0"/>
                <a:ea typeface="Times New Roman" panose="02020603050405020304" pitchFamily="18" charset="0"/>
              </a:rPr>
              <a:t>Text Editor: - A text editor is a type of program used for editing plain text files. A plain text file is represented and edited by showing all the characters as they are present in the file. The only characters usable for 'mark-up' are the control characters of the used character set; in practice this is newline, tab and form feed. The most commonly used character set is ASCII, especially recently, as plain text files are more often being used for programming and configuration, and less frequently for documentation (e.g. detailed instructions, user guides) than in the past.</a:t>
            </a:r>
            <a:endParaRPr lang="en-IN" sz="1600" dirty="0" smtClean="0">
              <a:effectLst/>
              <a:latin typeface="Times New Roman" panose="02020603050405020304" pitchFamily="18" charset="0"/>
              <a:ea typeface="Times New Roman" panose="02020603050405020304" pitchFamily="18" charset="0"/>
            </a:endParaRPr>
          </a:p>
          <a:p>
            <a:pPr marL="457200">
              <a:lnSpc>
                <a:spcPct val="150000"/>
              </a:lnSpc>
              <a:spcAft>
                <a:spcPts val="0"/>
              </a:spcAft>
            </a:pPr>
            <a:r>
              <a:rPr lang="en-IN" dirty="0" smtClean="0">
                <a:effectLst/>
                <a:latin typeface="Times New Roman" panose="02020603050405020304" pitchFamily="18" charset="0"/>
                <a:ea typeface="Times New Roman" panose="02020603050405020304" pitchFamily="18" charset="0"/>
              </a:rPr>
              <a:t> </a:t>
            </a:r>
            <a:endParaRPr lang="en-IN" sz="1600" dirty="0" smtClean="0">
              <a:effectLst/>
              <a:latin typeface="Times New Roman" panose="02020603050405020304" pitchFamily="18" charset="0"/>
              <a:ea typeface="Times New Roman" panose="02020603050405020304" pitchFamily="18" charset="0"/>
            </a:endParaRPr>
          </a:p>
          <a:p>
            <a:pPr marL="914400">
              <a:lnSpc>
                <a:spcPct val="150000"/>
              </a:lnSpc>
              <a:spcAft>
                <a:spcPts val="0"/>
              </a:spcAft>
            </a:pPr>
            <a:r>
              <a:rPr lang="en-IN" dirty="0" smtClean="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828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697757"/>
            <a:ext cx="6096000" cy="4570482"/>
          </a:xfrm>
          <a:prstGeom prst="rect">
            <a:avLst/>
          </a:prstGeom>
        </p:spPr>
        <p:txBody>
          <a:bodyPr>
            <a:spAutoFit/>
          </a:bodyPr>
          <a:lstStyle/>
          <a:p>
            <a:pPr marL="342900" lvl="0" indent="-342900">
              <a:lnSpc>
                <a:spcPct val="150000"/>
              </a:lnSpc>
              <a:spcAft>
                <a:spcPts val="0"/>
              </a:spcAft>
              <a:buFont typeface="+mj-lt"/>
              <a:buAutoNum type="alphaLcPeriod"/>
            </a:pPr>
            <a:r>
              <a:rPr lang="en-IN" sz="2000" b="1" dirty="0" smtClean="0">
                <a:effectLst/>
                <a:latin typeface="Times New Roman" panose="02020603050405020304" pitchFamily="18" charset="0"/>
                <a:ea typeface="Times New Roman" panose="02020603050405020304" pitchFamily="18" charset="0"/>
              </a:rPr>
              <a:t>Proposed Solution</a:t>
            </a:r>
            <a:endParaRPr lang="en-IN" sz="1600" dirty="0" smtClean="0">
              <a:effectLst/>
              <a:latin typeface="Times New Roman" panose="02020603050405020304" pitchFamily="18" charset="0"/>
              <a:ea typeface="Times New Roman" panose="02020603050405020304" pitchFamily="18" charset="0"/>
            </a:endParaRPr>
          </a:p>
          <a:p>
            <a:pPr marL="457200">
              <a:lnSpc>
                <a:spcPct val="150000"/>
              </a:lnSpc>
              <a:spcAft>
                <a:spcPts val="0"/>
              </a:spcAft>
            </a:pPr>
            <a:r>
              <a:rPr lang="en-IN" u="sng" dirty="0" smtClean="0">
                <a:effectLst/>
                <a:latin typeface="Times New Roman" panose="02020603050405020304" pitchFamily="18" charset="0"/>
                <a:ea typeface="Times New Roman" panose="02020603050405020304" pitchFamily="18" charset="0"/>
              </a:rPr>
              <a:t>Features</a:t>
            </a:r>
            <a:endParaRPr lang="en-IN" sz="1600" dirty="0" smtClean="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IN" dirty="0" smtClean="0">
                <a:effectLst/>
                <a:latin typeface="Times New Roman" panose="02020603050405020304" pitchFamily="18" charset="0"/>
                <a:ea typeface="Times New Roman" panose="02020603050405020304" pitchFamily="18" charset="0"/>
              </a:rPr>
              <a:t>Open – Opening a </a:t>
            </a:r>
            <a:r>
              <a:rPr lang="en-IN" dirty="0" err="1" smtClean="0">
                <a:effectLst/>
                <a:latin typeface="Times New Roman" panose="02020603050405020304" pitchFamily="18" charset="0"/>
                <a:ea typeface="Times New Roman" panose="02020603050405020304" pitchFamily="18" charset="0"/>
              </a:rPr>
              <a:t>presaved</a:t>
            </a:r>
            <a:r>
              <a:rPr lang="en-IN" dirty="0" smtClean="0">
                <a:effectLst/>
                <a:latin typeface="Times New Roman" panose="02020603050405020304" pitchFamily="18" charset="0"/>
                <a:ea typeface="Times New Roman" panose="02020603050405020304" pitchFamily="18" charset="0"/>
              </a:rPr>
              <a:t> files.</a:t>
            </a:r>
            <a:endParaRPr lang="en-IN" sz="1600" dirty="0" smtClean="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IN" dirty="0" smtClean="0">
                <a:effectLst/>
                <a:latin typeface="Times New Roman" panose="02020603050405020304" pitchFamily="18" charset="0"/>
                <a:ea typeface="Times New Roman" panose="02020603050405020304" pitchFamily="18" charset="0"/>
              </a:rPr>
              <a:t>New – Creating a new file.</a:t>
            </a:r>
          </a:p>
          <a:p>
            <a:pPr marL="342900" lvl="0" indent="-342900">
              <a:lnSpc>
                <a:spcPct val="150000"/>
              </a:lnSpc>
              <a:spcAft>
                <a:spcPts val="0"/>
              </a:spcAft>
              <a:buFont typeface="Symbol" panose="05050102010706020507" pitchFamily="18" charset="2"/>
              <a:buChar char=""/>
            </a:pPr>
            <a:r>
              <a:rPr lang="en-IN" sz="1600" dirty="0" smtClean="0">
                <a:latin typeface="Times New Roman" panose="02020603050405020304" pitchFamily="18" charset="0"/>
                <a:ea typeface="Times New Roman" panose="02020603050405020304" pitchFamily="18" charset="0"/>
              </a:rPr>
              <a:t>Save and Print – To save text files and converting it into pdf.</a:t>
            </a:r>
            <a:endParaRPr lang="en-IN" sz="1600" dirty="0" smtClean="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IN" dirty="0" err="1" smtClean="0">
                <a:effectLst/>
                <a:latin typeface="Times New Roman" panose="02020603050405020304" pitchFamily="18" charset="0"/>
                <a:ea typeface="Times New Roman" panose="02020603050405020304" pitchFamily="18" charset="0"/>
              </a:rPr>
              <a:t>Copy,Cut</a:t>
            </a:r>
            <a:r>
              <a:rPr lang="en-IN" dirty="0" smtClean="0">
                <a:effectLst/>
                <a:latin typeface="Times New Roman" panose="02020603050405020304" pitchFamily="18" charset="0"/>
                <a:ea typeface="Times New Roman" panose="02020603050405020304" pitchFamily="18" charset="0"/>
              </a:rPr>
              <a:t>, </a:t>
            </a:r>
            <a:r>
              <a:rPr lang="en-IN" dirty="0" err="1" smtClean="0">
                <a:effectLst/>
                <a:latin typeface="Times New Roman" panose="02020603050405020304" pitchFamily="18" charset="0"/>
                <a:ea typeface="Times New Roman" panose="02020603050405020304" pitchFamily="18" charset="0"/>
              </a:rPr>
              <a:t>Paste,Undo,Redo</a:t>
            </a:r>
            <a:r>
              <a:rPr lang="en-IN" dirty="0" smtClean="0">
                <a:effectLst/>
                <a:latin typeface="Times New Roman" panose="02020603050405020304" pitchFamily="18" charset="0"/>
                <a:ea typeface="Times New Roman" panose="02020603050405020304" pitchFamily="18" charset="0"/>
              </a:rPr>
              <a:t> and Select All – For copying and cutting a string of text , pasting  and to select the entire text of the file.</a:t>
            </a:r>
          </a:p>
          <a:p>
            <a:pPr marL="342900" lvl="0" indent="-342900">
              <a:lnSpc>
                <a:spcPct val="150000"/>
              </a:lnSpc>
              <a:spcAft>
                <a:spcPts val="0"/>
              </a:spcAft>
              <a:buFont typeface="Symbol" panose="05050102010706020507" pitchFamily="18" charset="2"/>
              <a:buChar char=""/>
            </a:pPr>
            <a:r>
              <a:rPr lang="en-IN" sz="1600" dirty="0" smtClean="0">
                <a:latin typeface="Times New Roman" panose="02020603050405020304" pitchFamily="18" charset="0"/>
                <a:ea typeface="Times New Roman" panose="02020603050405020304" pitchFamily="18" charset="0"/>
              </a:rPr>
              <a:t>Format- Changing text colour ,background colour and font of the  text.</a:t>
            </a:r>
            <a:endParaRPr lang="en-IN" sz="1600" dirty="0" smtClean="0">
              <a:effectLst/>
              <a:latin typeface="Times New Roman" panose="02020603050405020304" pitchFamily="18" charset="0"/>
              <a:ea typeface="Times New Roman" panose="02020603050405020304" pitchFamily="18" charset="0"/>
            </a:endParaRPr>
          </a:p>
          <a:p>
            <a:pPr marL="914400">
              <a:lnSpc>
                <a:spcPct val="150000"/>
              </a:lnSpc>
              <a:spcAft>
                <a:spcPts val="0"/>
              </a:spcAft>
            </a:pPr>
            <a:r>
              <a:rPr lang="en-IN" dirty="0" smtClean="0">
                <a:effectLst/>
                <a:latin typeface="Times New Roman" panose="02020603050405020304" pitchFamily="18" charset="0"/>
                <a:ea typeface="Times New Roman" panose="02020603050405020304" pitchFamily="18" charset="0"/>
              </a:rPr>
              <a:t> </a:t>
            </a:r>
            <a:endParaRPr lang="en-IN" sz="1600" dirty="0" smtClea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75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7243" y="450619"/>
            <a:ext cx="2353529" cy="415498"/>
          </a:xfrm>
          <a:prstGeom prst="rect">
            <a:avLst/>
          </a:prstGeom>
        </p:spPr>
        <p:txBody>
          <a:bodyPr wrap="none">
            <a:spAutoFit/>
          </a:bodyPr>
          <a:lstStyle/>
          <a:p>
            <a:pPr marL="742950" lvl="1" indent="-285750">
              <a:lnSpc>
                <a:spcPct val="150000"/>
              </a:lnSpc>
              <a:spcAft>
                <a:spcPts val="600"/>
              </a:spcAft>
              <a:buFont typeface="+mj-lt"/>
              <a:buAutoNum type="arabicPeriod"/>
            </a:pPr>
            <a:r>
              <a:rPr lang="en-IN" sz="1400" b="1" dirty="0" smtClean="0">
                <a:effectLst/>
                <a:latin typeface="Times New Roman" panose="02020603050405020304" pitchFamily="18" charset="0"/>
                <a:ea typeface="Times New Roman" panose="02020603050405020304" pitchFamily="18" charset="0"/>
              </a:rPr>
              <a:t>Use Case Diagram</a:t>
            </a:r>
            <a:endParaRPr lang="en-IN" sz="1100" dirty="0">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35369" y="1078992"/>
            <a:ext cx="8282013" cy="5285232"/>
          </a:xfrm>
          <a:prstGeom prst="rect">
            <a:avLst/>
          </a:prstGeom>
        </p:spPr>
      </p:pic>
    </p:spTree>
    <p:extLst>
      <p:ext uri="{BB962C8B-B14F-4D97-AF65-F5344CB8AC3E}">
        <p14:creationId xmlns:p14="http://schemas.microsoft.com/office/powerpoint/2010/main" val="170431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609" y="615211"/>
            <a:ext cx="2340705" cy="415498"/>
          </a:xfrm>
          <a:prstGeom prst="rect">
            <a:avLst/>
          </a:prstGeom>
        </p:spPr>
        <p:txBody>
          <a:bodyPr wrap="none">
            <a:spAutoFit/>
          </a:bodyPr>
          <a:lstStyle/>
          <a:p>
            <a:pPr lvl="1">
              <a:lnSpc>
                <a:spcPct val="150000"/>
              </a:lnSpc>
              <a:spcAft>
                <a:spcPts val="600"/>
              </a:spcAft>
            </a:pPr>
            <a:r>
              <a:rPr lang="en-IN" sz="1400" b="1" dirty="0" smtClean="0">
                <a:effectLst/>
                <a:latin typeface="Times New Roman" panose="02020603050405020304" pitchFamily="18" charset="0"/>
                <a:ea typeface="Times New Roman" panose="02020603050405020304" pitchFamily="18" charset="0"/>
              </a:rPr>
              <a:t>2. Data Flow Diagram</a:t>
            </a:r>
            <a:endParaRPr lang="en-IN" sz="1100" dirty="0">
              <a:effectLst/>
              <a:latin typeface="Times New Roman" panose="02020603050405020304" pitchFamily="18" charset="0"/>
              <a:ea typeface="Times New Roman" panose="02020603050405020304" pitchFamily="18"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787" y="2327339"/>
            <a:ext cx="5722937"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264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79140"/>
            <a:ext cx="12192000" cy="5299720"/>
          </a:xfrm>
          <a:prstGeom prst="rect">
            <a:avLst/>
          </a:prstGeom>
        </p:spPr>
      </p:pic>
    </p:spTree>
    <p:extLst>
      <p:ext uri="{BB962C8B-B14F-4D97-AF65-F5344CB8AC3E}">
        <p14:creationId xmlns:p14="http://schemas.microsoft.com/office/powerpoint/2010/main" val="95153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9041" y="459317"/>
            <a:ext cx="4072590" cy="507831"/>
          </a:xfrm>
          <a:prstGeom prst="rect">
            <a:avLst/>
          </a:prstGeom>
        </p:spPr>
        <p:txBody>
          <a:bodyPr wrap="none">
            <a:spAutoFit/>
          </a:bodyPr>
          <a:lstStyle/>
          <a:p>
            <a:pPr marL="742950" lvl="1" indent="-285750">
              <a:lnSpc>
                <a:spcPct val="150000"/>
              </a:lnSpc>
              <a:spcAft>
                <a:spcPts val="600"/>
              </a:spcAft>
              <a:buFont typeface="+mj-lt"/>
              <a:buAutoNum type="arabicPeriod"/>
            </a:pPr>
            <a:r>
              <a:rPr lang="en-IN" b="1" dirty="0">
                <a:latin typeface="Times New Roman" panose="02020603050405020304" pitchFamily="18" charset="0"/>
                <a:ea typeface="Times New Roman" panose="02020603050405020304" pitchFamily="18" charset="0"/>
              </a:rPr>
              <a:t>Screenshots of the running code</a:t>
            </a:r>
            <a:endParaRPr lang="en-IN" sz="1100" dirty="0">
              <a:effectLst/>
              <a:latin typeface="Times New Roman" panose="02020603050405020304" pitchFamily="18" charset="0"/>
              <a:ea typeface="Times New Roman" panose="02020603050405020304" pitchFamily="18" charset="0"/>
            </a:endParaRPr>
          </a:p>
        </p:txBody>
      </p:sp>
      <p:sp>
        <p:nvSpPr>
          <p:cNvPr id="3" name="Rectangle 2"/>
          <p:cNvSpPr>
            <a:spLocks noChangeArrowheads="1"/>
          </p:cNvSpPr>
          <p:nvPr/>
        </p:nvSpPr>
        <p:spPr bwMode="auto">
          <a:xfrm>
            <a:off x="1755648" y="1272575"/>
            <a:ext cx="119877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Main Window</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811" y="1580352"/>
            <a:ext cx="5722937"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6924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586</TotalTime>
  <Words>363</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Symbol</vt:lpstr>
      <vt:lpstr>Times New Roman</vt:lpstr>
      <vt:lpstr>Wingdings 3</vt:lpstr>
      <vt:lpstr>Wisp</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18</cp:revision>
  <dcterms:created xsi:type="dcterms:W3CDTF">2021-04-04T02:53:49Z</dcterms:created>
  <dcterms:modified xsi:type="dcterms:W3CDTF">2021-04-07T04:49:55Z</dcterms:modified>
</cp:coreProperties>
</file>