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594" r:id="rId2"/>
    <p:sldId id="434" r:id="rId3"/>
    <p:sldId id="573" r:id="rId4"/>
    <p:sldId id="575" r:id="rId5"/>
    <p:sldId id="576" r:id="rId6"/>
    <p:sldId id="577" r:id="rId7"/>
    <p:sldId id="578" r:id="rId8"/>
    <p:sldId id="579" r:id="rId9"/>
    <p:sldId id="581" r:id="rId10"/>
    <p:sldId id="582" r:id="rId11"/>
    <p:sldId id="583" r:id="rId12"/>
    <p:sldId id="584" r:id="rId13"/>
    <p:sldId id="585" r:id="rId14"/>
    <p:sldId id="586" r:id="rId15"/>
    <p:sldId id="587" r:id="rId16"/>
    <p:sldId id="588" r:id="rId17"/>
    <p:sldId id="590" r:id="rId18"/>
    <p:sldId id="591" r:id="rId19"/>
    <p:sldId id="592" r:id="rId20"/>
    <p:sldId id="59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7168" autoAdjust="0"/>
    <p:restoredTop sz="94660"/>
  </p:normalViewPr>
  <p:slideViewPr>
    <p:cSldViewPr snapToGrid="0">
      <p:cViewPr varScale="1">
        <p:scale>
          <a:sx n="82" d="100"/>
          <a:sy n="82" d="100"/>
        </p:scale>
        <p:origin x="168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F3F22-B4BB-3F48-9180-464A9F2D66D1}" type="datetimeFigureOut">
              <a:rPr kumimoji="1" lang="zh-CN" altLang="en-US" smtClean="0"/>
              <a:t>2022/2/19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92CB-2397-CF44-9044-134362C69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63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56E3FFC-E533-B542-B981-71BF4DFC5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traits.zhang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etewarden.files.wordpress.com/2015/04/gemm_corrected.p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841C1-97A2-8948-8989-D2D72641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479" y="264221"/>
            <a:ext cx="8804584" cy="83363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About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me</a:t>
            </a:r>
            <a:r>
              <a:rPr kumimoji="1" lang="zh-CN" altLang="en-US" dirty="0"/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142A1A-A378-4E4D-B9AB-76B03D73B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839" y="1657483"/>
            <a:ext cx="5799236" cy="3781363"/>
          </a:xfrm>
        </p:spPr>
        <p:txBody>
          <a:bodyPr/>
          <a:lstStyle/>
          <a:p>
            <a:r>
              <a:rPr kumimoji="1" lang="en-US" altLang="zh-CN" dirty="0"/>
              <a:t>High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performance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computing</a:t>
            </a:r>
          </a:p>
          <a:p>
            <a:r>
              <a:rPr kumimoji="1" lang="en-US" altLang="zh-CN" dirty="0"/>
              <a:t>Open</a:t>
            </a:r>
            <a:r>
              <a:rPr kumimoji="1" lang="zh-CN" altLang="en-US" dirty="0"/>
              <a:t> </a:t>
            </a:r>
            <a:r>
              <a:rPr kumimoji="1" lang="en-US" altLang="zh-CN" dirty="0"/>
              <a:t>source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project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OpenBLAS</a:t>
            </a:r>
            <a:r>
              <a:rPr kumimoji="1" lang="zh-CN" altLang="en-US" dirty="0"/>
              <a:t> </a:t>
            </a:r>
            <a:r>
              <a:rPr kumimoji="1" lang="en-US" altLang="zh-CN" dirty="0"/>
              <a:t>creator</a:t>
            </a:r>
          </a:p>
          <a:p>
            <a:r>
              <a:rPr kumimoji="1" lang="en-US" altLang="zh-CN" dirty="0"/>
              <a:t>Founder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PerfXLab</a:t>
            </a:r>
            <a:endParaRPr kumimoji="1" lang="en-US" altLang="zh-CN" dirty="0"/>
          </a:p>
          <a:p>
            <a:r>
              <a:rPr kumimoji="1" lang="en-US" altLang="zh-CN" dirty="0"/>
              <a:t>E-mail:</a:t>
            </a:r>
            <a:r>
              <a:rPr kumimoji="1" lang="zh-CN" altLang="en-US" dirty="0"/>
              <a:t> </a:t>
            </a:r>
            <a:r>
              <a:rPr kumimoji="1" lang="en-US" altLang="zh-CN" dirty="0">
                <a:hlinkClick r:id="rId2"/>
              </a:rPr>
              <a:t>traits.zhang@gmail.com</a:t>
            </a:r>
            <a:endParaRPr kumimoji="1" lang="en-US" altLang="zh-CN" dirty="0"/>
          </a:p>
          <a:p>
            <a:r>
              <a:rPr kumimoji="1" lang="en-US" altLang="zh-CN" dirty="0" err="1"/>
              <a:t>Wechat</a:t>
            </a:r>
            <a:r>
              <a:rPr kumimoji="1" lang="en-US" altLang="zh-CN" dirty="0"/>
              <a:t>:</a:t>
            </a:r>
          </a:p>
          <a:p>
            <a:endParaRPr kumimoji="1" lang="en-US" altLang="zh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7F2C08-278A-AE45-8736-D44C0D9AEB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869" y="175720"/>
            <a:ext cx="1670599" cy="691136"/>
          </a:xfrm>
          <a:prstGeom prst="rect">
            <a:avLst/>
          </a:prstGeom>
        </p:spPr>
      </p:pic>
      <p:pic>
        <p:nvPicPr>
          <p:cNvPr id="7" name="图片 16">
            <a:extLst>
              <a:ext uri="{FF2B5EF4-FFF2-40B4-BE49-F238E27FC236}">
                <a16:creationId xmlns:a16="http://schemas.microsoft.com/office/drawing/2014/main" id="{C7A1B150-7932-EF44-B14A-4F91D9FFFA1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75661" y="1657483"/>
            <a:ext cx="2453898" cy="28057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0F4C207E-38CC-5243-AF7D-C158563B6F46}"/>
              </a:ext>
            </a:extLst>
          </p:cNvPr>
          <p:cNvSpPr txBox="1">
            <a:spLocks/>
          </p:cNvSpPr>
          <p:nvPr/>
        </p:nvSpPr>
        <p:spPr>
          <a:xfrm>
            <a:off x="1575661" y="5015703"/>
            <a:ext cx="2841356" cy="6738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kumimoji="1" lang="en-US" altLang="zh-CN" dirty="0"/>
              <a:t>Zhang</a:t>
            </a:r>
            <a:r>
              <a:rPr kumimoji="1" lang="zh-CN" altLang="en-US" dirty="0"/>
              <a:t> </a:t>
            </a:r>
            <a:r>
              <a:rPr kumimoji="1" lang="en-US" altLang="zh-CN" dirty="0"/>
              <a:t>Xianyi,</a:t>
            </a:r>
            <a:r>
              <a:rPr kumimoji="1" lang="zh-CN" altLang="en-US" dirty="0"/>
              <a:t> </a:t>
            </a:r>
            <a:r>
              <a:rPr kumimoji="1" lang="en-US" altLang="zh-CN" dirty="0"/>
              <a:t>Ph.D.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DD08D4-8F7B-A046-A4DD-81E8FDFAAC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8453" y="4188525"/>
            <a:ext cx="2636986" cy="266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29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841C1-97A2-8948-8989-D2D72641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479" y="264221"/>
            <a:ext cx="8804584" cy="83363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Locality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Reference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142A1A-A378-4E4D-B9AB-76B03D73B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479" y="1215723"/>
            <a:ext cx="8804584" cy="5194219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randomly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most</a:t>
            </a:r>
            <a:r>
              <a:rPr kumimoji="1" lang="zh-CN" altLang="en-US" dirty="0"/>
              <a:t> </a:t>
            </a:r>
            <a:r>
              <a:rPr kumimoji="1" lang="en-US" altLang="zh-CN" dirty="0"/>
              <a:t>case</a:t>
            </a:r>
          </a:p>
          <a:p>
            <a:pPr lvl="1"/>
            <a:r>
              <a:rPr kumimoji="1" lang="en-US" altLang="zh-CN" dirty="0"/>
              <a:t>Temporal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locality:</a:t>
            </a:r>
            <a:r>
              <a:rPr kumimoji="1" lang="zh-CN" altLang="en-US" dirty="0"/>
              <a:t> </a:t>
            </a:r>
            <a:r>
              <a:rPr lang="en-US" dirty="0"/>
              <a:t>the same location will be referenced again in the near future.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Spatial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locality:</a:t>
            </a:r>
            <a:r>
              <a:rPr kumimoji="1" lang="zh-CN" altLang="en-US" dirty="0"/>
              <a:t> </a:t>
            </a:r>
            <a:r>
              <a:rPr lang="en-US" dirty="0"/>
              <a:t>nearby memory locations will be referenced in the near future.</a:t>
            </a:r>
            <a:endParaRPr kumimoji="1" lang="en-US" altLang="zh-CN" dirty="0"/>
          </a:p>
          <a:p>
            <a:r>
              <a:rPr kumimoji="1" lang="en-US" altLang="zh-CN" dirty="0"/>
              <a:t>Hardware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Cache</a:t>
            </a:r>
          </a:p>
          <a:p>
            <a:pPr lvl="1"/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locality</a:t>
            </a:r>
          </a:p>
          <a:p>
            <a:pPr lvl="1"/>
            <a:r>
              <a:rPr kumimoji="1" lang="en-US" altLang="zh-CN" dirty="0"/>
              <a:t>Keep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referenced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Cache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(Temporal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locality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en-US" altLang="zh-CN" dirty="0"/>
              <a:t>Cache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Hardware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Prefetch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near</a:t>
            </a:r>
            <a:r>
              <a:rPr kumimoji="1" lang="zh-CN" altLang="en-US" dirty="0"/>
              <a:t> </a:t>
            </a:r>
            <a:r>
              <a:rPr kumimoji="1" lang="en-US" altLang="zh-CN" dirty="0"/>
              <a:t>cache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(Spatial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locality)</a:t>
            </a:r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Good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locality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Program—&gt;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Good</a:t>
            </a:r>
            <a:r>
              <a:rPr kumimoji="1" lang="zh-CN" altLang="en-US" dirty="0"/>
              <a:t> </a:t>
            </a:r>
            <a:r>
              <a:rPr kumimoji="1" lang="en-US" altLang="zh-CN" dirty="0"/>
              <a:t>Cache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hit</a:t>
            </a:r>
            <a:r>
              <a:rPr kumimoji="1" lang="zh-CN" altLang="en-US" dirty="0"/>
              <a:t> </a:t>
            </a:r>
            <a:r>
              <a:rPr kumimoji="1" lang="en-US" altLang="zh-CN" dirty="0"/>
              <a:t>rate—&gt;Good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Performance</a:t>
            </a:r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7F2C08-278A-AE45-8736-D44C0D9AE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869" y="175720"/>
            <a:ext cx="1670599" cy="69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955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841C1-97A2-8948-8989-D2D72641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479" y="264221"/>
            <a:ext cx="8804584" cy="83363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Temporal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locality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142A1A-A378-4E4D-B9AB-76B03D73B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479" y="1215723"/>
            <a:ext cx="9614250" cy="5466557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Reuse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</a:p>
          <a:p>
            <a:pPr marL="457200" lvl="1" indent="0"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naïve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case,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optimization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it.</a:t>
            </a:r>
            <a:endParaRPr kumimoji="1"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7F2C08-278A-AE45-8736-D44C0D9AE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869" y="175720"/>
            <a:ext cx="1670599" cy="6911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92A6A8-9312-204E-8EA7-8DB1E1253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937" y="1993900"/>
            <a:ext cx="6667500" cy="1435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D04A5B-7F98-3849-A282-F77B182E0E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0937" y="3812832"/>
            <a:ext cx="61976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721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841C1-97A2-8948-8989-D2D72641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479" y="264221"/>
            <a:ext cx="8804584" cy="83363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Spatial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locality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142A1A-A378-4E4D-B9AB-76B03D73B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479" y="1215723"/>
            <a:ext cx="5149827" cy="5466557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Access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near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location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Matrix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addition</a:t>
            </a:r>
          </a:p>
          <a:p>
            <a:pPr lvl="1"/>
            <a:r>
              <a:rPr kumimoji="1" lang="en-US" altLang="zh-CN" dirty="0"/>
              <a:t>J-I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</a:t>
            </a:r>
            <a:r>
              <a:rPr kumimoji="1" lang="zh-CN" altLang="en-US" dirty="0"/>
              <a:t> </a:t>
            </a:r>
            <a:r>
              <a:rPr kumimoji="1" lang="en-US" altLang="zh-CN" dirty="0"/>
              <a:t>breaks</a:t>
            </a:r>
            <a:r>
              <a:rPr kumimoji="1" lang="zh-CN" altLang="en-US" dirty="0"/>
              <a:t> </a:t>
            </a:r>
            <a:r>
              <a:rPr kumimoji="1" lang="en-US" altLang="zh-CN" dirty="0"/>
              <a:t>spatial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locality</a:t>
            </a:r>
          </a:p>
          <a:p>
            <a:pPr lvl="1"/>
            <a:r>
              <a:rPr kumimoji="1" lang="en-US" altLang="zh-CN" dirty="0"/>
              <a:t>Next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matrix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line.</a:t>
            </a:r>
          </a:p>
          <a:p>
            <a:pPr lvl="1"/>
            <a:r>
              <a:rPr kumimoji="1" lang="en-US" altLang="zh-CN" dirty="0"/>
              <a:t>Higher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miss</a:t>
            </a:r>
          </a:p>
          <a:p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7F2C08-278A-AE45-8736-D44C0D9AE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869" y="175720"/>
            <a:ext cx="1670599" cy="691136"/>
          </a:xfrm>
          <a:prstGeom prst="rect">
            <a:avLst/>
          </a:prstGeom>
        </p:spPr>
      </p:pic>
      <p:sp>
        <p:nvSpPr>
          <p:cNvPr id="7" name="矩形 3">
            <a:extLst>
              <a:ext uri="{FF2B5EF4-FFF2-40B4-BE49-F238E27FC236}">
                <a16:creationId xmlns:a16="http://schemas.microsoft.com/office/drawing/2014/main" id="{6A7A2317-6C23-1D4E-A916-740A5BBE1919}"/>
              </a:ext>
            </a:extLst>
          </p:cNvPr>
          <p:cNvSpPr/>
          <p:nvPr/>
        </p:nvSpPr>
        <p:spPr>
          <a:xfrm>
            <a:off x="6526306" y="2671728"/>
            <a:ext cx="590853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for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2000" dirty="0" err="1">
                <a:solidFill>
                  <a:srgbClr val="0000FF"/>
                </a:solidFill>
                <a:latin typeface="Menlo" panose="020B0609030804020204" pitchFamily="49" charset="0"/>
              </a:rPr>
              <a:t>size_t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j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j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&lt; n;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j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zh-CN" altLang="en-US" sz="2000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for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2000" dirty="0" err="1">
                <a:solidFill>
                  <a:srgbClr val="0000FF"/>
                </a:solidFill>
                <a:latin typeface="Menlo" panose="020B0609030804020204" pitchFamily="49" charset="0"/>
              </a:rPr>
              <a:t>size_t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&lt; n;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C[</a:t>
            </a:r>
            <a:r>
              <a:rPr lang="en-US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][j]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][j]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B[</a:t>
            </a:r>
            <a:r>
              <a:rPr lang="en-US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][j]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883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841C1-97A2-8948-8989-D2D72641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479" y="264221"/>
            <a:ext cx="8804584" cy="833631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locality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Sparse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Matrix</a:t>
            </a:r>
            <a:r>
              <a:rPr kumimoji="1" lang="zh-CN" altLang="en-US" dirty="0"/>
              <a:t> </a:t>
            </a:r>
            <a:r>
              <a:rPr kumimoji="1" lang="en-US" altLang="zh-CN" dirty="0"/>
              <a:t>Vector</a:t>
            </a:r>
            <a:r>
              <a:rPr kumimoji="1" lang="zh-CN" altLang="en-US" dirty="0"/>
              <a:t> </a:t>
            </a:r>
            <a:r>
              <a:rPr kumimoji="1" lang="en-US" altLang="zh-CN" dirty="0"/>
              <a:t>Multiplication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142A1A-A378-4E4D-B9AB-76B03D73B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479" y="1215723"/>
            <a:ext cx="6512462" cy="546655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7F2C08-278A-AE45-8736-D44C0D9AE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869" y="175720"/>
            <a:ext cx="1670599" cy="691136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03D9650D-CE5A-564C-BA5A-1C3AB9B0C27C}"/>
              </a:ext>
            </a:extLst>
          </p:cNvPr>
          <p:cNvSpPr txBox="1">
            <a:spLocks/>
          </p:cNvSpPr>
          <p:nvPr/>
        </p:nvSpPr>
        <p:spPr>
          <a:xfrm>
            <a:off x="1376479" y="1215723"/>
            <a:ext cx="5567578" cy="546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y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Ax</a:t>
            </a:r>
          </a:p>
          <a:p>
            <a:pPr lvl="1"/>
            <a:r>
              <a:rPr kumimoji="1" lang="en-US" altLang="zh-CN" dirty="0"/>
              <a:t>Sparse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matrix</a:t>
            </a:r>
            <a:r>
              <a:rPr kumimoji="1" lang="zh-CN" altLang="en-US" dirty="0"/>
              <a:t> </a:t>
            </a:r>
            <a:r>
              <a:rPr kumimoji="1" lang="en-US" altLang="zh-CN" dirty="0"/>
              <a:t>A,</a:t>
            </a:r>
            <a:r>
              <a:rPr kumimoji="1" lang="zh-CN" altLang="en-US" dirty="0"/>
              <a:t> </a:t>
            </a:r>
            <a:r>
              <a:rPr kumimoji="1" lang="en-US" altLang="zh-CN" dirty="0"/>
              <a:t>dense</a:t>
            </a:r>
            <a:r>
              <a:rPr kumimoji="1" lang="zh-CN" altLang="en-US" dirty="0"/>
              <a:t> </a:t>
            </a:r>
            <a:r>
              <a:rPr kumimoji="1" lang="en-US" altLang="zh-CN" dirty="0"/>
              <a:t>vector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</a:p>
          <a:p>
            <a:pPr lvl="1"/>
            <a:r>
              <a:rPr kumimoji="1" lang="en-US" altLang="zh-CN" dirty="0"/>
              <a:t>Result</a:t>
            </a:r>
            <a:r>
              <a:rPr kumimoji="1" lang="zh-CN" altLang="en-US" dirty="0"/>
              <a:t> </a:t>
            </a:r>
            <a:r>
              <a:rPr kumimoji="1" lang="en-US" altLang="zh-CN" dirty="0"/>
              <a:t>Dense</a:t>
            </a:r>
            <a:r>
              <a:rPr kumimoji="1" lang="zh-CN" altLang="en-US" dirty="0"/>
              <a:t> </a:t>
            </a:r>
            <a:r>
              <a:rPr kumimoji="1" lang="en-US" altLang="zh-CN" dirty="0"/>
              <a:t>vector</a:t>
            </a:r>
            <a:r>
              <a:rPr kumimoji="1" lang="zh-CN" altLang="en-US" dirty="0"/>
              <a:t> </a:t>
            </a:r>
            <a:r>
              <a:rPr kumimoji="1" lang="en-US" altLang="zh-CN" dirty="0"/>
              <a:t>y</a:t>
            </a:r>
          </a:p>
          <a:p>
            <a:pPr lvl="1"/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calculate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nonzero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Bad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locality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accessing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vector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</a:p>
          <a:p>
            <a:pPr lvl="1"/>
            <a:r>
              <a:rPr kumimoji="1" lang="en-US" altLang="zh-CN" dirty="0"/>
              <a:t>Spatial</a:t>
            </a:r>
          </a:p>
          <a:p>
            <a:pPr lvl="1"/>
            <a:r>
              <a:rPr kumimoji="1" lang="en-US" altLang="zh-CN" dirty="0"/>
              <a:t>Temporal</a:t>
            </a:r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  <a:p>
            <a:pPr marL="457200" lvl="1" indent="0">
              <a:buFont typeface="Wingdings" panose="05000000000000000000" pitchFamily="2" charset="2"/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7D7D4F-5D95-FA4A-BA6C-6F3F56BE9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057" y="1755589"/>
            <a:ext cx="40259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614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841C1-97A2-8948-8989-D2D72641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479" y="264221"/>
            <a:ext cx="8804584" cy="833631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locality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Sparse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Matrix</a:t>
            </a:r>
            <a:r>
              <a:rPr kumimoji="1" lang="zh-CN" altLang="en-US" dirty="0"/>
              <a:t> </a:t>
            </a:r>
            <a:r>
              <a:rPr kumimoji="1" lang="en-US" altLang="zh-CN" dirty="0"/>
              <a:t>Vector</a:t>
            </a:r>
            <a:r>
              <a:rPr kumimoji="1" lang="zh-CN" altLang="en-US" dirty="0"/>
              <a:t> </a:t>
            </a:r>
            <a:r>
              <a:rPr kumimoji="1" lang="en-US" altLang="zh-CN" dirty="0"/>
              <a:t>Multiplication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142A1A-A378-4E4D-B9AB-76B03D73B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479" y="1215723"/>
            <a:ext cx="6512462" cy="546655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7F2C08-278A-AE45-8736-D44C0D9AE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869" y="175720"/>
            <a:ext cx="1670599" cy="691136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03D9650D-CE5A-564C-BA5A-1C3AB9B0C27C}"/>
              </a:ext>
            </a:extLst>
          </p:cNvPr>
          <p:cNvSpPr txBox="1">
            <a:spLocks/>
          </p:cNvSpPr>
          <p:nvPr/>
        </p:nvSpPr>
        <p:spPr>
          <a:xfrm>
            <a:off x="1376478" y="1215723"/>
            <a:ext cx="8804583" cy="546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improve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locality</a:t>
            </a:r>
          </a:p>
          <a:p>
            <a:pPr lvl="1"/>
            <a:r>
              <a:rPr kumimoji="1" lang="en-US" altLang="zh-CN" dirty="0"/>
              <a:t>Matrix</a:t>
            </a:r>
            <a:r>
              <a:rPr kumimoji="1" lang="zh-CN" altLang="en-US" dirty="0"/>
              <a:t> </a:t>
            </a:r>
            <a:r>
              <a:rPr kumimoji="1" lang="en-US" altLang="zh-CN" dirty="0"/>
              <a:t>Blocking</a:t>
            </a:r>
          </a:p>
          <a:p>
            <a:pPr lvl="1"/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small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dense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matrix</a:t>
            </a:r>
            <a:r>
              <a:rPr kumimoji="1" lang="zh-CN" altLang="en-US" dirty="0"/>
              <a:t> </a:t>
            </a:r>
            <a:r>
              <a:rPr kumimoji="1" lang="en-US" altLang="zh-CN" dirty="0"/>
              <a:t>block,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locality</a:t>
            </a:r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  <a:p>
            <a:pPr marL="457200" lvl="1" indent="0">
              <a:buFont typeface="Wingdings" panose="05000000000000000000" pitchFamily="2" charset="2"/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5122" name="Picture 2" descr="Sparse Matrix Vector Multiplication (SMVM) using the Hierarchical... |  Download Scientific Diagram">
            <a:extLst>
              <a:ext uri="{FF2B5EF4-FFF2-40B4-BE49-F238E27FC236}">
                <a16:creationId xmlns:a16="http://schemas.microsoft.com/office/drawing/2014/main" id="{0DA936A9-3B74-B644-8C0D-7FDE4EC29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072" y="2992209"/>
            <a:ext cx="7625737" cy="340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648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E8E942F-A948-3846-B487-655848EA2C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Evaluation</a:t>
            </a:r>
            <a:br>
              <a:rPr lang="en-US" altLang="zh-CN" dirty="0"/>
            </a:b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OpenBLAS</a:t>
            </a:r>
            <a:r>
              <a:rPr lang="zh-CN" altLang="en-US" dirty="0"/>
              <a:t> </a:t>
            </a:r>
            <a:r>
              <a:rPr lang="en-US" altLang="zh-CN" dirty="0"/>
              <a:t>Matrix</a:t>
            </a:r>
            <a:r>
              <a:rPr lang="zh-CN" altLang="en-US" dirty="0"/>
              <a:t> </a:t>
            </a:r>
            <a:r>
              <a:rPr lang="en-US" altLang="zh-CN" dirty="0"/>
              <a:t>Multiplication</a:t>
            </a:r>
            <a:r>
              <a:rPr lang="zh-CN" altLang="en-US" dirty="0"/>
              <a:t> </a:t>
            </a:r>
            <a:r>
              <a:rPr lang="en-US" altLang="zh-CN" dirty="0"/>
              <a:t>(GEMM)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38A639E4-5BC8-8248-B0AA-416C830827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1FF485-9528-CB42-861D-8462A0FF7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869" y="175720"/>
            <a:ext cx="1670599" cy="69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176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841C1-97A2-8948-8989-D2D72641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479" y="264221"/>
            <a:ext cx="8804584" cy="83363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calculate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CPU</a:t>
            </a:r>
            <a:r>
              <a:rPr kumimoji="1" lang="zh-CN" altLang="en-US" dirty="0"/>
              <a:t> </a:t>
            </a:r>
            <a:r>
              <a:rPr kumimoji="1" lang="en-US" altLang="zh-CN" dirty="0"/>
              <a:t>Peak</a:t>
            </a:r>
            <a:r>
              <a:rPr kumimoji="1" lang="zh-CN" altLang="en-US" dirty="0"/>
              <a:t> </a:t>
            </a:r>
            <a:r>
              <a:rPr kumimoji="1" lang="en-US" altLang="zh-CN" dirty="0"/>
              <a:t>FLOPS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142A1A-A378-4E4D-B9AB-76B03D73B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479" y="1215723"/>
            <a:ext cx="6512462" cy="546655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7F2C08-278A-AE45-8736-D44C0D9AE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869" y="175720"/>
            <a:ext cx="1670599" cy="691136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03D9650D-CE5A-564C-BA5A-1C3AB9B0C27C}"/>
              </a:ext>
            </a:extLst>
          </p:cNvPr>
          <p:cNvSpPr txBox="1">
            <a:spLocks/>
          </p:cNvSpPr>
          <p:nvPr/>
        </p:nvSpPr>
        <p:spPr>
          <a:xfrm>
            <a:off x="1376478" y="1215723"/>
            <a:ext cx="10062487" cy="546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State-of-the-art CPU</a:t>
            </a:r>
          </a:p>
          <a:p>
            <a:pPr lvl="1"/>
            <a:r>
              <a:rPr kumimoji="1" lang="en-US" altLang="zh-CN" dirty="0"/>
              <a:t>Multi-core</a:t>
            </a:r>
          </a:p>
          <a:p>
            <a:pPr lvl="1"/>
            <a:r>
              <a:rPr kumimoji="1" lang="en-US" altLang="zh-CN" dirty="0"/>
              <a:t>Multi-issue</a:t>
            </a:r>
          </a:p>
          <a:p>
            <a:pPr lvl="1"/>
            <a:r>
              <a:rPr kumimoji="1" lang="en-US" altLang="zh-CN" dirty="0"/>
              <a:t>SIMD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(Multiply-add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instruction)</a:t>
            </a:r>
          </a:p>
          <a:p>
            <a:pPr lvl="1"/>
            <a:r>
              <a:rPr kumimoji="1" lang="en-US" altLang="zh-CN" dirty="0"/>
              <a:t>Frequency</a:t>
            </a:r>
            <a:r>
              <a:rPr kumimoji="1" lang="zh-CN" altLang="en-US" dirty="0"/>
              <a:t> </a:t>
            </a:r>
            <a:r>
              <a:rPr kumimoji="1" lang="en-US" altLang="zh-CN" dirty="0"/>
              <a:t>(GHz)</a:t>
            </a:r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CPU</a:t>
            </a:r>
            <a:r>
              <a:rPr kumimoji="1" lang="zh-CN" altLang="en-US" dirty="0"/>
              <a:t> </a:t>
            </a:r>
            <a:r>
              <a:rPr kumimoji="1" lang="en-US" altLang="zh-CN" dirty="0"/>
              <a:t>Peak</a:t>
            </a:r>
            <a:r>
              <a:rPr kumimoji="1" lang="zh-CN" altLang="en-US" dirty="0"/>
              <a:t> </a:t>
            </a:r>
            <a:r>
              <a:rPr kumimoji="1" lang="en-US" altLang="zh-CN" dirty="0"/>
              <a:t>FLOPS</a:t>
            </a:r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CPU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simd</a:t>
            </a:r>
            <a:r>
              <a:rPr kumimoji="1" lang="zh-CN" altLang="en-US" dirty="0"/>
              <a:t> </a:t>
            </a:r>
            <a:r>
              <a:rPr kumimoji="1" lang="en-US" altLang="zh-CN" dirty="0"/>
              <a:t>multiply-add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instruction,</a:t>
            </a:r>
            <a:r>
              <a:rPr kumimoji="1" lang="zh-CN" altLang="en-US" dirty="0"/>
              <a:t>  </a:t>
            </a:r>
            <a:r>
              <a:rPr kumimoji="1" lang="en-US" altLang="zh-CN" dirty="0"/>
              <a:t>calculate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floating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ops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Flops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 *  </a:t>
            </a:r>
            <a:r>
              <a:rPr kumimoji="1" lang="en-US" altLang="zh-CN" dirty="0"/>
              <a:t>#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 </a:t>
            </a:r>
            <a:r>
              <a:rPr kumimoji="1" lang="en-US" altLang="zh-CN" dirty="0"/>
              <a:t>elements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SIMD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simd</a:t>
            </a:r>
            <a:r>
              <a:rPr kumimoji="1" lang="zh-CN" altLang="en-US" dirty="0"/>
              <a:t> </a:t>
            </a:r>
            <a:r>
              <a:rPr kumimoji="1" lang="en-US" altLang="zh-CN" dirty="0"/>
              <a:t>multiply-add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 </a:t>
            </a:r>
            <a:r>
              <a:rPr kumimoji="1" lang="zh-CN" altLang="en-US" dirty="0"/>
              <a:t> *  </a:t>
            </a:r>
            <a:r>
              <a:rPr kumimoji="1" lang="en-US" altLang="zh-CN" dirty="0"/>
              <a:t>#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SIMD</a:t>
            </a:r>
            <a:r>
              <a:rPr kumimoji="1" lang="zh-CN" altLang="en-US" dirty="0"/>
              <a:t> </a:t>
            </a:r>
            <a:r>
              <a:rPr kumimoji="1" lang="en-US" altLang="zh-CN" dirty="0"/>
              <a:t>issued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cycle</a:t>
            </a:r>
            <a:r>
              <a:rPr kumimoji="1" lang="zh-CN" altLang="en-US" dirty="0"/>
              <a:t>  *  </a:t>
            </a:r>
            <a:r>
              <a:rPr kumimoji="1" lang="en-US" altLang="zh-CN" dirty="0"/>
              <a:t>Frequency</a:t>
            </a:r>
            <a:r>
              <a:rPr kumimoji="1" lang="zh-CN" altLang="en-US" dirty="0"/>
              <a:t> </a:t>
            </a:r>
            <a:r>
              <a:rPr kumimoji="1" lang="en-US" altLang="zh-CN" dirty="0"/>
              <a:t>(GHz)</a:t>
            </a:r>
            <a:r>
              <a:rPr kumimoji="1" lang="zh-CN" altLang="en-US" dirty="0"/>
              <a:t>  *  </a:t>
            </a:r>
            <a:r>
              <a:rPr kumimoji="1" lang="en-US" altLang="zh-CN" dirty="0"/>
              <a:t>#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cores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  <a:p>
            <a:pPr marL="457200" lvl="1" indent="0">
              <a:buFont typeface="Wingdings" panose="05000000000000000000" pitchFamily="2" charset="2"/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2780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841C1-97A2-8948-8989-D2D72641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479" y="264221"/>
            <a:ext cx="8804584" cy="83363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calculate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CPU</a:t>
            </a:r>
            <a:r>
              <a:rPr kumimoji="1" lang="zh-CN" altLang="en-US" dirty="0"/>
              <a:t> </a:t>
            </a:r>
            <a:r>
              <a:rPr kumimoji="1" lang="en-US" altLang="zh-CN" dirty="0"/>
              <a:t>Peak</a:t>
            </a:r>
            <a:r>
              <a:rPr kumimoji="1" lang="zh-CN" altLang="en-US" dirty="0"/>
              <a:t> </a:t>
            </a:r>
            <a:r>
              <a:rPr kumimoji="1" lang="en-US" altLang="zh-CN" dirty="0"/>
              <a:t>FLOPS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142A1A-A378-4E4D-B9AB-76B03D73B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479" y="1215723"/>
            <a:ext cx="6512462" cy="546655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7F2C08-278A-AE45-8736-D44C0D9AE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869" y="175720"/>
            <a:ext cx="1670599" cy="691136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03D9650D-CE5A-564C-BA5A-1C3AB9B0C27C}"/>
              </a:ext>
            </a:extLst>
          </p:cNvPr>
          <p:cNvSpPr txBox="1">
            <a:spLocks/>
          </p:cNvSpPr>
          <p:nvPr/>
        </p:nvSpPr>
        <p:spPr>
          <a:xfrm>
            <a:off x="731020" y="1215723"/>
            <a:ext cx="6727616" cy="546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Case: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Intel</a:t>
            </a:r>
            <a:r>
              <a:rPr kumimoji="1" lang="zh-CN" altLang="en-US" dirty="0"/>
              <a:t> </a:t>
            </a:r>
            <a:r>
              <a:rPr kumimoji="1" lang="en-US" altLang="zh-CN" dirty="0"/>
              <a:t>Xeon</a:t>
            </a:r>
            <a:r>
              <a:rPr kumimoji="1" lang="zh-CN" altLang="en-US" dirty="0"/>
              <a:t> </a:t>
            </a:r>
            <a:r>
              <a:rPr kumimoji="1" lang="en-US" altLang="zh-CN" dirty="0"/>
              <a:t>Gold</a:t>
            </a:r>
            <a:r>
              <a:rPr kumimoji="1" lang="zh-CN" altLang="en-US" dirty="0"/>
              <a:t> </a:t>
            </a:r>
            <a:r>
              <a:rPr kumimoji="1" lang="en-US" altLang="zh-CN" dirty="0"/>
              <a:t>6248R</a:t>
            </a:r>
          </a:p>
          <a:p>
            <a:pPr lvl="1"/>
            <a:r>
              <a:rPr kumimoji="1" lang="en-US" altLang="zh-CN" dirty="0"/>
              <a:t>24</a:t>
            </a:r>
            <a:r>
              <a:rPr kumimoji="1" lang="zh-CN" altLang="en-US" dirty="0"/>
              <a:t> </a:t>
            </a:r>
            <a:r>
              <a:rPr kumimoji="1" lang="en-US" altLang="zh-CN" dirty="0"/>
              <a:t>cores,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48</a:t>
            </a:r>
            <a:r>
              <a:rPr kumimoji="1" lang="zh-CN" altLang="en-US" dirty="0"/>
              <a:t> </a:t>
            </a:r>
            <a:r>
              <a:rPr kumimoji="1" lang="en-US" altLang="zh-CN" dirty="0"/>
              <a:t>hyper-threads</a:t>
            </a:r>
          </a:p>
          <a:p>
            <a:pPr lvl="1"/>
            <a:r>
              <a:rPr kumimoji="1" lang="en-US" altLang="zh-CN" dirty="0"/>
              <a:t>Multi</a:t>
            </a:r>
            <a:r>
              <a:rPr kumimoji="1" lang="zh-CN" altLang="en-US" dirty="0"/>
              <a:t> </a:t>
            </a:r>
            <a:r>
              <a:rPr kumimoji="1" lang="en-US" altLang="zh-CN" dirty="0"/>
              <a:t>issue: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multiply-add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SIMD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cycle</a:t>
            </a:r>
          </a:p>
          <a:p>
            <a:pPr lvl="1"/>
            <a:r>
              <a:rPr kumimoji="1" lang="en-US" altLang="zh-CN" dirty="0"/>
              <a:t>SIMD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512-bit</a:t>
            </a:r>
            <a:r>
              <a:rPr kumimoji="1" lang="zh-CN" altLang="en-US" dirty="0"/>
              <a:t> </a:t>
            </a:r>
            <a:r>
              <a:rPr kumimoji="1" lang="en-US" altLang="zh-CN" dirty="0"/>
              <a:t>multiply-add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SIMD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Freq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3.0</a:t>
            </a:r>
            <a:r>
              <a:rPr kumimoji="1" lang="zh-CN" altLang="en-US" dirty="0"/>
              <a:t> </a:t>
            </a:r>
            <a:r>
              <a:rPr kumimoji="1" lang="en-US" altLang="zh-CN" dirty="0"/>
              <a:t>GHz</a:t>
            </a:r>
          </a:p>
          <a:p>
            <a:pPr marL="457200" lvl="1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  <a:p>
            <a:pPr marL="457200" lvl="1" indent="0">
              <a:buFont typeface="Wingdings" panose="05000000000000000000" pitchFamily="2" charset="2"/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5607FC-EC00-0742-AC6C-5C74B3BDC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005" y="3032218"/>
            <a:ext cx="4542864" cy="18335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4BBFFC-A819-A54E-AC33-F83A36BEC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822" y="5492394"/>
            <a:ext cx="8021047" cy="85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840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841C1-97A2-8948-8989-D2D72641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479" y="264221"/>
            <a:ext cx="8804584" cy="83363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calculate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CPU</a:t>
            </a:r>
            <a:r>
              <a:rPr kumimoji="1" lang="zh-CN" altLang="en-US" dirty="0"/>
              <a:t> </a:t>
            </a:r>
            <a:r>
              <a:rPr kumimoji="1" lang="en-US" altLang="zh-CN" dirty="0"/>
              <a:t>Peak</a:t>
            </a:r>
            <a:r>
              <a:rPr kumimoji="1" lang="zh-CN" altLang="en-US" dirty="0"/>
              <a:t> </a:t>
            </a:r>
            <a:r>
              <a:rPr kumimoji="1" lang="en-US" altLang="zh-CN" dirty="0"/>
              <a:t>FLOPS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142A1A-A378-4E4D-B9AB-76B03D73B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479" y="1215723"/>
            <a:ext cx="6512462" cy="546655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7F2C08-278A-AE45-8736-D44C0D9AE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869" y="175720"/>
            <a:ext cx="1670599" cy="691136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03D9650D-CE5A-564C-BA5A-1C3AB9B0C27C}"/>
              </a:ext>
            </a:extLst>
          </p:cNvPr>
          <p:cNvSpPr txBox="1">
            <a:spLocks/>
          </p:cNvSpPr>
          <p:nvPr/>
        </p:nvSpPr>
        <p:spPr>
          <a:xfrm>
            <a:off x="731020" y="1215723"/>
            <a:ext cx="9936980" cy="546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Calculate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single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double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FLOPS</a:t>
            </a:r>
          </a:p>
          <a:p>
            <a:pPr lvl="1"/>
            <a:r>
              <a:rPr kumimoji="1" lang="en-US" altLang="zh-CN" dirty="0"/>
              <a:t>#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elements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SIMD:</a:t>
            </a:r>
            <a:r>
              <a:rPr kumimoji="1" lang="zh-CN" altLang="en-US" dirty="0"/>
              <a:t> </a:t>
            </a:r>
            <a:r>
              <a:rPr kumimoji="1" lang="en-US" altLang="zh-CN" dirty="0"/>
              <a:t>512</a:t>
            </a:r>
            <a:r>
              <a:rPr kumimoji="1" lang="zh-CN" altLang="en-US" dirty="0"/>
              <a:t> </a:t>
            </a:r>
            <a:r>
              <a:rPr kumimoji="1" lang="en-US" altLang="zh-CN" dirty="0"/>
              <a:t>/</a:t>
            </a:r>
            <a:r>
              <a:rPr kumimoji="1" lang="zh-CN" altLang="en-US" dirty="0"/>
              <a:t> </a:t>
            </a:r>
            <a:r>
              <a:rPr kumimoji="1" lang="en-US" altLang="zh-CN" dirty="0"/>
              <a:t>64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8</a:t>
            </a:r>
          </a:p>
          <a:p>
            <a:pPr lvl="1"/>
            <a:r>
              <a:rPr kumimoji="1" lang="en-US" altLang="zh-CN" dirty="0"/>
              <a:t>FLOPS=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* </a:t>
            </a:r>
            <a:r>
              <a:rPr kumimoji="1" lang="en-US" altLang="zh-CN" dirty="0"/>
              <a:t>8</a:t>
            </a:r>
            <a:r>
              <a:rPr kumimoji="1" lang="zh-CN" altLang="en-US" dirty="0"/>
              <a:t> * </a:t>
            </a:r>
            <a:r>
              <a:rPr kumimoji="1" lang="en-US" altLang="zh-CN" dirty="0"/>
              <a:t>2</a:t>
            </a:r>
            <a:r>
              <a:rPr kumimoji="1" lang="zh-CN" altLang="en-US" dirty="0"/>
              <a:t> * </a:t>
            </a:r>
            <a:r>
              <a:rPr kumimoji="1" lang="en-US" altLang="zh-CN" dirty="0"/>
              <a:t>3.0GHz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96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Gflops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Calculate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CPU</a:t>
            </a:r>
          </a:p>
          <a:p>
            <a:pPr lvl="1"/>
            <a:r>
              <a:rPr kumimoji="1" lang="en-US" altLang="zh-CN" dirty="0"/>
              <a:t>Single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FLOPS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#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cores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 </a:t>
            </a:r>
            <a:r>
              <a:rPr kumimoji="1" lang="en-US" altLang="zh-CN" dirty="0"/>
              <a:t>96</a:t>
            </a:r>
            <a:r>
              <a:rPr kumimoji="1" lang="zh-CN" altLang="en-US" dirty="0"/>
              <a:t> * </a:t>
            </a:r>
            <a:r>
              <a:rPr kumimoji="1" lang="en-US" altLang="zh-CN" dirty="0"/>
              <a:t>24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2.304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TFlops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Do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hyper-threading</a:t>
            </a:r>
          </a:p>
          <a:p>
            <a:pPr marL="457200" lvl="1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  <a:p>
            <a:pPr marL="457200" lvl="1" indent="0">
              <a:buFont typeface="Wingdings" panose="05000000000000000000" pitchFamily="2" charset="2"/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9835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841C1-97A2-8948-8989-D2D72641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479" y="264221"/>
            <a:ext cx="8804584" cy="833631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err="1"/>
              <a:t>OpenBLAS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Matrix</a:t>
            </a:r>
            <a:r>
              <a:rPr kumimoji="1" lang="zh-CN" altLang="en-US" dirty="0"/>
              <a:t> </a:t>
            </a:r>
            <a:r>
              <a:rPr kumimoji="1" lang="en-US" altLang="zh-CN" dirty="0"/>
              <a:t>Multiplication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(GEMM)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142A1A-A378-4E4D-B9AB-76B03D73B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479" y="1215723"/>
            <a:ext cx="6512462" cy="546655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7F2C08-278A-AE45-8736-D44C0D9AE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869" y="175720"/>
            <a:ext cx="1670599" cy="691136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03D9650D-CE5A-564C-BA5A-1C3AB9B0C27C}"/>
              </a:ext>
            </a:extLst>
          </p:cNvPr>
          <p:cNvSpPr txBox="1">
            <a:spLocks/>
          </p:cNvSpPr>
          <p:nvPr/>
        </p:nvSpPr>
        <p:spPr>
          <a:xfrm>
            <a:off x="1127510" y="1212247"/>
            <a:ext cx="4968490" cy="4955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Matrix</a:t>
            </a:r>
            <a:r>
              <a:rPr kumimoji="1" lang="zh-CN" altLang="en-US" dirty="0"/>
              <a:t> </a:t>
            </a:r>
            <a:r>
              <a:rPr kumimoji="1" lang="en-US" altLang="zh-CN" dirty="0"/>
              <a:t>Blocking,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improve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locality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large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matrices</a:t>
            </a:r>
          </a:p>
          <a:p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packing,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improve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locality</a:t>
            </a:r>
          </a:p>
          <a:p>
            <a:r>
              <a:rPr kumimoji="1" lang="en-US" altLang="zh-CN" dirty="0"/>
              <a:t>Kernel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assembly,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</a:t>
            </a:r>
          </a:p>
          <a:p>
            <a:r>
              <a:rPr kumimoji="1" lang="en-US" altLang="zh-CN" dirty="0"/>
              <a:t>Multi-threading,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multi-core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CPU</a:t>
            </a:r>
          </a:p>
          <a:p>
            <a:pPr marL="457200" lvl="1" indent="0">
              <a:buNone/>
            </a:pPr>
            <a:endParaRPr kumimoji="1" lang="en-US" altLang="zh-CN" dirty="0"/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  <a:p>
            <a:pPr marL="457200" lvl="1" indent="0">
              <a:buFont typeface="Wingdings" panose="05000000000000000000" pitchFamily="2" charset="2"/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7" name="图片 4">
            <a:extLst>
              <a:ext uri="{FF2B5EF4-FFF2-40B4-BE49-F238E27FC236}">
                <a16:creationId xmlns:a16="http://schemas.microsoft.com/office/drawing/2014/main" id="{97686217-CDF8-374A-A8C2-EA7D849FC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969" y="1394788"/>
            <a:ext cx="5631067" cy="406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75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E8E942F-A948-3846-B487-655848EA2C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Register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38A639E4-5BC8-8248-B0AA-416C830827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1FF485-9528-CB42-861D-8462A0FF7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869" y="175720"/>
            <a:ext cx="1670599" cy="69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414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841C1-97A2-8948-8989-D2D72641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479" y="264221"/>
            <a:ext cx="8804584" cy="833631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Performance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Evaluation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 </a:t>
            </a:r>
            <a:r>
              <a:rPr kumimoji="1" lang="en-US" altLang="zh-CN" dirty="0"/>
              <a:t>Matrix</a:t>
            </a:r>
            <a:r>
              <a:rPr kumimoji="1" lang="zh-CN" altLang="en-US" dirty="0"/>
              <a:t> </a:t>
            </a:r>
            <a:r>
              <a:rPr kumimoji="1" lang="en-US" altLang="zh-CN" dirty="0"/>
              <a:t>Multiplication</a:t>
            </a:r>
            <a:r>
              <a:rPr kumimoji="1" lang="zh-CN" altLang="en-US" dirty="0"/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142A1A-A378-4E4D-B9AB-76B03D73B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479" y="1215723"/>
            <a:ext cx="6512462" cy="546655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7F2C08-278A-AE45-8736-D44C0D9AE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869" y="175720"/>
            <a:ext cx="1670599" cy="691136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03D9650D-CE5A-564C-BA5A-1C3AB9B0C27C}"/>
              </a:ext>
            </a:extLst>
          </p:cNvPr>
          <p:cNvSpPr txBox="1">
            <a:spLocks/>
          </p:cNvSpPr>
          <p:nvPr/>
        </p:nvSpPr>
        <p:spPr>
          <a:xfrm>
            <a:off x="1127509" y="1212247"/>
            <a:ext cx="5434656" cy="4955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Timing</a:t>
            </a:r>
          </a:p>
          <a:p>
            <a:pPr lvl="1"/>
            <a:r>
              <a:rPr kumimoji="1" lang="en-US" altLang="zh-CN" dirty="0" err="1"/>
              <a:t>Gettimeofday</a:t>
            </a:r>
            <a:r>
              <a:rPr kumimoji="1" lang="en-US" altLang="zh-CN" dirty="0"/>
              <a:t>(),</a:t>
            </a:r>
            <a:r>
              <a:rPr kumimoji="1" lang="zh-CN" altLang="en-US" dirty="0"/>
              <a:t> </a:t>
            </a:r>
            <a:r>
              <a:rPr kumimoji="1" lang="en-US" altLang="zh-CN" dirty="0"/>
              <a:t>wall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</a:t>
            </a:r>
          </a:p>
          <a:p>
            <a:r>
              <a:rPr kumimoji="1" lang="en-US" altLang="zh-CN" dirty="0"/>
              <a:t>Calculating effected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floating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op#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Matrix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m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k,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Matrix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k</a:t>
            </a:r>
            <a:r>
              <a:rPr kumimoji="1" lang="zh-CN" altLang="en-US" dirty="0"/>
              <a:t> * </a:t>
            </a:r>
            <a:r>
              <a:rPr kumimoji="1" lang="en-US" altLang="zh-CN" dirty="0"/>
              <a:t>n,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Matrix</a:t>
            </a:r>
            <a:r>
              <a:rPr kumimoji="1" lang="zh-CN" altLang="en-US" dirty="0"/>
              <a:t> </a:t>
            </a:r>
            <a:r>
              <a:rPr kumimoji="1" lang="en-US" altLang="zh-CN" dirty="0"/>
              <a:t>C</a:t>
            </a:r>
            <a:r>
              <a:rPr kumimoji="1" lang="zh-CN" altLang="en-US" dirty="0"/>
              <a:t> </a:t>
            </a:r>
            <a:r>
              <a:rPr kumimoji="1" lang="en-US" altLang="zh-CN" dirty="0"/>
              <a:t>m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n</a:t>
            </a:r>
          </a:p>
          <a:p>
            <a:pPr lvl="1"/>
            <a:r>
              <a:rPr kumimoji="1" lang="en-US" altLang="zh-CN" dirty="0"/>
              <a:t>Effected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floating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op#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* </a:t>
            </a:r>
            <a:r>
              <a:rPr kumimoji="1" lang="en-US" altLang="zh-CN" dirty="0"/>
              <a:t>m</a:t>
            </a:r>
            <a:r>
              <a:rPr kumimoji="1" lang="zh-CN" altLang="en-US" dirty="0"/>
              <a:t> * </a:t>
            </a:r>
            <a:r>
              <a:rPr kumimoji="1" lang="en-US" altLang="zh-CN" dirty="0"/>
              <a:t>n</a:t>
            </a:r>
            <a:r>
              <a:rPr kumimoji="1" lang="zh-CN" altLang="en-US" dirty="0"/>
              <a:t>  * </a:t>
            </a:r>
            <a:r>
              <a:rPr kumimoji="1" lang="en-US" altLang="zh-CN" dirty="0"/>
              <a:t>k</a:t>
            </a:r>
          </a:p>
          <a:p>
            <a:r>
              <a:rPr kumimoji="1" lang="en-US" altLang="zh-CN" dirty="0"/>
              <a:t>Performance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Evaluation</a:t>
            </a:r>
          </a:p>
          <a:p>
            <a:pPr lvl="1"/>
            <a:r>
              <a:rPr kumimoji="1" lang="en-US" altLang="zh-CN" dirty="0"/>
              <a:t>Effected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Performance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Effected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floating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op#</a:t>
            </a:r>
            <a:r>
              <a:rPr kumimoji="1" lang="zh-CN" altLang="en-US" dirty="0"/>
              <a:t> </a:t>
            </a:r>
            <a:r>
              <a:rPr kumimoji="1" lang="en-US" altLang="zh-CN" dirty="0"/>
              <a:t>/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</a:t>
            </a:r>
          </a:p>
          <a:p>
            <a:pPr lvl="1"/>
            <a:r>
              <a:rPr kumimoji="1" lang="en-US" altLang="zh-CN" dirty="0"/>
              <a:t>Efficiency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Effected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Performance</a:t>
            </a:r>
            <a:r>
              <a:rPr kumimoji="1" lang="zh-CN" altLang="en-US" dirty="0"/>
              <a:t>  </a:t>
            </a:r>
            <a:r>
              <a:rPr kumimoji="1" lang="en-US" altLang="zh-CN" dirty="0"/>
              <a:t>/</a:t>
            </a:r>
            <a:r>
              <a:rPr kumimoji="1" lang="zh-CN" altLang="en-US" dirty="0"/>
              <a:t> </a:t>
            </a:r>
            <a:r>
              <a:rPr kumimoji="1" lang="en-US" altLang="zh-CN" dirty="0"/>
              <a:t>Peak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Performance</a:t>
            </a:r>
          </a:p>
          <a:p>
            <a:pPr lvl="1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GEMM</a:t>
            </a:r>
            <a:r>
              <a:rPr kumimoji="1" lang="zh-CN" altLang="en-US" dirty="0"/>
              <a:t> </a:t>
            </a:r>
            <a:r>
              <a:rPr kumimoji="1" lang="en-US" altLang="zh-CN" dirty="0"/>
              <a:t>efficiency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 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Intel</a:t>
            </a:r>
            <a:r>
              <a:rPr kumimoji="1" lang="zh-CN" altLang="en-US" dirty="0"/>
              <a:t> </a:t>
            </a:r>
            <a:r>
              <a:rPr kumimoji="1" lang="en-US" altLang="zh-CN" dirty="0"/>
              <a:t>CPU</a:t>
            </a:r>
            <a:r>
              <a:rPr kumimoji="1" lang="zh-CN" altLang="en-US" dirty="0"/>
              <a:t> </a:t>
            </a:r>
            <a:r>
              <a:rPr kumimoji="1" lang="en-US" altLang="zh-CN" dirty="0"/>
              <a:t>single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usually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90%</a:t>
            </a:r>
          </a:p>
          <a:p>
            <a:endParaRPr kumimoji="1" lang="en-US" altLang="zh-CN" dirty="0"/>
          </a:p>
          <a:p>
            <a:pPr marL="457200" lvl="1" indent="0">
              <a:buFont typeface="Wingdings" panose="05000000000000000000" pitchFamily="2" charset="2"/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9" name="Picture 2" descr="gemm_corrected">
            <a:hlinkClick r:id="rId3"/>
            <a:extLst>
              <a:ext uri="{FF2B5EF4-FFF2-40B4-BE49-F238E27FC236}">
                <a16:creationId xmlns:a16="http://schemas.microsoft.com/office/drawing/2014/main" id="{E93A020E-7783-F142-B78F-3AF1CF32D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98766" y="1097852"/>
            <a:ext cx="5042156" cy="20716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50229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841C1-97A2-8948-8989-D2D72641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479" y="264221"/>
            <a:ext cx="8804584" cy="83363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Computer Memory Hierarchy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142A1A-A378-4E4D-B9AB-76B03D73B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479" y="1215723"/>
            <a:ext cx="5228064" cy="5194219"/>
          </a:xfrm>
        </p:spPr>
        <p:txBody>
          <a:bodyPr/>
          <a:lstStyle/>
          <a:p>
            <a:r>
              <a:rPr kumimoji="1" lang="en-US" altLang="zh-CN" dirty="0"/>
              <a:t>Register</a:t>
            </a:r>
          </a:p>
          <a:p>
            <a:r>
              <a:rPr kumimoji="1" lang="en-US" altLang="zh-CN" dirty="0"/>
              <a:t>Cache</a:t>
            </a:r>
          </a:p>
          <a:p>
            <a:r>
              <a:rPr kumimoji="1" lang="en-US" altLang="zh-CN" dirty="0"/>
              <a:t>Memory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measure?</a:t>
            </a:r>
          </a:p>
          <a:p>
            <a:pPr lvl="1"/>
            <a:r>
              <a:rPr kumimoji="1" lang="en-US" altLang="zh-CN" dirty="0"/>
              <a:t>Latency</a:t>
            </a:r>
          </a:p>
          <a:p>
            <a:pPr lvl="1"/>
            <a:r>
              <a:rPr kumimoji="1" lang="en-US" altLang="zh-CN" dirty="0"/>
              <a:t>Bandwidth</a:t>
            </a:r>
          </a:p>
          <a:p>
            <a:endParaRPr kumimoji="1"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7F2C08-278A-AE45-8736-D44C0D9AE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869" y="175720"/>
            <a:ext cx="1670599" cy="691136"/>
          </a:xfrm>
          <a:prstGeom prst="rect">
            <a:avLst/>
          </a:prstGeom>
        </p:spPr>
      </p:pic>
      <p:pic>
        <p:nvPicPr>
          <p:cNvPr id="1026" name="Picture 2" descr="What is Memory hierarchy? - Quora">
            <a:extLst>
              <a:ext uri="{FF2B5EF4-FFF2-40B4-BE49-F238E27FC236}">
                <a16:creationId xmlns:a16="http://schemas.microsoft.com/office/drawing/2014/main" id="{7554C33F-9332-8F4E-B0B2-29364490E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542" y="1158532"/>
            <a:ext cx="4930071" cy="464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149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841C1-97A2-8948-8989-D2D72641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479" y="264221"/>
            <a:ext cx="8804584" cy="83363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Computer Memory Hierarchy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142A1A-A378-4E4D-B9AB-76B03D73B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479" y="1215723"/>
            <a:ext cx="5228063" cy="5194219"/>
          </a:xfrm>
        </p:spPr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huge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performance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gap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between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Cache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</a:p>
          <a:p>
            <a:pPr lvl="1"/>
            <a:r>
              <a:rPr kumimoji="1" lang="en-US" altLang="zh-CN" dirty="0"/>
              <a:t>Latency</a:t>
            </a:r>
            <a:r>
              <a:rPr kumimoji="1" lang="zh-CN" altLang="en-US" dirty="0"/>
              <a:t> </a:t>
            </a:r>
            <a:r>
              <a:rPr kumimoji="1" lang="en-US" altLang="zh-CN" dirty="0"/>
              <a:t>(e.g.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Intel</a:t>
            </a:r>
            <a:r>
              <a:rPr kumimoji="1" lang="zh-CN" altLang="en-US" dirty="0"/>
              <a:t> </a:t>
            </a:r>
            <a:r>
              <a:rPr kumimoji="1" lang="en-US" altLang="zh-CN" dirty="0"/>
              <a:t>i9-9900k)</a:t>
            </a:r>
          </a:p>
          <a:p>
            <a:pPr lvl="2"/>
            <a:r>
              <a:rPr kumimoji="1" lang="en-US" altLang="zh-CN" dirty="0"/>
              <a:t>L1</a:t>
            </a:r>
            <a:r>
              <a:rPr kumimoji="1" lang="zh-CN" altLang="en-US" dirty="0"/>
              <a:t> </a:t>
            </a:r>
            <a:r>
              <a:rPr kumimoji="1" lang="en-US" altLang="zh-CN" dirty="0"/>
              <a:t>Cache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0.8</a:t>
            </a:r>
            <a:r>
              <a:rPr kumimoji="1" lang="zh-CN" altLang="en-US" dirty="0"/>
              <a:t> </a:t>
            </a:r>
            <a:r>
              <a:rPr kumimoji="1" lang="en-US" altLang="zh-CN" dirty="0"/>
              <a:t>ns</a:t>
            </a:r>
          </a:p>
          <a:p>
            <a:pPr lvl="2"/>
            <a:r>
              <a:rPr kumimoji="1" lang="en-US" altLang="zh-CN" dirty="0"/>
              <a:t>L2</a:t>
            </a:r>
            <a:r>
              <a:rPr kumimoji="1" lang="zh-CN" altLang="en-US" dirty="0"/>
              <a:t> </a:t>
            </a:r>
            <a:r>
              <a:rPr kumimoji="1" lang="en-US" altLang="zh-CN" dirty="0"/>
              <a:t>Cache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2.4</a:t>
            </a:r>
            <a:r>
              <a:rPr kumimoji="1" lang="zh-CN" altLang="en-US" dirty="0"/>
              <a:t> </a:t>
            </a:r>
            <a:r>
              <a:rPr kumimoji="1" lang="en-US" altLang="zh-CN" dirty="0"/>
              <a:t>ns</a:t>
            </a:r>
          </a:p>
          <a:p>
            <a:pPr lvl="2"/>
            <a:r>
              <a:rPr kumimoji="1" lang="en-US" altLang="zh-CN" dirty="0"/>
              <a:t>Shared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L3</a:t>
            </a:r>
            <a:r>
              <a:rPr kumimoji="1" lang="zh-CN" altLang="en-US" dirty="0"/>
              <a:t> </a:t>
            </a:r>
            <a:r>
              <a:rPr kumimoji="1" lang="en-US" altLang="zh-CN" dirty="0"/>
              <a:t>Cache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11</a:t>
            </a:r>
            <a:r>
              <a:rPr kumimoji="1" lang="zh-CN" altLang="en-US" dirty="0"/>
              <a:t> </a:t>
            </a:r>
            <a:r>
              <a:rPr kumimoji="1" lang="en-US" altLang="zh-CN" dirty="0"/>
              <a:t>ns</a:t>
            </a:r>
          </a:p>
          <a:p>
            <a:pPr lvl="2"/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80ns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higher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(depends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chip)</a:t>
            </a:r>
          </a:p>
          <a:p>
            <a:pPr lvl="1"/>
            <a:r>
              <a:rPr kumimoji="1" lang="en-US" altLang="zh-CN" dirty="0"/>
              <a:t>Bandwidth</a:t>
            </a:r>
          </a:p>
          <a:p>
            <a:pPr lvl="2"/>
            <a:r>
              <a:rPr kumimoji="1" lang="en-US" altLang="zh-CN" dirty="0"/>
              <a:t>L1</a:t>
            </a:r>
            <a:r>
              <a:rPr kumimoji="1" lang="zh-CN" altLang="en-US" dirty="0"/>
              <a:t> </a:t>
            </a:r>
            <a:r>
              <a:rPr kumimoji="1" lang="en-US" altLang="zh-CN" dirty="0"/>
              <a:t>Cache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2.3</a:t>
            </a:r>
            <a:r>
              <a:rPr kumimoji="1" lang="zh-CN" altLang="en-US" dirty="0"/>
              <a:t> </a:t>
            </a:r>
            <a:r>
              <a:rPr kumimoji="1" lang="en-US" altLang="zh-CN" dirty="0"/>
              <a:t>TB/s</a:t>
            </a:r>
          </a:p>
          <a:p>
            <a:pPr lvl="2"/>
            <a:r>
              <a:rPr kumimoji="1" lang="en-US" altLang="zh-CN" dirty="0"/>
              <a:t>Shared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L3</a:t>
            </a:r>
            <a:r>
              <a:rPr kumimoji="1" lang="zh-CN" altLang="en-US" dirty="0"/>
              <a:t> </a:t>
            </a:r>
            <a:r>
              <a:rPr kumimoji="1" lang="en-US" altLang="zh-CN" dirty="0"/>
              <a:t>Cache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370GB/s</a:t>
            </a:r>
          </a:p>
          <a:p>
            <a:pPr lvl="2"/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40GB/s</a:t>
            </a:r>
            <a:r>
              <a:rPr kumimoji="1" lang="zh-CN" altLang="en-US" dirty="0"/>
              <a:t> </a:t>
            </a:r>
            <a:r>
              <a:rPr kumimoji="1" lang="en-US" altLang="zh-CN" dirty="0"/>
              <a:t>(depends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chip)</a:t>
            </a:r>
          </a:p>
          <a:p>
            <a:endParaRPr kumimoji="1"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7F2C08-278A-AE45-8736-D44C0D9AE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869" y="175720"/>
            <a:ext cx="1670599" cy="691136"/>
          </a:xfrm>
          <a:prstGeom prst="rect">
            <a:avLst/>
          </a:prstGeom>
        </p:spPr>
      </p:pic>
      <p:pic>
        <p:nvPicPr>
          <p:cNvPr id="7" name="Picture 2" descr="What is Memory hierarchy? - Quora">
            <a:extLst>
              <a:ext uri="{FF2B5EF4-FFF2-40B4-BE49-F238E27FC236}">
                <a16:creationId xmlns:a16="http://schemas.microsoft.com/office/drawing/2014/main" id="{8EF8FCCD-E7D4-9D4E-8665-B701631E4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542" y="1158532"/>
            <a:ext cx="4930071" cy="464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69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841C1-97A2-8948-8989-D2D72641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479" y="264221"/>
            <a:ext cx="8804584" cy="83363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Cache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(e.g.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Matrix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Addition)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142A1A-A378-4E4D-B9AB-76B03D73B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123" y="1269601"/>
            <a:ext cx="4516244" cy="5129583"/>
          </a:xfrm>
        </p:spPr>
        <p:txBody>
          <a:bodyPr/>
          <a:lstStyle/>
          <a:p>
            <a:r>
              <a:rPr kumimoji="1" lang="en-US" altLang="zh-CN" dirty="0"/>
              <a:t>Matrix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Addition</a:t>
            </a:r>
          </a:p>
          <a:p>
            <a:pPr lvl="1"/>
            <a:r>
              <a:rPr kumimoji="1" lang="en-US" altLang="zh-CN" dirty="0"/>
              <a:t>Adding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corresponding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entries</a:t>
            </a:r>
          </a:p>
          <a:p>
            <a:pPr lvl="1"/>
            <a:r>
              <a:rPr kumimoji="1" lang="en-US" altLang="zh-CN" dirty="0"/>
              <a:t>2-loop</a:t>
            </a:r>
          </a:p>
          <a:p>
            <a:endParaRPr kumimoji="1" lang="en-US" altLang="zh-CN" dirty="0"/>
          </a:p>
          <a:p>
            <a:r>
              <a:rPr kumimoji="1" lang="en-US" altLang="zh-CN" dirty="0" err="1"/>
              <a:t>i</a:t>
            </a:r>
            <a:r>
              <a:rPr kumimoji="1" lang="en-US" altLang="zh-CN" dirty="0"/>
              <a:t>-j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j-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</a:t>
            </a:r>
          </a:p>
          <a:p>
            <a:pPr lvl="1"/>
            <a:r>
              <a:rPr kumimoji="1" lang="en-US" altLang="zh-CN" dirty="0" err="1"/>
              <a:t>Diferenct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</a:t>
            </a:r>
            <a:r>
              <a:rPr kumimoji="1" lang="zh-CN" altLang="en-US" dirty="0"/>
              <a:t> </a:t>
            </a:r>
            <a:r>
              <a:rPr kumimoji="1" lang="en-US" altLang="zh-CN" dirty="0"/>
              <a:t>level</a:t>
            </a:r>
          </a:p>
          <a:p>
            <a:pPr lvl="1"/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faster?</a:t>
            </a:r>
            <a:endParaRPr kumimoji="1"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7F2C08-278A-AE45-8736-D44C0D9AE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869" y="175720"/>
            <a:ext cx="1670599" cy="691136"/>
          </a:xfrm>
          <a:prstGeom prst="rect">
            <a:avLst/>
          </a:prstGeom>
        </p:spPr>
      </p:pic>
      <p:sp>
        <p:nvSpPr>
          <p:cNvPr id="7" name="矩形 3">
            <a:extLst>
              <a:ext uri="{FF2B5EF4-FFF2-40B4-BE49-F238E27FC236}">
                <a16:creationId xmlns:a16="http://schemas.microsoft.com/office/drawing/2014/main" id="{35C73C51-EF91-4D41-87C6-F929B0A0A70E}"/>
              </a:ext>
            </a:extLst>
          </p:cNvPr>
          <p:cNvSpPr/>
          <p:nvPr/>
        </p:nvSpPr>
        <p:spPr>
          <a:xfrm>
            <a:off x="6030706" y="1253693"/>
            <a:ext cx="616129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for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2000" dirty="0" err="1">
                <a:solidFill>
                  <a:srgbClr val="0000FF"/>
                </a:solidFill>
                <a:latin typeface="Menlo" panose="020B0609030804020204" pitchFamily="49" charset="0"/>
              </a:rPr>
              <a:t>size_t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&lt; n; 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zh-CN" altLang="en-US" sz="2000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for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2000" dirty="0" err="1">
                <a:solidFill>
                  <a:srgbClr val="0000FF"/>
                </a:solidFill>
                <a:latin typeface="Menlo" panose="020B0609030804020204" pitchFamily="49" charset="0"/>
              </a:rPr>
              <a:t>size_t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j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 j &lt; n; 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j++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C[</a:t>
            </a:r>
            <a:r>
              <a:rPr lang="en-US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][j]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][j]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B[</a:t>
            </a:r>
            <a:r>
              <a:rPr lang="en-US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][j]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8" name="矩形 3">
            <a:extLst>
              <a:ext uri="{FF2B5EF4-FFF2-40B4-BE49-F238E27FC236}">
                <a16:creationId xmlns:a16="http://schemas.microsoft.com/office/drawing/2014/main" id="{94C04BD0-5FBF-A74A-9F5F-1D2916C55587}"/>
              </a:ext>
            </a:extLst>
          </p:cNvPr>
          <p:cNvSpPr/>
          <p:nvPr/>
        </p:nvSpPr>
        <p:spPr>
          <a:xfrm>
            <a:off x="6096000" y="4039234"/>
            <a:ext cx="590853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for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2000" dirty="0" err="1">
                <a:solidFill>
                  <a:srgbClr val="0000FF"/>
                </a:solidFill>
                <a:latin typeface="Menlo" panose="020B0609030804020204" pitchFamily="49" charset="0"/>
              </a:rPr>
              <a:t>size_t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j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j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&lt; n;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j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zh-CN" altLang="en-US" sz="2000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for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2000" dirty="0" err="1">
                <a:solidFill>
                  <a:srgbClr val="0000FF"/>
                </a:solidFill>
                <a:latin typeface="Menlo" panose="020B0609030804020204" pitchFamily="49" charset="0"/>
              </a:rPr>
              <a:t>size_t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&lt; n;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C[</a:t>
            </a:r>
            <a:r>
              <a:rPr lang="en-US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][j]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][j]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B[</a:t>
            </a:r>
            <a:r>
              <a:rPr lang="en-US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][j]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754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841C1-97A2-8948-8989-D2D72641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479" y="264221"/>
            <a:ext cx="8804584" cy="83363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Cache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(e.g.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Matrix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Addition)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142A1A-A378-4E4D-B9AB-76B03D73B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123" y="1269601"/>
            <a:ext cx="4516244" cy="5129583"/>
          </a:xfrm>
        </p:spPr>
        <p:txBody>
          <a:bodyPr/>
          <a:lstStyle/>
          <a:p>
            <a:r>
              <a:rPr kumimoji="1" lang="en-US" altLang="zh-CN" dirty="0" err="1"/>
              <a:t>i</a:t>
            </a:r>
            <a:r>
              <a:rPr kumimoji="1" lang="en-US" altLang="zh-CN" dirty="0"/>
              <a:t>-j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faster</a:t>
            </a:r>
          </a:p>
          <a:p>
            <a:pPr lvl="1"/>
            <a:r>
              <a:rPr kumimoji="1" lang="en-US" altLang="zh-CN" dirty="0"/>
              <a:t>2D</a:t>
            </a:r>
            <a:r>
              <a:rPr kumimoji="1" lang="zh-CN" altLang="en-US" dirty="0"/>
              <a:t> </a:t>
            </a:r>
            <a:r>
              <a:rPr kumimoji="1" lang="en-US" altLang="zh-CN" dirty="0"/>
              <a:t>array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C</a:t>
            </a:r>
          </a:p>
          <a:p>
            <a:pPr lvl="1"/>
            <a:r>
              <a:rPr kumimoji="1" lang="en-US" altLang="zh-CN" dirty="0"/>
              <a:t>Inner</a:t>
            </a:r>
            <a:r>
              <a:rPr kumimoji="1" lang="zh-CN" altLang="en-US" dirty="0"/>
              <a:t> </a:t>
            </a:r>
            <a:r>
              <a:rPr kumimoji="1" lang="en-US" altLang="zh-CN" dirty="0"/>
              <a:t>j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loop: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continuously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access</a:t>
            </a:r>
          </a:p>
          <a:p>
            <a:pPr lvl="1"/>
            <a:r>
              <a:rPr kumimoji="1" lang="en-US" altLang="zh-CN" dirty="0"/>
              <a:t>Cache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higher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hit</a:t>
            </a:r>
            <a:r>
              <a:rPr kumimoji="1" lang="zh-CN" altLang="en-US" dirty="0"/>
              <a:t> </a:t>
            </a:r>
            <a:r>
              <a:rPr kumimoji="1" lang="en-US" altLang="zh-CN" dirty="0"/>
              <a:t>rate</a:t>
            </a:r>
          </a:p>
          <a:p>
            <a:pPr lvl="2"/>
            <a:r>
              <a:rPr kumimoji="1" lang="en-US" altLang="zh-CN" dirty="0"/>
              <a:t>Matrix</a:t>
            </a:r>
            <a:r>
              <a:rPr kumimoji="1" lang="zh-CN" altLang="en-US" dirty="0"/>
              <a:t> </a:t>
            </a:r>
            <a:r>
              <a:rPr kumimoji="1" lang="en-US" altLang="zh-CN" dirty="0"/>
              <a:t>element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already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Cache</a:t>
            </a:r>
            <a:r>
              <a:rPr kumimoji="1" lang="zh-CN" altLang="en-US" dirty="0"/>
              <a:t> </a:t>
            </a:r>
            <a:endParaRPr kumimoji="1" lang="en-US" altLang="zh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7F2C08-278A-AE45-8736-D44C0D9AE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869" y="175720"/>
            <a:ext cx="1670599" cy="691136"/>
          </a:xfrm>
          <a:prstGeom prst="rect">
            <a:avLst/>
          </a:prstGeom>
        </p:spPr>
      </p:pic>
      <p:sp>
        <p:nvSpPr>
          <p:cNvPr id="7" name="矩形 3">
            <a:extLst>
              <a:ext uri="{FF2B5EF4-FFF2-40B4-BE49-F238E27FC236}">
                <a16:creationId xmlns:a16="http://schemas.microsoft.com/office/drawing/2014/main" id="{35C73C51-EF91-4D41-87C6-F929B0A0A70E}"/>
              </a:ext>
            </a:extLst>
          </p:cNvPr>
          <p:cNvSpPr/>
          <p:nvPr/>
        </p:nvSpPr>
        <p:spPr>
          <a:xfrm>
            <a:off x="6030706" y="1253693"/>
            <a:ext cx="616129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for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2000" dirty="0" err="1">
                <a:solidFill>
                  <a:srgbClr val="0000FF"/>
                </a:solidFill>
                <a:latin typeface="Menlo" panose="020B0609030804020204" pitchFamily="49" charset="0"/>
              </a:rPr>
              <a:t>size_t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&lt; n; 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zh-CN" altLang="en-US" sz="2000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for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2000" dirty="0" err="1">
                <a:solidFill>
                  <a:srgbClr val="0000FF"/>
                </a:solidFill>
                <a:latin typeface="Menlo" panose="020B0609030804020204" pitchFamily="49" charset="0"/>
              </a:rPr>
              <a:t>size_t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j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 j &lt; n; 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j++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C[</a:t>
            </a:r>
            <a:r>
              <a:rPr lang="en-US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][j]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][j]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B[</a:t>
            </a:r>
            <a:r>
              <a:rPr lang="en-US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][j]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8" name="矩形 3">
            <a:extLst>
              <a:ext uri="{FF2B5EF4-FFF2-40B4-BE49-F238E27FC236}">
                <a16:creationId xmlns:a16="http://schemas.microsoft.com/office/drawing/2014/main" id="{94C04BD0-5FBF-A74A-9F5F-1D2916C55587}"/>
              </a:ext>
            </a:extLst>
          </p:cNvPr>
          <p:cNvSpPr/>
          <p:nvPr/>
        </p:nvSpPr>
        <p:spPr>
          <a:xfrm>
            <a:off x="6096000" y="4039234"/>
            <a:ext cx="590853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for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2000" dirty="0" err="1">
                <a:solidFill>
                  <a:srgbClr val="0000FF"/>
                </a:solidFill>
                <a:latin typeface="Menlo" panose="020B0609030804020204" pitchFamily="49" charset="0"/>
              </a:rPr>
              <a:t>size_t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j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j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&lt; n;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j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zh-CN" altLang="en-US" sz="2000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for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2000" dirty="0" err="1">
                <a:solidFill>
                  <a:srgbClr val="0000FF"/>
                </a:solidFill>
                <a:latin typeface="Menlo" panose="020B0609030804020204" pitchFamily="49" charset="0"/>
              </a:rPr>
              <a:t>size_t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&lt; n;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C[</a:t>
            </a:r>
            <a:r>
              <a:rPr lang="en-US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][j]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][j]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B[</a:t>
            </a:r>
            <a:r>
              <a:rPr lang="en-US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][j]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834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841C1-97A2-8948-8989-D2D72641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121" y="390977"/>
            <a:ext cx="9007390" cy="833631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State-of-the-art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Computer Memory Hierarchy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142A1A-A378-4E4D-B9AB-76B03D73B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123" y="1269601"/>
            <a:ext cx="6308566" cy="5129583"/>
          </a:xfrm>
        </p:spPr>
        <p:txBody>
          <a:bodyPr/>
          <a:lstStyle/>
          <a:p>
            <a:r>
              <a:rPr kumimoji="1" lang="en-US" altLang="zh-CN" dirty="0"/>
              <a:t>Multi-cores</a:t>
            </a:r>
            <a:r>
              <a:rPr kumimoji="1" lang="zh-CN" altLang="en-US" dirty="0"/>
              <a:t> </a:t>
            </a:r>
            <a:r>
              <a:rPr kumimoji="1" lang="en-US" altLang="zh-CN" dirty="0"/>
              <a:t>CPU</a:t>
            </a:r>
          </a:p>
          <a:p>
            <a:pPr lvl="1"/>
            <a:r>
              <a:rPr kumimoji="1" lang="en-US" altLang="zh-CN" dirty="0"/>
              <a:t>Every</a:t>
            </a:r>
            <a:r>
              <a:rPr kumimoji="1" lang="zh-CN" altLang="en-US" dirty="0"/>
              <a:t> </a:t>
            </a:r>
            <a:r>
              <a:rPr kumimoji="1" lang="en-US" altLang="zh-CN" dirty="0"/>
              <a:t>core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private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L1: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L1D,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L1I</a:t>
            </a:r>
          </a:p>
          <a:p>
            <a:pPr lvl="1"/>
            <a:r>
              <a:rPr kumimoji="1" lang="en-US" altLang="zh-CN" dirty="0"/>
              <a:t>Every</a:t>
            </a:r>
            <a:r>
              <a:rPr kumimoji="1" lang="zh-CN" altLang="en-US" dirty="0"/>
              <a:t> </a:t>
            </a:r>
            <a:r>
              <a:rPr kumimoji="1" lang="en-US" altLang="zh-CN" dirty="0"/>
              <a:t>core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private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L2</a:t>
            </a:r>
            <a:r>
              <a:rPr kumimoji="1" lang="zh-CN" altLang="en-US" dirty="0"/>
              <a:t>：</a:t>
            </a:r>
            <a:r>
              <a:rPr kumimoji="1" lang="en-US" altLang="zh-CN" dirty="0"/>
              <a:t>Unified</a:t>
            </a:r>
          </a:p>
          <a:p>
            <a:pPr lvl="1"/>
            <a:r>
              <a:rPr kumimoji="1" lang="en-US" altLang="zh-CN" dirty="0"/>
              <a:t>Shared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L3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CPU</a:t>
            </a:r>
          </a:p>
          <a:p>
            <a:pPr lvl="1"/>
            <a:endParaRPr kumimoji="1" lang="en-US" altLang="zh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7F2C08-278A-AE45-8736-D44C0D9AE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869" y="175720"/>
            <a:ext cx="1670599" cy="691136"/>
          </a:xfrm>
          <a:prstGeom prst="rect">
            <a:avLst/>
          </a:prstGeom>
        </p:spPr>
      </p:pic>
      <p:pic>
        <p:nvPicPr>
          <p:cNvPr id="8194" name="Picture 2" descr="What is Cache?">
            <a:extLst>
              <a:ext uri="{FF2B5EF4-FFF2-40B4-BE49-F238E27FC236}">
                <a16:creationId xmlns:a16="http://schemas.microsoft.com/office/drawing/2014/main" id="{E313D915-00FF-1640-8F08-BA152ED88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124" y="2999702"/>
            <a:ext cx="4388160" cy="305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Difference Between L1, L2, and L3 Cache: How Does CPU Cache Work? |  Hardware Times">
            <a:extLst>
              <a:ext uri="{FF2B5EF4-FFF2-40B4-BE49-F238E27FC236}">
                <a16:creationId xmlns:a16="http://schemas.microsoft.com/office/drawing/2014/main" id="{1597750F-8587-3146-82AE-34236F9B1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479" y="3768580"/>
            <a:ext cx="5361741" cy="2630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643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841C1-97A2-8948-8989-D2D72641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479" y="264221"/>
            <a:ext cx="8804584" cy="833631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State-of-the-art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Computer Memory Hierarchy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142A1A-A378-4E4D-B9AB-76B03D73B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123" y="1269601"/>
            <a:ext cx="4170556" cy="5129583"/>
          </a:xfrm>
        </p:spPr>
        <p:txBody>
          <a:bodyPr/>
          <a:lstStyle/>
          <a:p>
            <a:r>
              <a:rPr kumimoji="1" lang="en-US" altLang="zh-CN" dirty="0"/>
              <a:t>GPU</a:t>
            </a:r>
          </a:p>
          <a:p>
            <a:pPr lvl="1"/>
            <a:r>
              <a:rPr kumimoji="1" lang="en-US" altLang="zh-CN" dirty="0"/>
              <a:t>Register: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Thread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Private</a:t>
            </a:r>
          </a:p>
          <a:p>
            <a:pPr lvl="1"/>
            <a:r>
              <a:rPr kumimoji="1" lang="en-US" altLang="zh-CN" dirty="0"/>
              <a:t>Shared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：</a:t>
            </a:r>
            <a:r>
              <a:rPr kumimoji="1" lang="en-US" altLang="zh-CN" dirty="0"/>
              <a:t>SM</a:t>
            </a:r>
          </a:p>
          <a:p>
            <a:pPr lvl="1"/>
            <a:r>
              <a:rPr kumimoji="1" lang="en-US" altLang="zh-CN" dirty="0"/>
              <a:t>L1</a:t>
            </a:r>
            <a:r>
              <a:rPr kumimoji="1" lang="zh-CN" altLang="en-US" dirty="0"/>
              <a:t> </a:t>
            </a:r>
            <a:r>
              <a:rPr kumimoji="1" lang="en-US" altLang="zh-CN" dirty="0"/>
              <a:t>Cache</a:t>
            </a:r>
            <a:r>
              <a:rPr kumimoji="1" lang="zh-CN" altLang="en-US" dirty="0"/>
              <a:t>：</a:t>
            </a:r>
            <a:r>
              <a:rPr kumimoji="1" lang="en-US" altLang="zh-CN" dirty="0"/>
              <a:t>SM</a:t>
            </a:r>
            <a:r>
              <a:rPr kumimoji="1" lang="zh-CN" altLang="en-US" dirty="0"/>
              <a:t> </a:t>
            </a:r>
            <a:r>
              <a:rPr kumimoji="1" lang="en-US" altLang="zh-CN" dirty="0"/>
              <a:t>private</a:t>
            </a:r>
          </a:p>
          <a:p>
            <a:pPr lvl="1"/>
            <a:r>
              <a:rPr kumimoji="1" lang="en-US" altLang="zh-CN" dirty="0"/>
              <a:t>Read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</a:t>
            </a:r>
            <a:r>
              <a:rPr kumimoji="1" lang="zh-CN" altLang="en-US" dirty="0"/>
              <a:t>：</a:t>
            </a:r>
            <a:r>
              <a:rPr kumimoji="1" lang="en-US" altLang="zh-CN" dirty="0"/>
              <a:t>SM</a:t>
            </a:r>
            <a:r>
              <a:rPr kumimoji="1" lang="zh-CN" altLang="en-US" dirty="0"/>
              <a:t> </a:t>
            </a:r>
            <a:r>
              <a:rPr kumimoji="1" lang="en-US" altLang="zh-CN" dirty="0"/>
              <a:t>private</a:t>
            </a:r>
            <a:r>
              <a:rPr kumimoji="1" lang="zh-CN" altLang="en-US" dirty="0"/>
              <a:t>，</a:t>
            </a:r>
            <a:r>
              <a:rPr kumimoji="1" lang="en-US" altLang="zh-CN" dirty="0"/>
              <a:t>instruction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cache,</a:t>
            </a:r>
            <a:r>
              <a:rPr kumimoji="1" lang="zh-CN" altLang="en-US" dirty="0"/>
              <a:t> </a:t>
            </a:r>
            <a:r>
              <a:rPr kumimoji="1" lang="en-US" altLang="zh-CN" dirty="0"/>
              <a:t>texture,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const.</a:t>
            </a:r>
          </a:p>
          <a:p>
            <a:pPr lvl="1"/>
            <a:r>
              <a:rPr kumimoji="1" lang="en-US" altLang="zh-CN" dirty="0"/>
              <a:t>L2</a:t>
            </a:r>
            <a:r>
              <a:rPr kumimoji="1" lang="zh-CN" altLang="en-US" dirty="0"/>
              <a:t> </a:t>
            </a:r>
            <a:r>
              <a:rPr kumimoji="1" lang="en-US" altLang="zh-CN" dirty="0"/>
              <a:t>Cache</a:t>
            </a:r>
            <a:r>
              <a:rPr kumimoji="1" lang="zh-CN" altLang="en-US" dirty="0"/>
              <a:t>：</a:t>
            </a:r>
            <a:r>
              <a:rPr kumimoji="1" lang="en-US" altLang="zh-CN" dirty="0"/>
              <a:t>SM</a:t>
            </a:r>
            <a:r>
              <a:rPr kumimoji="1" lang="zh-CN" altLang="en-US" dirty="0"/>
              <a:t> </a:t>
            </a:r>
            <a:r>
              <a:rPr kumimoji="1" lang="en-US" altLang="zh-CN" dirty="0"/>
              <a:t>shared</a:t>
            </a:r>
          </a:p>
          <a:p>
            <a:pPr lvl="1"/>
            <a:r>
              <a:rPr kumimoji="1" lang="en-US" altLang="zh-CN" dirty="0"/>
              <a:t>Global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</a:p>
          <a:p>
            <a:pPr lvl="1"/>
            <a:endParaRPr kumimoji="1" lang="en-US" altLang="zh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7F2C08-278A-AE45-8736-D44C0D9AE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869" y="175720"/>
            <a:ext cx="1670599" cy="6911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382141-D3A1-9F4F-9782-1F3A87EF2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292" y="1727599"/>
            <a:ext cx="63500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070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E8E942F-A948-3846-B487-655848EA2C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Locality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38A639E4-5BC8-8248-B0AA-416C830827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1FF485-9528-CB42-861D-8462A0FF7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869" y="175720"/>
            <a:ext cx="1670599" cy="69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229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26564</TotalTime>
  <Words>982</Words>
  <Application>Microsoft Macintosh PowerPoint</Application>
  <PresentationFormat>Widescreen</PresentationFormat>
  <Paragraphs>246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等线</vt:lpstr>
      <vt:lpstr>Arial</vt:lpstr>
      <vt:lpstr>Calibri</vt:lpstr>
      <vt:lpstr>Menlo</vt:lpstr>
      <vt:lpstr>Wingdings</vt:lpstr>
      <vt:lpstr>Office 主题</vt:lpstr>
      <vt:lpstr>About me </vt:lpstr>
      <vt:lpstr>Register and Cache</vt:lpstr>
      <vt:lpstr>Computer Memory Hierarchy</vt:lpstr>
      <vt:lpstr>Computer Memory Hierarchy</vt:lpstr>
      <vt:lpstr>Cache (e.g. Matrix Addition)</vt:lpstr>
      <vt:lpstr>Cache (e.g. Matrix Addition)</vt:lpstr>
      <vt:lpstr>State-of-the-art Computer Memory Hierarchy</vt:lpstr>
      <vt:lpstr>State-of-the-art Computer Memory Hierarchy</vt:lpstr>
      <vt:lpstr>Locality of Reference</vt:lpstr>
      <vt:lpstr>Locality of Reference</vt:lpstr>
      <vt:lpstr>Temporal locality</vt:lpstr>
      <vt:lpstr>Spatial locality</vt:lpstr>
      <vt:lpstr>The locality of Sparse Matrix Vector Multiplication</vt:lpstr>
      <vt:lpstr>The locality of Sparse Matrix Vector Multiplication</vt:lpstr>
      <vt:lpstr>Performance Evaluation and OpenBLAS Matrix Multiplication (GEMM)</vt:lpstr>
      <vt:lpstr>How to calculate CPU Peak FLOPS</vt:lpstr>
      <vt:lpstr>How to calculate CPU Peak FLOPS</vt:lpstr>
      <vt:lpstr>How to calculate CPU Peak FLOPS</vt:lpstr>
      <vt:lpstr>OpenBLAS Matrix Multiplication (GEMM)</vt:lpstr>
      <vt:lpstr>Performance Evaluation of  Matrix Multiplication 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Zhang Xianyi</cp:lastModifiedBy>
  <cp:revision>1209</cp:revision>
  <dcterms:created xsi:type="dcterms:W3CDTF">2020-09-05T08:11:12Z</dcterms:created>
  <dcterms:modified xsi:type="dcterms:W3CDTF">2022-02-19T08:39:39Z</dcterms:modified>
  <cp:category/>
</cp:coreProperties>
</file>