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696" r:id="rId3"/>
    <p:sldId id="697" r:id="rId4"/>
    <p:sldId id="698" r:id="rId5"/>
    <p:sldId id="699" r:id="rId6"/>
    <p:sldId id="700" r:id="rId7"/>
    <p:sldId id="705" r:id="rId8"/>
    <p:sldId id="703" r:id="rId9"/>
    <p:sldId id="702" r:id="rId10"/>
    <p:sldId id="701" r:id="rId11"/>
    <p:sldId id="704" r:id="rId12"/>
    <p:sldId id="706" r:id="rId13"/>
    <p:sldId id="707" r:id="rId14"/>
    <p:sldId id="70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36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19D3C-1A1D-DB48-85E5-341640E5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max pooling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64B7A-2AD6-DE4A-8BC7-265B21CB8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kumimoji="1" lang="en-US" altLang="zh-CN" dirty="0"/>
              <a:t>For each channel</a:t>
            </a:r>
            <a:endParaRPr kumimoji="1" lang="zh-CN" altLang="en-US" dirty="0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FA1D9204-EA03-524B-93ED-5239E50B7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74" y="2547595"/>
            <a:ext cx="5851939" cy="431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AE0B97A-DAF9-7943-B516-B325ED08B816}"/>
              </a:ext>
            </a:extLst>
          </p:cNvPr>
          <p:cNvSpPr txBox="1">
            <a:spLocks/>
          </p:cNvSpPr>
          <p:nvPr/>
        </p:nvSpPr>
        <p:spPr>
          <a:xfrm>
            <a:off x="7043530" y="2640634"/>
            <a:ext cx="4870174" cy="273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the input is C x H x W, the output will be C x H/2 x W/2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09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E3973-772C-7140-9D90-598AB139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Flatten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5D7BD-32EF-1E46-A811-6D207B8D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data blob is flatted into a 2048-length vector from 32x8x8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41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69F8A-9CDB-D04F-B6A3-7280B8BC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FC: Fully-Connected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2D645-0D82-F44D-9C94-A392AB47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706" y="1825625"/>
            <a:ext cx="8340294" cy="4351338"/>
          </a:xfrm>
        </p:spPr>
        <p:txBody>
          <a:bodyPr/>
          <a:lstStyle/>
          <a:p>
            <a:r>
              <a:rPr kumimoji="1" lang="en-US" altLang="zh-CN" dirty="0"/>
              <a:t>If the input is L and the output is N (2 in the model, 4 in left figure), the size of weights is </a:t>
            </a:r>
            <a:r>
              <a:rPr kumimoji="1" lang="en-US" altLang="zh-CN" dirty="0" err="1"/>
              <a:t>NxL</a:t>
            </a:r>
            <a:r>
              <a:rPr kumimoji="1" lang="en-US" altLang="zh-CN" dirty="0"/>
              <a:t> (2x2048 in the model)</a:t>
            </a:r>
          </a:p>
          <a:p>
            <a:pPr marL="0" indent="0">
              <a:buNone/>
            </a:pPr>
            <a:r>
              <a:rPr kumimoji="1" lang="en-US" altLang="zh-CN" sz="3200" dirty="0"/>
              <a:t>output</a:t>
            </a:r>
            <a:r>
              <a:rPr kumimoji="1" lang="en-US" altLang="zh-CN" sz="3200" baseline="-25000" dirty="0"/>
              <a:t>2x1</a:t>
            </a:r>
            <a:r>
              <a:rPr kumimoji="1" lang="en-US" altLang="zh-CN" sz="2400" dirty="0"/>
              <a:t> = </a:t>
            </a:r>
            <a:r>
              <a:rPr kumimoji="1" lang="en-US" altLang="zh-CN" sz="3600" dirty="0"/>
              <a:t>weight</a:t>
            </a:r>
            <a:r>
              <a:rPr kumimoji="1" lang="en-US" altLang="zh-CN" sz="3600" baseline="-25000" dirty="0"/>
              <a:t>2x2048 </a:t>
            </a:r>
            <a:r>
              <a:rPr kumimoji="1" lang="en-US" altLang="zh-CN" sz="3600" dirty="0"/>
              <a:t>*input</a:t>
            </a:r>
            <a:r>
              <a:rPr kumimoji="1" lang="en-US" altLang="zh-CN" sz="3600" baseline="-25000" dirty="0"/>
              <a:t>2048x1</a:t>
            </a:r>
            <a:r>
              <a:rPr kumimoji="1" lang="en-US" altLang="zh-CN" sz="3600" dirty="0"/>
              <a:t>+bias</a:t>
            </a:r>
            <a:r>
              <a:rPr kumimoji="1" lang="en-US" altLang="zh-CN" sz="3600" baseline="-25000" dirty="0"/>
              <a:t>2x1</a:t>
            </a:r>
            <a:endParaRPr kumimoji="1" lang="zh-CN" alt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18D27E-A9A4-2E4A-96D2-549A78248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9" r="44742"/>
          <a:stretch/>
        </p:blipFill>
        <p:spPr bwMode="auto">
          <a:xfrm>
            <a:off x="379636" y="1784350"/>
            <a:ext cx="3472070" cy="443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71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4B3D2-28C7-3E44-86E7-331655CC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Softmax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FBA37-56FD-1F4E-96EA-38041646C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027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 output the confidence vector (n=2 in the model)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4000" dirty="0"/>
              <a:t>for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64231D-A55D-3C40-B7F2-137051ED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571" y="3666396"/>
            <a:ext cx="2421559" cy="2250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9BD4C5-971C-294A-9F69-812B2D01B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715" y="3737094"/>
            <a:ext cx="2757014" cy="22506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0D5C01-CBD5-D64C-9A22-5BB975E20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635" y="2741019"/>
            <a:ext cx="1487889" cy="7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2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A96B4-C50E-A545-B7CA-5B522DEB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CNN Explainer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44DFD-37FB-B245-AD21-8D4B2EE3A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poloclub.github.io</a:t>
            </a:r>
            <a:r>
              <a:rPr kumimoji="1" lang="en" altLang="zh-CN" dirty="0"/>
              <a:t>/</a:t>
            </a:r>
            <a:r>
              <a:rPr kumimoji="1" lang="en" altLang="zh-CN" dirty="0" err="1"/>
              <a:t>cnn</a:t>
            </a:r>
            <a:r>
              <a:rPr kumimoji="1" lang="en" altLang="zh-CN" dirty="0"/>
              <a:t>-explainer/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A35BE5-C5F4-7E41-8758-516E7B39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96" y="2405801"/>
            <a:ext cx="9490213" cy="445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7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CNN </a:t>
            </a:r>
            <a:r>
              <a:rPr lang="en-US" altLang="zh-CN"/>
              <a:t>for Image Classification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CC4122-E2D5-3A43-8E2C-A7131AE21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For Project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38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5AF60-141C-8443-B976-AEEDAA16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Pre-trained 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DC699-472D-B244-AFAD-3F0DBFCC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0819"/>
          </a:xfrm>
        </p:spPr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github.com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ShiqiYu</a:t>
            </a:r>
            <a:r>
              <a:rPr kumimoji="1" lang="en" altLang="zh-CN" dirty="0"/>
              <a:t>/</a:t>
            </a:r>
            <a:r>
              <a:rPr kumimoji="1" lang="en" altLang="zh-CN" dirty="0" err="1"/>
              <a:t>SimpleCNNbyCPP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25F007-F242-DD48-94A2-59B6AE081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06" y="2368550"/>
            <a:ext cx="2083859" cy="20838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BA58DA-A1A6-EC4B-8FBE-31AFFE615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06" y="4774141"/>
            <a:ext cx="2083859" cy="2083859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6C52D827-291D-2743-BCB2-D10ED854CA85}"/>
              </a:ext>
            </a:extLst>
          </p:cNvPr>
          <p:cNvSpPr/>
          <p:nvPr/>
        </p:nvSpPr>
        <p:spPr>
          <a:xfrm>
            <a:off x="3472070" y="3180522"/>
            <a:ext cx="848139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CFE4B91-BB9E-F342-9691-27AA5A465A40}"/>
              </a:ext>
            </a:extLst>
          </p:cNvPr>
          <p:cNvSpPr/>
          <p:nvPr/>
        </p:nvSpPr>
        <p:spPr>
          <a:xfrm>
            <a:off x="4320209" y="2826026"/>
            <a:ext cx="1775791" cy="1205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CNN</a:t>
            </a:r>
            <a:endParaRPr kumimoji="1" lang="zh-CN" altLang="en-US" dirty="0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729C13D4-725C-8F49-B8A3-831702BC6B05}"/>
              </a:ext>
            </a:extLst>
          </p:cNvPr>
          <p:cNvSpPr/>
          <p:nvPr/>
        </p:nvSpPr>
        <p:spPr>
          <a:xfrm>
            <a:off x="6162261" y="3211996"/>
            <a:ext cx="848139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03D5661-8176-4E4F-950C-82855774F08D}"/>
              </a:ext>
            </a:extLst>
          </p:cNvPr>
          <p:cNvGraphicFramePr>
            <a:graphicFrameLocks noGrp="1"/>
          </p:cNvGraphicFramePr>
          <p:nvPr/>
        </p:nvGraphicFramePr>
        <p:xfrm>
          <a:off x="7137844" y="3039034"/>
          <a:ext cx="956289" cy="955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289">
                  <a:extLst>
                    <a:ext uri="{9D8B030D-6E8A-4147-A177-3AD203B41FA5}">
                      <a16:colId xmlns:a16="http://schemas.microsoft.com/office/drawing/2014/main" val="2012460490"/>
                    </a:ext>
                  </a:extLst>
                </a:gridCol>
              </a:tblGrid>
              <a:tr h="477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0.02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464"/>
                  </a:ext>
                </a:extLst>
              </a:tr>
              <a:tr h="477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0.98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45886"/>
                  </a:ext>
                </a:extLst>
              </a:tr>
            </a:tbl>
          </a:graphicData>
        </a:graphic>
      </p:graphicFrame>
      <p:sp>
        <p:nvSpPr>
          <p:cNvPr id="10" name="右箭头 9">
            <a:extLst>
              <a:ext uri="{FF2B5EF4-FFF2-40B4-BE49-F238E27FC236}">
                <a16:creationId xmlns:a16="http://schemas.microsoft.com/office/drawing/2014/main" id="{9E253844-F8FC-3B4C-9D57-6467D381B36C}"/>
              </a:ext>
            </a:extLst>
          </p:cNvPr>
          <p:cNvSpPr/>
          <p:nvPr/>
        </p:nvSpPr>
        <p:spPr>
          <a:xfrm>
            <a:off x="3472070" y="5455233"/>
            <a:ext cx="848139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0C1D897-5732-F343-82DF-665FF6C84907}"/>
              </a:ext>
            </a:extLst>
          </p:cNvPr>
          <p:cNvSpPr/>
          <p:nvPr/>
        </p:nvSpPr>
        <p:spPr>
          <a:xfrm>
            <a:off x="4320209" y="5100737"/>
            <a:ext cx="1775791" cy="1205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CNN</a:t>
            </a:r>
            <a:endParaRPr kumimoji="1" lang="zh-CN" altLang="en-US" dirty="0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16FA8380-CFB5-A347-AF8A-1C44FD0045D9}"/>
              </a:ext>
            </a:extLst>
          </p:cNvPr>
          <p:cNvSpPr/>
          <p:nvPr/>
        </p:nvSpPr>
        <p:spPr>
          <a:xfrm>
            <a:off x="6162261" y="5486707"/>
            <a:ext cx="848139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3" name="表格 9">
            <a:extLst>
              <a:ext uri="{FF2B5EF4-FFF2-40B4-BE49-F238E27FC236}">
                <a16:creationId xmlns:a16="http://schemas.microsoft.com/office/drawing/2014/main" id="{284BD50D-C53B-B443-BB09-68280798DBAA}"/>
              </a:ext>
            </a:extLst>
          </p:cNvPr>
          <p:cNvGraphicFramePr>
            <a:graphicFrameLocks noGrp="1"/>
          </p:cNvGraphicFramePr>
          <p:nvPr/>
        </p:nvGraphicFramePr>
        <p:xfrm>
          <a:off x="7137844" y="5313745"/>
          <a:ext cx="956289" cy="955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289">
                  <a:extLst>
                    <a:ext uri="{9D8B030D-6E8A-4147-A177-3AD203B41FA5}">
                      <a16:colId xmlns:a16="http://schemas.microsoft.com/office/drawing/2014/main" val="2012460490"/>
                    </a:ext>
                  </a:extLst>
                </a:gridCol>
              </a:tblGrid>
              <a:tr h="477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0.95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464"/>
                  </a:ext>
                </a:extLst>
              </a:tr>
              <a:tr h="477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0.05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45886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4A7BE40D-2B66-E34A-B816-71F795FA7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273" y="-7003"/>
            <a:ext cx="4382727" cy="29746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484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1C1A4-AE21-6141-9766-6340DD0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328" y="207081"/>
            <a:ext cx="4140200" cy="1325563"/>
          </a:xfrm>
        </p:spPr>
        <p:txBody>
          <a:bodyPr/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7B59E-B4BC-6F4A-B632-F026BB690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78" y="1495684"/>
            <a:ext cx="6824134" cy="132556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3 Convolutional layers (</a:t>
            </a:r>
            <a:r>
              <a:rPr kumimoji="1" lang="en-US" altLang="zh-CN" dirty="0" err="1"/>
              <a:t>Conv+BN+ReLU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2 </a:t>
            </a:r>
            <a:r>
              <a:rPr kumimoji="1" lang="en-US" altLang="zh-CN" dirty="0" err="1"/>
              <a:t>MaxPool</a:t>
            </a:r>
            <a:endParaRPr kumimoji="1" lang="en-US" altLang="zh-CN" dirty="0"/>
          </a:p>
          <a:p>
            <a:r>
              <a:rPr kumimoji="1" lang="en-US" altLang="zh-CN" dirty="0"/>
              <a:t>1 Full connected layer</a:t>
            </a:r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3C88CE-A23C-164D-8483-A81A00C6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8" y="0"/>
            <a:ext cx="1766712" cy="67456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A2F02F-4E67-1448-A146-F2B2A551E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894" y="1027906"/>
            <a:ext cx="2314928" cy="52471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48FA1F-6433-774C-A198-564DD347E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822" y="2821247"/>
            <a:ext cx="6666375" cy="37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2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F5B7A-7C70-7B4B-872B-33D087C2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FC290-9E0E-0546-B86D-5E549513C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843"/>
            <a:ext cx="10515600" cy="66921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Multiple filters (kernels) can create multiple output channels</a:t>
            </a:r>
          </a:p>
        </p:txBody>
      </p:sp>
      <p:pic>
        <p:nvPicPr>
          <p:cNvPr id="4" name="Picture 2" descr="convolution-operation-on-volume5.png-38.5kB">
            <a:extLst>
              <a:ext uri="{FF2B5EF4-FFF2-40B4-BE49-F238E27FC236}">
                <a16:creationId xmlns:a16="http://schemas.microsoft.com/office/drawing/2014/main" id="{6858DE34-8A03-C544-BB91-5CC2265D2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40" y="2945338"/>
            <a:ext cx="7810486" cy="364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D7EDEEA-BE8B-4742-9D8F-85EF3AC9AE6F}"/>
              </a:ext>
            </a:extLst>
          </p:cNvPr>
          <p:cNvSpPr/>
          <p:nvPr/>
        </p:nvSpPr>
        <p:spPr>
          <a:xfrm>
            <a:off x="775251" y="6512693"/>
            <a:ext cx="7505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https://www.zybuluo.com/hongchenzimo/note/1086311</a:t>
            </a:r>
          </a:p>
        </p:txBody>
      </p:sp>
    </p:spTree>
    <p:extLst>
      <p:ext uri="{BB962C8B-B14F-4D97-AF65-F5344CB8AC3E}">
        <p14:creationId xmlns:p14="http://schemas.microsoft.com/office/powerpoint/2010/main" val="265108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7925F-7406-464F-B810-FA814B87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601DD-C3B4-C643-8AF8-79BF98FD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C573B52B-716B-BA47-9982-CF53B21B5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0" y="1690688"/>
            <a:ext cx="8638178" cy="485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0A1F6B5-EC99-D243-B2F5-129FCDBE9CF0}"/>
              </a:ext>
            </a:extLst>
          </p:cNvPr>
          <p:cNvSpPr/>
          <p:nvPr/>
        </p:nvSpPr>
        <p:spPr>
          <a:xfrm>
            <a:off x="0" y="6550223"/>
            <a:ext cx="1051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https://towardsdatascience.com/a-comprehensive-guide-to-convolutional-neural-networks-the-eli5-way-3bd2b1164a53</a:t>
            </a:r>
          </a:p>
        </p:txBody>
      </p:sp>
    </p:spTree>
    <p:extLst>
      <p:ext uri="{BB962C8B-B14F-4D97-AF65-F5344CB8AC3E}">
        <p14:creationId xmlns:p14="http://schemas.microsoft.com/office/powerpoint/2010/main" val="417989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514D6-A600-CE49-9224-3EAB8722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9B498-03AC-C246-A079-FBB32D29C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760" y="1159581"/>
            <a:ext cx="6954078" cy="4351338"/>
          </a:xfrm>
        </p:spPr>
        <p:txBody>
          <a:bodyPr/>
          <a:lstStyle/>
          <a:p>
            <a:r>
              <a:rPr kumimoji="1" lang="en-US" altLang="zh-CN" dirty="0"/>
              <a:t>A convolutional kernel create a channel in the output data.</a:t>
            </a:r>
            <a:endParaRPr kumimoji="1" lang="zh-CN" altLang="en-US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F46998AC-EA36-7441-9192-C9D8BE5E3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4" y="1915501"/>
            <a:ext cx="3222945" cy="457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EC73498-B0AB-F54C-926F-3014635CD5A8}"/>
              </a:ext>
            </a:extLst>
          </p:cNvPr>
          <p:cNvSpPr/>
          <p:nvPr/>
        </p:nvSpPr>
        <p:spPr>
          <a:xfrm>
            <a:off x="0" y="6550223"/>
            <a:ext cx="1051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https://towardsdatascience.com/a-comprehensive-guide-to-convolutional-neural-networks-the-eli5-way-3bd2b1164a53</a:t>
            </a:r>
          </a:p>
        </p:txBody>
      </p:sp>
      <p:pic>
        <p:nvPicPr>
          <p:cNvPr id="3076" name="Picture 4" descr="multi in - multi out">
            <a:extLst>
              <a:ext uri="{FF2B5EF4-FFF2-40B4-BE49-F238E27FC236}">
                <a16:creationId xmlns:a16="http://schemas.microsoft.com/office/drawing/2014/main" id="{4680024D-B906-FB47-B2A2-6D8089366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22" y="2375379"/>
            <a:ext cx="7076155" cy="38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47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2C91D-814E-8241-B1D8-2ABF0CE5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Batch normalization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D539B-EAE8-F846-B061-704264E17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BN layers have been merged into conv layers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57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38EE4-AFD3-E14E-884B-0BEEFD59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ReLU</a:t>
            </a:r>
            <a:r>
              <a:rPr kumimoji="1" lang="en-US" altLang="zh-CN" dirty="0"/>
              <a:t>: Rectified Linear Unit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A55BC-F05E-0543-98EE-77004D166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667"/>
            <a:ext cx="10515600" cy="3806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40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" altLang="zh-CN" sz="4000" dirty="0">
                <a:solidFill>
                  <a:srgbClr val="000000"/>
                </a:solidFill>
                <a:latin typeface="Menlo" panose="020B0609030804020204" pitchFamily="49" charset="0"/>
              </a:rPr>
              <a:t> (x &lt; </a:t>
            </a:r>
            <a:r>
              <a:rPr lang="en" altLang="zh-CN" sz="4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4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4000" dirty="0">
                <a:solidFill>
                  <a:srgbClr val="000000"/>
                </a:solidFill>
                <a:latin typeface="Menlo" panose="020B0609030804020204" pitchFamily="49" charset="0"/>
              </a:rPr>
              <a:t>    x = </a:t>
            </a:r>
            <a:r>
              <a:rPr lang="en" altLang="zh-CN" sz="4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4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5464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31906</TotalTime>
  <Words>304</Words>
  <Application>Microsoft Macintosh PowerPoint</Application>
  <PresentationFormat>宽屏</PresentationFormat>
  <Paragraphs>48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CNN for Image Classification</vt:lpstr>
      <vt:lpstr>Pre-trained model</vt:lpstr>
      <vt:lpstr>Model</vt:lpstr>
      <vt:lpstr>conv</vt:lpstr>
      <vt:lpstr>conv</vt:lpstr>
      <vt:lpstr>conv</vt:lpstr>
      <vt:lpstr>Batch normalization</vt:lpstr>
      <vt:lpstr>ReLU: Rectified Linear Unit</vt:lpstr>
      <vt:lpstr>max pooling</vt:lpstr>
      <vt:lpstr>Flatten</vt:lpstr>
      <vt:lpstr>FC: Fully-Connected Layer</vt:lpstr>
      <vt:lpstr>Softmax</vt:lpstr>
      <vt:lpstr>CNN Explainer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1624</cp:revision>
  <dcterms:created xsi:type="dcterms:W3CDTF">2020-09-05T08:11:12Z</dcterms:created>
  <dcterms:modified xsi:type="dcterms:W3CDTF">2021-12-06T05:09:33Z</dcterms:modified>
  <cp:category/>
</cp:coreProperties>
</file>