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477" r:id="rId3"/>
    <p:sldId id="1115" r:id="rId4"/>
    <p:sldId id="1117" r:id="rId5"/>
    <p:sldId id="449" r:id="rId6"/>
    <p:sldId id="1132" r:id="rId7"/>
    <p:sldId id="1118" r:id="rId8"/>
    <p:sldId id="1120" r:id="rId9"/>
    <p:sldId id="455" r:id="rId10"/>
    <p:sldId id="456" r:id="rId11"/>
    <p:sldId id="457" r:id="rId12"/>
    <p:sldId id="473" r:id="rId13"/>
    <p:sldId id="474" r:id="rId14"/>
    <p:sldId id="475" r:id="rId15"/>
    <p:sldId id="1122" r:id="rId16"/>
    <p:sldId id="461" r:id="rId17"/>
    <p:sldId id="462" r:id="rId18"/>
    <p:sldId id="464" r:id="rId19"/>
    <p:sldId id="1123" r:id="rId20"/>
    <p:sldId id="1134" r:id="rId21"/>
    <p:sldId id="416" r:id="rId22"/>
    <p:sldId id="1125" r:id="rId23"/>
    <p:sldId id="343" r:id="rId24"/>
    <p:sldId id="1135" r:id="rId25"/>
    <p:sldId id="1136" r:id="rId26"/>
    <p:sldId id="1137" r:id="rId27"/>
    <p:sldId id="1138" r:id="rId28"/>
    <p:sldId id="1139" r:id="rId29"/>
    <p:sldId id="440" r:id="rId30"/>
    <p:sldId id="1141" r:id="rId31"/>
    <p:sldId id="1143" r:id="rId32"/>
    <p:sldId id="1142" r:id="rId33"/>
    <p:sldId id="441" r:id="rId34"/>
    <p:sldId id="434" r:id="rId35"/>
    <p:sldId id="114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83" d="100"/>
          <a:sy n="83" d="100"/>
        </p:scale>
        <p:origin x="1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2022/12/7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4</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7</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18</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19</a:t>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21</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34</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 Id="rId5" Type="http://schemas.openxmlformats.org/officeDocument/2006/relationships/image" Target="../media/image57.pn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 Id="rId5" Type="http://schemas.openxmlformats.org/officeDocument/2006/relationships/image" Target="../media/image64.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13, Composition &amp; Template</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B481E6AC-458E-41BF-8A79-685A648CF4C8}"/>
              </a:ext>
            </a:extLst>
          </p:cNvPr>
          <p:cNvPicPr>
            <a:picLocks noChangeAspect="1"/>
          </p:cNvPicPr>
          <p:nvPr/>
        </p:nvPicPr>
        <p:blipFill>
          <a:blip r:embed="rId2"/>
          <a:stretch>
            <a:fillRect/>
          </a:stretch>
        </p:blipFill>
        <p:spPr>
          <a:xfrm>
            <a:off x="5989724" y="992081"/>
            <a:ext cx="5925069" cy="4580594"/>
          </a:xfrm>
          <a:prstGeom prst="rect">
            <a:avLst/>
          </a:prstGeom>
          <a:ln>
            <a:solidFill>
              <a:srgbClr val="00B0F0"/>
            </a:solidFill>
          </a:ln>
        </p:spPr>
      </p:pic>
      <p:pic>
        <p:nvPicPr>
          <p:cNvPr id="34" name="图片 33">
            <a:extLst>
              <a:ext uri="{FF2B5EF4-FFF2-40B4-BE49-F238E27FC236}">
                <a16:creationId xmlns:a16="http://schemas.microsoft.com/office/drawing/2014/main" id="{1C458F3A-7784-4704-9B52-6425382ADDA3}"/>
              </a:ext>
            </a:extLst>
          </p:cNvPr>
          <p:cNvPicPr>
            <a:picLocks noChangeAspect="1"/>
          </p:cNvPicPr>
          <p:nvPr/>
        </p:nvPicPr>
        <p:blipFill>
          <a:blip r:embed="rId3"/>
          <a:stretch>
            <a:fillRect/>
          </a:stretch>
        </p:blipFill>
        <p:spPr>
          <a:xfrm>
            <a:off x="309084" y="940797"/>
            <a:ext cx="5377688" cy="4665935"/>
          </a:xfrm>
          <a:prstGeom prst="rect">
            <a:avLst/>
          </a:prstGeom>
          <a:ln>
            <a:solidFill>
              <a:srgbClr val="00B0F0"/>
            </a:solidFill>
          </a:ln>
        </p:spPr>
      </p:pic>
      <p:grpSp>
        <p:nvGrpSpPr>
          <p:cNvPr id="3" name="组合 2">
            <a:extLst>
              <a:ext uri="{FF2B5EF4-FFF2-40B4-BE49-F238E27FC236}">
                <a16:creationId xmlns:a16="http://schemas.microsoft.com/office/drawing/2014/main" id="{0D8BE377-92A0-40CB-8E67-B8F3E6B27936}"/>
              </a:ext>
            </a:extLst>
          </p:cNvPr>
          <p:cNvGrpSpPr/>
          <p:nvPr/>
        </p:nvGrpSpPr>
        <p:grpSpPr>
          <a:xfrm>
            <a:off x="623198" y="3355204"/>
            <a:ext cx="5015336" cy="825785"/>
            <a:chOff x="576164" y="3696925"/>
            <a:chExt cx="5526159" cy="909890"/>
          </a:xfrm>
        </p:grpSpPr>
        <p:sp>
          <p:nvSpPr>
            <p:cNvPr id="5" name="矩形 4"/>
            <p:cNvSpPr/>
            <p:nvPr/>
          </p:nvSpPr>
          <p:spPr>
            <a:xfrm>
              <a:off x="576164" y="4161517"/>
              <a:ext cx="5526159" cy="44529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6" name="直接箭头连接符 5"/>
            <p:cNvCxnSpPr>
              <a:cxnSpLocks/>
              <a:stCxn id="7" idx="1"/>
            </p:cNvCxnSpPr>
            <p:nvPr/>
          </p:nvCxnSpPr>
          <p:spPr>
            <a:xfrm flipH="1">
              <a:off x="1322582" y="3886343"/>
              <a:ext cx="629885" cy="28433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52467" y="3696925"/>
              <a:ext cx="2806760" cy="378834"/>
            </a:xfrm>
            <a:prstGeom prst="rect">
              <a:avLst/>
            </a:prstGeom>
            <a:noFill/>
          </p:spPr>
          <p:txBody>
            <a:bodyPr wrap="square" rtlCol="0">
              <a:spAutoFit/>
            </a:bodyPr>
            <a:lstStyle/>
            <a:p>
              <a:r>
                <a:rPr lang="en-US" altLang="zh-CN" sz="1634" dirty="0">
                  <a:solidFill>
                    <a:prstClr val="black"/>
                  </a:solidFill>
                </a:rPr>
                <a:t>constructor of class </a:t>
              </a:r>
              <a:r>
                <a:rPr lang="en-US" altLang="zh-CN" sz="1634" b="1" dirty="0">
                  <a:solidFill>
                    <a:prstClr val="black"/>
                  </a:solidFill>
                </a:rPr>
                <a:t>Student</a:t>
              </a:r>
              <a:endParaRPr lang="zh-CN" altLang="en-US" sz="1634" b="1" dirty="0">
                <a:solidFill>
                  <a:prstClr val="black"/>
                </a:solidFill>
              </a:endParaRPr>
            </a:p>
          </p:txBody>
        </p:sp>
      </p:grpSp>
      <p:grpSp>
        <p:nvGrpSpPr>
          <p:cNvPr id="2" name="组合 1">
            <a:extLst>
              <a:ext uri="{FF2B5EF4-FFF2-40B4-BE49-F238E27FC236}">
                <a16:creationId xmlns:a16="http://schemas.microsoft.com/office/drawing/2014/main" id="{6990A893-27B6-4D35-AD47-7D4C4D7C473B}"/>
              </a:ext>
            </a:extLst>
          </p:cNvPr>
          <p:cNvGrpSpPr/>
          <p:nvPr/>
        </p:nvGrpSpPr>
        <p:grpSpPr>
          <a:xfrm>
            <a:off x="623198" y="2606399"/>
            <a:ext cx="3599736" cy="778184"/>
            <a:chOff x="895623" y="2626122"/>
            <a:chExt cx="3966376" cy="857443"/>
          </a:xfrm>
        </p:grpSpPr>
        <p:sp>
          <p:nvSpPr>
            <p:cNvPr id="8" name="矩形 7"/>
            <p:cNvSpPr/>
            <p:nvPr/>
          </p:nvSpPr>
          <p:spPr>
            <a:xfrm>
              <a:off x="895623" y="3038267"/>
              <a:ext cx="1537274" cy="44529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9" name="直接箭头连接符 8"/>
            <p:cNvCxnSpPr/>
            <p:nvPr/>
          </p:nvCxnSpPr>
          <p:spPr>
            <a:xfrm flipH="1">
              <a:off x="2285901" y="2928829"/>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12093" y="2626122"/>
              <a:ext cx="2149906"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Student</a:t>
              </a:r>
              <a:endParaRPr lang="zh-CN" altLang="en-US" sz="1634" b="1" dirty="0">
                <a:solidFill>
                  <a:prstClr val="black"/>
                </a:solidFill>
              </a:endParaRPr>
            </a:p>
          </p:txBody>
        </p:sp>
      </p:grpSp>
      <p:grpSp>
        <p:nvGrpSpPr>
          <p:cNvPr id="4" name="组合 3">
            <a:extLst>
              <a:ext uri="{FF2B5EF4-FFF2-40B4-BE49-F238E27FC236}">
                <a16:creationId xmlns:a16="http://schemas.microsoft.com/office/drawing/2014/main" id="{EBD9947F-1A8D-4094-9C7D-A58B6AD33924}"/>
              </a:ext>
            </a:extLst>
          </p:cNvPr>
          <p:cNvGrpSpPr/>
          <p:nvPr/>
        </p:nvGrpSpPr>
        <p:grpSpPr>
          <a:xfrm>
            <a:off x="6279703" y="2085403"/>
            <a:ext cx="3689876" cy="681135"/>
            <a:chOff x="6477047" y="2482106"/>
            <a:chExt cx="4065697" cy="750510"/>
          </a:xfrm>
        </p:grpSpPr>
        <p:sp>
          <p:nvSpPr>
            <p:cNvPr id="11" name="矩形 10"/>
            <p:cNvSpPr/>
            <p:nvPr/>
          </p:nvSpPr>
          <p:spPr>
            <a:xfrm>
              <a:off x="6477047" y="2946009"/>
              <a:ext cx="1390278" cy="28660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2" name="直接箭头连接符 11"/>
            <p:cNvCxnSpPr/>
            <p:nvPr/>
          </p:nvCxnSpPr>
          <p:spPr>
            <a:xfrm flipH="1">
              <a:off x="7850072" y="2784813"/>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76264" y="2482106"/>
              <a:ext cx="2266480"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Student1</a:t>
              </a:r>
              <a:endParaRPr lang="zh-CN" altLang="en-US" sz="1634" b="1" dirty="0">
                <a:solidFill>
                  <a:prstClr val="black"/>
                </a:solidFill>
              </a:endParaRPr>
            </a:p>
          </p:txBody>
        </p:sp>
      </p:grpSp>
      <p:grpSp>
        <p:nvGrpSpPr>
          <p:cNvPr id="17" name="组合 16">
            <a:extLst>
              <a:ext uri="{FF2B5EF4-FFF2-40B4-BE49-F238E27FC236}">
                <a16:creationId xmlns:a16="http://schemas.microsoft.com/office/drawing/2014/main" id="{F551F6ED-11B5-4284-86D4-C1CBB07D4A1D}"/>
              </a:ext>
            </a:extLst>
          </p:cNvPr>
          <p:cNvGrpSpPr/>
          <p:nvPr/>
        </p:nvGrpSpPr>
        <p:grpSpPr>
          <a:xfrm>
            <a:off x="6363627" y="2670942"/>
            <a:ext cx="5668539" cy="1611024"/>
            <a:chOff x="6606380" y="3299289"/>
            <a:chExt cx="6245892" cy="1775105"/>
          </a:xfrm>
        </p:grpSpPr>
        <p:sp>
          <p:nvSpPr>
            <p:cNvPr id="14" name="矩形 13"/>
            <p:cNvSpPr/>
            <p:nvPr/>
          </p:nvSpPr>
          <p:spPr>
            <a:xfrm>
              <a:off x="6606380" y="3974370"/>
              <a:ext cx="6245892" cy="1100024"/>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5" name="直接箭头连接符 14"/>
            <p:cNvCxnSpPr>
              <a:cxnSpLocks/>
            </p:cNvCxnSpPr>
            <p:nvPr/>
          </p:nvCxnSpPr>
          <p:spPr>
            <a:xfrm flipH="1">
              <a:off x="7468927" y="3713632"/>
              <a:ext cx="335930" cy="2396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53701" y="3299289"/>
              <a:ext cx="3080075" cy="378829"/>
            </a:xfrm>
            <a:prstGeom prst="rect">
              <a:avLst/>
            </a:prstGeom>
            <a:noFill/>
          </p:spPr>
          <p:txBody>
            <a:bodyPr wrap="square" rtlCol="0">
              <a:spAutoFit/>
            </a:bodyPr>
            <a:lstStyle/>
            <a:p>
              <a:r>
                <a:rPr lang="en-US" altLang="zh-CN" sz="1634" dirty="0">
                  <a:solidFill>
                    <a:prstClr val="black"/>
                  </a:solidFill>
                </a:rPr>
                <a:t>constructor of </a:t>
              </a:r>
              <a:r>
                <a:rPr lang="en-US" altLang="zh-CN" sz="1634" b="1" dirty="0">
                  <a:solidFill>
                    <a:prstClr val="black"/>
                  </a:solidFill>
                </a:rPr>
                <a:t>Student1</a:t>
              </a:r>
              <a:endParaRPr lang="zh-CN" altLang="en-US" sz="1634" b="1" dirty="0">
                <a:solidFill>
                  <a:prstClr val="black"/>
                </a:solidFill>
              </a:endParaRPr>
            </a:p>
          </p:txBody>
        </p:sp>
      </p:grpSp>
      <p:grpSp>
        <p:nvGrpSpPr>
          <p:cNvPr id="20" name="组合 19"/>
          <p:cNvGrpSpPr/>
          <p:nvPr/>
        </p:nvGrpSpPr>
        <p:grpSpPr>
          <a:xfrm>
            <a:off x="7468387" y="3038715"/>
            <a:ext cx="3783191" cy="376757"/>
            <a:chOff x="5022205" y="3346202"/>
            <a:chExt cx="5112568" cy="144016"/>
          </a:xfrm>
        </p:grpSpPr>
        <p:cxnSp>
          <p:nvCxnSpPr>
            <p:cNvPr id="21" name="直接连接符 20"/>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022205" y="3346202"/>
              <a:ext cx="51125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013477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8514017" y="2972739"/>
            <a:ext cx="3111464" cy="442725"/>
            <a:chOff x="5022205" y="3346202"/>
            <a:chExt cx="5112568" cy="182932"/>
          </a:xfrm>
        </p:grpSpPr>
        <p:cxnSp>
          <p:nvCxnSpPr>
            <p:cNvPr id="25" name="直接连接符 24"/>
            <p:cNvCxnSpPr>
              <a:cxnSpLocks/>
            </p:cNvCxnSpPr>
            <p:nvPr/>
          </p:nvCxnSpPr>
          <p:spPr>
            <a:xfrm flipH="1">
              <a:off x="5022205" y="3346202"/>
              <a:ext cx="2" cy="17576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22205" y="3346202"/>
              <a:ext cx="51125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0134773" y="3346202"/>
              <a:ext cx="0" cy="182932"/>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直接箭头连接符 31">
            <a:extLst>
              <a:ext uri="{FF2B5EF4-FFF2-40B4-BE49-F238E27FC236}">
                <a16:creationId xmlns:a16="http://schemas.microsoft.com/office/drawing/2014/main" id="{C9296383-7148-45C2-82F8-74FF9133EAAA}"/>
              </a:ext>
            </a:extLst>
          </p:cNvPr>
          <p:cNvCxnSpPr>
            <a:cxnSpLocks/>
          </p:cNvCxnSpPr>
          <p:nvPr/>
        </p:nvCxnSpPr>
        <p:spPr>
          <a:xfrm flipH="1">
            <a:off x="7649738" y="3555800"/>
            <a:ext cx="2319841" cy="3767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468388" y="1792097"/>
            <a:ext cx="1699147"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415205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2DA33A7B-2E45-4A0B-A417-CFCCAF14C288}"/>
              </a:ext>
            </a:extLst>
          </p:cNvPr>
          <p:cNvPicPr>
            <a:picLocks noChangeAspect="1"/>
          </p:cNvPicPr>
          <p:nvPr/>
        </p:nvPicPr>
        <p:blipFill>
          <a:blip r:embed="rId2"/>
          <a:stretch>
            <a:fillRect/>
          </a:stretch>
        </p:blipFill>
        <p:spPr>
          <a:xfrm>
            <a:off x="376421" y="1199506"/>
            <a:ext cx="6733827" cy="4458988"/>
          </a:xfrm>
          <a:prstGeom prst="rect">
            <a:avLst/>
          </a:prstGeom>
          <a:ln>
            <a:noFill/>
          </a:ln>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395" y="215486"/>
            <a:ext cx="5831809" cy="177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3356" y="2773118"/>
            <a:ext cx="1373262" cy="105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3157483" y="2852068"/>
            <a:ext cx="3364389" cy="515592"/>
            <a:chOff x="5022205" y="3346202"/>
            <a:chExt cx="5112568" cy="144016"/>
          </a:xfrm>
        </p:grpSpPr>
        <p:cxnSp>
          <p:nvCxnSpPr>
            <p:cNvPr id="6" name="直接连接符 5"/>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22205" y="3346202"/>
              <a:ext cx="51125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013477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1706545" y="3087540"/>
            <a:ext cx="4493529" cy="301195"/>
            <a:chOff x="5022205" y="3346202"/>
            <a:chExt cx="5112568" cy="144016"/>
          </a:xfrm>
        </p:grpSpPr>
        <p:cxnSp>
          <p:nvCxnSpPr>
            <p:cNvPr id="10" name="直接连接符 9"/>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22205" y="3346202"/>
              <a:ext cx="51125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013477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4116253" y="2691024"/>
            <a:ext cx="2760434" cy="649278"/>
            <a:chOff x="3490069" y="3346202"/>
            <a:chExt cx="6644704" cy="144016"/>
          </a:xfrm>
        </p:grpSpPr>
        <p:cxnSp>
          <p:nvCxnSpPr>
            <p:cNvPr id="14" name="直接连接符 13"/>
            <p:cNvCxnSpPr/>
            <p:nvPr/>
          </p:nvCxnSpPr>
          <p:spPr>
            <a:xfrm>
              <a:off x="3490069"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a:off x="3490069" y="3346202"/>
              <a:ext cx="664470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013477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6EBA65AD-BB75-4EA7-9844-51DC85AA03B9}"/>
              </a:ext>
            </a:extLst>
          </p:cNvPr>
          <p:cNvGrpSpPr/>
          <p:nvPr/>
        </p:nvGrpSpPr>
        <p:grpSpPr>
          <a:xfrm>
            <a:off x="698220" y="2800188"/>
            <a:ext cx="6412027" cy="1388920"/>
            <a:chOff x="793981" y="2024774"/>
            <a:chExt cx="7065104" cy="1530380"/>
          </a:xfrm>
        </p:grpSpPr>
        <p:sp>
          <p:nvSpPr>
            <p:cNvPr id="17" name="矩形 16"/>
            <p:cNvSpPr/>
            <p:nvPr/>
          </p:nvSpPr>
          <p:spPr>
            <a:xfrm>
              <a:off x="793981" y="2568716"/>
              <a:ext cx="7065104" cy="98643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8" name="直接箭头连接符 17"/>
            <p:cNvCxnSpPr>
              <a:cxnSpLocks/>
            </p:cNvCxnSpPr>
            <p:nvPr/>
          </p:nvCxnSpPr>
          <p:spPr>
            <a:xfrm flipH="1">
              <a:off x="1331648" y="2353679"/>
              <a:ext cx="296332" cy="26535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23846" y="2024774"/>
              <a:ext cx="3440113" cy="378831"/>
            </a:xfrm>
            <a:prstGeom prst="rect">
              <a:avLst/>
            </a:prstGeom>
            <a:noFill/>
          </p:spPr>
          <p:txBody>
            <a:bodyPr wrap="square" rtlCol="0">
              <a:spAutoFit/>
            </a:bodyPr>
            <a:lstStyle/>
            <a:p>
              <a:r>
                <a:rPr lang="en-US" altLang="zh-CN" sz="1634" dirty="0">
                  <a:solidFill>
                    <a:prstClr val="black"/>
                  </a:solidFill>
                </a:rPr>
                <a:t>constructor of </a:t>
              </a:r>
              <a:r>
                <a:rPr lang="en-US" altLang="zh-CN" sz="1634" b="1" dirty="0">
                  <a:solidFill>
                    <a:prstClr val="black"/>
                  </a:solidFill>
                </a:rPr>
                <a:t>Student2</a:t>
              </a:r>
              <a:endParaRPr lang="zh-CN" altLang="en-US" sz="1634" b="1" dirty="0">
                <a:solidFill>
                  <a:prstClr val="black"/>
                </a:solidFill>
              </a:endParaRPr>
            </a:p>
          </p:txBody>
        </p:sp>
      </p:grpSp>
      <p:cxnSp>
        <p:nvCxnSpPr>
          <p:cNvPr id="21" name="直接箭头连接符 20">
            <a:extLst>
              <a:ext uri="{FF2B5EF4-FFF2-40B4-BE49-F238E27FC236}">
                <a16:creationId xmlns:a16="http://schemas.microsoft.com/office/drawing/2014/main" id="{4F5268D5-0788-40C6-BDC5-2EB9187FBA19}"/>
              </a:ext>
            </a:extLst>
          </p:cNvPr>
          <p:cNvCxnSpPr>
            <a:cxnSpLocks/>
          </p:cNvCxnSpPr>
          <p:nvPr/>
        </p:nvCxnSpPr>
        <p:spPr>
          <a:xfrm flipH="1">
            <a:off x="2044188" y="3440388"/>
            <a:ext cx="2828896" cy="4131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A01B8601-4C3B-44D2-98CC-B9C8B701415E}"/>
              </a:ext>
            </a:extLst>
          </p:cNvPr>
          <p:cNvGrpSpPr/>
          <p:nvPr/>
        </p:nvGrpSpPr>
        <p:grpSpPr>
          <a:xfrm>
            <a:off x="666270" y="2207797"/>
            <a:ext cx="3689876" cy="681135"/>
            <a:chOff x="6477047" y="2482106"/>
            <a:chExt cx="4065697" cy="750510"/>
          </a:xfrm>
        </p:grpSpPr>
        <p:sp>
          <p:nvSpPr>
            <p:cNvPr id="27" name="矩形 26">
              <a:extLst>
                <a:ext uri="{FF2B5EF4-FFF2-40B4-BE49-F238E27FC236}">
                  <a16:creationId xmlns:a16="http://schemas.microsoft.com/office/drawing/2014/main" id="{B71360AF-136B-4664-BA6F-A22D016159D8}"/>
                </a:ext>
              </a:extLst>
            </p:cNvPr>
            <p:cNvSpPr/>
            <p:nvPr/>
          </p:nvSpPr>
          <p:spPr>
            <a:xfrm>
              <a:off x="6477047" y="2946009"/>
              <a:ext cx="1390278" cy="28660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8" name="直接箭头连接符 27">
              <a:extLst>
                <a:ext uri="{FF2B5EF4-FFF2-40B4-BE49-F238E27FC236}">
                  <a16:creationId xmlns:a16="http://schemas.microsoft.com/office/drawing/2014/main" id="{21C7316F-648A-4E60-B194-2589E6411767}"/>
                </a:ext>
              </a:extLst>
            </p:cNvPr>
            <p:cNvCxnSpPr/>
            <p:nvPr/>
          </p:nvCxnSpPr>
          <p:spPr>
            <a:xfrm flipH="1">
              <a:off x="7850072" y="2784813"/>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12">
              <a:extLst>
                <a:ext uri="{FF2B5EF4-FFF2-40B4-BE49-F238E27FC236}">
                  <a16:creationId xmlns:a16="http://schemas.microsoft.com/office/drawing/2014/main" id="{20BA57E9-CE44-4199-985E-F1977472EE9F}"/>
                </a:ext>
              </a:extLst>
            </p:cNvPr>
            <p:cNvSpPr txBox="1"/>
            <p:nvPr/>
          </p:nvSpPr>
          <p:spPr>
            <a:xfrm>
              <a:off x="8276264" y="2482106"/>
              <a:ext cx="2266480"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Student2</a:t>
              </a:r>
              <a:endParaRPr lang="zh-CN" altLang="en-US" sz="1634" b="1" dirty="0">
                <a:solidFill>
                  <a:prstClr val="black"/>
                </a:solidFill>
              </a:endParaRPr>
            </a:p>
          </p:txBody>
        </p:sp>
      </p:grpSp>
      <p:sp>
        <p:nvSpPr>
          <p:cNvPr id="30" name="矩形 29"/>
          <p:cNvSpPr/>
          <p:nvPr/>
        </p:nvSpPr>
        <p:spPr>
          <a:xfrm>
            <a:off x="1776564" y="1946389"/>
            <a:ext cx="1699147"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65089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DD50EF8-7C84-4E71-88BF-8D4AE2E8EE5F}"/>
              </a:ext>
            </a:extLst>
          </p:cNvPr>
          <p:cNvPicPr>
            <a:picLocks noChangeAspect="1"/>
          </p:cNvPicPr>
          <p:nvPr/>
        </p:nvPicPr>
        <p:blipFill>
          <a:blip r:embed="rId2"/>
          <a:stretch>
            <a:fillRect/>
          </a:stretch>
        </p:blipFill>
        <p:spPr>
          <a:xfrm>
            <a:off x="3306434" y="1751739"/>
            <a:ext cx="6555143" cy="378910"/>
          </a:xfrm>
          <a:prstGeom prst="rect">
            <a:avLst/>
          </a:prstGeom>
        </p:spPr>
      </p:pic>
      <p:sp>
        <p:nvSpPr>
          <p:cNvPr id="2" name="文本框 1">
            <a:extLst>
              <a:ext uri="{FF2B5EF4-FFF2-40B4-BE49-F238E27FC236}">
                <a16:creationId xmlns:a16="http://schemas.microsoft.com/office/drawing/2014/main" id="{20B37CC0-D5FD-4937-AE42-A495A3B5F948}"/>
              </a:ext>
            </a:extLst>
          </p:cNvPr>
          <p:cNvSpPr txBox="1"/>
          <p:nvPr/>
        </p:nvSpPr>
        <p:spPr>
          <a:xfrm>
            <a:off x="1096588" y="1047453"/>
            <a:ext cx="10848399" cy="707886"/>
          </a:xfrm>
          <a:prstGeom prst="rect">
            <a:avLst/>
          </a:prstGeom>
          <a:noFill/>
        </p:spPr>
        <p:txBody>
          <a:bodyPr wrap="square">
            <a:spAutoFit/>
          </a:bodyPr>
          <a:lstStyle/>
          <a:p>
            <a:r>
              <a:rPr lang="en-US" altLang="zh-CN" sz="2000" dirty="0"/>
              <a:t>MI describes a class that has more than one immediate base class. As with single inheritance, public MI should express an </a:t>
            </a:r>
            <a:r>
              <a:rPr lang="en-US" altLang="zh-CN" sz="2000" b="1" dirty="0"/>
              <a:t>is-a</a:t>
            </a:r>
            <a:r>
              <a:rPr lang="en-US" altLang="zh-CN" sz="2000" dirty="0"/>
              <a:t> relationship.</a:t>
            </a:r>
            <a:endParaRPr lang="zh-CN" altLang="en-US" sz="2000" dirty="0"/>
          </a:p>
        </p:txBody>
      </p:sp>
      <p:sp>
        <p:nvSpPr>
          <p:cNvPr id="3" name="Content Placeholder 2">
            <a:extLst>
              <a:ext uri="{FF2B5EF4-FFF2-40B4-BE49-F238E27FC236}">
                <a16:creationId xmlns:a16="http://schemas.microsoft.com/office/drawing/2014/main" id="{3ACE5960-FF0E-40D4-9940-A7D91E9E970A}"/>
              </a:ext>
            </a:extLst>
          </p:cNvPr>
          <p:cNvSpPr txBox="1">
            <a:spLocks/>
          </p:cNvSpPr>
          <p:nvPr/>
        </p:nvSpPr>
        <p:spPr>
          <a:xfrm>
            <a:off x="1751779" y="292113"/>
            <a:ext cx="4667294" cy="522814"/>
          </a:xfrm>
          <a:prstGeom prst="rect">
            <a:avLst/>
          </a:prstGeom>
        </p:spPr>
        <p:txBody>
          <a:bodyPr/>
          <a:lstStyle>
            <a:lvl1pPr marL="445050" indent="-445050" algn="l" defTabSz="1186800"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64275" indent="-370875" algn="l" defTabSz="118680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83500" indent="-296700" algn="l" defTabSz="1186800"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76900"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702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636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570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504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438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 Multiple Inheritance(MI)</a:t>
            </a:r>
          </a:p>
          <a:p>
            <a:pPr marL="129032" lvl="1" indent="0">
              <a:spcBef>
                <a:spcPts val="1413"/>
              </a:spcBef>
              <a:buSzPct val="68000"/>
              <a:buNone/>
            </a:pPr>
            <a:r>
              <a:rPr lang="en-US" sz="2541" b="1" dirty="0">
                <a:solidFill>
                  <a:prstClr val="black"/>
                </a:solidFill>
              </a:rPr>
              <a:t>  </a:t>
            </a:r>
          </a:p>
        </p:txBody>
      </p:sp>
      <p:grpSp>
        <p:nvGrpSpPr>
          <p:cNvPr id="22" name="组合 21">
            <a:extLst>
              <a:ext uri="{FF2B5EF4-FFF2-40B4-BE49-F238E27FC236}">
                <a16:creationId xmlns:a16="http://schemas.microsoft.com/office/drawing/2014/main" id="{551D6065-60FE-4EA0-A6F2-BEA33FA27059}"/>
              </a:ext>
            </a:extLst>
          </p:cNvPr>
          <p:cNvGrpSpPr/>
          <p:nvPr/>
        </p:nvGrpSpPr>
        <p:grpSpPr>
          <a:xfrm>
            <a:off x="4757779" y="1824263"/>
            <a:ext cx="5054782" cy="868185"/>
            <a:chOff x="4391025" y="2010067"/>
            <a:chExt cx="5569621" cy="956614"/>
          </a:xfrm>
        </p:grpSpPr>
        <p:grpSp>
          <p:nvGrpSpPr>
            <p:cNvPr id="6" name="组合 5">
              <a:extLst>
                <a:ext uri="{FF2B5EF4-FFF2-40B4-BE49-F238E27FC236}">
                  <a16:creationId xmlns:a16="http://schemas.microsoft.com/office/drawing/2014/main" id="{4E2F0F68-BE9B-45E6-92C6-0B7AD6A3B160}"/>
                </a:ext>
              </a:extLst>
            </p:cNvPr>
            <p:cNvGrpSpPr/>
            <p:nvPr/>
          </p:nvGrpSpPr>
          <p:grpSpPr>
            <a:xfrm>
              <a:off x="4391025" y="2010067"/>
              <a:ext cx="5569621" cy="956614"/>
              <a:chOff x="4391025" y="2226803"/>
              <a:chExt cx="5569621" cy="956614"/>
            </a:xfrm>
          </p:grpSpPr>
          <p:sp>
            <p:nvSpPr>
              <p:cNvPr id="7" name="矩形 6">
                <a:extLst>
                  <a:ext uri="{FF2B5EF4-FFF2-40B4-BE49-F238E27FC236}">
                    <a16:creationId xmlns:a16="http://schemas.microsoft.com/office/drawing/2014/main" id="{263FC9A1-BB21-454D-B120-7FAB892CA2BC}"/>
                  </a:ext>
                </a:extLst>
              </p:cNvPr>
              <p:cNvSpPr/>
              <p:nvPr/>
            </p:nvSpPr>
            <p:spPr>
              <a:xfrm>
                <a:off x="5012325" y="2226803"/>
                <a:ext cx="4104458" cy="29910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8" name="直接箭头连接符 7">
                <a:extLst>
                  <a:ext uri="{FF2B5EF4-FFF2-40B4-BE49-F238E27FC236}">
                    <a16:creationId xmlns:a16="http://schemas.microsoft.com/office/drawing/2014/main" id="{7E95D232-228B-4414-B0CC-2B55FE2F7EB5}"/>
                  </a:ext>
                </a:extLst>
              </p:cNvPr>
              <p:cNvCxnSpPr>
                <a:cxnSpLocks/>
              </p:cNvCxnSpPr>
              <p:nvPr/>
            </p:nvCxnSpPr>
            <p:spPr>
              <a:xfrm flipH="1" flipV="1">
                <a:off x="5687170" y="2501618"/>
                <a:ext cx="936102" cy="36003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12">
                <a:extLst>
                  <a:ext uri="{FF2B5EF4-FFF2-40B4-BE49-F238E27FC236}">
                    <a16:creationId xmlns:a16="http://schemas.microsoft.com/office/drawing/2014/main" id="{F45CDD63-0E7F-435E-ABEB-93E6FD363D04}"/>
                  </a:ext>
                </a:extLst>
              </p:cNvPr>
              <p:cNvSpPr txBox="1"/>
              <p:nvPr/>
            </p:nvSpPr>
            <p:spPr>
              <a:xfrm>
                <a:off x="4391025" y="2804588"/>
                <a:ext cx="5569621" cy="378829"/>
              </a:xfrm>
              <a:prstGeom prst="rect">
                <a:avLst/>
              </a:prstGeom>
              <a:noFill/>
            </p:spPr>
            <p:txBody>
              <a:bodyPr wrap="none" rtlCol="0">
                <a:spAutoFit/>
              </a:bodyPr>
              <a:lstStyle/>
              <a:p>
                <a:r>
                  <a:rPr lang="en-US" altLang="zh-CN" sz="1634" dirty="0"/>
                  <a:t>you must qualify each base class with the keyword </a:t>
                </a:r>
                <a:r>
                  <a:rPr lang="en-US" altLang="zh-CN" sz="1634" b="1" dirty="0"/>
                  <a:t>public</a:t>
                </a:r>
                <a:endParaRPr lang="zh-CN" altLang="en-US" sz="1634" b="1" dirty="0">
                  <a:solidFill>
                    <a:prstClr val="black"/>
                  </a:solidFill>
                </a:endParaRPr>
              </a:p>
            </p:txBody>
          </p:sp>
        </p:grpSp>
        <p:cxnSp>
          <p:nvCxnSpPr>
            <p:cNvPr id="16" name="直接箭头连接符 15">
              <a:extLst>
                <a:ext uri="{FF2B5EF4-FFF2-40B4-BE49-F238E27FC236}">
                  <a16:creationId xmlns:a16="http://schemas.microsoft.com/office/drawing/2014/main" id="{A7DE864D-EB85-4CFF-A448-010C845186E7}"/>
                </a:ext>
              </a:extLst>
            </p:cNvPr>
            <p:cNvCxnSpPr>
              <a:cxnSpLocks/>
            </p:cNvCxnSpPr>
            <p:nvPr/>
          </p:nvCxnSpPr>
          <p:spPr>
            <a:xfrm flipV="1">
              <a:off x="6623273" y="2310103"/>
              <a:ext cx="684075" cy="33481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3" name="文本框 22">
            <a:extLst>
              <a:ext uri="{FF2B5EF4-FFF2-40B4-BE49-F238E27FC236}">
                <a16:creationId xmlns:a16="http://schemas.microsoft.com/office/drawing/2014/main" id="{CD8326E5-4002-44F4-9E22-EA39B1806414}"/>
              </a:ext>
            </a:extLst>
          </p:cNvPr>
          <p:cNvSpPr txBox="1"/>
          <p:nvPr/>
        </p:nvSpPr>
        <p:spPr>
          <a:xfrm>
            <a:off x="4345401" y="3509322"/>
            <a:ext cx="7057705" cy="1015663"/>
          </a:xfrm>
          <a:prstGeom prst="rect">
            <a:avLst/>
          </a:prstGeom>
          <a:noFill/>
        </p:spPr>
        <p:txBody>
          <a:bodyPr wrap="square">
            <a:spAutoFit/>
          </a:bodyPr>
          <a:lstStyle/>
          <a:p>
            <a:r>
              <a:rPr lang="en-US" altLang="zh-CN" sz="2000" b="1" dirty="0"/>
              <a:t>Graduate</a:t>
            </a:r>
            <a:r>
              <a:rPr lang="en-US" altLang="zh-CN" sz="2000" dirty="0"/>
              <a:t> has two copies of </a:t>
            </a:r>
            <a:r>
              <a:rPr lang="en-US" altLang="zh-CN" sz="2000" b="1" dirty="0"/>
              <a:t>Person</a:t>
            </a:r>
            <a:r>
              <a:rPr lang="en-US" altLang="zh-CN" sz="2000" dirty="0"/>
              <a:t> objects. Because both </a:t>
            </a:r>
            <a:r>
              <a:rPr lang="en-US" altLang="zh-CN" sz="2000" b="1" dirty="0"/>
              <a:t>Student </a:t>
            </a:r>
            <a:r>
              <a:rPr lang="en-US" altLang="zh-CN" sz="2000" dirty="0"/>
              <a:t>and </a:t>
            </a:r>
            <a:r>
              <a:rPr lang="en-US" altLang="zh-CN" sz="2000" b="1" dirty="0"/>
              <a:t>Teacher</a:t>
            </a:r>
            <a:r>
              <a:rPr lang="en-US" altLang="zh-CN" sz="2000" dirty="0"/>
              <a:t> inherit the </a:t>
            </a:r>
            <a:r>
              <a:rPr lang="en-US" altLang="zh-CN" sz="2000" b="1" dirty="0"/>
              <a:t>Person</a:t>
            </a:r>
            <a:r>
              <a:rPr lang="en-US" altLang="zh-CN" sz="2000" dirty="0"/>
              <a:t> component, </a:t>
            </a:r>
            <a:r>
              <a:rPr lang="en-US" altLang="zh-CN" sz="2000" b="1" dirty="0"/>
              <a:t>Graduate </a:t>
            </a:r>
            <a:r>
              <a:rPr lang="en-US" altLang="zh-CN" sz="2000" dirty="0"/>
              <a:t>winds up with two </a:t>
            </a:r>
            <a:r>
              <a:rPr lang="en-US" altLang="zh-CN" sz="2000" b="1" dirty="0"/>
              <a:t>Person</a:t>
            </a:r>
            <a:r>
              <a:rPr lang="en-US" altLang="zh-CN" sz="2000" dirty="0"/>
              <a:t> components.</a:t>
            </a:r>
            <a:endParaRPr lang="zh-CN" altLang="en-US" sz="2000" dirty="0"/>
          </a:p>
        </p:txBody>
      </p:sp>
      <p:grpSp>
        <p:nvGrpSpPr>
          <p:cNvPr id="13" name="组合 12">
            <a:extLst>
              <a:ext uri="{FF2B5EF4-FFF2-40B4-BE49-F238E27FC236}">
                <a16:creationId xmlns:a16="http://schemas.microsoft.com/office/drawing/2014/main" id="{9D67DE86-4DE0-4CB3-A48A-71DCA7C65E9E}"/>
              </a:ext>
            </a:extLst>
          </p:cNvPr>
          <p:cNvGrpSpPr/>
          <p:nvPr/>
        </p:nvGrpSpPr>
        <p:grpSpPr>
          <a:xfrm>
            <a:off x="293589" y="2130649"/>
            <a:ext cx="3463646" cy="2932134"/>
            <a:chOff x="802504" y="1411791"/>
            <a:chExt cx="3463646" cy="2932134"/>
          </a:xfrm>
        </p:grpSpPr>
        <p:sp>
          <p:nvSpPr>
            <p:cNvPr id="14" name="矩形 13">
              <a:extLst>
                <a:ext uri="{FF2B5EF4-FFF2-40B4-BE49-F238E27FC236}">
                  <a16:creationId xmlns:a16="http://schemas.microsoft.com/office/drawing/2014/main" id="{6C1BF3E2-C7CE-4A5F-A093-FB1B4737CFC9}"/>
                </a:ext>
              </a:extLst>
            </p:cNvPr>
            <p:cNvSpPr/>
            <p:nvPr/>
          </p:nvSpPr>
          <p:spPr>
            <a:xfrm>
              <a:off x="1913485" y="1411791"/>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Person</a:t>
              </a:r>
              <a:endParaRPr lang="zh-CN" altLang="en-US" sz="1634" dirty="0"/>
            </a:p>
          </p:txBody>
        </p:sp>
        <p:cxnSp>
          <p:nvCxnSpPr>
            <p:cNvPr id="17" name="直接箭头连接符 16">
              <a:extLst>
                <a:ext uri="{FF2B5EF4-FFF2-40B4-BE49-F238E27FC236}">
                  <a16:creationId xmlns:a16="http://schemas.microsoft.com/office/drawing/2014/main" id="{3626F58C-36D9-4590-B0FD-17A49D34D824}"/>
                </a:ext>
              </a:extLst>
            </p:cNvPr>
            <p:cNvCxnSpPr>
              <a:cxnSpLocks/>
              <a:endCxn id="14" idx="2"/>
            </p:cNvCxnSpPr>
            <p:nvPr/>
          </p:nvCxnSpPr>
          <p:spPr>
            <a:xfrm flipV="1">
              <a:off x="1652078" y="1999957"/>
              <a:ext cx="980277" cy="692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7C2623E-22EB-4B70-8195-B4D1F53EB4B9}"/>
                </a:ext>
              </a:extLst>
            </p:cNvPr>
            <p:cNvSpPr/>
            <p:nvPr/>
          </p:nvSpPr>
          <p:spPr>
            <a:xfrm>
              <a:off x="802504" y="2692163"/>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Student</a:t>
              </a:r>
              <a:endParaRPr lang="zh-CN" altLang="en-US" sz="1634" dirty="0"/>
            </a:p>
          </p:txBody>
        </p:sp>
        <p:sp>
          <p:nvSpPr>
            <p:cNvPr id="19" name="矩形 18">
              <a:extLst>
                <a:ext uri="{FF2B5EF4-FFF2-40B4-BE49-F238E27FC236}">
                  <a16:creationId xmlns:a16="http://schemas.microsoft.com/office/drawing/2014/main" id="{024FC3E4-88B0-4E0E-9C27-CEBDBA70A3FD}"/>
                </a:ext>
              </a:extLst>
            </p:cNvPr>
            <p:cNvSpPr/>
            <p:nvPr/>
          </p:nvSpPr>
          <p:spPr>
            <a:xfrm>
              <a:off x="1782781" y="3755759"/>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Graduate</a:t>
              </a:r>
              <a:endParaRPr lang="zh-CN" altLang="en-US" sz="1634" dirty="0"/>
            </a:p>
          </p:txBody>
        </p:sp>
        <p:cxnSp>
          <p:nvCxnSpPr>
            <p:cNvPr id="20" name="直接箭头连接符 19">
              <a:extLst>
                <a:ext uri="{FF2B5EF4-FFF2-40B4-BE49-F238E27FC236}">
                  <a16:creationId xmlns:a16="http://schemas.microsoft.com/office/drawing/2014/main" id="{2DEEB7D6-34C8-4A31-9BA9-C6475810769D}"/>
                </a:ext>
              </a:extLst>
            </p:cNvPr>
            <p:cNvCxnSpPr>
              <a:cxnSpLocks/>
              <a:endCxn id="18" idx="2"/>
            </p:cNvCxnSpPr>
            <p:nvPr/>
          </p:nvCxnSpPr>
          <p:spPr>
            <a:xfrm flipH="1" flipV="1">
              <a:off x="1521374" y="3280330"/>
              <a:ext cx="849573" cy="475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17B59389-AEEA-4BDE-B840-30DD1734ACFE}"/>
                </a:ext>
              </a:extLst>
            </p:cNvPr>
            <p:cNvSpPr/>
            <p:nvPr/>
          </p:nvSpPr>
          <p:spPr>
            <a:xfrm>
              <a:off x="2828410" y="2710130"/>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Teacher</a:t>
              </a:r>
              <a:endParaRPr lang="zh-CN" altLang="en-US" sz="1634" dirty="0"/>
            </a:p>
          </p:txBody>
        </p:sp>
        <p:cxnSp>
          <p:nvCxnSpPr>
            <p:cNvPr id="24" name="直接箭头连接符 23">
              <a:extLst>
                <a:ext uri="{FF2B5EF4-FFF2-40B4-BE49-F238E27FC236}">
                  <a16:creationId xmlns:a16="http://schemas.microsoft.com/office/drawing/2014/main" id="{1E088023-85E8-453D-A171-48BC6F1D3A7E}"/>
                </a:ext>
              </a:extLst>
            </p:cNvPr>
            <p:cNvCxnSpPr>
              <a:cxnSpLocks/>
              <a:endCxn id="14" idx="2"/>
            </p:cNvCxnSpPr>
            <p:nvPr/>
          </p:nvCxnSpPr>
          <p:spPr>
            <a:xfrm flipH="1" flipV="1">
              <a:off x="2632355" y="1999957"/>
              <a:ext cx="914925" cy="727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1D2D803-4C79-41A8-922D-6846E37742E1}"/>
                </a:ext>
              </a:extLst>
            </p:cNvPr>
            <p:cNvCxnSpPr>
              <a:cxnSpLocks/>
              <a:endCxn id="21" idx="2"/>
            </p:cNvCxnSpPr>
            <p:nvPr/>
          </p:nvCxnSpPr>
          <p:spPr>
            <a:xfrm flipV="1">
              <a:off x="2807224" y="3298296"/>
              <a:ext cx="740056" cy="4574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374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4713B6F0-4D7E-4844-B739-72AD8B34FA74}"/>
              </a:ext>
            </a:extLst>
          </p:cNvPr>
          <p:cNvPicPr>
            <a:picLocks noChangeAspect="1"/>
          </p:cNvPicPr>
          <p:nvPr/>
        </p:nvPicPr>
        <p:blipFill>
          <a:blip r:embed="rId2"/>
          <a:stretch>
            <a:fillRect/>
          </a:stretch>
        </p:blipFill>
        <p:spPr>
          <a:xfrm>
            <a:off x="2669813" y="4713915"/>
            <a:ext cx="6761636" cy="343812"/>
          </a:xfrm>
          <a:prstGeom prst="rect">
            <a:avLst/>
          </a:prstGeom>
        </p:spPr>
      </p:pic>
      <p:grpSp>
        <p:nvGrpSpPr>
          <p:cNvPr id="18" name="组合 17">
            <a:extLst>
              <a:ext uri="{FF2B5EF4-FFF2-40B4-BE49-F238E27FC236}">
                <a16:creationId xmlns:a16="http://schemas.microsoft.com/office/drawing/2014/main" id="{E62E8F69-AF4A-447E-B22B-FF633A0549D4}"/>
              </a:ext>
            </a:extLst>
          </p:cNvPr>
          <p:cNvGrpSpPr/>
          <p:nvPr/>
        </p:nvGrpSpPr>
        <p:grpSpPr>
          <a:xfrm>
            <a:off x="2669813" y="2869103"/>
            <a:ext cx="4708140" cy="1009592"/>
            <a:chOff x="3949108" y="4947920"/>
            <a:chExt cx="4171950" cy="731402"/>
          </a:xfrm>
        </p:grpSpPr>
        <p:pic>
          <p:nvPicPr>
            <p:cNvPr id="6" name="图片 5">
              <a:extLst>
                <a:ext uri="{FF2B5EF4-FFF2-40B4-BE49-F238E27FC236}">
                  <a16:creationId xmlns:a16="http://schemas.microsoft.com/office/drawing/2014/main" id="{BC29DAAC-72B8-4F64-9CB6-AE5CCE3A70F2}"/>
                </a:ext>
              </a:extLst>
            </p:cNvPr>
            <p:cNvPicPr>
              <a:picLocks noChangeAspect="1"/>
            </p:cNvPicPr>
            <p:nvPr/>
          </p:nvPicPr>
          <p:blipFill>
            <a:blip r:embed="rId3"/>
            <a:stretch>
              <a:fillRect/>
            </a:stretch>
          </p:blipFill>
          <p:spPr>
            <a:xfrm>
              <a:off x="3949108" y="4947920"/>
              <a:ext cx="4057650" cy="285750"/>
            </a:xfrm>
            <a:prstGeom prst="rect">
              <a:avLst/>
            </a:prstGeom>
          </p:spPr>
        </p:pic>
        <p:pic>
          <p:nvPicPr>
            <p:cNvPr id="17" name="图片 16">
              <a:extLst>
                <a:ext uri="{FF2B5EF4-FFF2-40B4-BE49-F238E27FC236}">
                  <a16:creationId xmlns:a16="http://schemas.microsoft.com/office/drawing/2014/main" id="{4CB3509A-B93D-43AA-8234-0C6F9758BBBA}"/>
                </a:ext>
              </a:extLst>
            </p:cNvPr>
            <p:cNvPicPr>
              <a:picLocks noChangeAspect="1"/>
            </p:cNvPicPr>
            <p:nvPr/>
          </p:nvPicPr>
          <p:blipFill>
            <a:blip r:embed="rId4"/>
            <a:stretch>
              <a:fillRect/>
            </a:stretch>
          </p:blipFill>
          <p:spPr>
            <a:xfrm>
              <a:off x="3949108" y="5412622"/>
              <a:ext cx="4171950" cy="266700"/>
            </a:xfrm>
            <a:prstGeom prst="rect">
              <a:avLst/>
            </a:prstGeom>
          </p:spPr>
        </p:pic>
      </p:grpSp>
      <p:sp>
        <p:nvSpPr>
          <p:cNvPr id="3" name="文本框 2">
            <a:extLst>
              <a:ext uri="{FF2B5EF4-FFF2-40B4-BE49-F238E27FC236}">
                <a16:creationId xmlns:a16="http://schemas.microsoft.com/office/drawing/2014/main" id="{43DF97F0-4E39-4D4C-9EDA-D0F379AF6802}"/>
              </a:ext>
            </a:extLst>
          </p:cNvPr>
          <p:cNvSpPr txBox="1"/>
          <p:nvPr/>
        </p:nvSpPr>
        <p:spPr>
          <a:xfrm>
            <a:off x="1573382" y="347975"/>
            <a:ext cx="5997235" cy="483337"/>
          </a:xfrm>
          <a:prstGeom prst="rect">
            <a:avLst/>
          </a:prstGeom>
          <a:noFill/>
        </p:spPr>
        <p:txBody>
          <a:bodyPr wrap="square">
            <a:spAutoFit/>
          </a:bodyPr>
          <a:lstStyle/>
          <a:p>
            <a:r>
              <a:rPr lang="en-US" altLang="zh-CN" sz="2541" b="1" dirty="0"/>
              <a:t>Virtual Base Classes</a:t>
            </a:r>
            <a:endParaRPr lang="zh-CN" altLang="en-US" sz="2541" b="1" dirty="0"/>
          </a:p>
        </p:txBody>
      </p:sp>
      <p:sp>
        <p:nvSpPr>
          <p:cNvPr id="5" name="文本框 4">
            <a:extLst>
              <a:ext uri="{FF2B5EF4-FFF2-40B4-BE49-F238E27FC236}">
                <a16:creationId xmlns:a16="http://schemas.microsoft.com/office/drawing/2014/main" id="{0BEF9471-700C-45C7-8521-229F6174D7DB}"/>
              </a:ext>
            </a:extLst>
          </p:cNvPr>
          <p:cNvSpPr txBox="1"/>
          <p:nvPr/>
        </p:nvSpPr>
        <p:spPr>
          <a:xfrm>
            <a:off x="1227291" y="1330922"/>
            <a:ext cx="10202709" cy="762645"/>
          </a:xfrm>
          <a:prstGeom prst="rect">
            <a:avLst/>
          </a:prstGeom>
          <a:noFill/>
        </p:spPr>
        <p:txBody>
          <a:bodyPr wrap="square">
            <a:spAutoFit/>
          </a:bodyPr>
          <a:lstStyle/>
          <a:p>
            <a:r>
              <a:rPr lang="en-US" altLang="zh-CN" sz="2178" b="1" dirty="0"/>
              <a:t>Virtual base classes </a:t>
            </a:r>
            <a:r>
              <a:rPr lang="en-US" altLang="zh-CN" sz="2178" dirty="0"/>
              <a:t>allow an object derived from multiple bases that themselves share a common base to </a:t>
            </a:r>
            <a:r>
              <a:rPr lang="en-US" altLang="zh-CN" sz="2178" b="1" dirty="0"/>
              <a:t>inherit just one object </a:t>
            </a:r>
            <a:r>
              <a:rPr lang="en-US" altLang="zh-CN" sz="2178" dirty="0"/>
              <a:t>of that shared base class.</a:t>
            </a:r>
            <a:endParaRPr lang="zh-CN" altLang="en-US" sz="2178" dirty="0"/>
          </a:p>
        </p:txBody>
      </p:sp>
      <p:grpSp>
        <p:nvGrpSpPr>
          <p:cNvPr id="2" name="组合 1">
            <a:extLst>
              <a:ext uri="{FF2B5EF4-FFF2-40B4-BE49-F238E27FC236}">
                <a16:creationId xmlns:a16="http://schemas.microsoft.com/office/drawing/2014/main" id="{BCB134D1-BC63-4A1C-B141-2339CAD95E9E}"/>
              </a:ext>
            </a:extLst>
          </p:cNvPr>
          <p:cNvGrpSpPr/>
          <p:nvPr/>
        </p:nvGrpSpPr>
        <p:grpSpPr>
          <a:xfrm>
            <a:off x="3285872" y="2928787"/>
            <a:ext cx="3945504" cy="1502655"/>
            <a:chOff x="3510037" y="2229432"/>
            <a:chExt cx="4347360" cy="1655700"/>
          </a:xfrm>
        </p:grpSpPr>
        <p:grpSp>
          <p:nvGrpSpPr>
            <p:cNvPr id="10" name="组合 9">
              <a:extLst>
                <a:ext uri="{FF2B5EF4-FFF2-40B4-BE49-F238E27FC236}">
                  <a16:creationId xmlns:a16="http://schemas.microsoft.com/office/drawing/2014/main" id="{F2C41DED-C3E0-4A96-8F88-00E2E0A39B1C}"/>
                </a:ext>
              </a:extLst>
            </p:cNvPr>
            <p:cNvGrpSpPr/>
            <p:nvPr/>
          </p:nvGrpSpPr>
          <p:grpSpPr>
            <a:xfrm>
              <a:off x="3510037" y="2229432"/>
              <a:ext cx="4347360" cy="1655700"/>
              <a:chOff x="3510037" y="1824634"/>
              <a:chExt cx="4347360" cy="1655700"/>
            </a:xfrm>
          </p:grpSpPr>
          <p:grpSp>
            <p:nvGrpSpPr>
              <p:cNvPr id="11" name="组合 10">
                <a:extLst>
                  <a:ext uri="{FF2B5EF4-FFF2-40B4-BE49-F238E27FC236}">
                    <a16:creationId xmlns:a16="http://schemas.microsoft.com/office/drawing/2014/main" id="{D8DC832D-8C25-42F4-84A6-8D61AE40BDAB}"/>
                  </a:ext>
                </a:extLst>
              </p:cNvPr>
              <p:cNvGrpSpPr/>
              <p:nvPr/>
            </p:nvGrpSpPr>
            <p:grpSpPr>
              <a:xfrm>
                <a:off x="3510037" y="1824634"/>
                <a:ext cx="4347360" cy="1655700"/>
                <a:chOff x="3510037" y="2041370"/>
                <a:chExt cx="4347360" cy="1655700"/>
              </a:xfrm>
            </p:grpSpPr>
            <p:sp>
              <p:nvSpPr>
                <p:cNvPr id="13" name="矩形 12">
                  <a:extLst>
                    <a:ext uri="{FF2B5EF4-FFF2-40B4-BE49-F238E27FC236}">
                      <a16:creationId xmlns:a16="http://schemas.microsoft.com/office/drawing/2014/main" id="{F7BF34B4-B525-4D3C-8C47-2B23C0B6A5A8}"/>
                    </a:ext>
                  </a:extLst>
                </p:cNvPr>
                <p:cNvSpPr/>
                <p:nvPr/>
              </p:nvSpPr>
              <p:spPr>
                <a:xfrm>
                  <a:off x="4693094" y="2041370"/>
                  <a:ext cx="846489" cy="34352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4" name="直接箭头连接符 13">
                  <a:extLst>
                    <a:ext uri="{FF2B5EF4-FFF2-40B4-BE49-F238E27FC236}">
                      <a16:creationId xmlns:a16="http://schemas.microsoft.com/office/drawing/2014/main" id="{0D3FF924-1F00-4314-B4BB-D4817517517F}"/>
                    </a:ext>
                  </a:extLst>
                </p:cNvPr>
                <p:cNvCxnSpPr>
                  <a:cxnSpLocks/>
                </p:cNvCxnSpPr>
                <p:nvPr/>
              </p:nvCxnSpPr>
              <p:spPr>
                <a:xfrm flipV="1">
                  <a:off x="4554152" y="2355620"/>
                  <a:ext cx="252029" cy="105837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2">
                  <a:extLst>
                    <a:ext uri="{FF2B5EF4-FFF2-40B4-BE49-F238E27FC236}">
                      <a16:creationId xmlns:a16="http://schemas.microsoft.com/office/drawing/2014/main" id="{261A4B4D-60B6-4EC2-A437-D070EA4BFF7A}"/>
                    </a:ext>
                  </a:extLst>
                </p:cNvPr>
                <p:cNvSpPr txBox="1"/>
                <p:nvPr/>
              </p:nvSpPr>
              <p:spPr>
                <a:xfrm>
                  <a:off x="3510037" y="3318241"/>
                  <a:ext cx="4347360" cy="378829"/>
                </a:xfrm>
                <a:prstGeom prst="rect">
                  <a:avLst/>
                </a:prstGeom>
                <a:noFill/>
              </p:spPr>
              <p:txBody>
                <a:bodyPr wrap="none" rtlCol="0">
                  <a:spAutoFit/>
                </a:bodyPr>
                <a:lstStyle/>
                <a:p>
                  <a:r>
                    <a:rPr lang="en-US" altLang="zh-CN" sz="1634" dirty="0"/>
                    <a:t>virtual and public can appear in either order</a:t>
                  </a:r>
                  <a:endParaRPr lang="zh-CN" altLang="en-US" sz="1634" b="1" dirty="0">
                    <a:solidFill>
                      <a:prstClr val="black"/>
                    </a:solidFill>
                  </a:endParaRPr>
                </a:p>
              </p:txBody>
            </p:sp>
          </p:grpSp>
          <p:cxnSp>
            <p:nvCxnSpPr>
              <p:cNvPr id="12" name="直接箭头连接符 11">
                <a:extLst>
                  <a:ext uri="{FF2B5EF4-FFF2-40B4-BE49-F238E27FC236}">
                    <a16:creationId xmlns:a16="http://schemas.microsoft.com/office/drawing/2014/main" id="{11B77C21-47EA-4D9B-9CC4-8693D6B66B33}"/>
                  </a:ext>
                </a:extLst>
              </p:cNvPr>
              <p:cNvCxnSpPr>
                <a:cxnSpLocks/>
              </p:cNvCxnSpPr>
              <p:nvPr/>
            </p:nvCxnSpPr>
            <p:spPr>
              <a:xfrm flipV="1">
                <a:off x="4554152" y="2856096"/>
                <a:ext cx="373008" cy="34116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矩形 15">
              <a:extLst>
                <a:ext uri="{FF2B5EF4-FFF2-40B4-BE49-F238E27FC236}">
                  <a16:creationId xmlns:a16="http://schemas.microsoft.com/office/drawing/2014/main" id="{6B811356-BEA3-4904-BF46-A55494AAF750}"/>
                </a:ext>
              </a:extLst>
            </p:cNvPr>
            <p:cNvSpPr/>
            <p:nvPr/>
          </p:nvSpPr>
          <p:spPr>
            <a:xfrm>
              <a:off x="4630248" y="2901147"/>
              <a:ext cx="909335" cy="28543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grpSp>
        <p:nvGrpSpPr>
          <p:cNvPr id="22" name="组合 21">
            <a:extLst>
              <a:ext uri="{FF2B5EF4-FFF2-40B4-BE49-F238E27FC236}">
                <a16:creationId xmlns:a16="http://schemas.microsoft.com/office/drawing/2014/main" id="{F9E538D4-1B52-4346-B8ED-F0455458C676}"/>
              </a:ext>
            </a:extLst>
          </p:cNvPr>
          <p:cNvGrpSpPr/>
          <p:nvPr/>
        </p:nvGrpSpPr>
        <p:grpSpPr>
          <a:xfrm>
            <a:off x="3612632" y="4727842"/>
            <a:ext cx="5750958" cy="755487"/>
            <a:chOff x="3870077" y="2946009"/>
            <a:chExt cx="6336704" cy="832435"/>
          </a:xfrm>
        </p:grpSpPr>
        <p:sp>
          <p:nvSpPr>
            <p:cNvPr id="23" name="矩形 22">
              <a:extLst>
                <a:ext uri="{FF2B5EF4-FFF2-40B4-BE49-F238E27FC236}">
                  <a16:creationId xmlns:a16="http://schemas.microsoft.com/office/drawing/2014/main" id="{E2B17DBF-629D-48D2-AE6D-E2BDDF0D21CF}"/>
                </a:ext>
              </a:extLst>
            </p:cNvPr>
            <p:cNvSpPr/>
            <p:nvPr/>
          </p:nvSpPr>
          <p:spPr>
            <a:xfrm>
              <a:off x="5166221" y="2946009"/>
              <a:ext cx="5040560" cy="34716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4" name="直接箭头连接符 23">
              <a:extLst>
                <a:ext uri="{FF2B5EF4-FFF2-40B4-BE49-F238E27FC236}">
                  <a16:creationId xmlns:a16="http://schemas.microsoft.com/office/drawing/2014/main" id="{29A6DE5C-5DE0-4E36-8283-0AD72478CA8B}"/>
                </a:ext>
              </a:extLst>
            </p:cNvPr>
            <p:cNvCxnSpPr>
              <a:cxnSpLocks/>
            </p:cNvCxnSpPr>
            <p:nvPr/>
          </p:nvCxnSpPr>
          <p:spPr>
            <a:xfrm flipH="1" flipV="1">
              <a:off x="7398469" y="3154127"/>
              <a:ext cx="396352" cy="2462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12">
              <a:extLst>
                <a:ext uri="{FF2B5EF4-FFF2-40B4-BE49-F238E27FC236}">
                  <a16:creationId xmlns:a16="http://schemas.microsoft.com/office/drawing/2014/main" id="{E6E17038-09D9-4BAF-93FF-31069009ADD6}"/>
                </a:ext>
              </a:extLst>
            </p:cNvPr>
            <p:cNvSpPr txBox="1"/>
            <p:nvPr/>
          </p:nvSpPr>
          <p:spPr>
            <a:xfrm>
              <a:off x="3870077" y="3399614"/>
              <a:ext cx="6295841" cy="378830"/>
            </a:xfrm>
            <a:prstGeom prst="rect">
              <a:avLst/>
            </a:prstGeom>
            <a:noFill/>
          </p:spPr>
          <p:txBody>
            <a:bodyPr wrap="none" rtlCol="0">
              <a:spAutoFit/>
            </a:bodyPr>
            <a:lstStyle/>
            <a:p>
              <a:r>
                <a:rPr lang="en-US" altLang="zh-CN" sz="1634" dirty="0"/>
                <a:t>A Graduate object will contain a single copy of the Person object.</a:t>
              </a:r>
              <a:endParaRPr lang="zh-CN" altLang="en-US" sz="1634" b="1" dirty="0">
                <a:solidFill>
                  <a:prstClr val="black"/>
                </a:solidFill>
              </a:endParaRPr>
            </a:p>
          </p:txBody>
        </p:sp>
      </p:grpSp>
    </p:spTree>
    <p:extLst>
      <p:ext uri="{BB962C8B-B14F-4D97-AF65-F5344CB8AC3E}">
        <p14:creationId xmlns:p14="http://schemas.microsoft.com/office/powerpoint/2010/main" val="5900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a16="http://schemas.microsoft.com/office/drawing/2014/main" id="{AD9356B9-EABF-4654-80D1-A48D4CDD1074}"/>
              </a:ext>
            </a:extLst>
          </p:cNvPr>
          <p:cNvPicPr>
            <a:picLocks noChangeAspect="1"/>
          </p:cNvPicPr>
          <p:nvPr/>
        </p:nvPicPr>
        <p:blipFill>
          <a:blip r:embed="rId2"/>
          <a:stretch>
            <a:fillRect/>
          </a:stretch>
        </p:blipFill>
        <p:spPr>
          <a:xfrm>
            <a:off x="2103069" y="1830174"/>
            <a:ext cx="7138528" cy="978463"/>
          </a:xfrm>
          <a:prstGeom prst="rect">
            <a:avLst/>
          </a:prstGeom>
        </p:spPr>
      </p:pic>
      <p:pic>
        <p:nvPicPr>
          <p:cNvPr id="39" name="图片 38">
            <a:extLst>
              <a:ext uri="{FF2B5EF4-FFF2-40B4-BE49-F238E27FC236}">
                <a16:creationId xmlns:a16="http://schemas.microsoft.com/office/drawing/2014/main" id="{B5FD8359-1ACD-4278-B9CE-0594C6BDCAE6}"/>
              </a:ext>
            </a:extLst>
          </p:cNvPr>
          <p:cNvPicPr>
            <a:picLocks noChangeAspect="1"/>
          </p:cNvPicPr>
          <p:nvPr/>
        </p:nvPicPr>
        <p:blipFill>
          <a:blip r:embed="rId3"/>
          <a:stretch>
            <a:fillRect/>
          </a:stretch>
        </p:blipFill>
        <p:spPr>
          <a:xfrm>
            <a:off x="1320897" y="3587269"/>
            <a:ext cx="9801225" cy="685800"/>
          </a:xfrm>
          <a:prstGeom prst="rect">
            <a:avLst/>
          </a:prstGeom>
        </p:spPr>
      </p:pic>
      <p:sp>
        <p:nvSpPr>
          <p:cNvPr id="4" name="文本框 3">
            <a:extLst>
              <a:ext uri="{FF2B5EF4-FFF2-40B4-BE49-F238E27FC236}">
                <a16:creationId xmlns:a16="http://schemas.microsoft.com/office/drawing/2014/main" id="{0A5388E5-13ED-4E19-B2B9-CA01571D4A07}"/>
              </a:ext>
            </a:extLst>
          </p:cNvPr>
          <p:cNvSpPr txBox="1"/>
          <p:nvPr/>
        </p:nvSpPr>
        <p:spPr>
          <a:xfrm>
            <a:off x="1742616" y="237933"/>
            <a:ext cx="1771191" cy="483337"/>
          </a:xfrm>
          <a:prstGeom prst="rect">
            <a:avLst/>
          </a:prstGeom>
          <a:noFill/>
        </p:spPr>
        <p:txBody>
          <a:bodyPr wrap="none" rtlCol="0">
            <a:spAutoFit/>
          </a:bodyPr>
          <a:lstStyle/>
          <a:p>
            <a:r>
              <a:rPr lang="en-US" altLang="zh-CN" sz="2541" b="1" dirty="0"/>
              <a:t>Constructor</a:t>
            </a:r>
            <a:endParaRPr lang="zh-CN" altLang="en-US" sz="2541" b="1" dirty="0"/>
          </a:p>
        </p:txBody>
      </p:sp>
      <p:sp>
        <p:nvSpPr>
          <p:cNvPr id="6" name="文本框 5">
            <a:extLst>
              <a:ext uri="{FF2B5EF4-FFF2-40B4-BE49-F238E27FC236}">
                <a16:creationId xmlns:a16="http://schemas.microsoft.com/office/drawing/2014/main" id="{1AAC734F-161F-43ED-B1DC-2B6D1FE2C787}"/>
              </a:ext>
            </a:extLst>
          </p:cNvPr>
          <p:cNvSpPr txBox="1"/>
          <p:nvPr/>
        </p:nvSpPr>
        <p:spPr>
          <a:xfrm>
            <a:off x="1377827" y="811535"/>
            <a:ext cx="10652343" cy="1015663"/>
          </a:xfrm>
          <a:prstGeom prst="rect">
            <a:avLst/>
          </a:prstGeom>
          <a:noFill/>
        </p:spPr>
        <p:txBody>
          <a:bodyPr wrap="square">
            <a:spAutoFit/>
          </a:bodyPr>
          <a:lstStyle/>
          <a:p>
            <a:r>
              <a:rPr lang="en-US" altLang="zh-CN" sz="2000" dirty="0"/>
              <a:t>With nonvirtual base classes, the only constructors that can appear in an initialization list are constructors for the immediate base classes. But these constructors can, in turn, pass information on to their bases. </a:t>
            </a:r>
            <a:endParaRPr lang="zh-CN" altLang="en-US" sz="2000" dirty="0"/>
          </a:p>
        </p:txBody>
      </p:sp>
      <p:grpSp>
        <p:nvGrpSpPr>
          <p:cNvPr id="7" name="组合 6">
            <a:extLst>
              <a:ext uri="{FF2B5EF4-FFF2-40B4-BE49-F238E27FC236}">
                <a16:creationId xmlns:a16="http://schemas.microsoft.com/office/drawing/2014/main" id="{45C5095F-D72B-4EF3-B36D-F8CBFF94F7E5}"/>
              </a:ext>
            </a:extLst>
          </p:cNvPr>
          <p:cNvGrpSpPr/>
          <p:nvPr/>
        </p:nvGrpSpPr>
        <p:grpSpPr>
          <a:xfrm>
            <a:off x="7147015" y="1800049"/>
            <a:ext cx="4853060" cy="1100457"/>
            <a:chOff x="7260685" y="1451861"/>
            <a:chExt cx="5347363" cy="1212541"/>
          </a:xfrm>
        </p:grpSpPr>
        <p:sp>
          <p:nvSpPr>
            <p:cNvPr id="8" name="矩形 7">
              <a:extLst>
                <a:ext uri="{FF2B5EF4-FFF2-40B4-BE49-F238E27FC236}">
                  <a16:creationId xmlns:a16="http://schemas.microsoft.com/office/drawing/2014/main" id="{2D612896-C406-4A4E-B0D6-E01046885928}"/>
                </a:ext>
              </a:extLst>
            </p:cNvPr>
            <p:cNvSpPr/>
            <p:nvPr/>
          </p:nvSpPr>
          <p:spPr>
            <a:xfrm>
              <a:off x="7366970" y="1451861"/>
              <a:ext cx="2316760" cy="38334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9" name="直接箭头连接符 8">
              <a:extLst>
                <a:ext uri="{FF2B5EF4-FFF2-40B4-BE49-F238E27FC236}">
                  <a16:creationId xmlns:a16="http://schemas.microsoft.com/office/drawing/2014/main" id="{50DBE8EB-5C07-4427-A58E-7577AB5CFF21}"/>
                </a:ext>
              </a:extLst>
            </p:cNvPr>
            <p:cNvCxnSpPr>
              <a:cxnSpLocks/>
            </p:cNvCxnSpPr>
            <p:nvPr/>
          </p:nvCxnSpPr>
          <p:spPr>
            <a:xfrm flipH="1" flipV="1">
              <a:off x="7815952" y="1842144"/>
              <a:ext cx="396352" cy="2462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12">
              <a:extLst>
                <a:ext uri="{FF2B5EF4-FFF2-40B4-BE49-F238E27FC236}">
                  <a16:creationId xmlns:a16="http://schemas.microsoft.com/office/drawing/2014/main" id="{22338A08-7C6C-475D-BBBA-D19622978E62}"/>
                </a:ext>
              </a:extLst>
            </p:cNvPr>
            <p:cNvSpPr txBox="1"/>
            <p:nvPr/>
          </p:nvSpPr>
          <p:spPr>
            <a:xfrm>
              <a:off x="7260685" y="2008480"/>
              <a:ext cx="5347363" cy="655922"/>
            </a:xfrm>
            <a:prstGeom prst="rect">
              <a:avLst/>
            </a:prstGeom>
            <a:noFill/>
          </p:spPr>
          <p:txBody>
            <a:bodyPr wrap="none" rtlCol="0">
              <a:spAutoFit/>
            </a:bodyPr>
            <a:lstStyle/>
            <a:p>
              <a:r>
                <a:rPr lang="en-US" altLang="zh-CN" sz="1634" dirty="0"/>
                <a:t>Just invoke immediate base class constructor, need not</a:t>
              </a:r>
            </a:p>
            <a:p>
              <a:r>
                <a:rPr lang="en-US" altLang="zh-CN" sz="1634" dirty="0">
                  <a:solidFill>
                    <a:prstClr val="black"/>
                  </a:solidFill>
                </a:rPr>
                <a:t>invoke the upper base class constructor</a:t>
              </a:r>
              <a:endParaRPr lang="zh-CN" altLang="en-US" sz="1634" dirty="0">
                <a:solidFill>
                  <a:prstClr val="black"/>
                </a:solidFill>
              </a:endParaRPr>
            </a:p>
          </p:txBody>
        </p:sp>
      </p:grpSp>
      <p:sp>
        <p:nvSpPr>
          <p:cNvPr id="13" name="文本框 12">
            <a:extLst>
              <a:ext uri="{FF2B5EF4-FFF2-40B4-BE49-F238E27FC236}">
                <a16:creationId xmlns:a16="http://schemas.microsoft.com/office/drawing/2014/main" id="{EF3ACF3C-08B6-40D2-B39C-5FF549568352}"/>
              </a:ext>
            </a:extLst>
          </p:cNvPr>
          <p:cNvSpPr txBox="1"/>
          <p:nvPr/>
        </p:nvSpPr>
        <p:spPr>
          <a:xfrm>
            <a:off x="1388742" y="3081448"/>
            <a:ext cx="9888860" cy="400110"/>
          </a:xfrm>
          <a:prstGeom prst="rect">
            <a:avLst/>
          </a:prstGeom>
          <a:noFill/>
        </p:spPr>
        <p:txBody>
          <a:bodyPr wrap="square">
            <a:spAutoFit/>
          </a:bodyPr>
          <a:lstStyle/>
          <a:p>
            <a:r>
              <a:rPr lang="en-US" altLang="zh-CN" sz="2000" dirty="0"/>
              <a:t>This automatic passing of information doesn’t work if a class is a virtual base class.</a:t>
            </a:r>
            <a:endParaRPr lang="zh-CN" altLang="en-US" sz="2000" dirty="0"/>
          </a:p>
        </p:txBody>
      </p:sp>
      <p:grpSp>
        <p:nvGrpSpPr>
          <p:cNvPr id="15" name="组合 14">
            <a:extLst>
              <a:ext uri="{FF2B5EF4-FFF2-40B4-BE49-F238E27FC236}">
                <a16:creationId xmlns:a16="http://schemas.microsoft.com/office/drawing/2014/main" id="{6233487F-11A7-45CB-BAC1-2A0697A2A07B}"/>
              </a:ext>
            </a:extLst>
          </p:cNvPr>
          <p:cNvGrpSpPr/>
          <p:nvPr/>
        </p:nvGrpSpPr>
        <p:grpSpPr>
          <a:xfrm>
            <a:off x="267374" y="3889000"/>
            <a:ext cx="4306628" cy="1488616"/>
            <a:chOff x="5873238" y="1495413"/>
            <a:chExt cx="4745271" cy="1640236"/>
          </a:xfrm>
        </p:grpSpPr>
        <p:sp>
          <p:nvSpPr>
            <p:cNvPr id="16" name="矩形 15">
              <a:extLst>
                <a:ext uri="{FF2B5EF4-FFF2-40B4-BE49-F238E27FC236}">
                  <a16:creationId xmlns:a16="http://schemas.microsoft.com/office/drawing/2014/main" id="{C9F487C4-F707-4EF6-82E6-C5A72D09A868}"/>
                </a:ext>
              </a:extLst>
            </p:cNvPr>
            <p:cNvSpPr/>
            <p:nvPr/>
          </p:nvSpPr>
          <p:spPr>
            <a:xfrm>
              <a:off x="7714604" y="1495413"/>
              <a:ext cx="2176112" cy="282126"/>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7" name="直接箭头连接符 16">
              <a:extLst>
                <a:ext uri="{FF2B5EF4-FFF2-40B4-BE49-F238E27FC236}">
                  <a16:creationId xmlns:a16="http://schemas.microsoft.com/office/drawing/2014/main" id="{23A013E7-8767-4787-8F20-0E529982F277}"/>
                </a:ext>
              </a:extLst>
            </p:cNvPr>
            <p:cNvCxnSpPr>
              <a:cxnSpLocks/>
            </p:cNvCxnSpPr>
            <p:nvPr/>
          </p:nvCxnSpPr>
          <p:spPr>
            <a:xfrm flipH="1" flipV="1">
              <a:off x="8078175" y="1777539"/>
              <a:ext cx="396352" cy="2462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2">
              <a:extLst>
                <a:ext uri="{FF2B5EF4-FFF2-40B4-BE49-F238E27FC236}">
                  <a16:creationId xmlns:a16="http://schemas.microsoft.com/office/drawing/2014/main" id="{E2EACF13-6B46-45B2-B8AD-69BF943E1577}"/>
                </a:ext>
              </a:extLst>
            </p:cNvPr>
            <p:cNvSpPr txBox="1"/>
            <p:nvPr/>
          </p:nvSpPr>
          <p:spPr>
            <a:xfrm>
              <a:off x="5873238" y="1925540"/>
              <a:ext cx="4745271" cy="1210109"/>
            </a:xfrm>
            <a:prstGeom prst="rect">
              <a:avLst/>
            </a:prstGeom>
            <a:noFill/>
          </p:spPr>
          <p:txBody>
            <a:bodyPr wrap="none" rtlCol="0">
              <a:spAutoFit/>
            </a:bodyPr>
            <a:lstStyle/>
            <a:p>
              <a:r>
                <a:rPr lang="en-US" altLang="zh-CN" sz="1634" dirty="0"/>
                <a:t>Invoke the Person class(the top-level base class) </a:t>
              </a:r>
            </a:p>
            <a:p>
              <a:r>
                <a:rPr lang="en-US" altLang="zh-CN" sz="1634" dirty="0"/>
                <a:t>constructor explicitly. </a:t>
              </a:r>
              <a:r>
                <a:rPr lang="en-US" altLang="zh-CN" sz="1634" dirty="0">
                  <a:solidFill>
                    <a:prstClr val="black"/>
                  </a:solidFill>
                </a:rPr>
                <a:t>If you don’t invoke the </a:t>
              </a:r>
            </a:p>
            <a:p>
              <a:r>
                <a:rPr lang="en-US" altLang="zh-CN" sz="1634" dirty="0">
                  <a:solidFill>
                    <a:prstClr val="black"/>
                  </a:solidFill>
                </a:rPr>
                <a:t>constructor, the compiler will invoke its default</a:t>
              </a:r>
            </a:p>
            <a:p>
              <a:r>
                <a:rPr lang="en-US" altLang="zh-CN" sz="1634" dirty="0">
                  <a:solidFill>
                    <a:prstClr val="black"/>
                  </a:solidFill>
                </a:rPr>
                <a:t>constructor.</a:t>
              </a:r>
              <a:endParaRPr lang="zh-CN" altLang="en-US" sz="1634" dirty="0">
                <a:solidFill>
                  <a:prstClr val="black"/>
                </a:solidFill>
              </a:endParaRPr>
            </a:p>
          </p:txBody>
        </p:sp>
      </p:grpSp>
      <p:grpSp>
        <p:nvGrpSpPr>
          <p:cNvPr id="31" name="组合 30">
            <a:extLst>
              <a:ext uri="{FF2B5EF4-FFF2-40B4-BE49-F238E27FC236}">
                <a16:creationId xmlns:a16="http://schemas.microsoft.com/office/drawing/2014/main" id="{7BE8E41F-BC5C-40EC-B810-27BD48E2131E}"/>
              </a:ext>
            </a:extLst>
          </p:cNvPr>
          <p:cNvGrpSpPr/>
          <p:nvPr/>
        </p:nvGrpSpPr>
        <p:grpSpPr>
          <a:xfrm>
            <a:off x="4105894" y="3889000"/>
            <a:ext cx="5293994" cy="1029003"/>
            <a:chOff x="5223099" y="1495414"/>
            <a:chExt cx="5833200" cy="1133810"/>
          </a:xfrm>
        </p:grpSpPr>
        <p:sp>
          <p:nvSpPr>
            <p:cNvPr id="32" name="矩形 31">
              <a:extLst>
                <a:ext uri="{FF2B5EF4-FFF2-40B4-BE49-F238E27FC236}">
                  <a16:creationId xmlns:a16="http://schemas.microsoft.com/office/drawing/2014/main" id="{A4C80AE4-C10C-47EC-8918-40B2475F3C81}"/>
                </a:ext>
              </a:extLst>
            </p:cNvPr>
            <p:cNvSpPr/>
            <p:nvPr/>
          </p:nvSpPr>
          <p:spPr>
            <a:xfrm>
              <a:off x="5223099" y="1495414"/>
              <a:ext cx="5833200" cy="28212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33" name="直接箭头连接符 32">
              <a:extLst>
                <a:ext uri="{FF2B5EF4-FFF2-40B4-BE49-F238E27FC236}">
                  <a16:creationId xmlns:a16="http://schemas.microsoft.com/office/drawing/2014/main" id="{F456587F-D849-4CD0-9B41-D68ED660F980}"/>
                </a:ext>
              </a:extLst>
            </p:cNvPr>
            <p:cNvCxnSpPr>
              <a:cxnSpLocks/>
            </p:cNvCxnSpPr>
            <p:nvPr/>
          </p:nvCxnSpPr>
          <p:spPr>
            <a:xfrm flipH="1" flipV="1">
              <a:off x="7580761" y="1766787"/>
              <a:ext cx="396352" cy="2462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12">
              <a:extLst>
                <a:ext uri="{FF2B5EF4-FFF2-40B4-BE49-F238E27FC236}">
                  <a16:creationId xmlns:a16="http://schemas.microsoft.com/office/drawing/2014/main" id="{3FC1AEAB-E37B-40AD-AA8B-E251E9A46B68}"/>
                </a:ext>
              </a:extLst>
            </p:cNvPr>
            <p:cNvSpPr txBox="1"/>
            <p:nvPr/>
          </p:nvSpPr>
          <p:spPr>
            <a:xfrm>
              <a:off x="6245842" y="1973301"/>
              <a:ext cx="3712423" cy="655923"/>
            </a:xfrm>
            <a:prstGeom prst="rect">
              <a:avLst/>
            </a:prstGeom>
            <a:noFill/>
          </p:spPr>
          <p:txBody>
            <a:bodyPr wrap="none" rtlCol="0">
              <a:spAutoFit/>
            </a:bodyPr>
            <a:lstStyle/>
            <a:p>
              <a:r>
                <a:rPr lang="en-US" altLang="zh-CN" sz="1634" dirty="0"/>
                <a:t>invoke the Teacher and Student class </a:t>
              </a:r>
            </a:p>
            <a:p>
              <a:r>
                <a:rPr lang="en-US" altLang="zh-CN" sz="1634" dirty="0"/>
                <a:t>(immediate base classes)constructors</a:t>
              </a:r>
              <a:endParaRPr lang="zh-CN" altLang="en-US" sz="1634" b="1" dirty="0">
                <a:solidFill>
                  <a:prstClr val="black"/>
                </a:solidFill>
              </a:endParaRPr>
            </a:p>
          </p:txBody>
        </p:sp>
      </p:grpSp>
      <p:grpSp>
        <p:nvGrpSpPr>
          <p:cNvPr id="35" name="组合 34">
            <a:extLst>
              <a:ext uri="{FF2B5EF4-FFF2-40B4-BE49-F238E27FC236}">
                <a16:creationId xmlns:a16="http://schemas.microsoft.com/office/drawing/2014/main" id="{6233487F-11A7-45CB-BAC1-2A0697A2A07B}"/>
              </a:ext>
            </a:extLst>
          </p:cNvPr>
          <p:cNvGrpSpPr/>
          <p:nvPr/>
        </p:nvGrpSpPr>
        <p:grpSpPr>
          <a:xfrm>
            <a:off x="9346077" y="3879242"/>
            <a:ext cx="1987661" cy="817852"/>
            <a:chOff x="7542087" y="1495413"/>
            <a:chExt cx="2190111" cy="901152"/>
          </a:xfrm>
        </p:grpSpPr>
        <p:sp>
          <p:nvSpPr>
            <p:cNvPr id="36" name="矩形 35">
              <a:extLst>
                <a:ext uri="{FF2B5EF4-FFF2-40B4-BE49-F238E27FC236}">
                  <a16:creationId xmlns:a16="http://schemas.microsoft.com/office/drawing/2014/main" id="{C9F487C4-F707-4EF6-82E6-C5A72D09A868}"/>
                </a:ext>
              </a:extLst>
            </p:cNvPr>
            <p:cNvSpPr/>
            <p:nvPr/>
          </p:nvSpPr>
          <p:spPr>
            <a:xfrm>
              <a:off x="7763995" y="1495413"/>
              <a:ext cx="873148" cy="288186"/>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34">
                <a:solidFill>
                  <a:prstClr val="white"/>
                </a:solidFill>
              </a:endParaRPr>
            </a:p>
          </p:txBody>
        </p:sp>
        <p:cxnSp>
          <p:nvCxnSpPr>
            <p:cNvPr id="37" name="直接箭头连接符 36">
              <a:extLst>
                <a:ext uri="{FF2B5EF4-FFF2-40B4-BE49-F238E27FC236}">
                  <a16:creationId xmlns:a16="http://schemas.microsoft.com/office/drawing/2014/main" id="{23A013E7-8767-4787-8F20-0E529982F277}"/>
                </a:ext>
              </a:extLst>
            </p:cNvPr>
            <p:cNvCxnSpPr>
              <a:cxnSpLocks/>
            </p:cNvCxnSpPr>
            <p:nvPr/>
          </p:nvCxnSpPr>
          <p:spPr>
            <a:xfrm flipH="1" flipV="1">
              <a:off x="8078175" y="1777539"/>
              <a:ext cx="396352" cy="2462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12">
              <a:extLst>
                <a:ext uri="{FF2B5EF4-FFF2-40B4-BE49-F238E27FC236}">
                  <a16:creationId xmlns:a16="http://schemas.microsoft.com/office/drawing/2014/main" id="{E2EACF13-6B46-45B2-B8AD-69BF943E1577}"/>
                </a:ext>
              </a:extLst>
            </p:cNvPr>
            <p:cNvSpPr txBox="1"/>
            <p:nvPr/>
          </p:nvSpPr>
          <p:spPr>
            <a:xfrm>
              <a:off x="7542087" y="2017735"/>
              <a:ext cx="2190111" cy="3788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34" dirty="0"/>
                <a:t>initialize its own data</a:t>
              </a:r>
              <a:endParaRPr lang="zh-CN" altLang="en-US" sz="1634" b="1" dirty="0">
                <a:solidFill>
                  <a:prstClr val="black"/>
                </a:solidFill>
              </a:endParaRPr>
            </a:p>
          </p:txBody>
        </p:sp>
      </p:grpSp>
    </p:spTree>
    <p:extLst>
      <p:ext uri="{BB962C8B-B14F-4D97-AF65-F5344CB8AC3E}">
        <p14:creationId xmlns:p14="http://schemas.microsoft.com/office/powerpoint/2010/main" val="299049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F20CE3F2-1817-4F8F-887B-60F9D718E370}"/>
              </a:ext>
            </a:extLst>
          </p:cNvPr>
          <p:cNvPicPr>
            <a:picLocks noChangeAspect="1"/>
          </p:cNvPicPr>
          <p:nvPr/>
        </p:nvPicPr>
        <p:blipFill>
          <a:blip r:embed="rId2"/>
          <a:stretch>
            <a:fillRect/>
          </a:stretch>
        </p:blipFill>
        <p:spPr>
          <a:xfrm>
            <a:off x="5594537" y="1824884"/>
            <a:ext cx="5162550" cy="3190875"/>
          </a:xfrm>
          <a:prstGeom prst="rect">
            <a:avLst/>
          </a:prstGeom>
        </p:spPr>
      </p:pic>
      <p:sp>
        <p:nvSpPr>
          <p:cNvPr id="2" name="矩形 1"/>
          <p:cNvSpPr/>
          <p:nvPr/>
        </p:nvSpPr>
        <p:spPr>
          <a:xfrm>
            <a:off x="1208683" y="357376"/>
            <a:ext cx="4285084" cy="483337"/>
          </a:xfrm>
          <a:prstGeom prst="rect">
            <a:avLst/>
          </a:prstGeom>
        </p:spPr>
        <p:txBody>
          <a:bodyPr wrap="none">
            <a:spAutoFit/>
          </a:bodyPr>
          <a:lstStyle/>
          <a:p>
            <a:pPr marL="129032" lvl="1">
              <a:spcBef>
                <a:spcPts val="1413"/>
              </a:spcBef>
              <a:buSzPct val="68000"/>
            </a:pPr>
            <a:r>
              <a:rPr lang="en-US" altLang="zh-CN" sz="2541" dirty="0">
                <a:solidFill>
                  <a:prstClr val="black"/>
                </a:solidFill>
              </a:rPr>
              <a:t>Multiple inheritance example:</a:t>
            </a:r>
            <a:endParaRPr lang="zh-CN" altLang="zh-CN" sz="2541" dirty="0">
              <a:solidFill>
                <a:prstClr val="black"/>
              </a:solidFill>
            </a:endParaRPr>
          </a:p>
        </p:txBody>
      </p:sp>
      <p:grpSp>
        <p:nvGrpSpPr>
          <p:cNvPr id="3" name="组合 2">
            <a:extLst>
              <a:ext uri="{FF2B5EF4-FFF2-40B4-BE49-F238E27FC236}">
                <a16:creationId xmlns:a16="http://schemas.microsoft.com/office/drawing/2014/main" id="{D94C4EE1-D89F-4F5C-A7C2-7413D118A89E}"/>
              </a:ext>
            </a:extLst>
          </p:cNvPr>
          <p:cNvGrpSpPr/>
          <p:nvPr/>
        </p:nvGrpSpPr>
        <p:grpSpPr>
          <a:xfrm>
            <a:off x="802504" y="1411791"/>
            <a:ext cx="3463646" cy="2932134"/>
            <a:chOff x="802504" y="1411791"/>
            <a:chExt cx="3463646" cy="2932134"/>
          </a:xfrm>
        </p:grpSpPr>
        <p:sp>
          <p:nvSpPr>
            <p:cNvPr id="6" name="矩形 5">
              <a:extLst>
                <a:ext uri="{FF2B5EF4-FFF2-40B4-BE49-F238E27FC236}">
                  <a16:creationId xmlns:a16="http://schemas.microsoft.com/office/drawing/2014/main" id="{12E50CDD-EEB3-404C-ADD9-09F6AC830E88}"/>
                </a:ext>
              </a:extLst>
            </p:cNvPr>
            <p:cNvSpPr/>
            <p:nvPr/>
          </p:nvSpPr>
          <p:spPr>
            <a:xfrm>
              <a:off x="1913485" y="1411791"/>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Person</a:t>
              </a:r>
              <a:endParaRPr lang="zh-CN" altLang="en-US" sz="1634" dirty="0"/>
            </a:p>
          </p:txBody>
        </p:sp>
        <p:cxnSp>
          <p:nvCxnSpPr>
            <p:cNvPr id="7" name="直接箭头连接符 6">
              <a:extLst>
                <a:ext uri="{FF2B5EF4-FFF2-40B4-BE49-F238E27FC236}">
                  <a16:creationId xmlns:a16="http://schemas.microsoft.com/office/drawing/2014/main" id="{539D5ED8-BD86-4506-9B21-308B442EA105}"/>
                </a:ext>
              </a:extLst>
            </p:cNvPr>
            <p:cNvCxnSpPr>
              <a:cxnSpLocks/>
              <a:endCxn id="6" idx="2"/>
            </p:cNvCxnSpPr>
            <p:nvPr/>
          </p:nvCxnSpPr>
          <p:spPr>
            <a:xfrm flipV="1">
              <a:off x="1652078" y="1999957"/>
              <a:ext cx="980277" cy="692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D7D2520-936E-474E-BB4F-132BF6EA6D31}"/>
                </a:ext>
              </a:extLst>
            </p:cNvPr>
            <p:cNvSpPr/>
            <p:nvPr/>
          </p:nvSpPr>
          <p:spPr>
            <a:xfrm>
              <a:off x="802504" y="2692163"/>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Student</a:t>
              </a:r>
              <a:endParaRPr lang="zh-CN" altLang="en-US" sz="1634" dirty="0"/>
            </a:p>
          </p:txBody>
        </p:sp>
        <p:sp>
          <p:nvSpPr>
            <p:cNvPr id="9" name="矩形 8">
              <a:extLst>
                <a:ext uri="{FF2B5EF4-FFF2-40B4-BE49-F238E27FC236}">
                  <a16:creationId xmlns:a16="http://schemas.microsoft.com/office/drawing/2014/main" id="{2F6E7316-F3BA-4735-B7FA-202649D87797}"/>
                </a:ext>
              </a:extLst>
            </p:cNvPr>
            <p:cNvSpPr/>
            <p:nvPr/>
          </p:nvSpPr>
          <p:spPr>
            <a:xfrm>
              <a:off x="1782781" y="3755759"/>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Graduate</a:t>
              </a:r>
              <a:endParaRPr lang="zh-CN" altLang="en-US" sz="1634" dirty="0"/>
            </a:p>
          </p:txBody>
        </p:sp>
        <p:cxnSp>
          <p:nvCxnSpPr>
            <p:cNvPr id="10" name="直接箭头连接符 9">
              <a:extLst>
                <a:ext uri="{FF2B5EF4-FFF2-40B4-BE49-F238E27FC236}">
                  <a16:creationId xmlns:a16="http://schemas.microsoft.com/office/drawing/2014/main" id="{4E4FE742-CEE2-4E86-8CC7-77A4567661F3}"/>
                </a:ext>
              </a:extLst>
            </p:cNvPr>
            <p:cNvCxnSpPr>
              <a:cxnSpLocks/>
              <a:endCxn id="8" idx="2"/>
            </p:cNvCxnSpPr>
            <p:nvPr/>
          </p:nvCxnSpPr>
          <p:spPr>
            <a:xfrm flipH="1" flipV="1">
              <a:off x="1521374" y="3280330"/>
              <a:ext cx="849573" cy="475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DE9500BB-BF1C-44E7-B31E-29A7C2B1BD9B}"/>
                </a:ext>
              </a:extLst>
            </p:cNvPr>
            <p:cNvSpPr/>
            <p:nvPr/>
          </p:nvSpPr>
          <p:spPr>
            <a:xfrm>
              <a:off x="2828410" y="2710130"/>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Teacher</a:t>
              </a:r>
              <a:endParaRPr lang="zh-CN" altLang="en-US" sz="1634" dirty="0"/>
            </a:p>
          </p:txBody>
        </p:sp>
        <p:cxnSp>
          <p:nvCxnSpPr>
            <p:cNvPr id="13" name="直接箭头连接符 12">
              <a:extLst>
                <a:ext uri="{FF2B5EF4-FFF2-40B4-BE49-F238E27FC236}">
                  <a16:creationId xmlns:a16="http://schemas.microsoft.com/office/drawing/2014/main" id="{1AA4F7C0-A660-4C2E-B607-93535F351F0F}"/>
                </a:ext>
              </a:extLst>
            </p:cNvPr>
            <p:cNvCxnSpPr>
              <a:cxnSpLocks/>
              <a:endCxn id="6" idx="2"/>
            </p:cNvCxnSpPr>
            <p:nvPr/>
          </p:nvCxnSpPr>
          <p:spPr>
            <a:xfrm flipH="1" flipV="1">
              <a:off x="2632355" y="1999957"/>
              <a:ext cx="914925" cy="727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6E2B1FF-BE9D-4982-B2BB-A87FC60D281E}"/>
                </a:ext>
              </a:extLst>
            </p:cNvPr>
            <p:cNvCxnSpPr>
              <a:cxnSpLocks/>
              <a:endCxn id="12" idx="2"/>
            </p:cNvCxnSpPr>
            <p:nvPr/>
          </p:nvCxnSpPr>
          <p:spPr>
            <a:xfrm flipV="1">
              <a:off x="2807224" y="3298296"/>
              <a:ext cx="740056" cy="4574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5AB37568-A867-4167-8A96-BEB1688A4398}"/>
              </a:ext>
            </a:extLst>
          </p:cNvPr>
          <p:cNvGrpSpPr/>
          <p:nvPr/>
        </p:nvGrpSpPr>
        <p:grpSpPr>
          <a:xfrm>
            <a:off x="6033512" y="2276064"/>
            <a:ext cx="3639839" cy="1108112"/>
            <a:chOff x="895623" y="2626122"/>
            <a:chExt cx="4010563" cy="1220975"/>
          </a:xfrm>
        </p:grpSpPr>
        <p:sp>
          <p:nvSpPr>
            <p:cNvPr id="15" name="矩形 14">
              <a:extLst>
                <a:ext uri="{FF2B5EF4-FFF2-40B4-BE49-F238E27FC236}">
                  <a16:creationId xmlns:a16="http://schemas.microsoft.com/office/drawing/2014/main" id="{CD3862BB-6FCA-460E-A89F-0F82BDA85D00}"/>
                </a:ext>
              </a:extLst>
            </p:cNvPr>
            <p:cNvSpPr/>
            <p:nvPr/>
          </p:nvSpPr>
          <p:spPr>
            <a:xfrm>
              <a:off x="895623" y="2988876"/>
              <a:ext cx="1960486" cy="85822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6" name="直接箭头连接符 15">
              <a:extLst>
                <a:ext uri="{FF2B5EF4-FFF2-40B4-BE49-F238E27FC236}">
                  <a16:creationId xmlns:a16="http://schemas.microsoft.com/office/drawing/2014/main" id="{E845DBF3-EC57-468A-B4F4-030DF2B79458}"/>
                </a:ext>
              </a:extLst>
            </p:cNvPr>
            <p:cNvCxnSpPr/>
            <p:nvPr/>
          </p:nvCxnSpPr>
          <p:spPr>
            <a:xfrm flipH="1">
              <a:off x="2429917" y="2928829"/>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9">
              <a:extLst>
                <a:ext uri="{FF2B5EF4-FFF2-40B4-BE49-F238E27FC236}">
                  <a16:creationId xmlns:a16="http://schemas.microsoft.com/office/drawing/2014/main" id="{7E73FBF6-6A4B-4F80-90C9-A0E0B7D2ED06}"/>
                </a:ext>
              </a:extLst>
            </p:cNvPr>
            <p:cNvSpPr txBox="1"/>
            <p:nvPr/>
          </p:nvSpPr>
          <p:spPr>
            <a:xfrm>
              <a:off x="2856109" y="2626122"/>
              <a:ext cx="2050077"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Person</a:t>
              </a:r>
              <a:endParaRPr lang="zh-CN" altLang="en-US" sz="1634" b="1" dirty="0">
                <a:solidFill>
                  <a:prstClr val="black"/>
                </a:solidFill>
              </a:endParaRPr>
            </a:p>
          </p:txBody>
        </p:sp>
      </p:grpSp>
      <p:grpSp>
        <p:nvGrpSpPr>
          <p:cNvPr id="19" name="组合 18">
            <a:extLst>
              <a:ext uri="{FF2B5EF4-FFF2-40B4-BE49-F238E27FC236}">
                <a16:creationId xmlns:a16="http://schemas.microsoft.com/office/drawing/2014/main" id="{376BFF4A-8A8D-47AB-A905-682F0BC42D56}"/>
              </a:ext>
            </a:extLst>
          </p:cNvPr>
          <p:cNvGrpSpPr/>
          <p:nvPr/>
        </p:nvGrpSpPr>
        <p:grpSpPr>
          <a:xfrm>
            <a:off x="6026881" y="3431659"/>
            <a:ext cx="4730206" cy="1198092"/>
            <a:chOff x="379876" y="1653096"/>
            <a:chExt cx="5994672" cy="1320121"/>
          </a:xfrm>
        </p:grpSpPr>
        <p:sp>
          <p:nvSpPr>
            <p:cNvPr id="20" name="矩形 19">
              <a:extLst>
                <a:ext uri="{FF2B5EF4-FFF2-40B4-BE49-F238E27FC236}">
                  <a16:creationId xmlns:a16="http://schemas.microsoft.com/office/drawing/2014/main" id="{E4673DEB-52C3-4BED-BA51-6B6644A422E5}"/>
                </a:ext>
              </a:extLst>
            </p:cNvPr>
            <p:cNvSpPr/>
            <p:nvPr/>
          </p:nvSpPr>
          <p:spPr>
            <a:xfrm>
              <a:off x="379876" y="2114994"/>
              <a:ext cx="5994672" cy="85822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1" name="直接箭头连接符 20">
              <a:extLst>
                <a:ext uri="{FF2B5EF4-FFF2-40B4-BE49-F238E27FC236}">
                  <a16:creationId xmlns:a16="http://schemas.microsoft.com/office/drawing/2014/main" id="{1A472867-66B5-414E-9AA9-E3A21308A900}"/>
                </a:ext>
              </a:extLst>
            </p:cNvPr>
            <p:cNvCxnSpPr>
              <a:cxnSpLocks/>
            </p:cNvCxnSpPr>
            <p:nvPr/>
          </p:nvCxnSpPr>
          <p:spPr>
            <a:xfrm flipH="1">
              <a:off x="1289432" y="1934252"/>
              <a:ext cx="470971" cy="18074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18">
              <a:extLst>
                <a:ext uri="{FF2B5EF4-FFF2-40B4-BE49-F238E27FC236}">
                  <a16:creationId xmlns:a16="http://schemas.microsoft.com/office/drawing/2014/main" id="{3396F3C9-3699-453B-A522-0C90198FDC0C}"/>
                </a:ext>
              </a:extLst>
            </p:cNvPr>
            <p:cNvSpPr txBox="1"/>
            <p:nvPr/>
          </p:nvSpPr>
          <p:spPr>
            <a:xfrm>
              <a:off x="1721287" y="1653096"/>
              <a:ext cx="3440114" cy="378830"/>
            </a:xfrm>
            <a:prstGeom prst="rect">
              <a:avLst/>
            </a:prstGeom>
            <a:noFill/>
          </p:spPr>
          <p:txBody>
            <a:bodyPr wrap="square" rtlCol="0">
              <a:spAutoFit/>
            </a:bodyPr>
            <a:lstStyle/>
            <a:p>
              <a:r>
                <a:rPr lang="en-US" altLang="zh-CN" sz="1634" dirty="0">
                  <a:solidFill>
                    <a:prstClr val="black"/>
                  </a:solidFill>
                </a:rPr>
                <a:t>constructor of </a:t>
              </a:r>
              <a:r>
                <a:rPr lang="en-US" altLang="zh-CN" sz="1634" b="1" dirty="0">
                  <a:solidFill>
                    <a:prstClr val="black"/>
                  </a:solidFill>
                </a:rPr>
                <a:t>Person</a:t>
              </a:r>
              <a:endParaRPr lang="zh-CN" altLang="en-US" sz="1634" b="1" dirty="0">
                <a:solidFill>
                  <a:prstClr val="black"/>
                </a:solidFill>
              </a:endParaRPr>
            </a:p>
          </p:txBody>
        </p:sp>
      </p:grpSp>
    </p:spTree>
    <p:extLst>
      <p:ext uri="{BB962C8B-B14F-4D97-AF65-F5344CB8AC3E}">
        <p14:creationId xmlns:p14="http://schemas.microsoft.com/office/powerpoint/2010/main" val="163925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67739A3B-85BE-4767-92DA-5409BFFEF051}"/>
              </a:ext>
            </a:extLst>
          </p:cNvPr>
          <p:cNvPicPr>
            <a:picLocks noChangeAspect="1"/>
          </p:cNvPicPr>
          <p:nvPr/>
        </p:nvPicPr>
        <p:blipFill>
          <a:blip r:embed="rId2"/>
          <a:stretch>
            <a:fillRect/>
          </a:stretch>
        </p:blipFill>
        <p:spPr>
          <a:xfrm>
            <a:off x="2823208" y="3711747"/>
            <a:ext cx="8553642" cy="3079626"/>
          </a:xfrm>
          <a:prstGeom prst="rect">
            <a:avLst/>
          </a:prstGeom>
        </p:spPr>
      </p:pic>
      <p:pic>
        <p:nvPicPr>
          <p:cNvPr id="21" name="图片 20">
            <a:extLst>
              <a:ext uri="{FF2B5EF4-FFF2-40B4-BE49-F238E27FC236}">
                <a16:creationId xmlns:a16="http://schemas.microsoft.com/office/drawing/2014/main" id="{589A8080-493C-45CE-85CA-2450F87DD6EA}"/>
              </a:ext>
            </a:extLst>
          </p:cNvPr>
          <p:cNvPicPr>
            <a:picLocks noChangeAspect="1"/>
          </p:cNvPicPr>
          <p:nvPr/>
        </p:nvPicPr>
        <p:blipFill>
          <a:blip r:embed="rId3"/>
          <a:stretch>
            <a:fillRect/>
          </a:stretch>
        </p:blipFill>
        <p:spPr>
          <a:xfrm>
            <a:off x="481853" y="222292"/>
            <a:ext cx="9305214" cy="3489455"/>
          </a:xfrm>
          <a:prstGeom prst="rect">
            <a:avLst/>
          </a:prstGeom>
        </p:spPr>
      </p:pic>
      <p:sp>
        <p:nvSpPr>
          <p:cNvPr id="2" name="椭圆 1">
            <a:extLst>
              <a:ext uri="{FF2B5EF4-FFF2-40B4-BE49-F238E27FC236}">
                <a16:creationId xmlns:a16="http://schemas.microsoft.com/office/drawing/2014/main" id="{D32D443F-AC87-4FEB-A15C-3A2E47DE0B4F}"/>
              </a:ext>
            </a:extLst>
          </p:cNvPr>
          <p:cNvSpPr/>
          <p:nvPr/>
        </p:nvSpPr>
        <p:spPr>
          <a:xfrm>
            <a:off x="2009495" y="1543935"/>
            <a:ext cx="849573" cy="32675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5" name="椭圆 4">
            <a:extLst>
              <a:ext uri="{FF2B5EF4-FFF2-40B4-BE49-F238E27FC236}">
                <a16:creationId xmlns:a16="http://schemas.microsoft.com/office/drawing/2014/main" id="{382DE0FA-97E9-464C-8ABD-256A3C32A653}"/>
              </a:ext>
            </a:extLst>
          </p:cNvPr>
          <p:cNvSpPr/>
          <p:nvPr/>
        </p:nvSpPr>
        <p:spPr>
          <a:xfrm>
            <a:off x="4293220" y="4513545"/>
            <a:ext cx="765785" cy="31457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8" name="组合 7">
            <a:extLst>
              <a:ext uri="{FF2B5EF4-FFF2-40B4-BE49-F238E27FC236}">
                <a16:creationId xmlns:a16="http://schemas.microsoft.com/office/drawing/2014/main" id="{BD2F688B-24B8-426B-8B1A-A7EDDC5D3246}"/>
              </a:ext>
            </a:extLst>
          </p:cNvPr>
          <p:cNvGrpSpPr/>
          <p:nvPr/>
        </p:nvGrpSpPr>
        <p:grpSpPr>
          <a:xfrm>
            <a:off x="2534325" y="2804229"/>
            <a:ext cx="5148421" cy="246888"/>
            <a:chOff x="5022205" y="3346202"/>
            <a:chExt cx="5112568" cy="144016"/>
          </a:xfrm>
        </p:grpSpPr>
        <p:cxnSp>
          <p:nvCxnSpPr>
            <p:cNvPr id="9" name="直接连接符 8">
              <a:extLst>
                <a:ext uri="{FF2B5EF4-FFF2-40B4-BE49-F238E27FC236}">
                  <a16:creationId xmlns:a16="http://schemas.microsoft.com/office/drawing/2014/main" id="{75456749-B787-4ED1-8CB7-B4A272AC9801}"/>
                </a:ext>
              </a:extLst>
            </p:cNvPr>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B39E877-89D8-4F1D-B9C5-7BA79275021D}"/>
                </a:ext>
              </a:extLst>
            </p:cNvPr>
            <p:cNvCxnSpPr/>
            <p:nvPr/>
          </p:nvCxnSpPr>
          <p:spPr>
            <a:xfrm>
              <a:off x="5022205" y="3346202"/>
              <a:ext cx="51125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ABBAE00-BD3B-4FF6-9A12-9F8186C97086}"/>
                </a:ext>
              </a:extLst>
            </p:cNvPr>
            <p:cNvCxnSpPr/>
            <p:nvPr/>
          </p:nvCxnSpPr>
          <p:spPr>
            <a:xfrm>
              <a:off x="1013477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99C1BA1D-C8A0-4598-A241-21095D01B5F9}"/>
              </a:ext>
            </a:extLst>
          </p:cNvPr>
          <p:cNvGrpSpPr/>
          <p:nvPr/>
        </p:nvGrpSpPr>
        <p:grpSpPr>
          <a:xfrm>
            <a:off x="4127426" y="2567328"/>
            <a:ext cx="3863773" cy="479188"/>
            <a:chOff x="5022205" y="3346202"/>
            <a:chExt cx="5325204" cy="144016"/>
          </a:xfrm>
        </p:grpSpPr>
        <p:cxnSp>
          <p:nvCxnSpPr>
            <p:cNvPr id="13" name="直接连接符 12">
              <a:extLst>
                <a:ext uri="{FF2B5EF4-FFF2-40B4-BE49-F238E27FC236}">
                  <a16:creationId xmlns:a16="http://schemas.microsoft.com/office/drawing/2014/main" id="{8985CF17-EDFB-4A98-8AD8-3CC25ECF06A2}"/>
                </a:ext>
              </a:extLst>
            </p:cNvPr>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C306292-09B0-44B5-9D16-C7684EDAE2E3}"/>
                </a:ext>
              </a:extLst>
            </p:cNvPr>
            <p:cNvCxnSpPr>
              <a:cxnSpLocks/>
            </p:cNvCxnSpPr>
            <p:nvPr/>
          </p:nvCxnSpPr>
          <p:spPr>
            <a:xfrm>
              <a:off x="5022205" y="3346202"/>
              <a:ext cx="532520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E7712E8-7913-4983-AA20-8558FD43AD01}"/>
                </a:ext>
              </a:extLst>
            </p:cNvPr>
            <p:cNvCxnSpPr/>
            <p:nvPr/>
          </p:nvCxnSpPr>
          <p:spPr>
            <a:xfrm>
              <a:off x="10347409"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1D5D10AF-1187-4B0E-906A-12601B2E6C92}"/>
              </a:ext>
            </a:extLst>
          </p:cNvPr>
          <p:cNvGrpSpPr/>
          <p:nvPr/>
        </p:nvGrpSpPr>
        <p:grpSpPr>
          <a:xfrm>
            <a:off x="4797729" y="2378336"/>
            <a:ext cx="3512552" cy="723889"/>
            <a:chOff x="5022205" y="3346202"/>
            <a:chExt cx="7000288" cy="144016"/>
          </a:xfrm>
        </p:grpSpPr>
        <p:cxnSp>
          <p:nvCxnSpPr>
            <p:cNvPr id="17" name="直接连接符 16">
              <a:extLst>
                <a:ext uri="{FF2B5EF4-FFF2-40B4-BE49-F238E27FC236}">
                  <a16:creationId xmlns:a16="http://schemas.microsoft.com/office/drawing/2014/main" id="{FFE600D6-16FD-4356-AF08-E95E75B1FE00}"/>
                </a:ext>
              </a:extLst>
            </p:cNvPr>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50450F5-3C33-4B84-98D7-4EBD51AC9833}"/>
                </a:ext>
              </a:extLst>
            </p:cNvPr>
            <p:cNvCxnSpPr>
              <a:cxnSpLocks/>
            </p:cNvCxnSpPr>
            <p:nvPr/>
          </p:nvCxnSpPr>
          <p:spPr>
            <a:xfrm>
              <a:off x="5022205" y="3346202"/>
              <a:ext cx="700028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3D4FF27-3138-49F3-B0AE-731C2F5385F5}"/>
                </a:ext>
              </a:extLst>
            </p:cNvPr>
            <p:cNvCxnSpPr/>
            <p:nvPr/>
          </p:nvCxnSpPr>
          <p:spPr>
            <a:xfrm>
              <a:off x="1202249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A730F4B5-FBDB-4723-A811-C06295D14A5E}"/>
              </a:ext>
            </a:extLst>
          </p:cNvPr>
          <p:cNvGrpSpPr/>
          <p:nvPr/>
        </p:nvGrpSpPr>
        <p:grpSpPr>
          <a:xfrm>
            <a:off x="4939546" y="5841287"/>
            <a:ext cx="4143532" cy="329053"/>
            <a:chOff x="5022205" y="3346202"/>
            <a:chExt cx="5112568" cy="144016"/>
          </a:xfrm>
        </p:grpSpPr>
        <p:cxnSp>
          <p:nvCxnSpPr>
            <p:cNvPr id="23" name="直接连接符 22">
              <a:extLst>
                <a:ext uri="{FF2B5EF4-FFF2-40B4-BE49-F238E27FC236}">
                  <a16:creationId xmlns:a16="http://schemas.microsoft.com/office/drawing/2014/main" id="{9B2457F2-BEDE-4EFE-8169-64DAB6B2FC89}"/>
                </a:ext>
              </a:extLst>
            </p:cNvPr>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C68DD5F-63CC-47AA-B842-EC78E24BB1FF}"/>
                </a:ext>
              </a:extLst>
            </p:cNvPr>
            <p:cNvCxnSpPr/>
            <p:nvPr/>
          </p:nvCxnSpPr>
          <p:spPr>
            <a:xfrm>
              <a:off x="5022205" y="3346202"/>
              <a:ext cx="51125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8505314-F60E-4523-BF23-B3F2FD9A4448}"/>
                </a:ext>
              </a:extLst>
            </p:cNvPr>
            <p:cNvCxnSpPr/>
            <p:nvPr/>
          </p:nvCxnSpPr>
          <p:spPr>
            <a:xfrm>
              <a:off x="1013477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453C0C30-57E1-405E-8FA5-D90813CB75C8}"/>
              </a:ext>
            </a:extLst>
          </p:cNvPr>
          <p:cNvGrpSpPr/>
          <p:nvPr/>
        </p:nvGrpSpPr>
        <p:grpSpPr>
          <a:xfrm>
            <a:off x="5915538" y="5700613"/>
            <a:ext cx="3551189" cy="420547"/>
            <a:chOff x="6094700" y="3346202"/>
            <a:chExt cx="5528522" cy="144016"/>
          </a:xfrm>
        </p:grpSpPr>
        <p:cxnSp>
          <p:nvCxnSpPr>
            <p:cNvPr id="27" name="直接连接符 26">
              <a:extLst>
                <a:ext uri="{FF2B5EF4-FFF2-40B4-BE49-F238E27FC236}">
                  <a16:creationId xmlns:a16="http://schemas.microsoft.com/office/drawing/2014/main" id="{A30819A6-AB1A-44DA-88F0-AACCEBE877D9}"/>
                </a:ext>
              </a:extLst>
            </p:cNvPr>
            <p:cNvCxnSpPr/>
            <p:nvPr/>
          </p:nvCxnSpPr>
          <p:spPr>
            <a:xfrm>
              <a:off x="6094700"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12F362B7-D43C-4C0B-B833-9592D775367E}"/>
                </a:ext>
              </a:extLst>
            </p:cNvPr>
            <p:cNvCxnSpPr>
              <a:cxnSpLocks/>
            </p:cNvCxnSpPr>
            <p:nvPr/>
          </p:nvCxnSpPr>
          <p:spPr>
            <a:xfrm>
              <a:off x="6094701" y="3346202"/>
              <a:ext cx="552852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C8F5B4A-56F8-44B6-85A5-6994AA4BD231}"/>
                </a:ext>
              </a:extLst>
            </p:cNvPr>
            <p:cNvCxnSpPr/>
            <p:nvPr/>
          </p:nvCxnSpPr>
          <p:spPr>
            <a:xfrm>
              <a:off x="11623222"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8E73D84D-912C-429A-88CE-61D21D964B9F}"/>
              </a:ext>
            </a:extLst>
          </p:cNvPr>
          <p:cNvGrpSpPr/>
          <p:nvPr/>
        </p:nvGrpSpPr>
        <p:grpSpPr>
          <a:xfrm>
            <a:off x="6733023" y="5510919"/>
            <a:ext cx="2966789" cy="649278"/>
            <a:chOff x="4943550" y="3346202"/>
            <a:chExt cx="7078943" cy="144016"/>
          </a:xfrm>
        </p:grpSpPr>
        <p:cxnSp>
          <p:nvCxnSpPr>
            <p:cNvPr id="31" name="直接连接符 30">
              <a:extLst>
                <a:ext uri="{FF2B5EF4-FFF2-40B4-BE49-F238E27FC236}">
                  <a16:creationId xmlns:a16="http://schemas.microsoft.com/office/drawing/2014/main" id="{729B1340-8667-4C25-A73C-E800E37E9A5A}"/>
                </a:ext>
              </a:extLst>
            </p:cNvPr>
            <p:cNvCxnSpPr/>
            <p:nvPr/>
          </p:nvCxnSpPr>
          <p:spPr>
            <a:xfrm>
              <a:off x="4943550"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F3FCD20-3F88-4CBC-8D9A-8418412D0E18}"/>
                </a:ext>
              </a:extLst>
            </p:cNvPr>
            <p:cNvCxnSpPr>
              <a:cxnSpLocks/>
            </p:cNvCxnSpPr>
            <p:nvPr/>
          </p:nvCxnSpPr>
          <p:spPr>
            <a:xfrm>
              <a:off x="4943550" y="3346202"/>
              <a:ext cx="707894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024D069-80AD-488F-828A-92D52FC310C9}"/>
                </a:ext>
              </a:extLst>
            </p:cNvPr>
            <p:cNvCxnSpPr/>
            <p:nvPr/>
          </p:nvCxnSpPr>
          <p:spPr>
            <a:xfrm>
              <a:off x="1202249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AC741548-24C1-469B-B1C8-B73BA2A222B6}"/>
              </a:ext>
            </a:extLst>
          </p:cNvPr>
          <p:cNvGrpSpPr/>
          <p:nvPr/>
        </p:nvGrpSpPr>
        <p:grpSpPr>
          <a:xfrm>
            <a:off x="7623648" y="6293448"/>
            <a:ext cx="3136887" cy="249315"/>
            <a:chOff x="5022205" y="3317730"/>
            <a:chExt cx="4159377" cy="172495"/>
          </a:xfrm>
        </p:grpSpPr>
        <p:cxnSp>
          <p:nvCxnSpPr>
            <p:cNvPr id="40" name="直接连接符 39">
              <a:extLst>
                <a:ext uri="{FF2B5EF4-FFF2-40B4-BE49-F238E27FC236}">
                  <a16:creationId xmlns:a16="http://schemas.microsoft.com/office/drawing/2014/main" id="{553BC2C2-FAE1-4E56-BFBA-CA69F015B5C3}"/>
                </a:ext>
              </a:extLst>
            </p:cNvPr>
            <p:cNvCxnSpPr/>
            <p:nvPr/>
          </p:nvCxnSpPr>
          <p:spPr>
            <a:xfrm>
              <a:off x="5022205" y="3346202"/>
              <a:ext cx="0" cy="14401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540B348-A8E5-47AA-81B7-3862046C6738}"/>
                </a:ext>
              </a:extLst>
            </p:cNvPr>
            <p:cNvCxnSpPr>
              <a:cxnSpLocks/>
            </p:cNvCxnSpPr>
            <p:nvPr/>
          </p:nvCxnSpPr>
          <p:spPr>
            <a:xfrm>
              <a:off x="5022205" y="3490218"/>
              <a:ext cx="41593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3848E40-FD5E-4B9B-82C9-7850482128B0}"/>
                </a:ext>
              </a:extLst>
            </p:cNvPr>
            <p:cNvCxnSpPr>
              <a:cxnSpLocks/>
            </p:cNvCxnSpPr>
            <p:nvPr/>
          </p:nvCxnSpPr>
          <p:spPr>
            <a:xfrm flipV="1">
              <a:off x="9181581" y="3317730"/>
              <a:ext cx="0" cy="1724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4A0E86E-1DB3-4678-80AF-2FD2FE9B6440}"/>
              </a:ext>
            </a:extLst>
          </p:cNvPr>
          <p:cNvGrpSpPr/>
          <p:nvPr/>
        </p:nvGrpSpPr>
        <p:grpSpPr>
          <a:xfrm>
            <a:off x="824206" y="1901610"/>
            <a:ext cx="3614714" cy="708281"/>
            <a:chOff x="895623" y="2935483"/>
            <a:chExt cx="3982880" cy="780421"/>
          </a:xfrm>
        </p:grpSpPr>
        <p:sp>
          <p:nvSpPr>
            <p:cNvPr id="37" name="矩形 36">
              <a:extLst>
                <a:ext uri="{FF2B5EF4-FFF2-40B4-BE49-F238E27FC236}">
                  <a16:creationId xmlns:a16="http://schemas.microsoft.com/office/drawing/2014/main" id="{8CF047E8-375F-4C7B-A67B-2F8F8E11D139}"/>
                </a:ext>
              </a:extLst>
            </p:cNvPr>
            <p:cNvSpPr/>
            <p:nvPr/>
          </p:nvSpPr>
          <p:spPr>
            <a:xfrm>
              <a:off x="895623" y="3355864"/>
              <a:ext cx="1723108" cy="360040"/>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38" name="直接箭头连接符 37">
              <a:extLst>
                <a:ext uri="{FF2B5EF4-FFF2-40B4-BE49-F238E27FC236}">
                  <a16:creationId xmlns:a16="http://schemas.microsoft.com/office/drawing/2014/main" id="{9ECB8833-45C2-4DC5-80B7-659D46A2B04B}"/>
                </a:ext>
              </a:extLst>
            </p:cNvPr>
            <p:cNvCxnSpPr/>
            <p:nvPr/>
          </p:nvCxnSpPr>
          <p:spPr>
            <a:xfrm flipH="1">
              <a:off x="2123706" y="3139409"/>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9">
              <a:extLst>
                <a:ext uri="{FF2B5EF4-FFF2-40B4-BE49-F238E27FC236}">
                  <a16:creationId xmlns:a16="http://schemas.microsoft.com/office/drawing/2014/main" id="{5A0A7576-09CB-4AF9-9DE7-7FB8BF83EAE3}"/>
                </a:ext>
              </a:extLst>
            </p:cNvPr>
            <p:cNvSpPr txBox="1"/>
            <p:nvPr/>
          </p:nvSpPr>
          <p:spPr>
            <a:xfrm>
              <a:off x="2737572" y="2935483"/>
              <a:ext cx="2140931"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Teacher</a:t>
              </a:r>
              <a:endParaRPr lang="zh-CN" altLang="en-US" sz="1634" b="1" dirty="0">
                <a:solidFill>
                  <a:prstClr val="black"/>
                </a:solidFill>
              </a:endParaRPr>
            </a:p>
          </p:txBody>
        </p:sp>
      </p:grpSp>
      <p:grpSp>
        <p:nvGrpSpPr>
          <p:cNvPr id="44" name="组合 43">
            <a:extLst>
              <a:ext uri="{FF2B5EF4-FFF2-40B4-BE49-F238E27FC236}">
                <a16:creationId xmlns:a16="http://schemas.microsoft.com/office/drawing/2014/main" id="{9A29D991-0C5E-46C8-BBB5-F31BD2BB485B}"/>
              </a:ext>
            </a:extLst>
          </p:cNvPr>
          <p:cNvGrpSpPr/>
          <p:nvPr/>
        </p:nvGrpSpPr>
        <p:grpSpPr>
          <a:xfrm>
            <a:off x="3044088" y="4822111"/>
            <a:ext cx="3730440" cy="708281"/>
            <a:chOff x="895623" y="2935483"/>
            <a:chExt cx="4110392" cy="780421"/>
          </a:xfrm>
        </p:grpSpPr>
        <p:sp>
          <p:nvSpPr>
            <p:cNvPr id="45" name="矩形 44">
              <a:extLst>
                <a:ext uri="{FF2B5EF4-FFF2-40B4-BE49-F238E27FC236}">
                  <a16:creationId xmlns:a16="http://schemas.microsoft.com/office/drawing/2014/main" id="{5FA16DC7-5C21-4EA7-B4B4-2425F86267FC}"/>
                </a:ext>
              </a:extLst>
            </p:cNvPr>
            <p:cNvSpPr/>
            <p:nvPr/>
          </p:nvSpPr>
          <p:spPr>
            <a:xfrm>
              <a:off x="895623" y="3355864"/>
              <a:ext cx="1723108" cy="360040"/>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46" name="直接箭头连接符 45">
              <a:extLst>
                <a:ext uri="{FF2B5EF4-FFF2-40B4-BE49-F238E27FC236}">
                  <a16:creationId xmlns:a16="http://schemas.microsoft.com/office/drawing/2014/main" id="{6E93AB70-5403-4B20-88D0-ADA2E7F762FA}"/>
                </a:ext>
              </a:extLst>
            </p:cNvPr>
            <p:cNvCxnSpPr/>
            <p:nvPr/>
          </p:nvCxnSpPr>
          <p:spPr>
            <a:xfrm flipH="1">
              <a:off x="2429917" y="3238190"/>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9">
              <a:extLst>
                <a:ext uri="{FF2B5EF4-FFF2-40B4-BE49-F238E27FC236}">
                  <a16:creationId xmlns:a16="http://schemas.microsoft.com/office/drawing/2014/main" id="{1D6808F3-DD37-4769-A4B6-782B1DB6B07A}"/>
                </a:ext>
              </a:extLst>
            </p:cNvPr>
            <p:cNvSpPr txBox="1"/>
            <p:nvPr/>
          </p:nvSpPr>
          <p:spPr>
            <a:xfrm>
              <a:off x="2856109" y="2935483"/>
              <a:ext cx="2149906"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Student</a:t>
              </a:r>
              <a:endParaRPr lang="zh-CN" altLang="en-US" sz="1634" b="1" dirty="0">
                <a:solidFill>
                  <a:prstClr val="black"/>
                </a:solidFill>
              </a:endParaRPr>
            </a:p>
          </p:txBody>
        </p:sp>
      </p:grpSp>
      <p:grpSp>
        <p:nvGrpSpPr>
          <p:cNvPr id="54" name="组合 53">
            <a:extLst>
              <a:ext uri="{FF2B5EF4-FFF2-40B4-BE49-F238E27FC236}">
                <a16:creationId xmlns:a16="http://schemas.microsoft.com/office/drawing/2014/main" id="{E733319F-E3D0-4129-9A53-DC96A7D608E7}"/>
              </a:ext>
            </a:extLst>
          </p:cNvPr>
          <p:cNvGrpSpPr/>
          <p:nvPr/>
        </p:nvGrpSpPr>
        <p:grpSpPr>
          <a:xfrm>
            <a:off x="5836024" y="3181717"/>
            <a:ext cx="3397623" cy="193493"/>
            <a:chOff x="5836024" y="3181717"/>
            <a:chExt cx="3397623" cy="193493"/>
          </a:xfrm>
        </p:grpSpPr>
        <p:cxnSp>
          <p:nvCxnSpPr>
            <p:cNvPr id="49" name="直接连接符 48">
              <a:extLst>
                <a:ext uri="{FF2B5EF4-FFF2-40B4-BE49-F238E27FC236}">
                  <a16:creationId xmlns:a16="http://schemas.microsoft.com/office/drawing/2014/main" id="{CBE46F6E-5274-48C6-ABF5-7514495DC0B7}"/>
                </a:ext>
              </a:extLst>
            </p:cNvPr>
            <p:cNvCxnSpPr/>
            <p:nvPr/>
          </p:nvCxnSpPr>
          <p:spPr>
            <a:xfrm>
              <a:off x="5836024" y="3235507"/>
              <a:ext cx="0" cy="1275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B59960DB-81A5-4B7E-920F-169B9988B140}"/>
                </a:ext>
              </a:extLst>
            </p:cNvPr>
            <p:cNvCxnSpPr/>
            <p:nvPr/>
          </p:nvCxnSpPr>
          <p:spPr>
            <a:xfrm>
              <a:off x="5844988" y="3366245"/>
              <a:ext cx="338865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E0541D9-C8CD-4F65-9370-1083EA41A580}"/>
                </a:ext>
              </a:extLst>
            </p:cNvPr>
            <p:cNvCxnSpPr/>
            <p:nvPr/>
          </p:nvCxnSpPr>
          <p:spPr>
            <a:xfrm flipV="1">
              <a:off x="9233647" y="3181717"/>
              <a:ext cx="0" cy="1934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801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A0189C79-3907-49CE-886F-D77264E61C61}"/>
              </a:ext>
            </a:extLst>
          </p:cNvPr>
          <p:cNvPicPr>
            <a:picLocks noChangeAspect="1"/>
          </p:cNvPicPr>
          <p:nvPr/>
        </p:nvPicPr>
        <p:blipFill>
          <a:blip r:embed="rId2"/>
          <a:stretch>
            <a:fillRect/>
          </a:stretch>
        </p:blipFill>
        <p:spPr>
          <a:xfrm>
            <a:off x="505458" y="370542"/>
            <a:ext cx="8120968" cy="4613833"/>
          </a:xfrm>
          <a:prstGeom prst="rect">
            <a:avLst/>
          </a:prstGeom>
        </p:spPr>
      </p:pic>
      <p:pic>
        <p:nvPicPr>
          <p:cNvPr id="3" name="Picture 2">
            <a:extLst>
              <a:ext uri="{FF2B5EF4-FFF2-40B4-BE49-F238E27FC236}">
                <a16:creationId xmlns:a16="http://schemas.microsoft.com/office/drawing/2014/main" id="{B239A173-C7A7-44A0-9178-B3ADB6406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075" y="3714697"/>
            <a:ext cx="6787403" cy="2132319"/>
          </a:xfrm>
          <a:prstGeom prst="rect">
            <a:avLst/>
          </a:prstGeom>
          <a:noFill/>
          <a:ln w="12700">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a:extLst>
              <a:ext uri="{FF2B5EF4-FFF2-40B4-BE49-F238E27FC236}">
                <a16:creationId xmlns:a16="http://schemas.microsoft.com/office/drawing/2014/main" id="{CB6FFAA2-77D8-4D21-8CC1-06383CE9BADA}"/>
              </a:ext>
            </a:extLst>
          </p:cNvPr>
          <p:cNvSpPr/>
          <p:nvPr/>
        </p:nvSpPr>
        <p:spPr>
          <a:xfrm>
            <a:off x="400261" y="761405"/>
            <a:ext cx="4836033"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6" name="椭圆 5">
            <a:extLst>
              <a:ext uri="{FF2B5EF4-FFF2-40B4-BE49-F238E27FC236}">
                <a16:creationId xmlns:a16="http://schemas.microsoft.com/office/drawing/2014/main" id="{56960143-E231-48E3-8A23-7110527C130A}"/>
              </a:ext>
            </a:extLst>
          </p:cNvPr>
          <p:cNvSpPr/>
          <p:nvPr/>
        </p:nvSpPr>
        <p:spPr>
          <a:xfrm>
            <a:off x="2043949" y="736916"/>
            <a:ext cx="1397183" cy="353647"/>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7" name="椭圆 6">
            <a:extLst>
              <a:ext uri="{FF2B5EF4-FFF2-40B4-BE49-F238E27FC236}">
                <a16:creationId xmlns:a16="http://schemas.microsoft.com/office/drawing/2014/main" id="{87543D12-B2CE-4250-A858-CE2C7D2D375C}"/>
              </a:ext>
            </a:extLst>
          </p:cNvPr>
          <p:cNvSpPr/>
          <p:nvPr/>
        </p:nvSpPr>
        <p:spPr>
          <a:xfrm>
            <a:off x="3514161" y="743688"/>
            <a:ext cx="1462152" cy="326759"/>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grpSp>
        <p:nvGrpSpPr>
          <p:cNvPr id="18" name="组合 17">
            <a:extLst>
              <a:ext uri="{FF2B5EF4-FFF2-40B4-BE49-F238E27FC236}">
                <a16:creationId xmlns:a16="http://schemas.microsoft.com/office/drawing/2014/main" id="{35A758F3-ADF0-446A-994D-DFE8E6E5B28E}"/>
              </a:ext>
            </a:extLst>
          </p:cNvPr>
          <p:cNvGrpSpPr/>
          <p:nvPr/>
        </p:nvGrpSpPr>
        <p:grpSpPr>
          <a:xfrm>
            <a:off x="1211371" y="2117570"/>
            <a:ext cx="3495100" cy="487256"/>
            <a:chOff x="1421805" y="2945684"/>
            <a:chExt cx="3851083" cy="536885"/>
          </a:xfrm>
        </p:grpSpPr>
        <p:sp>
          <p:nvSpPr>
            <p:cNvPr id="9" name="矩形 8">
              <a:extLst>
                <a:ext uri="{FF2B5EF4-FFF2-40B4-BE49-F238E27FC236}">
                  <a16:creationId xmlns:a16="http://schemas.microsoft.com/office/drawing/2014/main" id="{A8A18D0C-A87C-46C0-AD6D-E9111C53BFD0}"/>
                </a:ext>
              </a:extLst>
            </p:cNvPr>
            <p:cNvSpPr/>
            <p:nvPr/>
          </p:nvSpPr>
          <p:spPr>
            <a:xfrm>
              <a:off x="1997869" y="2945684"/>
              <a:ext cx="3275019" cy="2887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0" name="矩形 9">
              <a:extLst>
                <a:ext uri="{FF2B5EF4-FFF2-40B4-BE49-F238E27FC236}">
                  <a16:creationId xmlns:a16="http://schemas.microsoft.com/office/drawing/2014/main" id="{CA1AAD84-F79F-4D15-80A6-E5232C0AF04F}"/>
                </a:ext>
              </a:extLst>
            </p:cNvPr>
            <p:cNvSpPr/>
            <p:nvPr/>
          </p:nvSpPr>
          <p:spPr>
            <a:xfrm>
              <a:off x="1421805" y="3205046"/>
              <a:ext cx="2016224" cy="2775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19" name="组合 18">
            <a:extLst>
              <a:ext uri="{FF2B5EF4-FFF2-40B4-BE49-F238E27FC236}">
                <a16:creationId xmlns:a16="http://schemas.microsoft.com/office/drawing/2014/main" id="{3639F307-63D9-4514-8ACF-93333700783E}"/>
              </a:ext>
            </a:extLst>
          </p:cNvPr>
          <p:cNvGrpSpPr/>
          <p:nvPr/>
        </p:nvGrpSpPr>
        <p:grpSpPr>
          <a:xfrm>
            <a:off x="1689368" y="2115842"/>
            <a:ext cx="4606577" cy="477990"/>
            <a:chOff x="1997869" y="2914153"/>
            <a:chExt cx="5075765" cy="526675"/>
          </a:xfrm>
        </p:grpSpPr>
        <p:sp>
          <p:nvSpPr>
            <p:cNvPr id="11" name="矩形 10">
              <a:extLst>
                <a:ext uri="{FF2B5EF4-FFF2-40B4-BE49-F238E27FC236}">
                  <a16:creationId xmlns:a16="http://schemas.microsoft.com/office/drawing/2014/main" id="{0A383A52-69A6-412F-9FD7-5E4FC7A05954}"/>
                </a:ext>
              </a:extLst>
            </p:cNvPr>
            <p:cNvSpPr/>
            <p:nvPr/>
          </p:nvSpPr>
          <p:spPr>
            <a:xfrm>
              <a:off x="1997869" y="2914153"/>
              <a:ext cx="5075765" cy="277523"/>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2" name="矩形 11">
              <a:extLst>
                <a:ext uri="{FF2B5EF4-FFF2-40B4-BE49-F238E27FC236}">
                  <a16:creationId xmlns:a16="http://schemas.microsoft.com/office/drawing/2014/main" id="{3C391F84-3B6A-4583-9234-345D52BFCB0D}"/>
                </a:ext>
              </a:extLst>
            </p:cNvPr>
            <p:cNvSpPr/>
            <p:nvPr/>
          </p:nvSpPr>
          <p:spPr>
            <a:xfrm>
              <a:off x="3515763" y="3175418"/>
              <a:ext cx="2304256" cy="265410"/>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1" name="组合 20">
            <a:extLst>
              <a:ext uri="{FF2B5EF4-FFF2-40B4-BE49-F238E27FC236}">
                <a16:creationId xmlns:a16="http://schemas.microsoft.com/office/drawing/2014/main" id="{99948706-E902-4B0F-A282-A24F2494468A}"/>
              </a:ext>
            </a:extLst>
          </p:cNvPr>
          <p:cNvGrpSpPr/>
          <p:nvPr/>
        </p:nvGrpSpPr>
        <p:grpSpPr>
          <a:xfrm>
            <a:off x="7482031" y="2109696"/>
            <a:ext cx="727448" cy="509395"/>
            <a:chOff x="7254454" y="2976502"/>
            <a:chExt cx="801540" cy="561277"/>
          </a:xfrm>
        </p:grpSpPr>
        <p:sp>
          <p:nvSpPr>
            <p:cNvPr id="15" name="矩形 14">
              <a:extLst>
                <a:ext uri="{FF2B5EF4-FFF2-40B4-BE49-F238E27FC236}">
                  <a16:creationId xmlns:a16="http://schemas.microsoft.com/office/drawing/2014/main" id="{4159AE0C-20D2-4895-BACF-03DFBE8DBE8F}"/>
                </a:ext>
              </a:extLst>
            </p:cNvPr>
            <p:cNvSpPr/>
            <p:nvPr/>
          </p:nvSpPr>
          <p:spPr>
            <a:xfrm>
              <a:off x="7254454" y="2976502"/>
              <a:ext cx="801540" cy="24670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6" name="矩形 15">
              <a:extLst>
                <a:ext uri="{FF2B5EF4-FFF2-40B4-BE49-F238E27FC236}">
                  <a16:creationId xmlns:a16="http://schemas.microsoft.com/office/drawing/2014/main" id="{23E9E3EE-C8E1-46F7-9AF7-99688AEF0A91}"/>
                </a:ext>
              </a:extLst>
            </p:cNvPr>
            <p:cNvSpPr/>
            <p:nvPr/>
          </p:nvSpPr>
          <p:spPr>
            <a:xfrm>
              <a:off x="7287078" y="3220679"/>
              <a:ext cx="768916" cy="31710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2" name="组合 21">
            <a:extLst>
              <a:ext uri="{FF2B5EF4-FFF2-40B4-BE49-F238E27FC236}">
                <a16:creationId xmlns:a16="http://schemas.microsoft.com/office/drawing/2014/main" id="{C1C9BCFB-A227-40B1-A834-BB1F42CD4954}"/>
              </a:ext>
            </a:extLst>
          </p:cNvPr>
          <p:cNvGrpSpPr/>
          <p:nvPr/>
        </p:nvGrpSpPr>
        <p:grpSpPr>
          <a:xfrm>
            <a:off x="861450" y="1088166"/>
            <a:ext cx="3396790" cy="681384"/>
            <a:chOff x="895624" y="2965120"/>
            <a:chExt cx="3742760" cy="750784"/>
          </a:xfrm>
        </p:grpSpPr>
        <p:sp>
          <p:nvSpPr>
            <p:cNvPr id="23" name="矩形 22">
              <a:extLst>
                <a:ext uri="{FF2B5EF4-FFF2-40B4-BE49-F238E27FC236}">
                  <a16:creationId xmlns:a16="http://schemas.microsoft.com/office/drawing/2014/main" id="{D4EAF1A5-937E-4F84-B8E8-E582D7F666F3}"/>
                </a:ext>
              </a:extLst>
            </p:cNvPr>
            <p:cNvSpPr/>
            <p:nvPr/>
          </p:nvSpPr>
          <p:spPr>
            <a:xfrm>
              <a:off x="895624" y="3355864"/>
              <a:ext cx="1302940" cy="360040"/>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4" name="直接箭头连接符 23">
              <a:extLst>
                <a:ext uri="{FF2B5EF4-FFF2-40B4-BE49-F238E27FC236}">
                  <a16:creationId xmlns:a16="http://schemas.microsoft.com/office/drawing/2014/main" id="{A152604C-864A-401D-920D-B8B6B8D1899B}"/>
                </a:ext>
              </a:extLst>
            </p:cNvPr>
            <p:cNvCxnSpPr>
              <a:cxnSpLocks/>
            </p:cNvCxnSpPr>
            <p:nvPr/>
          </p:nvCxnSpPr>
          <p:spPr>
            <a:xfrm flipH="1">
              <a:off x="2054811" y="3235867"/>
              <a:ext cx="420050" cy="23678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9">
              <a:extLst>
                <a:ext uri="{FF2B5EF4-FFF2-40B4-BE49-F238E27FC236}">
                  <a16:creationId xmlns:a16="http://schemas.microsoft.com/office/drawing/2014/main" id="{70AFB8D4-346F-42EF-BE7E-3CE70575004F}"/>
                </a:ext>
              </a:extLst>
            </p:cNvPr>
            <p:cNvSpPr txBox="1"/>
            <p:nvPr/>
          </p:nvSpPr>
          <p:spPr>
            <a:xfrm>
              <a:off x="2351557" y="2965120"/>
              <a:ext cx="2286827"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Graduate</a:t>
              </a:r>
              <a:endParaRPr lang="zh-CN" altLang="en-US" sz="1634" b="1" dirty="0">
                <a:solidFill>
                  <a:prstClr val="black"/>
                </a:solidFill>
              </a:endParaRPr>
            </a:p>
          </p:txBody>
        </p:sp>
      </p:gr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0071" y="5204057"/>
            <a:ext cx="1773973" cy="1427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1752119" y="2126269"/>
            <a:ext cx="5739655" cy="456960"/>
            <a:chOff x="1997868" y="2876244"/>
            <a:chExt cx="6324253" cy="503503"/>
          </a:xfrm>
        </p:grpSpPr>
        <p:grpSp>
          <p:nvGrpSpPr>
            <p:cNvPr id="20" name="组合 19">
              <a:extLst>
                <a:ext uri="{FF2B5EF4-FFF2-40B4-BE49-F238E27FC236}">
                  <a16:creationId xmlns:a16="http://schemas.microsoft.com/office/drawing/2014/main" id="{50AE18BC-6770-43CF-9E33-8565C713044C}"/>
                </a:ext>
              </a:extLst>
            </p:cNvPr>
            <p:cNvGrpSpPr/>
            <p:nvPr/>
          </p:nvGrpSpPr>
          <p:grpSpPr>
            <a:xfrm>
              <a:off x="1997868" y="2914154"/>
              <a:ext cx="6324253" cy="465593"/>
              <a:chOff x="1997868" y="2914154"/>
              <a:chExt cx="6324253" cy="465593"/>
            </a:xfrm>
          </p:grpSpPr>
          <p:sp>
            <p:nvSpPr>
              <p:cNvPr id="13" name="矩形 12">
                <a:extLst>
                  <a:ext uri="{FF2B5EF4-FFF2-40B4-BE49-F238E27FC236}">
                    <a16:creationId xmlns:a16="http://schemas.microsoft.com/office/drawing/2014/main" id="{C223F739-2FFC-4CEB-8360-41BFDA590052}"/>
                  </a:ext>
                </a:extLst>
              </p:cNvPr>
              <p:cNvSpPr/>
              <p:nvPr/>
            </p:nvSpPr>
            <p:spPr>
              <a:xfrm>
                <a:off x="1997868" y="2914154"/>
                <a:ext cx="3275021" cy="19576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4" name="矩形 13">
                <a:extLst>
                  <a:ext uri="{FF2B5EF4-FFF2-40B4-BE49-F238E27FC236}">
                    <a16:creationId xmlns:a16="http://schemas.microsoft.com/office/drawing/2014/main" id="{43B553A4-28C1-41BE-A31E-053A4A3E2BE2}"/>
                  </a:ext>
                </a:extLst>
              </p:cNvPr>
              <p:cNvSpPr/>
              <p:nvPr/>
            </p:nvSpPr>
            <p:spPr>
              <a:xfrm>
                <a:off x="5836914" y="3133042"/>
                <a:ext cx="2485207" cy="24670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sp>
          <p:nvSpPr>
            <p:cNvPr id="26" name="矩形 25">
              <a:extLst>
                <a:ext uri="{FF2B5EF4-FFF2-40B4-BE49-F238E27FC236}">
                  <a16:creationId xmlns:a16="http://schemas.microsoft.com/office/drawing/2014/main" id="{C223F739-2FFC-4CEB-8360-41BFDA590052}"/>
                </a:ext>
              </a:extLst>
            </p:cNvPr>
            <p:cNvSpPr/>
            <p:nvPr/>
          </p:nvSpPr>
          <p:spPr>
            <a:xfrm>
              <a:off x="7121607" y="2876244"/>
              <a:ext cx="1083402" cy="27914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spTree>
    <p:extLst>
      <p:ext uri="{BB962C8B-B14F-4D97-AF65-F5344CB8AC3E}">
        <p14:creationId xmlns:p14="http://schemas.microsoft.com/office/powerpoint/2010/main" val="138073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94178" y="174568"/>
            <a:ext cx="4052831" cy="1045627"/>
          </a:xfrm>
        </p:spPr>
        <p:txBody>
          <a:bodyPr>
            <a:noAutofit/>
          </a:bodyPr>
          <a:lstStyle/>
          <a:p>
            <a:r>
              <a:rPr lang="en-US" altLang="zh-CN" sz="4720" dirty="0"/>
              <a:t>Template</a:t>
            </a:r>
          </a:p>
        </p:txBody>
      </p:sp>
      <p:sp>
        <p:nvSpPr>
          <p:cNvPr id="4" name="Content Placeholder 2"/>
          <p:cNvSpPr>
            <a:spLocks noGrp="1"/>
          </p:cNvSpPr>
          <p:nvPr>
            <p:ph idx="1"/>
          </p:nvPr>
        </p:nvSpPr>
        <p:spPr>
          <a:xfrm>
            <a:off x="475746" y="1403094"/>
            <a:ext cx="11223851" cy="1895202"/>
          </a:xfrm>
        </p:spPr>
        <p:txBody>
          <a:bodyPr>
            <a:noAutofit/>
          </a:bodyPr>
          <a:lstStyle/>
          <a:p>
            <a:pPr marL="129032" lvl="1" indent="0">
              <a:lnSpc>
                <a:spcPct val="100000"/>
              </a:lnSpc>
              <a:spcBef>
                <a:spcPts val="0"/>
              </a:spcBef>
              <a:buSzPct val="68000"/>
              <a:buNone/>
            </a:pPr>
            <a:r>
              <a:rPr lang="en-US" dirty="0"/>
              <a:t> Templates are a feature of the C++ programming language that allows functions and classes to operate with generic types. This allows a function or class to work on many different data types without being rewritten for each one.</a:t>
            </a:r>
            <a:endParaRPr lang="zh-CN" altLang="zh-CN" dirty="0"/>
          </a:p>
          <a:p>
            <a:pPr marL="129032" lvl="1" indent="0">
              <a:lnSpc>
                <a:spcPct val="100000"/>
              </a:lnSpc>
              <a:spcBef>
                <a:spcPts val="0"/>
              </a:spcBef>
              <a:buSzPct val="68000"/>
              <a:buNone/>
            </a:pPr>
            <a:endParaRPr lang="en-US" dirty="0"/>
          </a:p>
          <a:p>
            <a:pPr marL="129032" lvl="1" indent="0">
              <a:lnSpc>
                <a:spcPct val="100000"/>
              </a:lnSpc>
              <a:spcBef>
                <a:spcPts val="0"/>
              </a:spcBef>
              <a:buSzPct val="68000"/>
              <a:buNone/>
            </a:pPr>
            <a:r>
              <a:rPr lang="en-US" dirty="0"/>
              <a:t>  </a:t>
            </a:r>
          </a:p>
        </p:txBody>
      </p:sp>
    </p:spTree>
    <p:extLst>
      <p:ext uri="{BB962C8B-B14F-4D97-AF65-F5344CB8AC3E}">
        <p14:creationId xmlns:p14="http://schemas.microsoft.com/office/powerpoint/2010/main" val="167649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748244" y="46850"/>
            <a:ext cx="5037731" cy="880280"/>
          </a:xfrm>
        </p:spPr>
        <p:txBody>
          <a:bodyPr>
            <a:noAutofit/>
          </a:bodyPr>
          <a:lstStyle/>
          <a:p>
            <a:r>
              <a:rPr lang="en-US" altLang="zh-CN" sz="3630" dirty="0"/>
              <a:t>Function Templates</a:t>
            </a:r>
          </a:p>
        </p:txBody>
      </p:sp>
      <p:pic>
        <p:nvPicPr>
          <p:cNvPr id="17" name="图片 16">
            <a:extLst>
              <a:ext uri="{FF2B5EF4-FFF2-40B4-BE49-F238E27FC236}">
                <a16:creationId xmlns:a16="http://schemas.microsoft.com/office/drawing/2014/main" id="{A57908B4-8696-E747-4153-A09D63B825AE}"/>
              </a:ext>
            </a:extLst>
          </p:cNvPr>
          <p:cNvPicPr>
            <a:picLocks noChangeAspect="1"/>
          </p:cNvPicPr>
          <p:nvPr/>
        </p:nvPicPr>
        <p:blipFill>
          <a:blip r:embed="rId3"/>
          <a:stretch>
            <a:fillRect/>
          </a:stretch>
        </p:blipFill>
        <p:spPr>
          <a:xfrm>
            <a:off x="2318182" y="1018604"/>
            <a:ext cx="6797523" cy="4504748"/>
          </a:xfrm>
          <a:prstGeom prst="rect">
            <a:avLst/>
          </a:prstGeom>
        </p:spPr>
      </p:pic>
      <p:grpSp>
        <p:nvGrpSpPr>
          <p:cNvPr id="29" name="组合 28">
            <a:extLst>
              <a:ext uri="{FF2B5EF4-FFF2-40B4-BE49-F238E27FC236}">
                <a16:creationId xmlns:a16="http://schemas.microsoft.com/office/drawing/2014/main" id="{65D7C58B-3B62-F444-2421-29B5ADFB8EAC}"/>
              </a:ext>
            </a:extLst>
          </p:cNvPr>
          <p:cNvGrpSpPr/>
          <p:nvPr/>
        </p:nvGrpSpPr>
        <p:grpSpPr>
          <a:xfrm>
            <a:off x="1320802" y="1062199"/>
            <a:ext cx="1939634" cy="692722"/>
            <a:chOff x="1320802" y="1366987"/>
            <a:chExt cx="1939634" cy="692722"/>
          </a:xfrm>
        </p:grpSpPr>
        <p:sp>
          <p:nvSpPr>
            <p:cNvPr id="20" name="椭圆 19">
              <a:extLst>
                <a:ext uri="{FF2B5EF4-FFF2-40B4-BE49-F238E27FC236}">
                  <a16:creationId xmlns:a16="http://schemas.microsoft.com/office/drawing/2014/main" id="{020371D2-BEAC-0FB2-8358-E989CB03FD88}"/>
                </a:ext>
              </a:extLst>
            </p:cNvPr>
            <p:cNvSpPr/>
            <p:nvPr/>
          </p:nvSpPr>
          <p:spPr>
            <a:xfrm>
              <a:off x="2327418" y="1782618"/>
              <a:ext cx="933018" cy="27709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AD4804DD-CBB0-0CC4-30D1-9F10D8B23CFA}"/>
                </a:ext>
              </a:extLst>
            </p:cNvPr>
            <p:cNvCxnSpPr/>
            <p:nvPr/>
          </p:nvCxnSpPr>
          <p:spPr>
            <a:xfrm>
              <a:off x="2216727" y="1570182"/>
              <a:ext cx="369455"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755C6918-0507-7F51-4971-3C023C740487}"/>
                </a:ext>
              </a:extLst>
            </p:cNvPr>
            <p:cNvSpPr txBox="1"/>
            <p:nvPr/>
          </p:nvSpPr>
          <p:spPr>
            <a:xfrm>
              <a:off x="1320802" y="1366987"/>
              <a:ext cx="984116" cy="369332"/>
            </a:xfrm>
            <a:prstGeom prst="rect">
              <a:avLst/>
            </a:prstGeom>
            <a:noFill/>
          </p:spPr>
          <p:txBody>
            <a:bodyPr wrap="none" rtlCol="0">
              <a:spAutoFit/>
            </a:bodyPr>
            <a:lstStyle/>
            <a:p>
              <a:r>
                <a:rPr lang="en-US" altLang="zh-CN" dirty="0"/>
                <a:t>keyword</a:t>
              </a:r>
              <a:endParaRPr lang="zh-CN" altLang="en-US" dirty="0"/>
            </a:p>
          </p:txBody>
        </p:sp>
      </p:grpSp>
      <p:grpSp>
        <p:nvGrpSpPr>
          <p:cNvPr id="30" name="组合 29">
            <a:extLst>
              <a:ext uri="{FF2B5EF4-FFF2-40B4-BE49-F238E27FC236}">
                <a16:creationId xmlns:a16="http://schemas.microsoft.com/office/drawing/2014/main" id="{B8D526A1-4D0C-81D3-F1BD-D9798338FB35}"/>
              </a:ext>
            </a:extLst>
          </p:cNvPr>
          <p:cNvGrpSpPr/>
          <p:nvPr/>
        </p:nvGrpSpPr>
        <p:grpSpPr>
          <a:xfrm>
            <a:off x="3292621" y="974463"/>
            <a:ext cx="2940214" cy="766610"/>
            <a:chOff x="2327417" y="1293099"/>
            <a:chExt cx="2940214" cy="766610"/>
          </a:xfrm>
        </p:grpSpPr>
        <p:sp>
          <p:nvSpPr>
            <p:cNvPr id="31" name="椭圆 30">
              <a:extLst>
                <a:ext uri="{FF2B5EF4-FFF2-40B4-BE49-F238E27FC236}">
                  <a16:creationId xmlns:a16="http://schemas.microsoft.com/office/drawing/2014/main" id="{F96A833E-2BE1-AD8B-55D8-25AF9E45FEA1}"/>
                </a:ext>
              </a:extLst>
            </p:cNvPr>
            <p:cNvSpPr/>
            <p:nvPr/>
          </p:nvSpPr>
          <p:spPr>
            <a:xfrm>
              <a:off x="2327417" y="1782618"/>
              <a:ext cx="1039233" cy="27709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4" name="直接箭头连接符 1023">
              <a:extLst>
                <a:ext uri="{FF2B5EF4-FFF2-40B4-BE49-F238E27FC236}">
                  <a16:creationId xmlns:a16="http://schemas.microsoft.com/office/drawing/2014/main" id="{B89117B5-69CE-AA59-7CEC-8FEA0197791E}"/>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5" name="文本框 1024">
              <a:extLst>
                <a:ext uri="{FF2B5EF4-FFF2-40B4-BE49-F238E27FC236}">
                  <a16:creationId xmlns:a16="http://schemas.microsoft.com/office/drawing/2014/main" id="{2ABED6EC-106F-3467-3966-3B6A65A4BFFE}"/>
                </a:ext>
              </a:extLst>
            </p:cNvPr>
            <p:cNvSpPr txBox="1"/>
            <p:nvPr/>
          </p:nvSpPr>
          <p:spPr>
            <a:xfrm>
              <a:off x="3195782" y="1293099"/>
              <a:ext cx="2071849" cy="369332"/>
            </a:xfrm>
            <a:prstGeom prst="rect">
              <a:avLst/>
            </a:prstGeom>
            <a:noFill/>
          </p:spPr>
          <p:txBody>
            <a:bodyPr wrap="none" rtlCol="0">
              <a:spAutoFit/>
            </a:bodyPr>
            <a:lstStyle/>
            <a:p>
              <a:r>
                <a:rPr lang="en-US" altLang="zh-CN" dirty="0"/>
                <a:t>template parameter</a:t>
              </a:r>
              <a:endParaRPr lang="zh-CN" altLang="en-US" dirty="0"/>
            </a:p>
          </p:txBody>
        </p:sp>
      </p:grpSp>
      <p:grpSp>
        <p:nvGrpSpPr>
          <p:cNvPr id="1030" name="组合 1029">
            <a:extLst>
              <a:ext uri="{FF2B5EF4-FFF2-40B4-BE49-F238E27FC236}">
                <a16:creationId xmlns:a16="http://schemas.microsoft.com/office/drawing/2014/main" id="{DA9AABCC-5541-830D-0B72-096211B99917}"/>
              </a:ext>
            </a:extLst>
          </p:cNvPr>
          <p:cNvGrpSpPr/>
          <p:nvPr/>
        </p:nvGrpSpPr>
        <p:grpSpPr>
          <a:xfrm>
            <a:off x="401910" y="1438013"/>
            <a:ext cx="4308629" cy="1018863"/>
            <a:chOff x="490232" y="1352256"/>
            <a:chExt cx="3875010" cy="897707"/>
          </a:xfrm>
        </p:grpSpPr>
        <p:sp>
          <p:nvSpPr>
            <p:cNvPr id="1031" name="椭圆 1030">
              <a:extLst>
                <a:ext uri="{FF2B5EF4-FFF2-40B4-BE49-F238E27FC236}">
                  <a16:creationId xmlns:a16="http://schemas.microsoft.com/office/drawing/2014/main" id="{46FDAD3F-3BB7-3E45-1802-6EC25459CC95}"/>
                </a:ext>
              </a:extLst>
            </p:cNvPr>
            <p:cNvSpPr/>
            <p:nvPr/>
          </p:nvSpPr>
          <p:spPr>
            <a:xfrm>
              <a:off x="2201719" y="1579485"/>
              <a:ext cx="2163523" cy="67047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2" name="直接箭头连接符 1031">
              <a:extLst>
                <a:ext uri="{FF2B5EF4-FFF2-40B4-BE49-F238E27FC236}">
                  <a16:creationId xmlns:a16="http://schemas.microsoft.com/office/drawing/2014/main" id="{BB773E88-9500-4AC1-C14E-740FBB51524C}"/>
                </a:ext>
              </a:extLst>
            </p:cNvPr>
            <p:cNvCxnSpPr/>
            <p:nvPr/>
          </p:nvCxnSpPr>
          <p:spPr>
            <a:xfrm>
              <a:off x="1876149" y="1594595"/>
              <a:ext cx="369455"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3" name="文本框 1032">
              <a:extLst>
                <a:ext uri="{FF2B5EF4-FFF2-40B4-BE49-F238E27FC236}">
                  <a16:creationId xmlns:a16="http://schemas.microsoft.com/office/drawing/2014/main" id="{1F200194-BA14-8EFD-7C5E-A25ED8A7B574}"/>
                </a:ext>
              </a:extLst>
            </p:cNvPr>
            <p:cNvSpPr txBox="1"/>
            <p:nvPr/>
          </p:nvSpPr>
          <p:spPr>
            <a:xfrm>
              <a:off x="490232" y="1352256"/>
              <a:ext cx="1735664" cy="325414"/>
            </a:xfrm>
            <a:prstGeom prst="rect">
              <a:avLst/>
            </a:prstGeom>
            <a:noFill/>
          </p:spPr>
          <p:txBody>
            <a:bodyPr wrap="none" rtlCol="0">
              <a:spAutoFit/>
            </a:bodyPr>
            <a:lstStyle/>
            <a:p>
              <a:r>
                <a:rPr lang="en-US" altLang="zh-CN" dirty="0"/>
                <a:t>function definition</a:t>
              </a:r>
              <a:endParaRPr lang="zh-CN" altLang="en-US" dirty="0"/>
            </a:p>
          </p:txBody>
        </p:sp>
      </p:grpSp>
      <p:grpSp>
        <p:nvGrpSpPr>
          <p:cNvPr id="1034" name="组合 1033">
            <a:extLst>
              <a:ext uri="{FF2B5EF4-FFF2-40B4-BE49-F238E27FC236}">
                <a16:creationId xmlns:a16="http://schemas.microsoft.com/office/drawing/2014/main" id="{0C4F307B-EE41-F6C0-1A2C-172099BFFF73}"/>
              </a:ext>
            </a:extLst>
          </p:cNvPr>
          <p:cNvGrpSpPr/>
          <p:nvPr/>
        </p:nvGrpSpPr>
        <p:grpSpPr>
          <a:xfrm>
            <a:off x="3523525" y="3024923"/>
            <a:ext cx="5754952" cy="496559"/>
            <a:chOff x="2318182" y="1570184"/>
            <a:chExt cx="5754952" cy="496559"/>
          </a:xfrm>
        </p:grpSpPr>
        <p:sp>
          <p:nvSpPr>
            <p:cNvPr id="1035" name="椭圆 1034">
              <a:extLst>
                <a:ext uri="{FF2B5EF4-FFF2-40B4-BE49-F238E27FC236}">
                  <a16:creationId xmlns:a16="http://schemas.microsoft.com/office/drawing/2014/main" id="{37F5E65A-3F5B-77CC-9629-718B120BAC81}"/>
                </a:ext>
              </a:extLst>
            </p:cNvPr>
            <p:cNvSpPr/>
            <p:nvPr/>
          </p:nvSpPr>
          <p:spPr>
            <a:xfrm>
              <a:off x="2318182" y="1736438"/>
              <a:ext cx="1482584" cy="330305"/>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36" name="直接箭头连接符 1035">
              <a:extLst>
                <a:ext uri="{FF2B5EF4-FFF2-40B4-BE49-F238E27FC236}">
                  <a16:creationId xmlns:a16="http://schemas.microsoft.com/office/drawing/2014/main" id="{40ACADDB-A927-A21E-41C1-0B40FB1BAA53}"/>
                </a:ext>
              </a:extLst>
            </p:cNvPr>
            <p:cNvCxnSpPr>
              <a:cxnSpLocks/>
            </p:cNvCxnSpPr>
            <p:nvPr/>
          </p:nvCxnSpPr>
          <p:spPr>
            <a:xfrm flipH="1">
              <a:off x="3638538" y="1736438"/>
              <a:ext cx="353029" cy="10621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7" name="文本框 1036">
              <a:extLst>
                <a:ext uri="{FF2B5EF4-FFF2-40B4-BE49-F238E27FC236}">
                  <a16:creationId xmlns:a16="http://schemas.microsoft.com/office/drawing/2014/main" id="{CE71804F-DB9D-0893-0FEC-A11DB2F26EA9}"/>
                </a:ext>
              </a:extLst>
            </p:cNvPr>
            <p:cNvSpPr txBox="1"/>
            <p:nvPr/>
          </p:nvSpPr>
          <p:spPr>
            <a:xfrm>
              <a:off x="3991567" y="1570184"/>
              <a:ext cx="4081567" cy="369332"/>
            </a:xfrm>
            <a:prstGeom prst="rect">
              <a:avLst/>
            </a:prstGeom>
            <a:noFill/>
          </p:spPr>
          <p:txBody>
            <a:bodyPr wrap="none" rtlCol="0">
              <a:spAutoFit/>
            </a:bodyPr>
            <a:lstStyle/>
            <a:p>
              <a:r>
                <a:rPr lang="en-US" altLang="zh-CN" dirty="0"/>
                <a:t>function call, give the concrete type in &lt;&gt;</a:t>
              </a:r>
              <a:endParaRPr lang="zh-CN" altLang="en-US" dirty="0"/>
            </a:p>
          </p:txBody>
        </p:sp>
      </p:grpSp>
      <p:sp>
        <p:nvSpPr>
          <p:cNvPr id="1041" name="Content Placeholder 2">
            <a:extLst>
              <a:ext uri="{FF2B5EF4-FFF2-40B4-BE49-F238E27FC236}">
                <a16:creationId xmlns:a16="http://schemas.microsoft.com/office/drawing/2014/main" id="{EF3A40FB-1ABC-F6CD-B9F8-DB8F44B9DFFB}"/>
              </a:ext>
            </a:extLst>
          </p:cNvPr>
          <p:cNvSpPr txBox="1">
            <a:spLocks/>
          </p:cNvSpPr>
          <p:nvPr/>
        </p:nvSpPr>
        <p:spPr bwMode="auto">
          <a:xfrm>
            <a:off x="986622" y="5626965"/>
            <a:ext cx="10447996" cy="947601"/>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0" lvl="1" indent="0">
              <a:spcBef>
                <a:spcPts val="0"/>
              </a:spcBef>
              <a:buClr>
                <a:srgbClr val="2DA2BF"/>
              </a:buClr>
              <a:buSzPct val="68000"/>
              <a:buNone/>
            </a:pPr>
            <a:r>
              <a:rPr lang="en-US" sz="2000" dirty="0">
                <a:solidFill>
                  <a:prstClr val="black"/>
                </a:solidFill>
              </a:rPr>
              <a:t>To create a prototype for a template function remember to include the template </a:t>
            </a:r>
            <a:r>
              <a:rPr lang="en-US" sz="2000" dirty="0" err="1">
                <a:solidFill>
                  <a:prstClr val="black"/>
                </a:solidFill>
              </a:rPr>
              <a:t>specifier</a:t>
            </a:r>
            <a:r>
              <a:rPr lang="en-US" sz="2000" dirty="0">
                <a:solidFill>
                  <a:prstClr val="black"/>
                </a:solidFill>
              </a:rPr>
              <a:t> like this:</a:t>
            </a:r>
            <a:endParaRPr lang="en-US" altLang="zh-CN" sz="2000" dirty="0">
              <a:solidFill>
                <a:prstClr val="black"/>
              </a:solidFill>
            </a:endParaRPr>
          </a:p>
          <a:p>
            <a:pPr marL="0" lvl="1" indent="0">
              <a:spcBef>
                <a:spcPts val="0"/>
              </a:spcBef>
              <a:buClr>
                <a:srgbClr val="2DA2BF"/>
              </a:buClr>
              <a:buSzPct val="68000"/>
              <a:buNone/>
            </a:pPr>
            <a:r>
              <a:rPr lang="en-US" altLang="zh-CN" sz="2000" b="1" dirty="0">
                <a:solidFill>
                  <a:prstClr val="black"/>
                </a:solidFill>
              </a:rPr>
              <a:t>          template &lt;</a:t>
            </a:r>
            <a:r>
              <a:rPr lang="en-US" altLang="zh-CN" sz="2000" b="1" dirty="0" err="1">
                <a:solidFill>
                  <a:prstClr val="black"/>
                </a:solidFill>
              </a:rPr>
              <a:t>typename</a:t>
            </a:r>
            <a:r>
              <a:rPr lang="en-US" altLang="zh-CN" sz="2000" b="1" dirty="0">
                <a:solidFill>
                  <a:prstClr val="black"/>
                </a:solidFill>
              </a:rPr>
              <a:t> T&gt;</a:t>
            </a:r>
          </a:p>
          <a:p>
            <a:pPr marL="0" lvl="1" indent="0">
              <a:spcBef>
                <a:spcPts val="0"/>
              </a:spcBef>
              <a:buClr>
                <a:srgbClr val="2DA2BF"/>
              </a:buClr>
              <a:buSzPct val="68000"/>
              <a:buNone/>
            </a:pPr>
            <a:r>
              <a:rPr lang="en-US" altLang="zh-CN" sz="2000" b="1" dirty="0">
                <a:solidFill>
                  <a:prstClr val="black"/>
                </a:solidFill>
              </a:rPr>
              <a:t>          T add(T, T);</a:t>
            </a:r>
            <a:endParaRPr lang="en-US" altLang="zh-CN" sz="2000" dirty="0">
              <a:solidFill>
                <a:prstClr val="black"/>
              </a:solidFill>
            </a:endParaRPr>
          </a:p>
        </p:txBody>
      </p:sp>
    </p:spTree>
    <p:extLst>
      <p:ext uri="{BB962C8B-B14F-4D97-AF65-F5344CB8AC3E}">
        <p14:creationId xmlns:p14="http://schemas.microsoft.com/office/powerpoint/2010/main" val="25516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Composition and Template</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sz="2800" dirty="0"/>
              <a:t>Class Objects as members</a:t>
            </a:r>
            <a:endParaRPr lang="en-US" altLang="zh-CN" dirty="0">
              <a:sym typeface="+mn-ea"/>
            </a:endParaRPr>
          </a:p>
          <a:p>
            <a:pPr marL="285750" indent="-285750">
              <a:buFont typeface="Arial" panose="020B0604020202020204" pitchFamily="34" charset="0"/>
              <a:buChar char="•"/>
            </a:pPr>
            <a:r>
              <a:rPr lang="en-US" altLang="zh-CN" sz="2800" dirty="0"/>
              <a:t>Class templates </a:t>
            </a:r>
            <a:endParaRPr lang="en-US" altLang="zh-CN" dirty="0">
              <a:sym typeface="+mn-ea"/>
            </a:endParaRP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749D249-11AA-5527-BFA7-7340128E527B}"/>
              </a:ext>
            </a:extLst>
          </p:cNvPr>
          <p:cNvSpPr txBox="1"/>
          <p:nvPr/>
        </p:nvSpPr>
        <p:spPr>
          <a:xfrm>
            <a:off x="637308" y="1242398"/>
            <a:ext cx="11176001" cy="830997"/>
          </a:xfrm>
          <a:prstGeom prst="rect">
            <a:avLst/>
          </a:prstGeom>
          <a:noFill/>
        </p:spPr>
        <p:txBody>
          <a:bodyPr wrap="square">
            <a:spAutoFit/>
          </a:bodyPr>
          <a:lstStyle/>
          <a:p>
            <a:r>
              <a:rPr lang="en-US" altLang="zh-CN" sz="2400" b="0" i="0" dirty="0">
                <a:effectLst/>
              </a:rPr>
              <a:t>Similar to function templates, we can use class templates to create a single class to work with different data types.</a:t>
            </a:r>
            <a:endParaRPr lang="zh-CN" altLang="en-US" sz="2400" dirty="0"/>
          </a:p>
        </p:txBody>
      </p:sp>
      <p:sp>
        <p:nvSpPr>
          <p:cNvPr id="6" name="Title 1">
            <a:extLst>
              <a:ext uri="{FF2B5EF4-FFF2-40B4-BE49-F238E27FC236}">
                <a16:creationId xmlns:a16="http://schemas.microsoft.com/office/drawing/2014/main" id="{464FCC06-49B8-7C1C-776C-BDD5D70247DB}"/>
              </a:ext>
            </a:extLst>
          </p:cNvPr>
          <p:cNvSpPr txBox="1">
            <a:spLocks/>
          </p:cNvSpPr>
          <p:nvPr/>
        </p:nvSpPr>
        <p:spPr>
          <a:xfrm>
            <a:off x="1470354" y="272548"/>
            <a:ext cx="4060578" cy="7548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30" dirty="0"/>
              <a:t> Class Templates</a:t>
            </a:r>
          </a:p>
        </p:txBody>
      </p:sp>
      <p:pic>
        <p:nvPicPr>
          <p:cNvPr id="9" name="图片 8">
            <a:extLst>
              <a:ext uri="{FF2B5EF4-FFF2-40B4-BE49-F238E27FC236}">
                <a16:creationId xmlns:a16="http://schemas.microsoft.com/office/drawing/2014/main" id="{8B79BD2B-9031-6C0C-9030-A25EEDE87287}"/>
              </a:ext>
            </a:extLst>
          </p:cNvPr>
          <p:cNvPicPr>
            <a:picLocks noChangeAspect="1"/>
          </p:cNvPicPr>
          <p:nvPr/>
        </p:nvPicPr>
        <p:blipFill>
          <a:blip r:embed="rId2"/>
          <a:stretch>
            <a:fillRect/>
          </a:stretch>
        </p:blipFill>
        <p:spPr>
          <a:xfrm>
            <a:off x="976518" y="3032569"/>
            <a:ext cx="2524125" cy="1304925"/>
          </a:xfrm>
          <a:prstGeom prst="rect">
            <a:avLst/>
          </a:prstGeom>
        </p:spPr>
      </p:pic>
      <p:grpSp>
        <p:nvGrpSpPr>
          <p:cNvPr id="10" name="组合 9">
            <a:extLst>
              <a:ext uri="{FF2B5EF4-FFF2-40B4-BE49-F238E27FC236}">
                <a16:creationId xmlns:a16="http://schemas.microsoft.com/office/drawing/2014/main" id="{0605E74D-D18A-0559-8A21-BA2C0F28CA23}"/>
              </a:ext>
            </a:extLst>
          </p:cNvPr>
          <p:cNvGrpSpPr/>
          <p:nvPr/>
        </p:nvGrpSpPr>
        <p:grpSpPr>
          <a:xfrm>
            <a:off x="1802149" y="2547231"/>
            <a:ext cx="2144676" cy="771438"/>
            <a:chOff x="2327417" y="1293099"/>
            <a:chExt cx="2144676" cy="771438"/>
          </a:xfrm>
        </p:grpSpPr>
        <p:sp>
          <p:nvSpPr>
            <p:cNvPr id="11" name="椭圆 10">
              <a:extLst>
                <a:ext uri="{FF2B5EF4-FFF2-40B4-BE49-F238E27FC236}">
                  <a16:creationId xmlns:a16="http://schemas.microsoft.com/office/drawing/2014/main" id="{518A3E62-7EB3-9D87-5CFB-1A05BE07F468}"/>
                </a:ext>
              </a:extLst>
            </p:cNvPr>
            <p:cNvSpPr/>
            <p:nvPr/>
          </p:nvSpPr>
          <p:spPr>
            <a:xfrm>
              <a:off x="2327417" y="1759758"/>
              <a:ext cx="1489691" cy="304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a:extLst>
                <a:ext uri="{FF2B5EF4-FFF2-40B4-BE49-F238E27FC236}">
                  <a16:creationId xmlns:a16="http://schemas.microsoft.com/office/drawing/2014/main" id="{233DC0B2-1340-5103-2606-553B27104EA4}"/>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1DDFE38-33D2-7FEC-607F-ECFBC1DA4F6D}"/>
                </a:ext>
              </a:extLst>
            </p:cNvPr>
            <p:cNvSpPr txBox="1"/>
            <p:nvPr/>
          </p:nvSpPr>
          <p:spPr>
            <a:xfrm>
              <a:off x="3195782" y="1293099"/>
              <a:ext cx="1276311" cy="369332"/>
            </a:xfrm>
            <a:prstGeom prst="rect">
              <a:avLst/>
            </a:prstGeom>
            <a:noFill/>
          </p:spPr>
          <p:txBody>
            <a:bodyPr wrap="none" rtlCol="0">
              <a:spAutoFit/>
            </a:bodyPr>
            <a:lstStyle/>
            <a:p>
              <a:r>
                <a:rPr lang="en-US" altLang="zh-CN" dirty="0"/>
                <a:t>or &lt;class T&gt;</a:t>
              </a:r>
              <a:endParaRPr lang="zh-CN" altLang="en-US" dirty="0"/>
            </a:p>
          </p:txBody>
        </p:sp>
      </p:grpSp>
      <p:pic>
        <p:nvPicPr>
          <p:cNvPr id="23" name="图片 22">
            <a:extLst>
              <a:ext uri="{FF2B5EF4-FFF2-40B4-BE49-F238E27FC236}">
                <a16:creationId xmlns:a16="http://schemas.microsoft.com/office/drawing/2014/main" id="{C00A62EA-7DAC-CD03-01CC-81F6EF7B3605}"/>
              </a:ext>
            </a:extLst>
          </p:cNvPr>
          <p:cNvPicPr>
            <a:picLocks noChangeAspect="1"/>
          </p:cNvPicPr>
          <p:nvPr/>
        </p:nvPicPr>
        <p:blipFill>
          <a:blip r:embed="rId3"/>
          <a:stretch>
            <a:fillRect/>
          </a:stretch>
        </p:blipFill>
        <p:spPr>
          <a:xfrm>
            <a:off x="5394833" y="2852901"/>
            <a:ext cx="5612257" cy="1259545"/>
          </a:xfrm>
          <a:prstGeom prst="rect">
            <a:avLst/>
          </a:prstGeom>
        </p:spPr>
      </p:pic>
      <p:grpSp>
        <p:nvGrpSpPr>
          <p:cNvPr id="24" name="组合 23">
            <a:extLst>
              <a:ext uri="{FF2B5EF4-FFF2-40B4-BE49-F238E27FC236}">
                <a16:creationId xmlns:a16="http://schemas.microsoft.com/office/drawing/2014/main" id="{76EAD7C7-E8B2-4A18-325C-C58B0E7CF402}"/>
              </a:ext>
            </a:extLst>
          </p:cNvPr>
          <p:cNvGrpSpPr/>
          <p:nvPr/>
        </p:nvGrpSpPr>
        <p:grpSpPr>
          <a:xfrm>
            <a:off x="6263640" y="2413881"/>
            <a:ext cx="4846320" cy="785661"/>
            <a:chOff x="2453128" y="1293099"/>
            <a:chExt cx="4846320" cy="785661"/>
          </a:xfrm>
        </p:grpSpPr>
        <p:sp>
          <p:nvSpPr>
            <p:cNvPr id="25" name="椭圆 24">
              <a:extLst>
                <a:ext uri="{FF2B5EF4-FFF2-40B4-BE49-F238E27FC236}">
                  <a16:creationId xmlns:a16="http://schemas.microsoft.com/office/drawing/2014/main" id="{1500BAE2-FF0D-E2BC-51C2-7E572774EEE9}"/>
                </a:ext>
              </a:extLst>
            </p:cNvPr>
            <p:cNvSpPr/>
            <p:nvPr/>
          </p:nvSpPr>
          <p:spPr>
            <a:xfrm>
              <a:off x="2453128" y="1681482"/>
              <a:ext cx="4846320" cy="39727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50F505D2-6D78-D5BD-F993-583A2E5FE5F6}"/>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B8C62880-2884-FE98-6D5E-49267A656467}"/>
                </a:ext>
              </a:extLst>
            </p:cNvPr>
            <p:cNvSpPr txBox="1"/>
            <p:nvPr/>
          </p:nvSpPr>
          <p:spPr>
            <a:xfrm>
              <a:off x="3195782" y="1293099"/>
              <a:ext cx="2089418" cy="369332"/>
            </a:xfrm>
            <a:prstGeom prst="rect">
              <a:avLst/>
            </a:prstGeom>
            <a:noFill/>
          </p:spPr>
          <p:txBody>
            <a:bodyPr wrap="none" rtlCol="0">
              <a:spAutoFit/>
            </a:bodyPr>
            <a:lstStyle/>
            <a:p>
              <a:r>
                <a:rPr lang="en-US" altLang="zh-CN" dirty="0"/>
                <a:t>multiple parameters</a:t>
              </a:r>
              <a:endParaRPr lang="zh-CN" altLang="en-US" dirty="0"/>
            </a:p>
          </p:txBody>
        </p:sp>
      </p:grpSp>
      <p:pic>
        <p:nvPicPr>
          <p:cNvPr id="29" name="图片 28">
            <a:extLst>
              <a:ext uri="{FF2B5EF4-FFF2-40B4-BE49-F238E27FC236}">
                <a16:creationId xmlns:a16="http://schemas.microsoft.com/office/drawing/2014/main" id="{CAEA9C73-85AE-233D-0A3C-0FA7EFAFA67A}"/>
              </a:ext>
            </a:extLst>
          </p:cNvPr>
          <p:cNvPicPr>
            <a:picLocks noChangeAspect="1"/>
          </p:cNvPicPr>
          <p:nvPr/>
        </p:nvPicPr>
        <p:blipFill>
          <a:blip r:embed="rId4"/>
          <a:stretch>
            <a:fillRect/>
          </a:stretch>
        </p:blipFill>
        <p:spPr>
          <a:xfrm>
            <a:off x="842953" y="4970878"/>
            <a:ext cx="3461150" cy="1289448"/>
          </a:xfrm>
          <a:prstGeom prst="rect">
            <a:avLst/>
          </a:prstGeom>
        </p:spPr>
      </p:pic>
      <p:grpSp>
        <p:nvGrpSpPr>
          <p:cNvPr id="30" name="组合 29">
            <a:extLst>
              <a:ext uri="{FF2B5EF4-FFF2-40B4-BE49-F238E27FC236}">
                <a16:creationId xmlns:a16="http://schemas.microsoft.com/office/drawing/2014/main" id="{F822F88E-1AC9-16D4-79AF-B3BABD84F573}"/>
              </a:ext>
            </a:extLst>
          </p:cNvPr>
          <p:cNvGrpSpPr/>
          <p:nvPr/>
        </p:nvGrpSpPr>
        <p:grpSpPr>
          <a:xfrm>
            <a:off x="2079964" y="4471281"/>
            <a:ext cx="2834366" cy="782868"/>
            <a:chOff x="1412702" y="1281669"/>
            <a:chExt cx="2834366" cy="782868"/>
          </a:xfrm>
        </p:grpSpPr>
        <p:sp>
          <p:nvSpPr>
            <p:cNvPr id="31" name="椭圆 30">
              <a:extLst>
                <a:ext uri="{FF2B5EF4-FFF2-40B4-BE49-F238E27FC236}">
                  <a16:creationId xmlns:a16="http://schemas.microsoft.com/office/drawing/2014/main" id="{97FEF060-B939-5164-34B1-AD3E1C003391}"/>
                </a:ext>
              </a:extLst>
            </p:cNvPr>
            <p:cNvSpPr/>
            <p:nvPr/>
          </p:nvSpPr>
          <p:spPr>
            <a:xfrm>
              <a:off x="2327417" y="1759758"/>
              <a:ext cx="1309424" cy="304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7454BB01-93AF-97C2-E567-FEBE921086EA}"/>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677D6BF-E279-418F-145B-3C3297D4A76F}"/>
                </a:ext>
              </a:extLst>
            </p:cNvPr>
            <p:cNvSpPr txBox="1"/>
            <p:nvPr/>
          </p:nvSpPr>
          <p:spPr>
            <a:xfrm>
              <a:off x="1412702" y="1281669"/>
              <a:ext cx="2834366" cy="369332"/>
            </a:xfrm>
            <a:prstGeom prst="rect">
              <a:avLst/>
            </a:prstGeom>
            <a:noFill/>
          </p:spPr>
          <p:txBody>
            <a:bodyPr wrap="none" rtlCol="0">
              <a:spAutoFit/>
            </a:bodyPr>
            <a:lstStyle/>
            <a:p>
              <a:r>
                <a:rPr lang="en-US" altLang="zh-CN" dirty="0" err="1"/>
                <a:t>nontype</a:t>
              </a:r>
              <a:r>
                <a:rPr lang="en-US" altLang="zh-CN" dirty="0"/>
                <a:t> template argument</a:t>
              </a:r>
              <a:endParaRPr lang="zh-CN" altLang="en-US" dirty="0"/>
            </a:p>
          </p:txBody>
        </p:sp>
      </p:grpSp>
      <p:pic>
        <p:nvPicPr>
          <p:cNvPr id="35" name="图片 34">
            <a:extLst>
              <a:ext uri="{FF2B5EF4-FFF2-40B4-BE49-F238E27FC236}">
                <a16:creationId xmlns:a16="http://schemas.microsoft.com/office/drawing/2014/main" id="{0091AED3-E30F-05C8-5456-EE1C4C99A43A}"/>
              </a:ext>
            </a:extLst>
          </p:cNvPr>
          <p:cNvPicPr>
            <a:picLocks noChangeAspect="1"/>
          </p:cNvPicPr>
          <p:nvPr/>
        </p:nvPicPr>
        <p:blipFill>
          <a:blip r:embed="rId5"/>
          <a:stretch>
            <a:fillRect/>
          </a:stretch>
        </p:blipFill>
        <p:spPr>
          <a:xfrm>
            <a:off x="5394833" y="4774855"/>
            <a:ext cx="5828156" cy="1111595"/>
          </a:xfrm>
          <a:prstGeom prst="rect">
            <a:avLst/>
          </a:prstGeom>
        </p:spPr>
      </p:pic>
      <p:grpSp>
        <p:nvGrpSpPr>
          <p:cNvPr id="36" name="组合 35">
            <a:extLst>
              <a:ext uri="{FF2B5EF4-FFF2-40B4-BE49-F238E27FC236}">
                <a16:creationId xmlns:a16="http://schemas.microsoft.com/office/drawing/2014/main" id="{F157F6CA-FB8F-82C2-15F6-93721BE0A5E1}"/>
              </a:ext>
            </a:extLst>
          </p:cNvPr>
          <p:cNvGrpSpPr/>
          <p:nvPr/>
        </p:nvGrpSpPr>
        <p:grpSpPr>
          <a:xfrm>
            <a:off x="6244589" y="4315071"/>
            <a:ext cx="4978399" cy="785661"/>
            <a:chOff x="2453127" y="1293099"/>
            <a:chExt cx="4978399" cy="785661"/>
          </a:xfrm>
        </p:grpSpPr>
        <p:sp>
          <p:nvSpPr>
            <p:cNvPr id="37" name="椭圆 36">
              <a:extLst>
                <a:ext uri="{FF2B5EF4-FFF2-40B4-BE49-F238E27FC236}">
                  <a16:creationId xmlns:a16="http://schemas.microsoft.com/office/drawing/2014/main" id="{FFE925FF-442F-84D3-8926-974B64422CA1}"/>
                </a:ext>
              </a:extLst>
            </p:cNvPr>
            <p:cNvSpPr/>
            <p:nvPr/>
          </p:nvSpPr>
          <p:spPr>
            <a:xfrm>
              <a:off x="2453127" y="1681482"/>
              <a:ext cx="4978399" cy="39727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1A333FDE-45EE-154C-2A8F-3CD75FA12B2E}"/>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1D391E50-44CB-2337-0D49-551293318535}"/>
                </a:ext>
              </a:extLst>
            </p:cNvPr>
            <p:cNvSpPr txBox="1"/>
            <p:nvPr/>
          </p:nvSpPr>
          <p:spPr>
            <a:xfrm>
              <a:off x="3195782" y="1293099"/>
              <a:ext cx="3265894" cy="369332"/>
            </a:xfrm>
            <a:prstGeom prst="rect">
              <a:avLst/>
            </a:prstGeom>
            <a:noFill/>
          </p:spPr>
          <p:txBody>
            <a:bodyPr wrap="none" rtlCol="0">
              <a:spAutoFit/>
            </a:bodyPr>
            <a:lstStyle/>
            <a:p>
              <a:r>
                <a:rPr lang="en-US" altLang="zh-CN" dirty="0"/>
                <a:t>multiple and default parameters </a:t>
              </a:r>
              <a:endParaRPr lang="zh-CN" altLang="en-US" dirty="0"/>
            </a:p>
          </p:txBody>
        </p:sp>
      </p:grpSp>
    </p:spTree>
    <p:extLst>
      <p:ext uri="{BB962C8B-B14F-4D97-AF65-F5344CB8AC3E}">
        <p14:creationId xmlns:p14="http://schemas.microsoft.com/office/powerpoint/2010/main" val="381783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F87F44C7-BB8B-0A73-E342-7F4DA180DBBE}"/>
              </a:ext>
            </a:extLst>
          </p:cNvPr>
          <p:cNvPicPr>
            <a:picLocks noChangeAspect="1"/>
          </p:cNvPicPr>
          <p:nvPr/>
        </p:nvPicPr>
        <p:blipFill>
          <a:blip r:embed="rId3"/>
          <a:stretch>
            <a:fillRect/>
          </a:stretch>
        </p:blipFill>
        <p:spPr>
          <a:xfrm>
            <a:off x="729585" y="1346437"/>
            <a:ext cx="5153998" cy="5204944"/>
          </a:xfrm>
          <a:prstGeom prst="rect">
            <a:avLst/>
          </a:prstGeom>
          <a:ln w="12700">
            <a:solidFill>
              <a:schemeClr val="accent1"/>
            </a:solidFill>
          </a:ln>
        </p:spPr>
      </p:pic>
      <p:sp>
        <p:nvSpPr>
          <p:cNvPr id="10" name="Title 1"/>
          <p:cNvSpPr>
            <a:spLocks noGrp="1"/>
          </p:cNvSpPr>
          <p:nvPr>
            <p:ph type="title"/>
          </p:nvPr>
        </p:nvSpPr>
        <p:spPr>
          <a:xfrm>
            <a:off x="1830572" y="60111"/>
            <a:ext cx="4060578" cy="754818"/>
          </a:xfrm>
        </p:spPr>
        <p:txBody>
          <a:bodyPr>
            <a:noAutofit/>
          </a:bodyPr>
          <a:lstStyle/>
          <a:p>
            <a:r>
              <a:rPr lang="en-US" altLang="zh-CN" sz="3630" dirty="0"/>
              <a:t> Class Templates</a:t>
            </a:r>
          </a:p>
        </p:txBody>
      </p:sp>
      <p:sp>
        <p:nvSpPr>
          <p:cNvPr id="4" name="Content Placeholder 2"/>
          <p:cNvSpPr txBox="1">
            <a:spLocks/>
          </p:cNvSpPr>
          <p:nvPr/>
        </p:nvSpPr>
        <p:spPr>
          <a:xfrm>
            <a:off x="1129263" y="814928"/>
            <a:ext cx="3790404" cy="359389"/>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b="1" dirty="0"/>
              <a:t> 1. Class Definition</a:t>
            </a:r>
            <a:endParaRPr lang="zh-CN" altLang="zh-CN" sz="2400" b="1" dirty="0"/>
          </a:p>
          <a:p>
            <a:pPr marL="129032" lvl="1" indent="0">
              <a:spcBef>
                <a:spcPts val="1413"/>
              </a:spcBef>
              <a:buSzPct val="68000"/>
              <a:buNone/>
            </a:pPr>
            <a:endParaRPr lang="en-US" sz="2400" b="1" dirty="0"/>
          </a:p>
          <a:p>
            <a:pPr marL="129032" lvl="1" indent="0">
              <a:spcBef>
                <a:spcPts val="1413"/>
              </a:spcBef>
              <a:buSzPct val="68000"/>
              <a:buNone/>
            </a:pPr>
            <a:r>
              <a:rPr lang="en-US" sz="2400" b="1" dirty="0"/>
              <a:t>  </a:t>
            </a:r>
          </a:p>
        </p:txBody>
      </p:sp>
      <p:grpSp>
        <p:nvGrpSpPr>
          <p:cNvPr id="2" name="组合 1"/>
          <p:cNvGrpSpPr/>
          <p:nvPr/>
        </p:nvGrpSpPr>
        <p:grpSpPr>
          <a:xfrm>
            <a:off x="730603" y="2860504"/>
            <a:ext cx="5561452" cy="764551"/>
            <a:chOff x="694509" y="3151852"/>
            <a:chExt cx="6127896" cy="842422"/>
          </a:xfrm>
        </p:grpSpPr>
        <p:sp>
          <p:nvSpPr>
            <p:cNvPr id="7" name="矩形 6"/>
            <p:cNvSpPr/>
            <p:nvPr/>
          </p:nvSpPr>
          <p:spPr>
            <a:xfrm>
              <a:off x="694509" y="3151852"/>
              <a:ext cx="2743520" cy="842422"/>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8" name="直接箭头连接符 7"/>
            <p:cNvCxnSpPr/>
            <p:nvPr/>
          </p:nvCxnSpPr>
          <p:spPr>
            <a:xfrm flipH="1" flipV="1">
              <a:off x="3373237" y="3425282"/>
              <a:ext cx="739478" cy="24490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80966" y="3475990"/>
              <a:ext cx="2841439" cy="378830"/>
            </a:xfrm>
            <a:prstGeom prst="rect">
              <a:avLst/>
            </a:prstGeom>
            <a:noFill/>
          </p:spPr>
          <p:txBody>
            <a:bodyPr wrap="square" rtlCol="0">
              <a:spAutoFit/>
            </a:bodyPr>
            <a:lstStyle/>
            <a:p>
              <a:r>
                <a:rPr lang="en-US" altLang="zh-CN" sz="1634" dirty="0">
                  <a:solidFill>
                    <a:prstClr val="black"/>
                  </a:solidFill>
                </a:rPr>
                <a:t>data in matrix class</a:t>
              </a:r>
              <a:endParaRPr lang="zh-CN" altLang="en-US" sz="1634" dirty="0">
                <a:solidFill>
                  <a:prstClr val="black"/>
                </a:solidFill>
              </a:endParaRPr>
            </a:p>
          </p:txBody>
        </p:sp>
      </p:grpSp>
      <p:sp>
        <p:nvSpPr>
          <p:cNvPr id="3" name="椭圆 2"/>
          <p:cNvSpPr/>
          <p:nvPr/>
        </p:nvSpPr>
        <p:spPr>
          <a:xfrm>
            <a:off x="998560" y="3036889"/>
            <a:ext cx="261407" cy="182903"/>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5" name="矩形 4">
            <a:extLst>
              <a:ext uri="{FF2B5EF4-FFF2-40B4-BE49-F238E27FC236}">
                <a16:creationId xmlns:a16="http://schemas.microsoft.com/office/drawing/2014/main" id="{0CF9C0B3-105D-409E-8D37-185F076F2C5D}"/>
              </a:ext>
            </a:extLst>
          </p:cNvPr>
          <p:cNvSpPr/>
          <p:nvPr/>
        </p:nvSpPr>
        <p:spPr>
          <a:xfrm>
            <a:off x="730603" y="2318020"/>
            <a:ext cx="1444289" cy="19605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a:extLst>
              <a:ext uri="{FF2B5EF4-FFF2-40B4-BE49-F238E27FC236}">
                <a16:creationId xmlns:a16="http://schemas.microsoft.com/office/drawing/2014/main" id="{0CF9C0B3-105D-409E-8D37-185F076F2C5D}"/>
              </a:ext>
            </a:extLst>
          </p:cNvPr>
          <p:cNvSpPr/>
          <p:nvPr/>
        </p:nvSpPr>
        <p:spPr>
          <a:xfrm>
            <a:off x="2157713" y="5171179"/>
            <a:ext cx="321619" cy="392111"/>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64907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4137CDC8-F896-E19E-F8B2-255077C24272}"/>
              </a:ext>
            </a:extLst>
          </p:cNvPr>
          <p:cNvPicPr>
            <a:picLocks noChangeAspect="1"/>
          </p:cNvPicPr>
          <p:nvPr/>
        </p:nvPicPr>
        <p:blipFill>
          <a:blip r:embed="rId2"/>
          <a:stretch>
            <a:fillRect/>
          </a:stretch>
        </p:blipFill>
        <p:spPr>
          <a:xfrm>
            <a:off x="7125488" y="404261"/>
            <a:ext cx="4472030" cy="5919499"/>
          </a:xfrm>
          <a:prstGeom prst="rect">
            <a:avLst/>
          </a:prstGeom>
        </p:spPr>
      </p:pic>
      <p:sp>
        <p:nvSpPr>
          <p:cNvPr id="9" name="Content Placeholder 2"/>
          <p:cNvSpPr txBox="1">
            <a:spLocks/>
          </p:cNvSpPr>
          <p:nvPr/>
        </p:nvSpPr>
        <p:spPr>
          <a:xfrm>
            <a:off x="998560" y="801717"/>
            <a:ext cx="5097440"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 2. Member Function Definition</a:t>
            </a:r>
            <a:endParaRPr lang="zh-CN" altLang="zh-CN" sz="2541" b="1" dirty="0">
              <a:solidFill>
                <a:prstClr val="black"/>
              </a:solidFill>
            </a:endParaRPr>
          </a:p>
          <a:p>
            <a:pPr marL="129032" lvl="1" indent="0">
              <a:spcBef>
                <a:spcPts val="1413"/>
              </a:spcBef>
              <a:buSzPct val="68000"/>
              <a:buNone/>
            </a:pPr>
            <a:endParaRPr lang="en-US" sz="2541" b="1" dirty="0">
              <a:solidFill>
                <a:prstClr val="black"/>
              </a:solidFill>
            </a:endParaRPr>
          </a:p>
          <a:p>
            <a:pPr marL="129032" lvl="1" indent="0">
              <a:spcBef>
                <a:spcPts val="1413"/>
              </a:spcBef>
              <a:buSzPct val="68000"/>
              <a:buNone/>
            </a:pPr>
            <a:r>
              <a:rPr lang="en-US" sz="2541" b="1" dirty="0">
                <a:solidFill>
                  <a:prstClr val="black"/>
                </a:solidFill>
              </a:rPr>
              <a:t>  </a:t>
            </a:r>
          </a:p>
        </p:txBody>
      </p:sp>
      <p:sp>
        <p:nvSpPr>
          <p:cNvPr id="6" name="Content Placeholder 2"/>
          <p:cNvSpPr txBox="1">
            <a:spLocks/>
          </p:cNvSpPr>
          <p:nvPr/>
        </p:nvSpPr>
        <p:spPr>
          <a:xfrm>
            <a:off x="965096" y="2865914"/>
            <a:ext cx="5023328" cy="1700923"/>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buSzPct val="68000"/>
              <a:buNone/>
            </a:pPr>
            <a:r>
              <a:rPr lang="en-US" sz="2541" b="1" dirty="0">
                <a:solidFill>
                  <a:prstClr val="black"/>
                </a:solidFill>
              </a:rPr>
              <a:t> </a:t>
            </a:r>
            <a:r>
              <a:rPr lang="en-US" sz="2541" b="1" dirty="0">
                <a:solidFill>
                  <a:srgbClr val="7030A0"/>
                </a:solidFill>
              </a:rPr>
              <a:t>template &lt;class </a:t>
            </a:r>
            <a:r>
              <a:rPr lang="en-US" sz="2541" b="1" dirty="0">
                <a:solidFill>
                  <a:prstClr val="black"/>
                </a:solidFill>
              </a:rPr>
              <a:t>T</a:t>
            </a:r>
            <a:r>
              <a:rPr lang="en-US" sz="2541" b="1" dirty="0">
                <a:solidFill>
                  <a:srgbClr val="7030A0"/>
                </a:solidFill>
              </a:rPr>
              <a:t>&gt;</a:t>
            </a:r>
          </a:p>
          <a:p>
            <a:pPr marL="0" lvl="1" indent="0">
              <a:spcBef>
                <a:spcPts val="0"/>
              </a:spcBef>
              <a:buSzPct val="68000"/>
              <a:buNone/>
            </a:pPr>
            <a:r>
              <a:rPr lang="en-US" altLang="zh-CN" sz="2541" b="1" dirty="0" err="1">
                <a:solidFill>
                  <a:prstClr val="black"/>
                </a:solidFill>
              </a:rPr>
              <a:t>return_type</a:t>
            </a:r>
            <a:r>
              <a:rPr lang="en-US" altLang="zh-CN" sz="2541" b="1" dirty="0">
                <a:solidFill>
                  <a:prstClr val="black"/>
                </a:solidFill>
              </a:rPr>
              <a:t> </a:t>
            </a:r>
            <a:r>
              <a:rPr lang="en-US" altLang="zh-CN" sz="2541" b="1" dirty="0" err="1">
                <a:solidFill>
                  <a:prstClr val="black"/>
                </a:solidFill>
              </a:rPr>
              <a:t>class_name</a:t>
            </a:r>
            <a:r>
              <a:rPr lang="en-US" altLang="zh-CN" sz="2541" b="1" dirty="0">
                <a:solidFill>
                  <a:prstClr val="black"/>
                </a:solidFill>
              </a:rPr>
              <a:t> </a:t>
            </a:r>
            <a:r>
              <a:rPr lang="en-US" altLang="zh-CN" sz="2541" b="1" dirty="0">
                <a:solidFill>
                  <a:srgbClr val="7030A0"/>
                </a:solidFill>
              </a:rPr>
              <a:t>&lt;T&gt;</a:t>
            </a:r>
            <a:r>
              <a:rPr lang="en-US" altLang="zh-CN" sz="2541" b="1" dirty="0">
                <a:solidFill>
                  <a:prstClr val="black"/>
                </a:solidFill>
              </a:rPr>
              <a:t>:: </a:t>
            </a:r>
          </a:p>
          <a:p>
            <a:pPr marL="0" lvl="1" indent="0">
              <a:spcBef>
                <a:spcPts val="0"/>
              </a:spcBef>
              <a:buSzPct val="68000"/>
              <a:buNone/>
            </a:pPr>
            <a:r>
              <a:rPr lang="en-US" altLang="zh-CN" sz="2541" b="1" dirty="0" err="1">
                <a:solidFill>
                  <a:prstClr val="black"/>
                </a:solidFill>
              </a:rPr>
              <a:t>function_name</a:t>
            </a:r>
            <a:r>
              <a:rPr lang="en-US" altLang="zh-CN" sz="2541" b="1" dirty="0">
                <a:solidFill>
                  <a:prstClr val="black"/>
                </a:solidFill>
              </a:rPr>
              <a:t>(</a:t>
            </a:r>
            <a:r>
              <a:rPr lang="en-US" altLang="zh-CN" sz="2541" b="1" dirty="0" err="1">
                <a:solidFill>
                  <a:prstClr val="black"/>
                </a:solidFill>
              </a:rPr>
              <a:t>parameter_list</a:t>
            </a:r>
            <a:r>
              <a:rPr lang="en-US" altLang="zh-CN" sz="2541" b="1" dirty="0">
                <a:solidFill>
                  <a:prstClr val="black"/>
                </a:solidFill>
              </a:rPr>
              <a:t>,…)</a:t>
            </a:r>
            <a:endParaRPr lang="zh-CN" altLang="zh-CN" sz="2541" b="1" dirty="0">
              <a:solidFill>
                <a:prstClr val="black"/>
              </a:solidFill>
            </a:endParaRPr>
          </a:p>
        </p:txBody>
      </p:sp>
      <p:sp>
        <p:nvSpPr>
          <p:cNvPr id="7" name="Content Placeholder 2"/>
          <p:cNvSpPr txBox="1">
            <a:spLocks/>
          </p:cNvSpPr>
          <p:nvPr/>
        </p:nvSpPr>
        <p:spPr>
          <a:xfrm>
            <a:off x="214338" y="1711298"/>
            <a:ext cx="7057994" cy="1177562"/>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178" dirty="0">
                <a:solidFill>
                  <a:prstClr val="black"/>
                </a:solidFill>
              </a:rPr>
              <a:t>To refer to the class in a generic way you must include the placeholder in the class name like this:</a:t>
            </a:r>
          </a:p>
        </p:txBody>
      </p:sp>
      <p:grpSp>
        <p:nvGrpSpPr>
          <p:cNvPr id="20" name="组合 19">
            <a:extLst>
              <a:ext uri="{FF2B5EF4-FFF2-40B4-BE49-F238E27FC236}">
                <a16:creationId xmlns:a16="http://schemas.microsoft.com/office/drawing/2014/main" id="{39751F56-C2A3-4E9D-98E6-DD407F931F9C}"/>
              </a:ext>
            </a:extLst>
          </p:cNvPr>
          <p:cNvGrpSpPr/>
          <p:nvPr/>
        </p:nvGrpSpPr>
        <p:grpSpPr>
          <a:xfrm>
            <a:off x="7196219" y="404262"/>
            <a:ext cx="1853280" cy="4663531"/>
            <a:chOff x="7818663" y="445437"/>
            <a:chExt cx="2042040" cy="5138519"/>
          </a:xfrm>
        </p:grpSpPr>
        <p:sp>
          <p:nvSpPr>
            <p:cNvPr id="12" name="矩形 11">
              <a:extLst>
                <a:ext uri="{FF2B5EF4-FFF2-40B4-BE49-F238E27FC236}">
                  <a16:creationId xmlns:a16="http://schemas.microsoft.com/office/drawing/2014/main" id="{F0C9E471-AD90-45A9-BC90-8FCBF0E45522}"/>
                </a:ext>
              </a:extLst>
            </p:cNvPr>
            <p:cNvSpPr/>
            <p:nvPr/>
          </p:nvSpPr>
          <p:spPr>
            <a:xfrm>
              <a:off x="7830516" y="445437"/>
              <a:ext cx="1974689" cy="249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3" name="矩形 12">
              <a:extLst>
                <a:ext uri="{FF2B5EF4-FFF2-40B4-BE49-F238E27FC236}">
                  <a16:creationId xmlns:a16="http://schemas.microsoft.com/office/drawing/2014/main" id="{43B2802A-492C-460C-BD7F-58AC9824B82F}"/>
                </a:ext>
              </a:extLst>
            </p:cNvPr>
            <p:cNvSpPr/>
            <p:nvPr/>
          </p:nvSpPr>
          <p:spPr>
            <a:xfrm>
              <a:off x="7830517" y="1244230"/>
              <a:ext cx="2005593" cy="281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sp>
          <p:nvSpPr>
            <p:cNvPr id="14" name="矩形 13">
              <a:extLst>
                <a:ext uri="{FF2B5EF4-FFF2-40B4-BE49-F238E27FC236}">
                  <a16:creationId xmlns:a16="http://schemas.microsoft.com/office/drawing/2014/main" id="{8B17771F-5F9B-458F-A5D4-A45278BD38C0}"/>
                </a:ext>
              </a:extLst>
            </p:cNvPr>
            <p:cNvSpPr/>
            <p:nvPr/>
          </p:nvSpPr>
          <p:spPr>
            <a:xfrm>
              <a:off x="7818663" y="3163540"/>
              <a:ext cx="2005593" cy="257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sp>
          <p:nvSpPr>
            <p:cNvPr id="15" name="矩形 14">
              <a:extLst>
                <a:ext uri="{FF2B5EF4-FFF2-40B4-BE49-F238E27FC236}">
                  <a16:creationId xmlns:a16="http://schemas.microsoft.com/office/drawing/2014/main" id="{4C8A3195-0341-45AC-B9EC-DC3433998CA3}"/>
                </a:ext>
              </a:extLst>
            </p:cNvPr>
            <p:cNvSpPr/>
            <p:nvPr/>
          </p:nvSpPr>
          <p:spPr>
            <a:xfrm>
              <a:off x="7855110" y="5326486"/>
              <a:ext cx="2005593" cy="257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3" name="组合 22">
            <a:extLst>
              <a:ext uri="{FF2B5EF4-FFF2-40B4-BE49-F238E27FC236}">
                <a16:creationId xmlns:a16="http://schemas.microsoft.com/office/drawing/2014/main" id="{7A36EA4C-2E1B-478A-B6A2-03691B0502EC}"/>
              </a:ext>
            </a:extLst>
          </p:cNvPr>
          <p:cNvGrpSpPr/>
          <p:nvPr/>
        </p:nvGrpSpPr>
        <p:grpSpPr>
          <a:xfrm>
            <a:off x="9859749" y="1357743"/>
            <a:ext cx="224102" cy="3963173"/>
            <a:chOff x="9805205" y="1816075"/>
            <a:chExt cx="246927" cy="4366833"/>
          </a:xfrm>
        </p:grpSpPr>
        <p:sp>
          <p:nvSpPr>
            <p:cNvPr id="17" name="椭圆 16">
              <a:extLst>
                <a:ext uri="{FF2B5EF4-FFF2-40B4-BE49-F238E27FC236}">
                  <a16:creationId xmlns:a16="http://schemas.microsoft.com/office/drawing/2014/main" id="{D4A860B7-3137-44FC-98AA-37034706ADFB}"/>
                </a:ext>
              </a:extLst>
            </p:cNvPr>
            <p:cNvSpPr/>
            <p:nvPr/>
          </p:nvSpPr>
          <p:spPr>
            <a:xfrm>
              <a:off x="9805205" y="1816075"/>
              <a:ext cx="246927" cy="3184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9" name="椭圆 18">
              <a:extLst>
                <a:ext uri="{FF2B5EF4-FFF2-40B4-BE49-F238E27FC236}">
                  <a16:creationId xmlns:a16="http://schemas.microsoft.com/office/drawing/2014/main" id="{D3FDA16B-B5EC-492F-AB8A-C945377A6C69}"/>
                </a:ext>
              </a:extLst>
            </p:cNvPr>
            <p:cNvSpPr/>
            <p:nvPr/>
          </p:nvSpPr>
          <p:spPr>
            <a:xfrm>
              <a:off x="9805205" y="5893414"/>
              <a:ext cx="246927" cy="2894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2" name="组合 21">
            <a:extLst>
              <a:ext uri="{FF2B5EF4-FFF2-40B4-BE49-F238E27FC236}">
                <a16:creationId xmlns:a16="http://schemas.microsoft.com/office/drawing/2014/main" id="{0C7B5E44-254E-4DAA-A5EC-5228496A7B44}"/>
              </a:ext>
            </a:extLst>
          </p:cNvPr>
          <p:cNvGrpSpPr/>
          <p:nvPr/>
        </p:nvGrpSpPr>
        <p:grpSpPr>
          <a:xfrm>
            <a:off x="7902051" y="681660"/>
            <a:ext cx="745460" cy="4595293"/>
            <a:chOff x="8323772" y="561432"/>
            <a:chExt cx="821389" cy="5063328"/>
          </a:xfrm>
        </p:grpSpPr>
        <p:sp>
          <p:nvSpPr>
            <p:cNvPr id="2" name="椭圆 1">
              <a:extLst>
                <a:ext uri="{FF2B5EF4-FFF2-40B4-BE49-F238E27FC236}">
                  <a16:creationId xmlns:a16="http://schemas.microsoft.com/office/drawing/2014/main" id="{0395EF0D-00BF-4647-AAA6-24F75910BA0B}"/>
                </a:ext>
              </a:extLst>
            </p:cNvPr>
            <p:cNvSpPr/>
            <p:nvPr/>
          </p:nvSpPr>
          <p:spPr>
            <a:xfrm>
              <a:off x="8323772" y="561432"/>
              <a:ext cx="237627" cy="218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6" name="椭圆 15">
              <a:extLst>
                <a:ext uri="{FF2B5EF4-FFF2-40B4-BE49-F238E27FC236}">
                  <a16:creationId xmlns:a16="http://schemas.microsoft.com/office/drawing/2014/main" id="{281B9465-7707-4196-A881-47B7D68CAEF9}"/>
                </a:ext>
              </a:extLst>
            </p:cNvPr>
            <p:cNvSpPr/>
            <p:nvPr/>
          </p:nvSpPr>
          <p:spPr>
            <a:xfrm>
              <a:off x="8882804" y="1352187"/>
              <a:ext cx="238761" cy="2607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8" name="椭圆 17">
              <a:extLst>
                <a:ext uri="{FF2B5EF4-FFF2-40B4-BE49-F238E27FC236}">
                  <a16:creationId xmlns:a16="http://schemas.microsoft.com/office/drawing/2014/main" id="{AF4D1F82-84DD-49BD-AACA-1F6ADFF2E370}"/>
                </a:ext>
              </a:extLst>
            </p:cNvPr>
            <p:cNvSpPr/>
            <p:nvPr/>
          </p:nvSpPr>
          <p:spPr>
            <a:xfrm>
              <a:off x="8868757" y="3242734"/>
              <a:ext cx="261479" cy="2574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21" name="椭圆 20">
              <a:extLst>
                <a:ext uri="{FF2B5EF4-FFF2-40B4-BE49-F238E27FC236}">
                  <a16:creationId xmlns:a16="http://schemas.microsoft.com/office/drawing/2014/main" id="{98438EB4-FBC5-44FF-A251-AC6B1E3A93B2}"/>
                </a:ext>
              </a:extLst>
            </p:cNvPr>
            <p:cNvSpPr/>
            <p:nvPr/>
          </p:nvSpPr>
          <p:spPr>
            <a:xfrm>
              <a:off x="8898233" y="5413609"/>
              <a:ext cx="246928" cy="2111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spTree>
    <p:extLst>
      <p:ext uri="{BB962C8B-B14F-4D97-AF65-F5344CB8AC3E}">
        <p14:creationId xmlns:p14="http://schemas.microsoft.com/office/powerpoint/2010/main" val="402929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584FBEA-DD9C-6638-09D2-897F039552CF}"/>
              </a:ext>
            </a:extLst>
          </p:cNvPr>
          <p:cNvPicPr>
            <a:picLocks noChangeAspect="1"/>
          </p:cNvPicPr>
          <p:nvPr/>
        </p:nvPicPr>
        <p:blipFill>
          <a:blip r:embed="rId2"/>
          <a:stretch>
            <a:fillRect/>
          </a:stretch>
        </p:blipFill>
        <p:spPr>
          <a:xfrm>
            <a:off x="7807804" y="1297784"/>
            <a:ext cx="3086100" cy="3086100"/>
          </a:xfrm>
          <a:prstGeom prst="rect">
            <a:avLst/>
          </a:prstGeom>
        </p:spPr>
      </p:pic>
      <p:sp>
        <p:nvSpPr>
          <p:cNvPr id="9" name="Content Placeholder 2"/>
          <p:cNvSpPr txBox="1">
            <a:spLocks/>
          </p:cNvSpPr>
          <p:nvPr/>
        </p:nvSpPr>
        <p:spPr>
          <a:xfrm>
            <a:off x="1213763" y="299341"/>
            <a:ext cx="3506014"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t> 3. Class Instantiation</a:t>
            </a:r>
            <a:endParaRPr lang="zh-CN" altLang="zh-CN" sz="2541" b="1" dirty="0"/>
          </a:p>
          <a:p>
            <a:pPr marL="129032" lvl="1" indent="0">
              <a:spcBef>
                <a:spcPts val="1413"/>
              </a:spcBef>
              <a:buSzPct val="68000"/>
              <a:buNone/>
            </a:pPr>
            <a:endParaRPr lang="en-US" sz="2541" b="1" dirty="0"/>
          </a:p>
          <a:p>
            <a:pPr marL="129032" lvl="1" indent="0">
              <a:spcBef>
                <a:spcPts val="1413"/>
              </a:spcBef>
              <a:buSzPct val="68000"/>
              <a:buNone/>
            </a:pPr>
            <a:r>
              <a:rPr lang="en-US" sz="2541" b="1" dirty="0"/>
              <a:t>  </a:t>
            </a:r>
          </a:p>
        </p:txBody>
      </p:sp>
      <p:sp>
        <p:nvSpPr>
          <p:cNvPr id="3" name="Content Placeholder 2"/>
          <p:cNvSpPr txBox="1">
            <a:spLocks/>
          </p:cNvSpPr>
          <p:nvPr/>
        </p:nvSpPr>
        <p:spPr>
          <a:xfrm>
            <a:off x="626715" y="856679"/>
            <a:ext cx="6861939"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To make an instance of a class you use this form:</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4" name="Content Placeholder 2"/>
          <p:cNvSpPr txBox="1">
            <a:spLocks/>
          </p:cNvSpPr>
          <p:nvPr/>
        </p:nvSpPr>
        <p:spPr>
          <a:xfrm>
            <a:off x="1129264" y="1518064"/>
            <a:ext cx="6012365"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t> </a:t>
            </a:r>
            <a:r>
              <a:rPr lang="en-US" sz="2541" b="1" dirty="0" err="1"/>
              <a:t>class_name</a:t>
            </a:r>
            <a:r>
              <a:rPr lang="en-US" sz="2541" b="1" dirty="0"/>
              <a:t> </a:t>
            </a:r>
            <a:r>
              <a:rPr lang="en-US" sz="2541" b="1" dirty="0">
                <a:solidFill>
                  <a:srgbClr val="7030A0"/>
                </a:solidFill>
              </a:rPr>
              <a:t>&lt;</a:t>
            </a:r>
            <a:r>
              <a:rPr lang="en-US" sz="2541" b="1" dirty="0">
                <a:solidFill>
                  <a:srgbClr val="0070C0"/>
                </a:solidFill>
              </a:rPr>
              <a:t>type</a:t>
            </a:r>
            <a:r>
              <a:rPr lang="en-US" sz="2541" b="1" dirty="0">
                <a:solidFill>
                  <a:srgbClr val="7030A0"/>
                </a:solidFill>
              </a:rPr>
              <a:t>&gt;</a:t>
            </a:r>
            <a:r>
              <a:rPr lang="en-US" sz="2541" b="1" dirty="0"/>
              <a:t> </a:t>
            </a:r>
            <a:r>
              <a:rPr lang="en-US" sz="2541" b="1" dirty="0" err="1"/>
              <a:t>variablename</a:t>
            </a:r>
            <a:r>
              <a:rPr lang="en-US" sz="2541" b="1" dirty="0"/>
              <a:t>;</a:t>
            </a:r>
            <a:endParaRPr lang="zh-CN" altLang="zh-CN" sz="2541" b="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5" name="Content Placeholder 2"/>
          <p:cNvSpPr txBox="1">
            <a:spLocks/>
          </p:cNvSpPr>
          <p:nvPr/>
        </p:nvSpPr>
        <p:spPr>
          <a:xfrm>
            <a:off x="810114" y="2114097"/>
            <a:ext cx="6723626"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For example, to create a Matrix with int you would type:</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6" name="Content Placeholder 2"/>
          <p:cNvSpPr txBox="1">
            <a:spLocks/>
          </p:cNvSpPr>
          <p:nvPr/>
        </p:nvSpPr>
        <p:spPr>
          <a:xfrm>
            <a:off x="2240244" y="2926947"/>
            <a:ext cx="3267590"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a:t>
            </a:r>
            <a:r>
              <a:rPr lang="en-US" sz="2541" b="1" dirty="0"/>
              <a:t>Matrix</a:t>
            </a:r>
            <a:r>
              <a:rPr lang="en-US" sz="2541" b="1" dirty="0">
                <a:solidFill>
                  <a:srgbClr val="7030A0"/>
                </a:solidFill>
              </a:rPr>
              <a:t>&lt;</a:t>
            </a:r>
            <a:r>
              <a:rPr lang="en-US" sz="2541" b="1" dirty="0">
                <a:solidFill>
                  <a:srgbClr val="0070C0"/>
                </a:solidFill>
              </a:rPr>
              <a:t>int</a:t>
            </a:r>
            <a:r>
              <a:rPr lang="en-US" sz="2541" b="1" dirty="0">
                <a:solidFill>
                  <a:srgbClr val="7030A0"/>
                </a:solidFill>
              </a:rPr>
              <a:t>&gt;</a:t>
            </a:r>
            <a:r>
              <a:rPr lang="en-US" sz="2541" b="1" dirty="0"/>
              <a:t> m;</a:t>
            </a:r>
            <a:endParaRPr lang="zh-CN" altLang="zh-CN" sz="2541" b="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7" name="Content Placeholder 2"/>
          <p:cNvSpPr txBox="1">
            <a:spLocks/>
          </p:cNvSpPr>
          <p:nvPr/>
        </p:nvSpPr>
        <p:spPr>
          <a:xfrm>
            <a:off x="757418" y="3646132"/>
            <a:ext cx="6600532"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Taken together </a:t>
            </a:r>
            <a:r>
              <a:rPr lang="en-US" sz="2541" dirty="0">
                <a:solidFill>
                  <a:srgbClr val="7030A0"/>
                </a:solidFill>
              </a:rPr>
              <a:t>Matrix</a:t>
            </a:r>
            <a:r>
              <a:rPr lang="en-US" sz="2541" dirty="0"/>
              <a:t> becomes </a:t>
            </a:r>
            <a:r>
              <a:rPr lang="en-US" sz="2541" b="1" dirty="0"/>
              <a:t>the name of a new class</a:t>
            </a:r>
            <a:r>
              <a:rPr lang="en-US" sz="2541" dirty="0"/>
              <a:t>. </a:t>
            </a:r>
          </a:p>
          <a:p>
            <a:pPr marL="129032" lvl="1" indent="0">
              <a:spcBef>
                <a:spcPts val="1413"/>
              </a:spcBef>
              <a:buSzPct val="68000"/>
              <a:buNone/>
            </a:pPr>
            <a:r>
              <a:rPr lang="en-US" sz="2541" dirty="0"/>
              <a:t>  </a:t>
            </a:r>
          </a:p>
        </p:txBody>
      </p:sp>
      <p:sp>
        <p:nvSpPr>
          <p:cNvPr id="2" name="矩形 1">
            <a:extLst>
              <a:ext uri="{FF2B5EF4-FFF2-40B4-BE49-F238E27FC236}">
                <a16:creationId xmlns:a16="http://schemas.microsoft.com/office/drawing/2014/main" id="{22C49DDE-6F8C-4B9F-82BE-A81CDFBE4227}"/>
              </a:ext>
            </a:extLst>
          </p:cNvPr>
          <p:cNvSpPr/>
          <p:nvPr/>
        </p:nvSpPr>
        <p:spPr>
          <a:xfrm>
            <a:off x="8057635" y="2775482"/>
            <a:ext cx="1570997" cy="3213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2221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CA173D19-766A-B30E-5FD3-38F2586C500B}"/>
              </a:ext>
            </a:extLst>
          </p:cNvPr>
          <p:cNvPicPr>
            <a:picLocks noChangeAspect="1"/>
          </p:cNvPicPr>
          <p:nvPr/>
        </p:nvPicPr>
        <p:blipFill>
          <a:blip r:embed="rId2"/>
          <a:stretch>
            <a:fillRect/>
          </a:stretch>
        </p:blipFill>
        <p:spPr>
          <a:xfrm>
            <a:off x="7690485" y="944880"/>
            <a:ext cx="1776108" cy="1443990"/>
          </a:xfrm>
          <a:prstGeom prst="rect">
            <a:avLst/>
          </a:prstGeom>
        </p:spPr>
      </p:pic>
      <p:grpSp>
        <p:nvGrpSpPr>
          <p:cNvPr id="14" name="组合 13">
            <a:extLst>
              <a:ext uri="{FF2B5EF4-FFF2-40B4-BE49-F238E27FC236}">
                <a16:creationId xmlns:a16="http://schemas.microsoft.com/office/drawing/2014/main" id="{33380C33-DC26-85BB-55E2-1A4A804503C2}"/>
              </a:ext>
            </a:extLst>
          </p:cNvPr>
          <p:cNvGrpSpPr/>
          <p:nvPr/>
        </p:nvGrpSpPr>
        <p:grpSpPr>
          <a:xfrm>
            <a:off x="1984135" y="704850"/>
            <a:ext cx="4111865" cy="5284470"/>
            <a:chOff x="1945957" y="944880"/>
            <a:chExt cx="4111865" cy="5284470"/>
          </a:xfrm>
        </p:grpSpPr>
        <p:pic>
          <p:nvPicPr>
            <p:cNvPr id="8" name="图片 7">
              <a:extLst>
                <a:ext uri="{FF2B5EF4-FFF2-40B4-BE49-F238E27FC236}">
                  <a16:creationId xmlns:a16="http://schemas.microsoft.com/office/drawing/2014/main" id="{E574402C-70E1-FB48-E8E3-15FB5D7E1466}"/>
                </a:ext>
              </a:extLst>
            </p:cNvPr>
            <p:cNvPicPr>
              <a:picLocks noChangeAspect="1"/>
            </p:cNvPicPr>
            <p:nvPr/>
          </p:nvPicPr>
          <p:blipFill>
            <a:blip r:embed="rId3"/>
            <a:stretch>
              <a:fillRect/>
            </a:stretch>
          </p:blipFill>
          <p:spPr>
            <a:xfrm>
              <a:off x="1945957" y="4645229"/>
              <a:ext cx="3287059" cy="1584121"/>
            </a:xfrm>
            <a:prstGeom prst="rect">
              <a:avLst/>
            </a:prstGeom>
          </p:spPr>
        </p:pic>
        <p:pic>
          <p:nvPicPr>
            <p:cNvPr id="13" name="图片 12">
              <a:extLst>
                <a:ext uri="{FF2B5EF4-FFF2-40B4-BE49-F238E27FC236}">
                  <a16:creationId xmlns:a16="http://schemas.microsoft.com/office/drawing/2014/main" id="{C71D9E09-E7FE-B0E4-487D-847C1783C9AE}"/>
                </a:ext>
              </a:extLst>
            </p:cNvPr>
            <p:cNvPicPr>
              <a:picLocks noChangeAspect="1"/>
            </p:cNvPicPr>
            <p:nvPr/>
          </p:nvPicPr>
          <p:blipFill>
            <a:blip r:embed="rId4"/>
            <a:stretch>
              <a:fillRect/>
            </a:stretch>
          </p:blipFill>
          <p:spPr>
            <a:xfrm>
              <a:off x="1945957" y="944880"/>
              <a:ext cx="4111865" cy="3535680"/>
            </a:xfrm>
            <a:prstGeom prst="rect">
              <a:avLst/>
            </a:prstGeom>
          </p:spPr>
        </p:pic>
      </p:grpSp>
      <p:grpSp>
        <p:nvGrpSpPr>
          <p:cNvPr id="15" name="组合 14">
            <a:extLst>
              <a:ext uri="{FF2B5EF4-FFF2-40B4-BE49-F238E27FC236}">
                <a16:creationId xmlns:a16="http://schemas.microsoft.com/office/drawing/2014/main" id="{F5471D40-A840-C5A6-5139-9622DDFCF374}"/>
              </a:ext>
            </a:extLst>
          </p:cNvPr>
          <p:cNvGrpSpPr/>
          <p:nvPr/>
        </p:nvGrpSpPr>
        <p:grpSpPr>
          <a:xfrm>
            <a:off x="3337560" y="699381"/>
            <a:ext cx="3634170" cy="788829"/>
            <a:chOff x="2395978" y="1293099"/>
            <a:chExt cx="3634170" cy="788829"/>
          </a:xfrm>
        </p:grpSpPr>
        <p:sp>
          <p:nvSpPr>
            <p:cNvPr id="16" name="椭圆 15">
              <a:extLst>
                <a:ext uri="{FF2B5EF4-FFF2-40B4-BE49-F238E27FC236}">
                  <a16:creationId xmlns:a16="http://schemas.microsoft.com/office/drawing/2014/main" id="{409E5CD1-0004-089C-80C6-1E6D3E640C2E}"/>
                </a:ext>
              </a:extLst>
            </p:cNvPr>
            <p:cNvSpPr/>
            <p:nvPr/>
          </p:nvSpPr>
          <p:spPr>
            <a:xfrm>
              <a:off x="2395978" y="1759758"/>
              <a:ext cx="1062990" cy="32217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5FD35F57-2B2E-C2EB-5E49-F7CF7FB90D36}"/>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28A8B24-192A-A45F-6987-EF172A2AB19D}"/>
                </a:ext>
              </a:extLst>
            </p:cNvPr>
            <p:cNvSpPr txBox="1"/>
            <p:nvPr/>
          </p:nvSpPr>
          <p:spPr>
            <a:xfrm>
              <a:off x="3195782" y="1293099"/>
              <a:ext cx="2834366" cy="369332"/>
            </a:xfrm>
            <a:prstGeom prst="rect">
              <a:avLst/>
            </a:prstGeom>
            <a:noFill/>
          </p:spPr>
          <p:txBody>
            <a:bodyPr wrap="none" rtlCol="0">
              <a:spAutoFit/>
            </a:bodyPr>
            <a:lstStyle/>
            <a:p>
              <a:r>
                <a:rPr lang="en-US" altLang="zh-CN" dirty="0" err="1"/>
                <a:t>nontype</a:t>
              </a:r>
              <a:r>
                <a:rPr lang="en-US" altLang="zh-CN" dirty="0"/>
                <a:t> template argument</a:t>
              </a:r>
              <a:endParaRPr lang="zh-CN" altLang="en-US" dirty="0"/>
            </a:p>
          </p:txBody>
        </p:sp>
      </p:grpSp>
      <p:sp>
        <p:nvSpPr>
          <p:cNvPr id="19" name="椭圆 18">
            <a:extLst>
              <a:ext uri="{FF2B5EF4-FFF2-40B4-BE49-F238E27FC236}">
                <a16:creationId xmlns:a16="http://schemas.microsoft.com/office/drawing/2014/main" id="{5E0D1ECC-B14A-7495-7FA0-A4A746552BB7}"/>
              </a:ext>
            </a:extLst>
          </p:cNvPr>
          <p:cNvSpPr/>
          <p:nvPr/>
        </p:nvSpPr>
        <p:spPr>
          <a:xfrm>
            <a:off x="2232660" y="1924230"/>
            <a:ext cx="1062990" cy="32217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7AE3EB17-1022-D68F-0101-196B49AB7076}"/>
              </a:ext>
            </a:extLst>
          </p:cNvPr>
          <p:cNvSpPr/>
          <p:nvPr/>
        </p:nvSpPr>
        <p:spPr>
          <a:xfrm>
            <a:off x="7936229" y="1307010"/>
            <a:ext cx="1507503" cy="30462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6F7BCA5-9A97-A088-2DAA-D018BEFFFF8C}"/>
              </a:ext>
            </a:extLst>
          </p:cNvPr>
          <p:cNvSpPr txBox="1"/>
          <p:nvPr/>
        </p:nvSpPr>
        <p:spPr>
          <a:xfrm>
            <a:off x="6096000" y="3574202"/>
            <a:ext cx="5795241" cy="830997"/>
          </a:xfrm>
          <a:prstGeom prst="rect">
            <a:avLst/>
          </a:prstGeom>
          <a:noFill/>
        </p:spPr>
        <p:txBody>
          <a:bodyPr wrap="none" rtlCol="0">
            <a:spAutoFit/>
          </a:bodyPr>
          <a:lstStyle/>
          <a:p>
            <a:r>
              <a:rPr lang="en-US" altLang="zh-CN" sz="2400" dirty="0" err="1"/>
              <a:t>Nontype</a:t>
            </a:r>
            <a:r>
              <a:rPr lang="en-US" altLang="zh-CN" sz="2400" dirty="0"/>
              <a:t> template arguments can be </a:t>
            </a:r>
            <a:r>
              <a:rPr lang="en-US" altLang="zh-CN" sz="2400" b="0" i="0" dirty="0">
                <a:solidFill>
                  <a:srgbClr val="333333"/>
                </a:solidFill>
                <a:effectLst/>
              </a:rPr>
              <a:t>strings, </a:t>
            </a:r>
          </a:p>
          <a:p>
            <a:r>
              <a:rPr lang="en-US" altLang="zh-CN" sz="2400" b="0" i="0" dirty="0">
                <a:solidFill>
                  <a:srgbClr val="333333"/>
                </a:solidFill>
                <a:effectLst/>
              </a:rPr>
              <a:t>constant expression and built-in types.</a:t>
            </a:r>
            <a:endParaRPr lang="zh-CN" altLang="en-US" sz="2400" dirty="0"/>
          </a:p>
        </p:txBody>
      </p:sp>
    </p:spTree>
    <p:extLst>
      <p:ext uri="{BB962C8B-B14F-4D97-AF65-F5344CB8AC3E}">
        <p14:creationId xmlns:p14="http://schemas.microsoft.com/office/powerpoint/2010/main" val="37957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CFFEF2A-0C1D-5059-01C4-994144B98435}"/>
              </a:ext>
            </a:extLst>
          </p:cNvPr>
          <p:cNvPicPr>
            <a:picLocks noChangeAspect="1"/>
          </p:cNvPicPr>
          <p:nvPr/>
        </p:nvPicPr>
        <p:blipFill>
          <a:blip r:embed="rId2"/>
          <a:stretch>
            <a:fillRect/>
          </a:stretch>
        </p:blipFill>
        <p:spPr>
          <a:xfrm>
            <a:off x="1953577" y="663893"/>
            <a:ext cx="8087187" cy="5714048"/>
          </a:xfrm>
          <a:prstGeom prst="rect">
            <a:avLst/>
          </a:prstGeom>
        </p:spPr>
      </p:pic>
      <p:grpSp>
        <p:nvGrpSpPr>
          <p:cNvPr id="7" name="组合 6">
            <a:extLst>
              <a:ext uri="{FF2B5EF4-FFF2-40B4-BE49-F238E27FC236}">
                <a16:creationId xmlns:a16="http://schemas.microsoft.com/office/drawing/2014/main" id="{1DC7C2F6-2150-53FE-D903-7DEE38F74F07}"/>
              </a:ext>
            </a:extLst>
          </p:cNvPr>
          <p:cNvGrpSpPr/>
          <p:nvPr/>
        </p:nvGrpSpPr>
        <p:grpSpPr>
          <a:xfrm>
            <a:off x="2868930" y="803860"/>
            <a:ext cx="3449292" cy="838408"/>
            <a:chOff x="2395978" y="1214698"/>
            <a:chExt cx="3449292" cy="838408"/>
          </a:xfrm>
        </p:grpSpPr>
        <p:sp>
          <p:nvSpPr>
            <p:cNvPr id="8" name="椭圆 7">
              <a:extLst>
                <a:ext uri="{FF2B5EF4-FFF2-40B4-BE49-F238E27FC236}">
                  <a16:creationId xmlns:a16="http://schemas.microsoft.com/office/drawing/2014/main" id="{ADE3C3C6-2DD7-048D-3DEA-5A09640857F3}"/>
                </a:ext>
              </a:extLst>
            </p:cNvPr>
            <p:cNvSpPr/>
            <p:nvPr/>
          </p:nvSpPr>
          <p:spPr>
            <a:xfrm>
              <a:off x="2395978" y="1725467"/>
              <a:ext cx="241173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9B8A078-B986-D244-BE50-3509AE0E636F}"/>
                </a:ext>
              </a:extLst>
            </p:cNvPr>
            <p:cNvCxnSpPr>
              <a:cxnSpLocks/>
            </p:cNvCxnSpPr>
            <p:nvPr/>
          </p:nvCxnSpPr>
          <p:spPr>
            <a:xfrm flipH="1">
              <a:off x="3755852" y="1511561"/>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76F7201-C6EA-22EF-81FB-74232FA77502}"/>
                </a:ext>
              </a:extLst>
            </p:cNvPr>
            <p:cNvSpPr txBox="1"/>
            <p:nvPr/>
          </p:nvSpPr>
          <p:spPr>
            <a:xfrm>
              <a:off x="3755852" y="1214698"/>
              <a:ext cx="2089418" cy="369332"/>
            </a:xfrm>
            <a:prstGeom prst="rect">
              <a:avLst/>
            </a:prstGeom>
            <a:noFill/>
          </p:spPr>
          <p:txBody>
            <a:bodyPr wrap="none" rtlCol="0">
              <a:spAutoFit/>
            </a:bodyPr>
            <a:lstStyle/>
            <a:p>
              <a:r>
                <a:rPr lang="en-US" altLang="zh-CN" dirty="0"/>
                <a:t>multiple parameters</a:t>
              </a:r>
              <a:endParaRPr lang="zh-CN" altLang="en-US" dirty="0"/>
            </a:p>
          </p:txBody>
        </p:sp>
      </p:grpSp>
      <p:sp>
        <p:nvSpPr>
          <p:cNvPr id="11" name="椭圆 10">
            <a:extLst>
              <a:ext uri="{FF2B5EF4-FFF2-40B4-BE49-F238E27FC236}">
                <a16:creationId xmlns:a16="http://schemas.microsoft.com/office/drawing/2014/main" id="{24056935-CF83-E6E0-0D5B-F4C9655B9CB6}"/>
              </a:ext>
            </a:extLst>
          </p:cNvPr>
          <p:cNvSpPr/>
          <p:nvPr/>
        </p:nvSpPr>
        <p:spPr>
          <a:xfrm>
            <a:off x="2289810" y="2289989"/>
            <a:ext cx="876300" cy="52179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19712FE-6ACC-698A-7038-8CA8FDA9C8C9}"/>
              </a:ext>
            </a:extLst>
          </p:cNvPr>
          <p:cNvSpPr/>
          <p:nvPr/>
        </p:nvSpPr>
        <p:spPr>
          <a:xfrm>
            <a:off x="2442210" y="5356881"/>
            <a:ext cx="262128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4056935-CF83-E6E0-0D5B-F4C9655B9CB6}"/>
              </a:ext>
            </a:extLst>
          </p:cNvPr>
          <p:cNvSpPr/>
          <p:nvPr/>
        </p:nvSpPr>
        <p:spPr>
          <a:xfrm>
            <a:off x="2354580" y="2973636"/>
            <a:ext cx="146304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81886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22D6E04-4E2E-53EF-4012-90B4BB37045E}"/>
              </a:ext>
            </a:extLst>
          </p:cNvPr>
          <p:cNvPicPr>
            <a:picLocks noChangeAspect="1"/>
          </p:cNvPicPr>
          <p:nvPr/>
        </p:nvPicPr>
        <p:blipFill>
          <a:blip r:embed="rId2"/>
          <a:stretch>
            <a:fillRect/>
          </a:stretch>
        </p:blipFill>
        <p:spPr>
          <a:xfrm>
            <a:off x="8279494" y="4118186"/>
            <a:ext cx="1681220" cy="2286953"/>
          </a:xfrm>
          <a:prstGeom prst="rect">
            <a:avLst/>
          </a:prstGeom>
        </p:spPr>
      </p:pic>
      <p:grpSp>
        <p:nvGrpSpPr>
          <p:cNvPr id="15" name="组合 14">
            <a:extLst>
              <a:ext uri="{FF2B5EF4-FFF2-40B4-BE49-F238E27FC236}">
                <a16:creationId xmlns:a16="http://schemas.microsoft.com/office/drawing/2014/main" id="{DFF56D1B-A39C-7191-1487-E5F761009B0F}"/>
              </a:ext>
            </a:extLst>
          </p:cNvPr>
          <p:cNvGrpSpPr/>
          <p:nvPr/>
        </p:nvGrpSpPr>
        <p:grpSpPr>
          <a:xfrm>
            <a:off x="1747587" y="220036"/>
            <a:ext cx="7372517" cy="6417928"/>
            <a:chOff x="1797367" y="255270"/>
            <a:chExt cx="7372517" cy="6417928"/>
          </a:xfrm>
        </p:grpSpPr>
        <p:pic>
          <p:nvPicPr>
            <p:cNvPr id="12" name="图片 11">
              <a:extLst>
                <a:ext uri="{FF2B5EF4-FFF2-40B4-BE49-F238E27FC236}">
                  <a16:creationId xmlns:a16="http://schemas.microsoft.com/office/drawing/2014/main" id="{FC863864-6D9F-A814-99DB-FBDC927E4B1F}"/>
                </a:ext>
              </a:extLst>
            </p:cNvPr>
            <p:cNvPicPr>
              <a:picLocks noChangeAspect="1"/>
            </p:cNvPicPr>
            <p:nvPr/>
          </p:nvPicPr>
          <p:blipFill>
            <a:blip r:embed="rId3"/>
            <a:stretch>
              <a:fillRect/>
            </a:stretch>
          </p:blipFill>
          <p:spPr>
            <a:xfrm>
              <a:off x="1797367" y="255270"/>
              <a:ext cx="7372517" cy="3859530"/>
            </a:xfrm>
            <a:prstGeom prst="rect">
              <a:avLst/>
            </a:prstGeom>
          </p:spPr>
        </p:pic>
        <p:pic>
          <p:nvPicPr>
            <p:cNvPr id="14" name="图片 13">
              <a:extLst>
                <a:ext uri="{FF2B5EF4-FFF2-40B4-BE49-F238E27FC236}">
                  <a16:creationId xmlns:a16="http://schemas.microsoft.com/office/drawing/2014/main" id="{4ABE16BB-7F9C-E43F-DECC-FFC4B438B834}"/>
                </a:ext>
              </a:extLst>
            </p:cNvPr>
            <p:cNvPicPr>
              <a:picLocks noChangeAspect="1"/>
            </p:cNvPicPr>
            <p:nvPr/>
          </p:nvPicPr>
          <p:blipFill>
            <a:blip r:embed="rId4"/>
            <a:stretch>
              <a:fillRect/>
            </a:stretch>
          </p:blipFill>
          <p:spPr>
            <a:xfrm>
              <a:off x="1797367" y="4114800"/>
              <a:ext cx="4989195" cy="2558398"/>
            </a:xfrm>
            <a:prstGeom prst="rect">
              <a:avLst/>
            </a:prstGeom>
          </p:spPr>
        </p:pic>
      </p:grpSp>
      <p:grpSp>
        <p:nvGrpSpPr>
          <p:cNvPr id="16" name="组合 15">
            <a:extLst>
              <a:ext uri="{FF2B5EF4-FFF2-40B4-BE49-F238E27FC236}">
                <a16:creationId xmlns:a16="http://schemas.microsoft.com/office/drawing/2014/main" id="{05A1EBB5-0809-B53D-69D2-25BA8A0B53BC}"/>
              </a:ext>
            </a:extLst>
          </p:cNvPr>
          <p:cNvGrpSpPr/>
          <p:nvPr/>
        </p:nvGrpSpPr>
        <p:grpSpPr>
          <a:xfrm>
            <a:off x="2480310" y="255270"/>
            <a:ext cx="5114675" cy="806162"/>
            <a:chOff x="1854172" y="1214698"/>
            <a:chExt cx="5114675" cy="806162"/>
          </a:xfrm>
        </p:grpSpPr>
        <p:sp>
          <p:nvSpPr>
            <p:cNvPr id="17" name="椭圆 16">
              <a:extLst>
                <a:ext uri="{FF2B5EF4-FFF2-40B4-BE49-F238E27FC236}">
                  <a16:creationId xmlns:a16="http://schemas.microsoft.com/office/drawing/2014/main" id="{EB4F58A4-F4CF-5B58-482E-FDD9F7C88330}"/>
                </a:ext>
              </a:extLst>
            </p:cNvPr>
            <p:cNvSpPr/>
            <p:nvPr/>
          </p:nvSpPr>
          <p:spPr>
            <a:xfrm>
              <a:off x="1854172" y="1725467"/>
              <a:ext cx="2953536" cy="29539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0E0B7AE7-0DB7-7726-9087-928B86F4F164}"/>
                </a:ext>
              </a:extLst>
            </p:cNvPr>
            <p:cNvCxnSpPr>
              <a:cxnSpLocks/>
            </p:cNvCxnSpPr>
            <p:nvPr/>
          </p:nvCxnSpPr>
          <p:spPr>
            <a:xfrm flipH="1">
              <a:off x="3755852" y="1511561"/>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B6BBFCB-4C0D-5D19-3B0C-253B5DCABE04}"/>
                </a:ext>
              </a:extLst>
            </p:cNvPr>
            <p:cNvSpPr txBox="1"/>
            <p:nvPr/>
          </p:nvSpPr>
          <p:spPr>
            <a:xfrm>
              <a:off x="3755852" y="1214698"/>
              <a:ext cx="3212995" cy="369332"/>
            </a:xfrm>
            <a:prstGeom prst="rect">
              <a:avLst/>
            </a:prstGeom>
            <a:noFill/>
          </p:spPr>
          <p:txBody>
            <a:bodyPr wrap="none" rtlCol="0">
              <a:spAutoFit/>
            </a:bodyPr>
            <a:lstStyle/>
            <a:p>
              <a:r>
                <a:rPr lang="en-US" altLang="zh-CN" dirty="0"/>
                <a:t>multiple and</a:t>
              </a:r>
              <a:r>
                <a:rPr lang="zh-CN" altLang="en-US" dirty="0"/>
                <a:t> </a:t>
              </a:r>
              <a:r>
                <a:rPr lang="en-US" altLang="zh-CN" dirty="0"/>
                <a:t>default</a:t>
              </a:r>
              <a:r>
                <a:rPr lang="zh-CN" altLang="en-US" dirty="0"/>
                <a:t> </a:t>
              </a:r>
              <a:r>
                <a:rPr lang="en-US" altLang="zh-CN" dirty="0"/>
                <a:t>parameters</a:t>
              </a:r>
              <a:endParaRPr lang="zh-CN" altLang="en-US" dirty="0"/>
            </a:p>
          </p:txBody>
        </p:sp>
      </p:grpSp>
      <p:sp>
        <p:nvSpPr>
          <p:cNvPr id="20" name="椭圆 19">
            <a:extLst>
              <a:ext uri="{FF2B5EF4-FFF2-40B4-BE49-F238E27FC236}">
                <a16:creationId xmlns:a16="http://schemas.microsoft.com/office/drawing/2014/main" id="{8F61B507-1490-2ED6-5C83-CEF80742BDBE}"/>
              </a:ext>
            </a:extLst>
          </p:cNvPr>
          <p:cNvSpPr/>
          <p:nvPr/>
        </p:nvSpPr>
        <p:spPr>
          <a:xfrm>
            <a:off x="1901190" y="1558519"/>
            <a:ext cx="1013460" cy="64747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1DF1DD1C-55D8-0A73-69BB-1F45C0147BD8}"/>
              </a:ext>
            </a:extLst>
          </p:cNvPr>
          <p:cNvSpPr/>
          <p:nvPr/>
        </p:nvSpPr>
        <p:spPr>
          <a:xfrm>
            <a:off x="2072640" y="2488736"/>
            <a:ext cx="2953536" cy="29539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29A96BAE-2285-3D83-80E4-82B350626782}"/>
              </a:ext>
            </a:extLst>
          </p:cNvPr>
          <p:cNvGrpSpPr/>
          <p:nvPr/>
        </p:nvGrpSpPr>
        <p:grpSpPr>
          <a:xfrm>
            <a:off x="1985818" y="4132359"/>
            <a:ext cx="7813964" cy="993823"/>
            <a:chOff x="2299852" y="4871266"/>
            <a:chExt cx="7813964" cy="993823"/>
          </a:xfrm>
        </p:grpSpPr>
        <p:grpSp>
          <p:nvGrpSpPr>
            <p:cNvPr id="25" name="组合 24">
              <a:extLst>
                <a:ext uri="{FF2B5EF4-FFF2-40B4-BE49-F238E27FC236}">
                  <a16:creationId xmlns:a16="http://schemas.microsoft.com/office/drawing/2014/main" id="{40924D7E-72F2-1B2D-4EB0-35E1C9E46CA4}"/>
                </a:ext>
              </a:extLst>
            </p:cNvPr>
            <p:cNvGrpSpPr/>
            <p:nvPr/>
          </p:nvGrpSpPr>
          <p:grpSpPr>
            <a:xfrm>
              <a:off x="2299852" y="5365406"/>
              <a:ext cx="6347930" cy="196280"/>
              <a:chOff x="2423591" y="3723810"/>
              <a:chExt cx="6978703" cy="223789"/>
            </a:xfrm>
          </p:grpSpPr>
          <p:sp>
            <p:nvSpPr>
              <p:cNvPr id="27" name="矩形 26">
                <a:extLst>
                  <a:ext uri="{FF2B5EF4-FFF2-40B4-BE49-F238E27FC236}">
                    <a16:creationId xmlns:a16="http://schemas.microsoft.com/office/drawing/2014/main" id="{7618A035-41EE-3E1B-F7BE-9D4F99D22025}"/>
                  </a:ext>
                </a:extLst>
              </p:cNvPr>
              <p:cNvSpPr/>
              <p:nvPr/>
            </p:nvSpPr>
            <p:spPr>
              <a:xfrm>
                <a:off x="2423591" y="3723810"/>
                <a:ext cx="4417055" cy="22378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8" name="直接箭头连接符 27">
                <a:extLst>
                  <a:ext uri="{FF2B5EF4-FFF2-40B4-BE49-F238E27FC236}">
                    <a16:creationId xmlns:a16="http://schemas.microsoft.com/office/drawing/2014/main" id="{57CCC551-59B4-D5CD-24A4-5FFAF873A839}"/>
                  </a:ext>
                </a:extLst>
              </p:cNvPr>
              <p:cNvCxnSpPr>
                <a:cxnSpLocks/>
              </p:cNvCxnSpPr>
              <p:nvPr/>
            </p:nvCxnSpPr>
            <p:spPr>
              <a:xfrm flipV="1">
                <a:off x="6823992" y="3773350"/>
                <a:ext cx="2578302" cy="11194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7A2D41D2-8AE5-5AE4-CCDF-1EBB3C00A9FA}"/>
                </a:ext>
              </a:extLst>
            </p:cNvPr>
            <p:cNvSpPr/>
            <p:nvPr/>
          </p:nvSpPr>
          <p:spPr>
            <a:xfrm>
              <a:off x="8515925" y="4871266"/>
              <a:ext cx="1597891" cy="99382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29" name="椭圆 28">
            <a:extLst>
              <a:ext uri="{FF2B5EF4-FFF2-40B4-BE49-F238E27FC236}">
                <a16:creationId xmlns:a16="http://schemas.microsoft.com/office/drawing/2014/main" id="{36443494-345C-4416-B0E9-4C3FC2A9ED1A}"/>
              </a:ext>
            </a:extLst>
          </p:cNvPr>
          <p:cNvSpPr/>
          <p:nvPr/>
        </p:nvSpPr>
        <p:spPr>
          <a:xfrm>
            <a:off x="3420574" y="4614584"/>
            <a:ext cx="1013460" cy="20819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16102AEC-F325-0033-CBE7-0DA54446A273}"/>
              </a:ext>
            </a:extLst>
          </p:cNvPr>
          <p:cNvGrpSpPr/>
          <p:nvPr/>
        </p:nvGrpSpPr>
        <p:grpSpPr>
          <a:xfrm>
            <a:off x="2055094" y="5328462"/>
            <a:ext cx="7795492" cy="993823"/>
            <a:chOff x="2299852" y="5129879"/>
            <a:chExt cx="7795492" cy="993823"/>
          </a:xfrm>
        </p:grpSpPr>
        <p:grpSp>
          <p:nvGrpSpPr>
            <p:cNvPr id="31" name="组合 30">
              <a:extLst>
                <a:ext uri="{FF2B5EF4-FFF2-40B4-BE49-F238E27FC236}">
                  <a16:creationId xmlns:a16="http://schemas.microsoft.com/office/drawing/2014/main" id="{14CA3442-55EB-E74D-B6A6-6C3047EB0356}"/>
                </a:ext>
              </a:extLst>
            </p:cNvPr>
            <p:cNvGrpSpPr/>
            <p:nvPr/>
          </p:nvGrpSpPr>
          <p:grpSpPr>
            <a:xfrm>
              <a:off x="2299852" y="5316519"/>
              <a:ext cx="6200155" cy="245190"/>
              <a:chOff x="2423591" y="3668047"/>
              <a:chExt cx="6816241" cy="279552"/>
            </a:xfrm>
          </p:grpSpPr>
          <p:sp>
            <p:nvSpPr>
              <p:cNvPr id="33" name="矩形 32">
                <a:extLst>
                  <a:ext uri="{FF2B5EF4-FFF2-40B4-BE49-F238E27FC236}">
                    <a16:creationId xmlns:a16="http://schemas.microsoft.com/office/drawing/2014/main" id="{54375FBA-70EF-68F2-9D1D-7965B550C40D}"/>
                  </a:ext>
                </a:extLst>
              </p:cNvPr>
              <p:cNvSpPr/>
              <p:nvPr/>
            </p:nvSpPr>
            <p:spPr>
              <a:xfrm>
                <a:off x="2423591" y="3723810"/>
                <a:ext cx="5223052" cy="22378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34" name="直接箭头连接符 33">
                <a:extLst>
                  <a:ext uri="{FF2B5EF4-FFF2-40B4-BE49-F238E27FC236}">
                    <a16:creationId xmlns:a16="http://schemas.microsoft.com/office/drawing/2014/main" id="{1C59BF22-1543-4C23-F944-C0767EB948DF}"/>
                  </a:ext>
                </a:extLst>
              </p:cNvPr>
              <p:cNvCxnSpPr>
                <a:cxnSpLocks/>
              </p:cNvCxnSpPr>
              <p:nvPr/>
            </p:nvCxnSpPr>
            <p:spPr>
              <a:xfrm flipV="1">
                <a:off x="7647903" y="3668047"/>
                <a:ext cx="1591929" cy="17424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2" name="矩形 31">
              <a:extLst>
                <a:ext uri="{FF2B5EF4-FFF2-40B4-BE49-F238E27FC236}">
                  <a16:creationId xmlns:a16="http://schemas.microsoft.com/office/drawing/2014/main" id="{AC14471E-1647-747E-73B7-3A2D83B88C78}"/>
                </a:ext>
              </a:extLst>
            </p:cNvPr>
            <p:cNvSpPr/>
            <p:nvPr/>
          </p:nvSpPr>
          <p:spPr>
            <a:xfrm>
              <a:off x="8497453" y="5129879"/>
              <a:ext cx="1597891" cy="99382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36" name="椭圆 35">
            <a:extLst>
              <a:ext uri="{FF2B5EF4-FFF2-40B4-BE49-F238E27FC236}">
                <a16:creationId xmlns:a16="http://schemas.microsoft.com/office/drawing/2014/main" id="{DD2C7078-4B3D-803D-6DC0-0EEAABB12518}"/>
              </a:ext>
            </a:extLst>
          </p:cNvPr>
          <p:cNvSpPr/>
          <p:nvPr/>
        </p:nvSpPr>
        <p:spPr>
          <a:xfrm>
            <a:off x="3480614" y="5542835"/>
            <a:ext cx="1545562" cy="19628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57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9" grpId="0" animBg="1"/>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79A81-0AEC-EBBC-52BA-2B71D1C1EC23}"/>
              </a:ext>
            </a:extLst>
          </p:cNvPr>
          <p:cNvSpPr txBox="1"/>
          <p:nvPr/>
        </p:nvSpPr>
        <p:spPr>
          <a:xfrm>
            <a:off x="1395413" y="358580"/>
            <a:ext cx="6097904" cy="523220"/>
          </a:xfrm>
          <a:prstGeom prst="rect">
            <a:avLst/>
          </a:prstGeom>
          <a:noFill/>
        </p:spPr>
        <p:txBody>
          <a:bodyPr wrap="square">
            <a:spAutoFit/>
          </a:bodyPr>
          <a:lstStyle/>
          <a:p>
            <a:pPr algn="l"/>
            <a:r>
              <a:rPr lang="en-US" altLang="zh-CN" sz="2800" b="1" i="0" dirty="0">
                <a:solidFill>
                  <a:srgbClr val="171717"/>
                </a:solidFill>
                <a:effectLst/>
              </a:rPr>
              <a:t>Template specialization</a:t>
            </a:r>
          </a:p>
        </p:txBody>
      </p:sp>
      <p:sp>
        <p:nvSpPr>
          <p:cNvPr id="9" name="文本框 8">
            <a:extLst>
              <a:ext uri="{FF2B5EF4-FFF2-40B4-BE49-F238E27FC236}">
                <a16:creationId xmlns:a16="http://schemas.microsoft.com/office/drawing/2014/main" id="{7A4CE939-CF60-EEF9-F230-4D29FCC5E3AB}"/>
              </a:ext>
            </a:extLst>
          </p:cNvPr>
          <p:cNvSpPr txBox="1"/>
          <p:nvPr/>
        </p:nvSpPr>
        <p:spPr>
          <a:xfrm>
            <a:off x="1154545" y="4037208"/>
            <a:ext cx="10823718" cy="1938992"/>
          </a:xfrm>
          <a:prstGeom prst="rect">
            <a:avLst/>
          </a:prstGeom>
          <a:noFill/>
        </p:spPr>
        <p:txBody>
          <a:bodyPr wrap="square">
            <a:spAutoFit/>
          </a:bodyPr>
          <a:lstStyle/>
          <a:p>
            <a:r>
              <a:rPr lang="en-US" altLang="zh-CN" sz="2400" b="0" i="0" dirty="0">
                <a:solidFill>
                  <a:srgbClr val="333333"/>
                </a:solidFill>
                <a:effectLst/>
              </a:rPr>
              <a:t>A template specialization of a class requires a </a:t>
            </a:r>
            <a:r>
              <a:rPr lang="en-US" altLang="zh-CN" sz="2400" b="1" i="1" dirty="0">
                <a:solidFill>
                  <a:srgbClr val="333333"/>
                </a:solidFill>
                <a:effectLst/>
              </a:rPr>
              <a:t>primary</a:t>
            </a:r>
            <a:r>
              <a:rPr lang="en-US" altLang="zh-CN" sz="2400" b="0" i="1" dirty="0">
                <a:solidFill>
                  <a:srgbClr val="333333"/>
                </a:solidFill>
                <a:effectLst/>
              </a:rPr>
              <a:t> class</a:t>
            </a:r>
            <a:r>
              <a:rPr lang="en-US" altLang="zh-CN" sz="2400" b="0" i="0" dirty="0">
                <a:solidFill>
                  <a:srgbClr val="333333"/>
                </a:solidFill>
                <a:effectLst/>
              </a:rPr>
              <a:t> and a type or parameters to specialize. A specialized template class behaves like a new class. There is no inheritance from the primary class. It doesn’t share anything with the primary template class, except the name. Any and all methods and members will have to be implemented.</a:t>
            </a:r>
            <a:endParaRPr lang="zh-CN" altLang="en-US" sz="2400" dirty="0"/>
          </a:p>
        </p:txBody>
      </p:sp>
      <p:sp>
        <p:nvSpPr>
          <p:cNvPr id="11" name="文本框 10">
            <a:extLst>
              <a:ext uri="{FF2B5EF4-FFF2-40B4-BE49-F238E27FC236}">
                <a16:creationId xmlns:a16="http://schemas.microsoft.com/office/drawing/2014/main" id="{38FA7FAF-A2A3-8190-5CDD-4CFBE0C8CE4F}"/>
              </a:ext>
            </a:extLst>
          </p:cNvPr>
          <p:cNvSpPr txBox="1"/>
          <p:nvPr/>
        </p:nvSpPr>
        <p:spPr>
          <a:xfrm>
            <a:off x="1154545" y="1113411"/>
            <a:ext cx="1066800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171717"/>
                </a:solidFill>
                <a:effectLst/>
                <a:cs typeface="Segoe UI" panose="020B0502040204020203" pitchFamily="34" charset="0"/>
              </a:rPr>
              <a:t>In some cases, it isn't possible or desirable for a template to define exactly the same code for any type. In such cases you can define a </a:t>
            </a:r>
            <a:r>
              <a:rPr kumimoji="0" lang="zh-CN" altLang="zh-CN" sz="2400" b="0" i="1" u="none" strike="noStrike" cap="none" normalizeH="0" baseline="0" dirty="0">
                <a:ln>
                  <a:noFill/>
                </a:ln>
                <a:solidFill>
                  <a:srgbClr val="171717"/>
                </a:solidFill>
                <a:effectLst/>
                <a:cs typeface="Segoe UI" panose="020B0502040204020203" pitchFamily="34" charset="0"/>
              </a:rPr>
              <a:t>specialization</a:t>
            </a:r>
            <a:r>
              <a:rPr kumimoji="0" lang="zh-CN" altLang="zh-CN" sz="2400" b="0" i="0" u="none" strike="noStrike" cap="none" normalizeH="0" baseline="0" dirty="0">
                <a:ln>
                  <a:noFill/>
                </a:ln>
                <a:solidFill>
                  <a:srgbClr val="171717"/>
                </a:solidFill>
                <a:effectLst/>
                <a:cs typeface="Segoe UI" panose="020B0502040204020203" pitchFamily="34" charset="0"/>
              </a:rPr>
              <a:t> of the template for that particular type. When a user instantiates the template with that type, the compiler uses the specialization to generate the class, and for all other types, the compiler chooses the more general template. Specializations in which all parameters are specialized are </a:t>
            </a:r>
            <a:r>
              <a:rPr kumimoji="0" lang="zh-CN" altLang="zh-CN" sz="2400" b="1" i="1" u="none" strike="noStrike" cap="none" normalizeH="0" baseline="0" dirty="0">
                <a:ln>
                  <a:noFill/>
                </a:ln>
                <a:solidFill>
                  <a:srgbClr val="171717"/>
                </a:solidFill>
                <a:effectLst/>
                <a:cs typeface="Segoe UI" panose="020B0502040204020203" pitchFamily="34" charset="0"/>
              </a:rPr>
              <a:t>complete specializations</a:t>
            </a:r>
            <a:r>
              <a:rPr kumimoji="0" lang="zh-CN" altLang="zh-CN" sz="2400" b="0" i="0" u="none" strike="noStrike" cap="none" normalizeH="0" baseline="0" dirty="0">
                <a:ln>
                  <a:noFill/>
                </a:ln>
                <a:solidFill>
                  <a:srgbClr val="171717"/>
                </a:solidFill>
                <a:effectLst/>
                <a:cs typeface="Segoe UI" panose="020B0502040204020203" pitchFamily="34" charset="0"/>
              </a:rPr>
              <a:t>. If only some of the parameters are specialized, it is called a </a:t>
            </a:r>
            <a:r>
              <a:rPr kumimoji="0" lang="zh-CN" altLang="zh-CN" sz="2400" b="1" i="1" u="none" strike="noStrike" cap="none" normalizeH="0" baseline="0" dirty="0">
                <a:ln>
                  <a:noFill/>
                </a:ln>
                <a:solidFill>
                  <a:srgbClr val="171717"/>
                </a:solidFill>
                <a:effectLst/>
                <a:cs typeface="Segoe UI" panose="020B0502040204020203" pitchFamily="34" charset="0"/>
              </a:rPr>
              <a:t>partial specialization</a:t>
            </a:r>
            <a:r>
              <a:rPr kumimoji="0" lang="zh-CN" altLang="zh-CN" sz="2400" b="0" i="0" u="none" strike="noStrike" cap="none" normalizeH="0" baseline="0" dirty="0">
                <a:ln>
                  <a:noFill/>
                </a:ln>
                <a:solidFill>
                  <a:srgbClr val="171717"/>
                </a:solidFill>
                <a:effectLst/>
                <a:cs typeface="Segoe UI" panose="020B0502040204020203" pitchFamily="34" charset="0"/>
              </a:rPr>
              <a:t>.</a:t>
            </a:r>
            <a:endParaRPr kumimoji="0" lang="zh-CN" altLang="zh-CN" sz="2400" b="0" i="0" u="none" strike="noStrike" cap="none" normalizeH="0" baseline="0" dirty="0">
              <a:ln>
                <a:noFill/>
              </a:ln>
              <a:solidFill>
                <a:srgbClr val="171717"/>
              </a:solidFill>
              <a:effectLst/>
              <a:ea typeface="SFMono-Regular"/>
            </a:endParaRPr>
          </a:p>
        </p:txBody>
      </p:sp>
    </p:spTree>
    <p:extLst>
      <p:ext uri="{BB962C8B-B14F-4D97-AF65-F5344CB8AC3E}">
        <p14:creationId xmlns:p14="http://schemas.microsoft.com/office/powerpoint/2010/main" val="414643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A12B32EE-FE2A-170C-A51D-4D50A1217CF2}"/>
              </a:ext>
            </a:extLst>
          </p:cNvPr>
          <p:cNvGrpSpPr/>
          <p:nvPr/>
        </p:nvGrpSpPr>
        <p:grpSpPr>
          <a:xfrm>
            <a:off x="1873970" y="446014"/>
            <a:ext cx="4803920" cy="5892079"/>
            <a:chOff x="1957098" y="231630"/>
            <a:chExt cx="4138902" cy="5106988"/>
          </a:xfrm>
        </p:grpSpPr>
        <p:pic>
          <p:nvPicPr>
            <p:cNvPr id="8" name="图片 7">
              <a:extLst>
                <a:ext uri="{FF2B5EF4-FFF2-40B4-BE49-F238E27FC236}">
                  <a16:creationId xmlns:a16="http://schemas.microsoft.com/office/drawing/2014/main" id="{F9706E2A-0781-4958-3F30-E05A3E554613}"/>
                </a:ext>
              </a:extLst>
            </p:cNvPr>
            <p:cNvPicPr>
              <a:picLocks noChangeAspect="1"/>
            </p:cNvPicPr>
            <p:nvPr/>
          </p:nvPicPr>
          <p:blipFill>
            <a:blip r:embed="rId2"/>
            <a:stretch>
              <a:fillRect/>
            </a:stretch>
          </p:blipFill>
          <p:spPr>
            <a:xfrm>
              <a:off x="1957098" y="231630"/>
              <a:ext cx="4138902" cy="3773167"/>
            </a:xfrm>
            <a:prstGeom prst="rect">
              <a:avLst/>
            </a:prstGeom>
          </p:spPr>
        </p:pic>
        <p:pic>
          <p:nvPicPr>
            <p:cNvPr id="10" name="图片 9">
              <a:extLst>
                <a:ext uri="{FF2B5EF4-FFF2-40B4-BE49-F238E27FC236}">
                  <a16:creationId xmlns:a16="http://schemas.microsoft.com/office/drawing/2014/main" id="{2014A656-3AE2-E225-5CDC-60139B61421A}"/>
                </a:ext>
              </a:extLst>
            </p:cNvPr>
            <p:cNvPicPr>
              <a:picLocks noChangeAspect="1"/>
            </p:cNvPicPr>
            <p:nvPr/>
          </p:nvPicPr>
          <p:blipFill>
            <a:blip r:embed="rId3"/>
            <a:stretch>
              <a:fillRect/>
            </a:stretch>
          </p:blipFill>
          <p:spPr>
            <a:xfrm>
              <a:off x="2044700" y="4143519"/>
              <a:ext cx="1379418" cy="1195099"/>
            </a:xfrm>
            <a:prstGeom prst="rect">
              <a:avLst/>
            </a:prstGeom>
          </p:spPr>
        </p:pic>
      </p:grpSp>
      <p:grpSp>
        <p:nvGrpSpPr>
          <p:cNvPr id="12" name="组合 11">
            <a:extLst>
              <a:ext uri="{FF2B5EF4-FFF2-40B4-BE49-F238E27FC236}">
                <a16:creationId xmlns:a16="http://schemas.microsoft.com/office/drawing/2014/main" id="{D04707C6-8F15-9C8D-46D9-5785F7FF225D}"/>
              </a:ext>
            </a:extLst>
          </p:cNvPr>
          <p:cNvGrpSpPr/>
          <p:nvPr/>
        </p:nvGrpSpPr>
        <p:grpSpPr>
          <a:xfrm>
            <a:off x="1695220" y="664485"/>
            <a:ext cx="3615430" cy="887224"/>
            <a:chOff x="1854172" y="1396223"/>
            <a:chExt cx="3615430" cy="887224"/>
          </a:xfrm>
        </p:grpSpPr>
        <p:sp>
          <p:nvSpPr>
            <p:cNvPr id="13" name="椭圆 12">
              <a:extLst>
                <a:ext uri="{FF2B5EF4-FFF2-40B4-BE49-F238E27FC236}">
                  <a16:creationId xmlns:a16="http://schemas.microsoft.com/office/drawing/2014/main" id="{79124962-982D-53DF-FC5A-4B1D163423C7}"/>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9EC98723-F501-652A-3ABA-16568C73772E}"/>
                </a:ext>
              </a:extLst>
            </p:cNvPr>
            <p:cNvCxnSpPr>
              <a:cxnSpLocks/>
            </p:cNvCxnSpPr>
            <p:nvPr/>
          </p:nvCxnSpPr>
          <p:spPr>
            <a:xfrm flipH="1">
              <a:off x="3746616"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55D0CC0-EF6D-C544-42E7-F58DCE23FC05}"/>
                </a:ext>
              </a:extLst>
            </p:cNvPr>
            <p:cNvSpPr txBox="1"/>
            <p:nvPr/>
          </p:nvSpPr>
          <p:spPr>
            <a:xfrm>
              <a:off x="4055882" y="1396223"/>
              <a:ext cx="1413720" cy="369332"/>
            </a:xfrm>
            <a:prstGeom prst="rect">
              <a:avLst/>
            </a:prstGeom>
            <a:noFill/>
          </p:spPr>
          <p:txBody>
            <a:bodyPr wrap="none" rtlCol="0">
              <a:spAutoFit/>
            </a:bodyPr>
            <a:lstStyle/>
            <a:p>
              <a:r>
                <a:rPr lang="en-US" altLang="zh-CN" dirty="0"/>
                <a:t>primary class</a:t>
              </a:r>
              <a:endParaRPr lang="zh-CN" altLang="en-US" dirty="0"/>
            </a:p>
          </p:txBody>
        </p:sp>
      </p:grpSp>
      <p:grpSp>
        <p:nvGrpSpPr>
          <p:cNvPr id="16" name="组合 15">
            <a:extLst>
              <a:ext uri="{FF2B5EF4-FFF2-40B4-BE49-F238E27FC236}">
                <a16:creationId xmlns:a16="http://schemas.microsoft.com/office/drawing/2014/main" id="{261F126A-5771-438E-88E9-2BA5C92CD5FA}"/>
              </a:ext>
            </a:extLst>
          </p:cNvPr>
          <p:cNvGrpSpPr/>
          <p:nvPr/>
        </p:nvGrpSpPr>
        <p:grpSpPr>
          <a:xfrm>
            <a:off x="1681367" y="2608744"/>
            <a:ext cx="4143716" cy="887224"/>
            <a:chOff x="1854172" y="1396223"/>
            <a:chExt cx="4143716" cy="887224"/>
          </a:xfrm>
        </p:grpSpPr>
        <p:sp>
          <p:nvSpPr>
            <p:cNvPr id="17" name="椭圆 16">
              <a:extLst>
                <a:ext uri="{FF2B5EF4-FFF2-40B4-BE49-F238E27FC236}">
                  <a16:creationId xmlns:a16="http://schemas.microsoft.com/office/drawing/2014/main" id="{457A3CFD-69E7-F0CF-D517-C4F575BF6FD5}"/>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9F6AF5E6-6C95-EA34-503B-34F1E9092866}"/>
                </a:ext>
              </a:extLst>
            </p:cNvPr>
            <p:cNvCxnSpPr>
              <a:cxnSpLocks/>
            </p:cNvCxnSpPr>
            <p:nvPr/>
          </p:nvCxnSpPr>
          <p:spPr>
            <a:xfrm flipH="1">
              <a:off x="3755852"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D37A64A-7DBB-3DD9-E789-51D65B49F1A4}"/>
                </a:ext>
              </a:extLst>
            </p:cNvPr>
            <p:cNvSpPr txBox="1"/>
            <p:nvPr/>
          </p:nvSpPr>
          <p:spPr>
            <a:xfrm>
              <a:off x="4055882" y="1396223"/>
              <a:ext cx="1942006" cy="369332"/>
            </a:xfrm>
            <a:prstGeom prst="rect">
              <a:avLst/>
            </a:prstGeom>
            <a:noFill/>
          </p:spPr>
          <p:txBody>
            <a:bodyPr wrap="none" rtlCol="0">
              <a:spAutoFit/>
            </a:bodyPr>
            <a:lstStyle/>
            <a:p>
              <a:r>
                <a:rPr lang="en-US" altLang="zh-CN" dirty="0"/>
                <a:t>class specialization</a:t>
              </a:r>
              <a:endParaRPr lang="zh-CN" altLang="en-US" dirty="0"/>
            </a:p>
          </p:txBody>
        </p:sp>
      </p:grpSp>
      <p:pic>
        <p:nvPicPr>
          <p:cNvPr id="6" name="图片 5">
            <a:extLst>
              <a:ext uri="{FF2B5EF4-FFF2-40B4-BE49-F238E27FC236}">
                <a16:creationId xmlns:a16="http://schemas.microsoft.com/office/drawing/2014/main" id="{173BFCCA-A51C-99F6-D3DF-84D75D9585EA}"/>
              </a:ext>
            </a:extLst>
          </p:cNvPr>
          <p:cNvPicPr>
            <a:picLocks noChangeAspect="1"/>
          </p:cNvPicPr>
          <p:nvPr/>
        </p:nvPicPr>
        <p:blipFill>
          <a:blip r:embed="rId4"/>
          <a:stretch>
            <a:fillRect/>
          </a:stretch>
        </p:blipFill>
        <p:spPr>
          <a:xfrm>
            <a:off x="5692775" y="5245891"/>
            <a:ext cx="3448050" cy="676275"/>
          </a:xfrm>
          <a:prstGeom prst="rect">
            <a:avLst/>
          </a:prstGeom>
        </p:spPr>
      </p:pic>
      <p:grpSp>
        <p:nvGrpSpPr>
          <p:cNvPr id="29" name="组合 28">
            <a:extLst>
              <a:ext uri="{FF2B5EF4-FFF2-40B4-BE49-F238E27FC236}">
                <a16:creationId xmlns:a16="http://schemas.microsoft.com/office/drawing/2014/main" id="{1879FD81-65C5-8738-3648-B3AA1728AE8D}"/>
              </a:ext>
            </a:extLst>
          </p:cNvPr>
          <p:cNvGrpSpPr/>
          <p:nvPr/>
        </p:nvGrpSpPr>
        <p:grpSpPr>
          <a:xfrm>
            <a:off x="2299852" y="5240715"/>
            <a:ext cx="6840973" cy="339488"/>
            <a:chOff x="2299852" y="5240715"/>
            <a:chExt cx="6840973" cy="339488"/>
          </a:xfrm>
        </p:grpSpPr>
        <p:grpSp>
          <p:nvGrpSpPr>
            <p:cNvPr id="20" name="组合 19">
              <a:extLst>
                <a:ext uri="{FF2B5EF4-FFF2-40B4-BE49-F238E27FC236}">
                  <a16:creationId xmlns:a16="http://schemas.microsoft.com/office/drawing/2014/main" id="{317F7518-A733-675C-F7A0-4E9D7A20A8DC}"/>
                </a:ext>
              </a:extLst>
            </p:cNvPr>
            <p:cNvGrpSpPr/>
            <p:nvPr/>
          </p:nvGrpSpPr>
          <p:grpSpPr>
            <a:xfrm>
              <a:off x="2299852" y="5365402"/>
              <a:ext cx="3400593" cy="214801"/>
              <a:chOff x="2423591" y="3723809"/>
              <a:chExt cx="3738495" cy="244906"/>
            </a:xfrm>
          </p:grpSpPr>
          <p:sp>
            <p:nvSpPr>
              <p:cNvPr id="21" name="矩形 20">
                <a:extLst>
                  <a:ext uri="{FF2B5EF4-FFF2-40B4-BE49-F238E27FC236}">
                    <a16:creationId xmlns:a16="http://schemas.microsoft.com/office/drawing/2014/main" id="{3648E6AF-AAAD-8573-7543-A4E6E11F2FAF}"/>
                  </a:ext>
                </a:extLst>
              </p:cNvPr>
              <p:cNvSpPr/>
              <p:nvPr/>
            </p:nvSpPr>
            <p:spPr>
              <a:xfrm>
                <a:off x="2423591" y="3723809"/>
                <a:ext cx="1160192" cy="244906"/>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2" name="直接箭头连接符 21">
                <a:extLst>
                  <a:ext uri="{FF2B5EF4-FFF2-40B4-BE49-F238E27FC236}">
                    <a16:creationId xmlns:a16="http://schemas.microsoft.com/office/drawing/2014/main" id="{4D29699C-A54D-5F79-19E5-95A6340B73BA}"/>
                  </a:ext>
                </a:extLst>
              </p:cNvPr>
              <p:cNvCxnSpPr>
                <a:cxnSpLocks/>
              </p:cNvCxnSpPr>
              <p:nvPr/>
            </p:nvCxnSpPr>
            <p:spPr>
              <a:xfrm flipV="1">
                <a:off x="3583783" y="3723809"/>
                <a:ext cx="2578303" cy="11194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0C85A73C-EB12-C310-857D-D5DAE7C97BB7}"/>
                </a:ext>
              </a:extLst>
            </p:cNvPr>
            <p:cNvSpPr/>
            <p:nvPr/>
          </p:nvSpPr>
          <p:spPr>
            <a:xfrm>
              <a:off x="5684980" y="5240715"/>
              <a:ext cx="3455845" cy="21867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grpSp>
        <p:nvGrpSpPr>
          <p:cNvPr id="30" name="组合 29">
            <a:extLst>
              <a:ext uri="{FF2B5EF4-FFF2-40B4-BE49-F238E27FC236}">
                <a16:creationId xmlns:a16="http://schemas.microsoft.com/office/drawing/2014/main" id="{995E7291-8E5E-E499-5E38-7DDA514D34C9}"/>
              </a:ext>
            </a:extLst>
          </p:cNvPr>
          <p:cNvGrpSpPr/>
          <p:nvPr/>
        </p:nvGrpSpPr>
        <p:grpSpPr>
          <a:xfrm>
            <a:off x="2313712" y="5485475"/>
            <a:ext cx="6460834" cy="507342"/>
            <a:chOff x="2299852" y="5240715"/>
            <a:chExt cx="6460834" cy="507342"/>
          </a:xfrm>
        </p:grpSpPr>
        <p:grpSp>
          <p:nvGrpSpPr>
            <p:cNvPr id="31" name="组合 30">
              <a:extLst>
                <a:ext uri="{FF2B5EF4-FFF2-40B4-BE49-F238E27FC236}">
                  <a16:creationId xmlns:a16="http://schemas.microsoft.com/office/drawing/2014/main" id="{7268C4A9-B333-2F4E-91B8-FD01474FD184}"/>
                </a:ext>
              </a:extLst>
            </p:cNvPr>
            <p:cNvGrpSpPr/>
            <p:nvPr/>
          </p:nvGrpSpPr>
          <p:grpSpPr>
            <a:xfrm>
              <a:off x="2299852" y="5365399"/>
              <a:ext cx="3400593" cy="382658"/>
              <a:chOff x="2423591" y="3723809"/>
              <a:chExt cx="3738495" cy="436289"/>
            </a:xfrm>
          </p:grpSpPr>
          <p:sp>
            <p:nvSpPr>
              <p:cNvPr id="33" name="矩形 32">
                <a:extLst>
                  <a:ext uri="{FF2B5EF4-FFF2-40B4-BE49-F238E27FC236}">
                    <a16:creationId xmlns:a16="http://schemas.microsoft.com/office/drawing/2014/main" id="{45D86D95-A254-FE38-BF16-D1366AD69753}"/>
                  </a:ext>
                </a:extLst>
              </p:cNvPr>
              <p:cNvSpPr/>
              <p:nvPr/>
            </p:nvSpPr>
            <p:spPr>
              <a:xfrm>
                <a:off x="2423591" y="3723809"/>
                <a:ext cx="1388489" cy="436289"/>
              </a:xfrm>
              <a:prstGeom prst="rect">
                <a:avLst/>
              </a:prstGeom>
              <a:noFill/>
              <a:ln w="2222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34" name="直接箭头连接符 33">
                <a:extLst>
                  <a:ext uri="{FF2B5EF4-FFF2-40B4-BE49-F238E27FC236}">
                    <a16:creationId xmlns:a16="http://schemas.microsoft.com/office/drawing/2014/main" id="{D8F6F53A-9203-C4BD-1819-A22EC7AC0AAE}"/>
                  </a:ext>
                </a:extLst>
              </p:cNvPr>
              <p:cNvCxnSpPr>
                <a:cxnSpLocks/>
              </p:cNvCxnSpPr>
              <p:nvPr/>
            </p:nvCxnSpPr>
            <p:spPr>
              <a:xfrm flipV="1">
                <a:off x="3812080" y="3723809"/>
                <a:ext cx="2350006" cy="249328"/>
              </a:xfrm>
              <a:prstGeom prst="straightConnector1">
                <a:avLst/>
              </a:prstGeom>
              <a:ln w="2222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32" name="矩形 31">
              <a:extLst>
                <a:ext uri="{FF2B5EF4-FFF2-40B4-BE49-F238E27FC236}">
                  <a16:creationId xmlns:a16="http://schemas.microsoft.com/office/drawing/2014/main" id="{E84F744A-0FAF-5187-5625-460DACC2A3F5}"/>
                </a:ext>
              </a:extLst>
            </p:cNvPr>
            <p:cNvSpPr/>
            <p:nvPr/>
          </p:nvSpPr>
          <p:spPr>
            <a:xfrm>
              <a:off x="5686586" y="5240715"/>
              <a:ext cx="3074100" cy="378463"/>
            </a:xfrm>
            <a:prstGeom prst="rect">
              <a:avLst/>
            </a:prstGeom>
            <a:noFill/>
            <a:ln w="2222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Tree>
    <p:extLst>
      <p:ext uri="{BB962C8B-B14F-4D97-AF65-F5344CB8AC3E}">
        <p14:creationId xmlns:p14="http://schemas.microsoft.com/office/powerpoint/2010/main" val="286960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17B995-408B-0B32-0CBA-F4D5EF141D57}"/>
              </a:ext>
            </a:extLst>
          </p:cNvPr>
          <p:cNvSpPr txBox="1"/>
          <p:nvPr/>
        </p:nvSpPr>
        <p:spPr>
          <a:xfrm>
            <a:off x="803562" y="1085795"/>
            <a:ext cx="10843492" cy="3046988"/>
          </a:xfrm>
          <a:prstGeom prst="rect">
            <a:avLst/>
          </a:prstGeom>
          <a:noFill/>
        </p:spPr>
        <p:txBody>
          <a:bodyPr wrap="square">
            <a:spAutoFit/>
          </a:bodyPr>
          <a:lstStyle/>
          <a:p>
            <a:pPr algn="l"/>
            <a:r>
              <a:rPr lang="en-US" altLang="zh-CN" sz="2400" b="0" i="0" dirty="0">
                <a:solidFill>
                  <a:srgbClr val="171717"/>
                </a:solidFill>
                <a:effectLst/>
              </a:rPr>
              <a:t>Class templates can be partially specialized, and the resulting class is still a template. Partial specialization allows template code to be partially customized for specific types in situations, such as:</a:t>
            </a:r>
          </a:p>
          <a:p>
            <a:pPr algn="l">
              <a:buFont typeface="Arial" panose="020B0604020202020204" pitchFamily="34" charset="0"/>
              <a:buChar char="•"/>
            </a:pPr>
            <a:r>
              <a:rPr lang="en-US" altLang="zh-CN" sz="2400" b="0" i="0" dirty="0">
                <a:solidFill>
                  <a:srgbClr val="171717"/>
                </a:solidFill>
                <a:effectLst/>
              </a:rPr>
              <a:t> A template has multiple types and only some of them need to be specialized. The result is a template parameterized on the remaining types.</a:t>
            </a:r>
          </a:p>
          <a:p>
            <a:pPr algn="l">
              <a:buFont typeface="Arial" panose="020B0604020202020204" pitchFamily="34" charset="0"/>
              <a:buChar char="•"/>
            </a:pPr>
            <a:r>
              <a:rPr lang="en-US" altLang="zh-CN" sz="2400" b="0" i="0" dirty="0">
                <a:solidFill>
                  <a:srgbClr val="171717"/>
                </a:solidFill>
                <a:effectLst/>
              </a:rPr>
              <a:t> A template has only one type, but a specialization is needed for pointer, reference, pointer to member, or function pointer types. The specialization itself is still a template on the type pointed to or referenced.</a:t>
            </a:r>
          </a:p>
        </p:txBody>
      </p:sp>
    </p:spTree>
    <p:extLst>
      <p:ext uri="{BB962C8B-B14F-4D97-AF65-F5344CB8AC3E}">
        <p14:creationId xmlns:p14="http://schemas.microsoft.com/office/powerpoint/2010/main" val="187244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BF42239-938E-4C23-8099-84E2EE22E3C5}"/>
              </a:ext>
            </a:extLst>
          </p:cNvPr>
          <p:cNvPicPr>
            <a:picLocks noChangeAspect="1"/>
          </p:cNvPicPr>
          <p:nvPr/>
        </p:nvPicPr>
        <p:blipFill>
          <a:blip r:embed="rId3"/>
          <a:stretch>
            <a:fillRect/>
          </a:stretch>
        </p:blipFill>
        <p:spPr>
          <a:xfrm>
            <a:off x="1409759" y="3886385"/>
            <a:ext cx="2118431" cy="1241839"/>
          </a:xfrm>
          <a:prstGeom prst="rect">
            <a:avLst/>
          </a:prstGeom>
        </p:spPr>
      </p:pic>
      <p:sp>
        <p:nvSpPr>
          <p:cNvPr id="7170" name="Title 1"/>
          <p:cNvSpPr>
            <a:spLocks noGrp="1"/>
          </p:cNvSpPr>
          <p:nvPr>
            <p:ph type="title"/>
          </p:nvPr>
        </p:nvSpPr>
        <p:spPr>
          <a:xfrm>
            <a:off x="1386098" y="280412"/>
            <a:ext cx="7748345" cy="953047"/>
          </a:xfrm>
        </p:spPr>
        <p:txBody>
          <a:bodyPr>
            <a:noAutofit/>
          </a:bodyPr>
          <a:lstStyle/>
          <a:p>
            <a:r>
              <a:rPr lang="en-US" altLang="zh-CN" sz="4000" dirty="0"/>
              <a:t>  Class Containment(Composition)</a:t>
            </a:r>
          </a:p>
        </p:txBody>
      </p:sp>
      <p:sp>
        <p:nvSpPr>
          <p:cNvPr id="4" name="Content Placeholder 2"/>
          <p:cNvSpPr>
            <a:spLocks noGrp="1"/>
          </p:cNvSpPr>
          <p:nvPr>
            <p:ph idx="1"/>
          </p:nvPr>
        </p:nvSpPr>
        <p:spPr>
          <a:xfrm>
            <a:off x="475746" y="1403094"/>
            <a:ext cx="11223851" cy="1895202"/>
          </a:xfrm>
        </p:spPr>
        <p:txBody>
          <a:bodyPr/>
          <a:lstStyle/>
          <a:p>
            <a:pPr marL="129032" lvl="1" indent="0">
              <a:spcBef>
                <a:spcPts val="1413"/>
              </a:spcBef>
              <a:buSzPct val="68000"/>
              <a:buNone/>
            </a:pPr>
            <a:r>
              <a:rPr lang="en-US" sz="2541" dirty="0"/>
              <a:t> Using class members that are themselves objects of another class is referred to as </a:t>
            </a:r>
            <a:r>
              <a:rPr lang="en-US" sz="2541" b="1" i="1" dirty="0"/>
              <a:t>containment</a:t>
            </a:r>
            <a:r>
              <a:rPr lang="en-US" sz="2541" dirty="0"/>
              <a:t> or </a:t>
            </a:r>
            <a:r>
              <a:rPr lang="en-US" sz="2541" b="1" i="1" dirty="0"/>
              <a:t>composition</a:t>
            </a:r>
            <a:r>
              <a:rPr lang="en-US" sz="2541" dirty="0"/>
              <a:t> or </a:t>
            </a:r>
            <a:r>
              <a:rPr lang="en-US" sz="2541" b="1" i="1" dirty="0"/>
              <a:t>layering</a:t>
            </a:r>
            <a:r>
              <a:rPr lang="en-US" sz="2541" dirty="0"/>
              <a:t>.</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5" name="Content Placeholder 2"/>
          <p:cNvSpPr txBox="1">
            <a:spLocks/>
          </p:cNvSpPr>
          <p:nvPr/>
        </p:nvSpPr>
        <p:spPr bwMode="auto">
          <a:xfrm>
            <a:off x="475745" y="2612103"/>
            <a:ext cx="11223851" cy="1895202"/>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541" b="1" dirty="0">
                <a:solidFill>
                  <a:prstClr val="black"/>
                </a:solidFill>
              </a:rPr>
              <a:t>Containment</a:t>
            </a:r>
            <a:r>
              <a:rPr lang="en-US" sz="2541" dirty="0">
                <a:solidFill>
                  <a:prstClr val="black"/>
                </a:solidFill>
              </a:rPr>
              <a:t> is typically used to implement </a:t>
            </a:r>
            <a:r>
              <a:rPr lang="en-US" sz="2541" b="1" i="1" dirty="0">
                <a:solidFill>
                  <a:srgbClr val="00B0F0"/>
                </a:solidFill>
              </a:rPr>
              <a:t>has-a</a:t>
            </a:r>
            <a:r>
              <a:rPr lang="en-US" sz="2541" dirty="0">
                <a:solidFill>
                  <a:prstClr val="black"/>
                </a:solidFill>
              </a:rPr>
              <a:t> relationship, that is, relationship for which the new class has an object of another class.</a:t>
            </a:r>
            <a:endParaRPr lang="zh-CN" altLang="zh-CN" sz="2541" dirty="0">
              <a:solidFill>
                <a:prstClr val="black"/>
              </a:solidFill>
            </a:endParaRPr>
          </a:p>
          <a:p>
            <a:pPr marL="129032" lvl="1" indent="0">
              <a:spcBef>
                <a:spcPts val="1413"/>
              </a:spcBef>
              <a:buClr>
                <a:srgbClr val="2DA2BF"/>
              </a:buClr>
              <a:buSzPct val="68000"/>
              <a:buNone/>
            </a:pPr>
            <a:endParaRPr lang="en-US" sz="2541" dirty="0">
              <a:solidFill>
                <a:prstClr val="black"/>
              </a:solidFill>
            </a:endParaRPr>
          </a:p>
          <a:p>
            <a:pPr marL="129032" lvl="1" indent="0">
              <a:spcBef>
                <a:spcPts val="1413"/>
              </a:spcBef>
              <a:buClr>
                <a:srgbClr val="2DA2BF"/>
              </a:buClr>
              <a:buSzPct val="68000"/>
              <a:buNone/>
            </a:pPr>
            <a:r>
              <a:rPr lang="en-US" sz="2541" dirty="0">
                <a:solidFill>
                  <a:prstClr val="black"/>
                </a:solidFill>
              </a:rPr>
              <a:t>  </a:t>
            </a:r>
          </a:p>
        </p:txBody>
      </p:sp>
      <p:grpSp>
        <p:nvGrpSpPr>
          <p:cNvPr id="10" name="组合 9">
            <a:extLst>
              <a:ext uri="{FF2B5EF4-FFF2-40B4-BE49-F238E27FC236}">
                <a16:creationId xmlns:a16="http://schemas.microsoft.com/office/drawing/2014/main" id="{EF0DB7FB-C0E2-4274-8EC7-5F584C033C20}"/>
              </a:ext>
            </a:extLst>
          </p:cNvPr>
          <p:cNvGrpSpPr/>
          <p:nvPr/>
        </p:nvGrpSpPr>
        <p:grpSpPr>
          <a:xfrm>
            <a:off x="1770721" y="4163493"/>
            <a:ext cx="4990570" cy="663480"/>
            <a:chOff x="269678" y="1638973"/>
            <a:chExt cx="5498869" cy="731056"/>
          </a:xfrm>
        </p:grpSpPr>
        <p:sp>
          <p:nvSpPr>
            <p:cNvPr id="11" name="矩形 10">
              <a:extLst>
                <a:ext uri="{FF2B5EF4-FFF2-40B4-BE49-F238E27FC236}">
                  <a16:creationId xmlns:a16="http://schemas.microsoft.com/office/drawing/2014/main" id="{C5ED1E6C-83E5-49AA-AFE5-F8DEACD3AE2A}"/>
                </a:ext>
              </a:extLst>
            </p:cNvPr>
            <p:cNvSpPr/>
            <p:nvPr/>
          </p:nvSpPr>
          <p:spPr>
            <a:xfrm>
              <a:off x="269678" y="2118402"/>
              <a:ext cx="1606443" cy="25162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2" name="组合 11">
              <a:extLst>
                <a:ext uri="{FF2B5EF4-FFF2-40B4-BE49-F238E27FC236}">
                  <a16:creationId xmlns:a16="http://schemas.microsoft.com/office/drawing/2014/main" id="{E2D7BF60-B0D3-4A74-BCE9-E61955A647F2}"/>
                </a:ext>
              </a:extLst>
            </p:cNvPr>
            <p:cNvGrpSpPr/>
            <p:nvPr/>
          </p:nvGrpSpPr>
          <p:grpSpPr>
            <a:xfrm>
              <a:off x="1628104" y="1638973"/>
              <a:ext cx="4140443" cy="486841"/>
              <a:chOff x="1628104" y="1638973"/>
              <a:chExt cx="4140443" cy="486841"/>
            </a:xfrm>
          </p:grpSpPr>
          <p:cxnSp>
            <p:nvCxnSpPr>
              <p:cNvPr id="13" name="直接箭头连接符 12">
                <a:extLst>
                  <a:ext uri="{FF2B5EF4-FFF2-40B4-BE49-F238E27FC236}">
                    <a16:creationId xmlns:a16="http://schemas.microsoft.com/office/drawing/2014/main" id="{725E1449-6F47-4243-A158-48263BE44329}"/>
                  </a:ext>
                </a:extLst>
              </p:cNvPr>
              <p:cNvCxnSpPr/>
              <p:nvPr/>
            </p:nvCxnSpPr>
            <p:spPr>
              <a:xfrm flipH="1">
                <a:off x="1628104" y="1909790"/>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28">
                <a:extLst>
                  <a:ext uri="{FF2B5EF4-FFF2-40B4-BE49-F238E27FC236}">
                    <a16:creationId xmlns:a16="http://schemas.microsoft.com/office/drawing/2014/main" id="{8EF7901E-6026-43B6-B956-EA1B4D02CB73}"/>
                  </a:ext>
                </a:extLst>
              </p:cNvPr>
              <p:cNvSpPr txBox="1"/>
              <p:nvPr/>
            </p:nvSpPr>
            <p:spPr>
              <a:xfrm>
                <a:off x="2317111" y="1638973"/>
                <a:ext cx="3451436" cy="378830"/>
              </a:xfrm>
              <a:prstGeom prst="rect">
                <a:avLst/>
              </a:prstGeom>
              <a:noFill/>
            </p:spPr>
            <p:txBody>
              <a:bodyPr wrap="none" rtlCol="0">
                <a:spAutoFit/>
              </a:bodyPr>
              <a:lstStyle/>
              <a:p>
                <a:r>
                  <a:rPr lang="en-US" altLang="zh-CN" sz="1634" dirty="0">
                    <a:solidFill>
                      <a:prstClr val="black"/>
                    </a:solidFill>
                  </a:rPr>
                  <a:t>data in </a:t>
                </a:r>
                <a:r>
                  <a:rPr lang="en-US" altLang="zh-CN" sz="1634" b="1" dirty="0">
                    <a:solidFill>
                      <a:prstClr val="black"/>
                    </a:solidFill>
                  </a:rPr>
                  <a:t>Line</a:t>
                </a:r>
                <a:r>
                  <a:rPr lang="en-US" altLang="zh-CN" sz="1634" dirty="0">
                    <a:solidFill>
                      <a:prstClr val="black"/>
                    </a:solidFill>
                  </a:rPr>
                  <a:t> class has </a:t>
                </a:r>
                <a:r>
                  <a:rPr lang="en-US" altLang="zh-CN" sz="1634" b="1" dirty="0">
                    <a:solidFill>
                      <a:prstClr val="black"/>
                    </a:solidFill>
                  </a:rPr>
                  <a:t>Point </a:t>
                </a:r>
                <a:r>
                  <a:rPr lang="en-US" altLang="zh-CN" sz="1634" dirty="0">
                    <a:solidFill>
                      <a:prstClr val="black"/>
                    </a:solidFill>
                  </a:rPr>
                  <a:t>objects</a:t>
                </a:r>
                <a:endParaRPr lang="zh-CN" altLang="en-US" sz="1634" dirty="0">
                  <a:solidFill>
                    <a:prstClr val="black"/>
                  </a:solidFill>
                </a:endParaRPr>
              </a:p>
            </p:txBody>
          </p:sp>
        </p:grpSp>
      </p:grpSp>
    </p:spTree>
    <p:extLst>
      <p:ext uri="{BB962C8B-B14F-4D97-AF65-F5344CB8AC3E}">
        <p14:creationId xmlns:p14="http://schemas.microsoft.com/office/powerpoint/2010/main" val="24821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B13DD82-07CD-7698-3CC7-264B50244328}"/>
              </a:ext>
            </a:extLst>
          </p:cNvPr>
          <p:cNvPicPr>
            <a:picLocks noChangeAspect="1"/>
          </p:cNvPicPr>
          <p:nvPr/>
        </p:nvPicPr>
        <p:blipFill>
          <a:blip r:embed="rId2"/>
          <a:stretch>
            <a:fillRect/>
          </a:stretch>
        </p:blipFill>
        <p:spPr>
          <a:xfrm>
            <a:off x="7021368" y="951779"/>
            <a:ext cx="3325091" cy="2370426"/>
          </a:xfrm>
          <a:prstGeom prst="rect">
            <a:avLst/>
          </a:prstGeom>
        </p:spPr>
      </p:pic>
      <p:pic>
        <p:nvPicPr>
          <p:cNvPr id="6" name="图片 5">
            <a:extLst>
              <a:ext uri="{FF2B5EF4-FFF2-40B4-BE49-F238E27FC236}">
                <a16:creationId xmlns:a16="http://schemas.microsoft.com/office/drawing/2014/main" id="{93D4CA34-9AE7-A480-D292-ABDE2FAB23B1}"/>
              </a:ext>
            </a:extLst>
          </p:cNvPr>
          <p:cNvPicPr>
            <a:picLocks noChangeAspect="1"/>
          </p:cNvPicPr>
          <p:nvPr/>
        </p:nvPicPr>
        <p:blipFill>
          <a:blip r:embed="rId3"/>
          <a:stretch>
            <a:fillRect/>
          </a:stretch>
        </p:blipFill>
        <p:spPr>
          <a:xfrm>
            <a:off x="7390822" y="4377170"/>
            <a:ext cx="3543300" cy="819150"/>
          </a:xfrm>
          <a:prstGeom prst="rect">
            <a:avLst/>
          </a:prstGeom>
        </p:spPr>
      </p:pic>
      <p:grpSp>
        <p:nvGrpSpPr>
          <p:cNvPr id="12" name="组合 11">
            <a:extLst>
              <a:ext uri="{FF2B5EF4-FFF2-40B4-BE49-F238E27FC236}">
                <a16:creationId xmlns:a16="http://schemas.microsoft.com/office/drawing/2014/main" id="{59675F32-4424-4230-9B33-E049414395C1}"/>
              </a:ext>
            </a:extLst>
          </p:cNvPr>
          <p:cNvGrpSpPr/>
          <p:nvPr/>
        </p:nvGrpSpPr>
        <p:grpSpPr>
          <a:xfrm>
            <a:off x="1714932" y="333521"/>
            <a:ext cx="4756814" cy="6261700"/>
            <a:chOff x="1714932" y="333521"/>
            <a:chExt cx="4756814" cy="6261700"/>
          </a:xfrm>
        </p:grpSpPr>
        <p:pic>
          <p:nvPicPr>
            <p:cNvPr id="8" name="图片 7">
              <a:extLst>
                <a:ext uri="{FF2B5EF4-FFF2-40B4-BE49-F238E27FC236}">
                  <a16:creationId xmlns:a16="http://schemas.microsoft.com/office/drawing/2014/main" id="{C90709B8-5AAA-3BC6-6AC0-700B8A70D0D9}"/>
                </a:ext>
              </a:extLst>
            </p:cNvPr>
            <p:cNvPicPr>
              <a:picLocks noChangeAspect="1"/>
            </p:cNvPicPr>
            <p:nvPr/>
          </p:nvPicPr>
          <p:blipFill>
            <a:blip r:embed="rId4"/>
            <a:stretch>
              <a:fillRect/>
            </a:stretch>
          </p:blipFill>
          <p:spPr>
            <a:xfrm>
              <a:off x="1714932" y="333521"/>
              <a:ext cx="4635443" cy="3231716"/>
            </a:xfrm>
            <a:prstGeom prst="rect">
              <a:avLst/>
            </a:prstGeom>
          </p:spPr>
        </p:pic>
        <p:pic>
          <p:nvPicPr>
            <p:cNvPr id="11" name="图片 10">
              <a:extLst>
                <a:ext uri="{FF2B5EF4-FFF2-40B4-BE49-F238E27FC236}">
                  <a16:creationId xmlns:a16="http://schemas.microsoft.com/office/drawing/2014/main" id="{26EAB56E-18FD-4368-3AED-4444E3291331}"/>
                </a:ext>
              </a:extLst>
            </p:cNvPr>
            <p:cNvPicPr>
              <a:picLocks noChangeAspect="1"/>
            </p:cNvPicPr>
            <p:nvPr/>
          </p:nvPicPr>
          <p:blipFill>
            <a:blip r:embed="rId5"/>
            <a:stretch>
              <a:fillRect/>
            </a:stretch>
          </p:blipFill>
          <p:spPr>
            <a:xfrm>
              <a:off x="1714932" y="3797419"/>
              <a:ext cx="4756814" cy="2797802"/>
            </a:xfrm>
            <a:prstGeom prst="rect">
              <a:avLst/>
            </a:prstGeom>
          </p:spPr>
        </p:pic>
      </p:grpSp>
      <p:grpSp>
        <p:nvGrpSpPr>
          <p:cNvPr id="13" name="组合 12">
            <a:extLst>
              <a:ext uri="{FF2B5EF4-FFF2-40B4-BE49-F238E27FC236}">
                <a16:creationId xmlns:a16="http://schemas.microsoft.com/office/drawing/2014/main" id="{52ACA54E-2F17-EBEA-8105-99FA123036BB}"/>
              </a:ext>
            </a:extLst>
          </p:cNvPr>
          <p:cNvGrpSpPr/>
          <p:nvPr/>
        </p:nvGrpSpPr>
        <p:grpSpPr>
          <a:xfrm>
            <a:off x="1602860" y="405870"/>
            <a:ext cx="3615430" cy="887224"/>
            <a:chOff x="1854172" y="1396223"/>
            <a:chExt cx="3615430" cy="887224"/>
          </a:xfrm>
        </p:grpSpPr>
        <p:sp>
          <p:nvSpPr>
            <p:cNvPr id="14" name="椭圆 13">
              <a:extLst>
                <a:ext uri="{FF2B5EF4-FFF2-40B4-BE49-F238E27FC236}">
                  <a16:creationId xmlns:a16="http://schemas.microsoft.com/office/drawing/2014/main" id="{A72BFEDE-7AB8-4373-1331-A4FC76D98A2A}"/>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7742F852-8793-2D49-2A89-C80D39835235}"/>
                </a:ext>
              </a:extLst>
            </p:cNvPr>
            <p:cNvCxnSpPr>
              <a:cxnSpLocks/>
            </p:cNvCxnSpPr>
            <p:nvPr/>
          </p:nvCxnSpPr>
          <p:spPr>
            <a:xfrm flipH="1">
              <a:off x="3746616"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3A10FE3-06E5-816F-7997-8F38BF51C2D2}"/>
                </a:ext>
              </a:extLst>
            </p:cNvPr>
            <p:cNvSpPr txBox="1"/>
            <p:nvPr/>
          </p:nvSpPr>
          <p:spPr>
            <a:xfrm>
              <a:off x="4055882" y="1396223"/>
              <a:ext cx="1413720" cy="369332"/>
            </a:xfrm>
            <a:prstGeom prst="rect">
              <a:avLst/>
            </a:prstGeom>
            <a:noFill/>
          </p:spPr>
          <p:txBody>
            <a:bodyPr wrap="none" rtlCol="0">
              <a:spAutoFit/>
            </a:bodyPr>
            <a:lstStyle/>
            <a:p>
              <a:r>
                <a:rPr lang="en-US" altLang="zh-CN" dirty="0"/>
                <a:t>primary class</a:t>
              </a:r>
              <a:endParaRPr lang="zh-CN" altLang="en-US" dirty="0"/>
            </a:p>
          </p:txBody>
        </p:sp>
      </p:grpSp>
      <p:grpSp>
        <p:nvGrpSpPr>
          <p:cNvPr id="17" name="组合 16">
            <a:extLst>
              <a:ext uri="{FF2B5EF4-FFF2-40B4-BE49-F238E27FC236}">
                <a16:creationId xmlns:a16="http://schemas.microsoft.com/office/drawing/2014/main" id="{BF4C7B87-C55A-72BB-8312-7EFBE1B95685}"/>
              </a:ext>
            </a:extLst>
          </p:cNvPr>
          <p:cNvGrpSpPr/>
          <p:nvPr/>
        </p:nvGrpSpPr>
        <p:grpSpPr>
          <a:xfrm>
            <a:off x="1496644" y="3329178"/>
            <a:ext cx="4802550" cy="887224"/>
            <a:chOff x="1854172" y="1396223"/>
            <a:chExt cx="4802550" cy="887224"/>
          </a:xfrm>
        </p:grpSpPr>
        <p:sp>
          <p:nvSpPr>
            <p:cNvPr id="18" name="椭圆 17">
              <a:extLst>
                <a:ext uri="{FF2B5EF4-FFF2-40B4-BE49-F238E27FC236}">
                  <a16:creationId xmlns:a16="http://schemas.microsoft.com/office/drawing/2014/main" id="{DC43A888-773C-A2B0-15DD-A02F1AD12814}"/>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4042D679-6430-DEEF-5A94-7C28670950E3}"/>
                </a:ext>
              </a:extLst>
            </p:cNvPr>
            <p:cNvCxnSpPr>
              <a:cxnSpLocks/>
            </p:cNvCxnSpPr>
            <p:nvPr/>
          </p:nvCxnSpPr>
          <p:spPr>
            <a:xfrm flipH="1">
              <a:off x="3755852"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714042A-B72E-0871-0EA3-FBB506E92D4B}"/>
                </a:ext>
              </a:extLst>
            </p:cNvPr>
            <p:cNvSpPr txBox="1"/>
            <p:nvPr/>
          </p:nvSpPr>
          <p:spPr>
            <a:xfrm>
              <a:off x="4055882" y="1396223"/>
              <a:ext cx="2600840" cy="369332"/>
            </a:xfrm>
            <a:prstGeom prst="rect">
              <a:avLst/>
            </a:prstGeom>
            <a:noFill/>
          </p:spPr>
          <p:txBody>
            <a:bodyPr wrap="none" rtlCol="0">
              <a:spAutoFit/>
            </a:bodyPr>
            <a:lstStyle/>
            <a:p>
              <a:r>
                <a:rPr lang="en-US" altLang="zh-CN" dirty="0"/>
                <a:t>class partial specialization</a:t>
              </a:r>
              <a:endParaRPr lang="zh-CN" altLang="en-US" dirty="0"/>
            </a:p>
          </p:txBody>
        </p:sp>
      </p:grpSp>
      <p:sp>
        <p:nvSpPr>
          <p:cNvPr id="21" name="椭圆 20">
            <a:extLst>
              <a:ext uri="{FF2B5EF4-FFF2-40B4-BE49-F238E27FC236}">
                <a16:creationId xmlns:a16="http://schemas.microsoft.com/office/drawing/2014/main" id="{B27EDA4A-9EDC-AD1B-EC21-88DA3E99596C}"/>
              </a:ext>
            </a:extLst>
          </p:cNvPr>
          <p:cNvSpPr/>
          <p:nvPr/>
        </p:nvSpPr>
        <p:spPr>
          <a:xfrm>
            <a:off x="7190876" y="1810328"/>
            <a:ext cx="2830579" cy="24014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A6B6FD69-EA62-2AB6-102B-6AFCDE845F71}"/>
              </a:ext>
            </a:extLst>
          </p:cNvPr>
          <p:cNvSpPr/>
          <p:nvPr/>
        </p:nvSpPr>
        <p:spPr>
          <a:xfrm>
            <a:off x="7250916" y="2369126"/>
            <a:ext cx="3019920" cy="24014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859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29674469-3D79-18FC-4DD4-05A7411AF2AC}"/>
              </a:ext>
            </a:extLst>
          </p:cNvPr>
          <p:cNvGrpSpPr/>
          <p:nvPr/>
        </p:nvGrpSpPr>
        <p:grpSpPr>
          <a:xfrm>
            <a:off x="2369481" y="936880"/>
            <a:ext cx="3634155" cy="4425553"/>
            <a:chOff x="1362718" y="936880"/>
            <a:chExt cx="3634155" cy="4425553"/>
          </a:xfrm>
        </p:grpSpPr>
        <p:pic>
          <p:nvPicPr>
            <p:cNvPr id="23" name="图片 22">
              <a:extLst>
                <a:ext uri="{FF2B5EF4-FFF2-40B4-BE49-F238E27FC236}">
                  <a16:creationId xmlns:a16="http://schemas.microsoft.com/office/drawing/2014/main" id="{21CC0348-8976-8B09-8030-20EF2990A762}"/>
                </a:ext>
              </a:extLst>
            </p:cNvPr>
            <p:cNvPicPr>
              <a:picLocks noChangeAspect="1"/>
            </p:cNvPicPr>
            <p:nvPr/>
          </p:nvPicPr>
          <p:blipFill>
            <a:blip r:embed="rId2"/>
            <a:stretch>
              <a:fillRect/>
            </a:stretch>
          </p:blipFill>
          <p:spPr>
            <a:xfrm>
              <a:off x="1362718" y="936880"/>
              <a:ext cx="3411331" cy="1816836"/>
            </a:xfrm>
            <a:prstGeom prst="rect">
              <a:avLst/>
            </a:prstGeom>
          </p:spPr>
        </p:pic>
        <p:pic>
          <p:nvPicPr>
            <p:cNvPr id="8" name="图片 7">
              <a:extLst>
                <a:ext uri="{FF2B5EF4-FFF2-40B4-BE49-F238E27FC236}">
                  <a16:creationId xmlns:a16="http://schemas.microsoft.com/office/drawing/2014/main" id="{6A8B775C-961C-8202-6526-B7762A884396}"/>
                </a:ext>
              </a:extLst>
            </p:cNvPr>
            <p:cNvPicPr>
              <a:picLocks noChangeAspect="1"/>
            </p:cNvPicPr>
            <p:nvPr/>
          </p:nvPicPr>
          <p:blipFill>
            <a:blip r:embed="rId3"/>
            <a:stretch>
              <a:fillRect/>
            </a:stretch>
          </p:blipFill>
          <p:spPr>
            <a:xfrm>
              <a:off x="1557482" y="3540847"/>
              <a:ext cx="3439391" cy="1803114"/>
            </a:xfrm>
            <a:prstGeom prst="rect">
              <a:avLst/>
            </a:prstGeom>
          </p:spPr>
        </p:pic>
        <p:pic>
          <p:nvPicPr>
            <p:cNvPr id="10" name="图片 9">
              <a:extLst>
                <a:ext uri="{FF2B5EF4-FFF2-40B4-BE49-F238E27FC236}">
                  <a16:creationId xmlns:a16="http://schemas.microsoft.com/office/drawing/2014/main" id="{180B0BAE-D294-AA05-B5E7-B983B0E60510}"/>
                </a:ext>
              </a:extLst>
            </p:cNvPr>
            <p:cNvPicPr>
              <a:picLocks noChangeAspect="1"/>
            </p:cNvPicPr>
            <p:nvPr/>
          </p:nvPicPr>
          <p:blipFill>
            <a:blip r:embed="rId4"/>
            <a:stretch>
              <a:fillRect/>
            </a:stretch>
          </p:blipFill>
          <p:spPr>
            <a:xfrm>
              <a:off x="2722422" y="2501584"/>
              <a:ext cx="232565" cy="232565"/>
            </a:xfrm>
            <a:prstGeom prst="rect">
              <a:avLst/>
            </a:prstGeom>
          </p:spPr>
        </p:pic>
        <p:pic>
          <p:nvPicPr>
            <p:cNvPr id="12" name="图片 11">
              <a:extLst>
                <a:ext uri="{FF2B5EF4-FFF2-40B4-BE49-F238E27FC236}">
                  <a16:creationId xmlns:a16="http://schemas.microsoft.com/office/drawing/2014/main" id="{8106E118-05C9-C128-F16E-8184D952B720}"/>
                </a:ext>
              </a:extLst>
            </p:cNvPr>
            <p:cNvPicPr>
              <a:picLocks noChangeAspect="1"/>
            </p:cNvPicPr>
            <p:nvPr/>
          </p:nvPicPr>
          <p:blipFill>
            <a:blip r:embed="rId4"/>
            <a:stretch>
              <a:fillRect/>
            </a:stretch>
          </p:blipFill>
          <p:spPr>
            <a:xfrm>
              <a:off x="3003405" y="5153894"/>
              <a:ext cx="208539" cy="208539"/>
            </a:xfrm>
            <a:prstGeom prst="rect">
              <a:avLst/>
            </a:prstGeom>
          </p:spPr>
        </p:pic>
      </p:grpSp>
      <p:grpSp>
        <p:nvGrpSpPr>
          <p:cNvPr id="14" name="组合 13">
            <a:extLst>
              <a:ext uri="{FF2B5EF4-FFF2-40B4-BE49-F238E27FC236}">
                <a16:creationId xmlns:a16="http://schemas.microsoft.com/office/drawing/2014/main" id="{E37342A1-37EF-AD0E-A6F1-190C7F265005}"/>
              </a:ext>
            </a:extLst>
          </p:cNvPr>
          <p:cNvGrpSpPr/>
          <p:nvPr/>
        </p:nvGrpSpPr>
        <p:grpSpPr>
          <a:xfrm>
            <a:off x="2212465" y="479761"/>
            <a:ext cx="4226532" cy="887224"/>
            <a:chOff x="1854172" y="1396223"/>
            <a:chExt cx="4226532" cy="887224"/>
          </a:xfrm>
        </p:grpSpPr>
        <p:sp>
          <p:nvSpPr>
            <p:cNvPr id="15" name="椭圆 14">
              <a:extLst>
                <a:ext uri="{FF2B5EF4-FFF2-40B4-BE49-F238E27FC236}">
                  <a16:creationId xmlns:a16="http://schemas.microsoft.com/office/drawing/2014/main" id="{8F26BCD0-8F4F-DC16-478B-B935A7D7435C}"/>
                </a:ext>
              </a:extLst>
            </p:cNvPr>
            <p:cNvSpPr/>
            <p:nvPr/>
          </p:nvSpPr>
          <p:spPr>
            <a:xfrm>
              <a:off x="1854172" y="1725467"/>
              <a:ext cx="1749285"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64FDCEEA-F3C9-C39C-D5AC-DF7AACEAA8DE}"/>
                </a:ext>
              </a:extLst>
            </p:cNvPr>
            <p:cNvCxnSpPr>
              <a:cxnSpLocks/>
            </p:cNvCxnSpPr>
            <p:nvPr/>
          </p:nvCxnSpPr>
          <p:spPr>
            <a:xfrm flipH="1">
              <a:off x="3460292"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D4E96C8-31BC-32EA-FAC9-0476B947601A}"/>
                </a:ext>
              </a:extLst>
            </p:cNvPr>
            <p:cNvSpPr txBox="1"/>
            <p:nvPr/>
          </p:nvSpPr>
          <p:spPr>
            <a:xfrm>
              <a:off x="3769558" y="1396223"/>
              <a:ext cx="2311146" cy="646331"/>
            </a:xfrm>
            <a:prstGeom prst="rect">
              <a:avLst/>
            </a:prstGeom>
            <a:noFill/>
          </p:spPr>
          <p:txBody>
            <a:bodyPr wrap="none" rtlCol="0">
              <a:spAutoFit/>
            </a:bodyPr>
            <a:lstStyle/>
            <a:p>
              <a:r>
                <a:rPr lang="en-US" altLang="zh-CN" dirty="0"/>
                <a:t>primary class</a:t>
              </a:r>
            </a:p>
            <a:p>
              <a:r>
                <a:rPr lang="en-US" altLang="zh-CN" dirty="0"/>
                <a:t>Original template class</a:t>
              </a:r>
              <a:endParaRPr lang="zh-CN" altLang="en-US" dirty="0"/>
            </a:p>
          </p:txBody>
        </p:sp>
      </p:grpSp>
      <p:grpSp>
        <p:nvGrpSpPr>
          <p:cNvPr id="18" name="组合 17">
            <a:extLst>
              <a:ext uri="{FF2B5EF4-FFF2-40B4-BE49-F238E27FC236}">
                <a16:creationId xmlns:a16="http://schemas.microsoft.com/office/drawing/2014/main" id="{7FB6ADAA-25A9-6647-86F3-1F7245DE05DD}"/>
              </a:ext>
            </a:extLst>
          </p:cNvPr>
          <p:cNvGrpSpPr/>
          <p:nvPr/>
        </p:nvGrpSpPr>
        <p:grpSpPr>
          <a:xfrm>
            <a:off x="2355626" y="3033622"/>
            <a:ext cx="6544513" cy="933404"/>
            <a:chOff x="1854173" y="1350043"/>
            <a:chExt cx="6544513" cy="933404"/>
          </a:xfrm>
        </p:grpSpPr>
        <p:sp>
          <p:nvSpPr>
            <p:cNvPr id="19" name="椭圆 18">
              <a:extLst>
                <a:ext uri="{FF2B5EF4-FFF2-40B4-BE49-F238E27FC236}">
                  <a16:creationId xmlns:a16="http://schemas.microsoft.com/office/drawing/2014/main" id="{0039ECEC-BEFE-43F0-1798-7515664453AD}"/>
                </a:ext>
              </a:extLst>
            </p:cNvPr>
            <p:cNvSpPr/>
            <p:nvPr/>
          </p:nvSpPr>
          <p:spPr>
            <a:xfrm>
              <a:off x="1854173" y="1725467"/>
              <a:ext cx="1749284"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877D5783-83F5-3DB4-F4BC-0031EBF354A5}"/>
                </a:ext>
              </a:extLst>
            </p:cNvPr>
            <p:cNvCxnSpPr>
              <a:cxnSpLocks/>
            </p:cNvCxnSpPr>
            <p:nvPr/>
          </p:nvCxnSpPr>
          <p:spPr>
            <a:xfrm flipH="1">
              <a:off x="3395637" y="161315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F3E3444-3744-4123-7B28-B9CDB6A5A0CB}"/>
                </a:ext>
              </a:extLst>
            </p:cNvPr>
            <p:cNvSpPr txBox="1"/>
            <p:nvPr/>
          </p:nvSpPr>
          <p:spPr>
            <a:xfrm>
              <a:off x="3695667" y="1350043"/>
              <a:ext cx="4703019" cy="646331"/>
            </a:xfrm>
            <a:prstGeom prst="rect">
              <a:avLst/>
            </a:prstGeom>
            <a:noFill/>
          </p:spPr>
          <p:txBody>
            <a:bodyPr wrap="none" rtlCol="0">
              <a:spAutoFit/>
            </a:bodyPr>
            <a:lstStyle/>
            <a:p>
              <a:r>
                <a:rPr lang="en-US" altLang="zh-CN" dirty="0"/>
                <a:t>class partial specialization</a:t>
              </a:r>
            </a:p>
            <a:p>
              <a:r>
                <a:rPr lang="en-US" altLang="zh-CN" dirty="0"/>
                <a:t>template partial specialization for pointer types</a:t>
              </a:r>
              <a:endParaRPr lang="zh-CN" altLang="en-US" dirty="0"/>
            </a:p>
          </p:txBody>
        </p:sp>
      </p:grpSp>
    </p:spTree>
    <p:extLst>
      <p:ext uri="{BB962C8B-B14F-4D97-AF65-F5344CB8AC3E}">
        <p14:creationId xmlns:p14="http://schemas.microsoft.com/office/powerpoint/2010/main" val="48824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819021" y="551758"/>
            <a:ext cx="7498798"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3267" dirty="0">
                <a:solidFill>
                  <a:prstClr val="black"/>
                </a:solidFill>
              </a:rPr>
              <a:t> Bringing it All Together</a:t>
            </a:r>
            <a:endParaRPr lang="zh-CN" altLang="zh-CN" sz="3267" dirty="0">
              <a:solidFill>
                <a:prstClr val="black"/>
              </a:solidFill>
            </a:endParaRPr>
          </a:p>
          <a:p>
            <a:pPr marL="129032" lvl="1" indent="0">
              <a:spcBef>
                <a:spcPts val="1413"/>
              </a:spcBef>
              <a:buSzPct val="68000"/>
              <a:buNone/>
            </a:pPr>
            <a:endParaRPr lang="en-US" sz="3267" dirty="0">
              <a:solidFill>
                <a:prstClr val="black"/>
              </a:solidFill>
            </a:endParaRPr>
          </a:p>
          <a:p>
            <a:pPr marL="129032" lvl="1" indent="0">
              <a:spcBef>
                <a:spcPts val="1413"/>
              </a:spcBef>
              <a:buSzPct val="68000"/>
              <a:buNone/>
            </a:pPr>
            <a:r>
              <a:rPr lang="en-US" sz="3267" dirty="0">
                <a:solidFill>
                  <a:prstClr val="black"/>
                </a:solidFill>
              </a:rPr>
              <a:t>  </a:t>
            </a:r>
          </a:p>
        </p:txBody>
      </p:sp>
      <p:sp>
        <p:nvSpPr>
          <p:cNvPr id="3" name="Content Placeholder 2"/>
          <p:cNvSpPr txBox="1">
            <a:spLocks/>
          </p:cNvSpPr>
          <p:nvPr/>
        </p:nvSpPr>
        <p:spPr>
          <a:xfrm>
            <a:off x="402597" y="1464512"/>
            <a:ext cx="11697972" cy="392897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904" dirty="0">
                <a:solidFill>
                  <a:prstClr val="black"/>
                </a:solidFill>
              </a:rPr>
              <a:t> Normally when you write a C++ class you break it into two parts: </a:t>
            </a:r>
            <a:r>
              <a:rPr lang="en-US" sz="2904" b="1" dirty="0">
                <a:solidFill>
                  <a:prstClr val="black"/>
                </a:solidFill>
              </a:rPr>
              <a:t>a header file</a:t>
            </a:r>
            <a:r>
              <a:rPr lang="en-US" sz="2904" dirty="0">
                <a:solidFill>
                  <a:prstClr val="black"/>
                </a:solidFill>
              </a:rPr>
              <a:t> with the interface, and a </a:t>
            </a:r>
            <a:r>
              <a:rPr lang="en-US" sz="2904" b="1" dirty="0">
                <a:solidFill>
                  <a:prstClr val="black"/>
                </a:solidFill>
              </a:rPr>
              <a:t>.</a:t>
            </a:r>
            <a:r>
              <a:rPr lang="en-US" sz="2904" b="1" dirty="0" err="1">
                <a:solidFill>
                  <a:prstClr val="black"/>
                </a:solidFill>
              </a:rPr>
              <a:t>cpp</a:t>
            </a:r>
            <a:r>
              <a:rPr lang="en-US" sz="2904" b="1" dirty="0">
                <a:solidFill>
                  <a:prstClr val="black"/>
                </a:solidFill>
              </a:rPr>
              <a:t> file </a:t>
            </a:r>
            <a:r>
              <a:rPr lang="en-US" sz="2904" dirty="0">
                <a:solidFill>
                  <a:prstClr val="black"/>
                </a:solidFill>
              </a:rPr>
              <a:t>with the implementation. With templates this doesn’t work so well because the compiler needs to see the definition of the member functions to create new instance of the template class. Some compilers are smart enough to figure out what to do, but some aren’t. These are usually the most efficient way to use templates. </a:t>
            </a:r>
            <a:r>
              <a:rPr lang="en-US" sz="2904" b="1" dirty="0">
                <a:solidFill>
                  <a:prstClr val="black"/>
                </a:solidFill>
              </a:rPr>
              <a:t>We recommend that template classes be declared and implemented in .h files to ensure proper linking. Or you can include .</a:t>
            </a:r>
            <a:r>
              <a:rPr lang="en-US" sz="2904" b="1" dirty="0" err="1">
                <a:solidFill>
                  <a:prstClr val="black"/>
                </a:solidFill>
              </a:rPr>
              <a:t>cpp</a:t>
            </a:r>
            <a:r>
              <a:rPr lang="en-US" sz="2904" b="1" dirty="0">
                <a:solidFill>
                  <a:prstClr val="black"/>
                </a:solidFill>
              </a:rPr>
              <a:t> file in your main program instead of including .h file.</a:t>
            </a:r>
            <a:endParaRPr lang="zh-CN" altLang="zh-CN" sz="2904" b="1" dirty="0">
              <a:solidFill>
                <a:prstClr val="black"/>
              </a:solidFill>
            </a:endParaRPr>
          </a:p>
          <a:p>
            <a:pPr marL="129032" lvl="1" indent="0">
              <a:spcBef>
                <a:spcPts val="1413"/>
              </a:spcBef>
              <a:buSzPct val="68000"/>
              <a:buNone/>
            </a:pPr>
            <a:endParaRPr lang="en-US" sz="2904" dirty="0">
              <a:solidFill>
                <a:prstClr val="black"/>
              </a:solidFill>
            </a:endParaRPr>
          </a:p>
          <a:p>
            <a:pPr marL="129032" lvl="1" indent="0">
              <a:spcBef>
                <a:spcPts val="1413"/>
              </a:spcBef>
              <a:buSzPct val="68000"/>
              <a:buNone/>
            </a:pPr>
            <a:r>
              <a:rPr lang="en-US" sz="2904" dirty="0">
                <a:solidFill>
                  <a:prstClr val="black"/>
                </a:solidFill>
              </a:rPr>
              <a:t>  </a:t>
            </a:r>
          </a:p>
        </p:txBody>
      </p:sp>
    </p:spTree>
    <p:extLst>
      <p:ext uri="{BB962C8B-B14F-4D97-AF65-F5344CB8AC3E}">
        <p14:creationId xmlns:p14="http://schemas.microsoft.com/office/powerpoint/2010/main" val="299480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98068" y="2009256"/>
            <a:ext cx="10456288" cy="1419744"/>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904" dirty="0">
                <a:solidFill>
                  <a:prstClr val="black"/>
                </a:solidFill>
              </a:rPr>
              <a:t>Templates are powerful, but they are not magical. They do not give data types features that they did not have before. When you design or use a template you should be aware of what operations the data types you will use need to support.</a:t>
            </a:r>
            <a:endParaRPr lang="zh-CN" altLang="zh-CN" sz="2904" dirty="0">
              <a:solidFill>
                <a:prstClr val="black"/>
              </a:solidFill>
            </a:endParaRPr>
          </a:p>
          <a:p>
            <a:pPr marL="129032" lvl="1" indent="0">
              <a:spcBef>
                <a:spcPts val="1413"/>
              </a:spcBef>
              <a:buSzPct val="68000"/>
              <a:buNone/>
            </a:pPr>
            <a:endParaRPr lang="en-US" sz="2904" dirty="0">
              <a:solidFill>
                <a:prstClr val="black"/>
              </a:solidFill>
            </a:endParaRPr>
          </a:p>
          <a:p>
            <a:pPr marL="129032" lvl="1" indent="0">
              <a:spcBef>
                <a:spcPts val="1413"/>
              </a:spcBef>
              <a:buSzPct val="68000"/>
              <a:buNone/>
            </a:pPr>
            <a:r>
              <a:rPr lang="en-US" sz="2904" dirty="0">
                <a:solidFill>
                  <a:prstClr val="black"/>
                </a:solidFill>
              </a:rPr>
              <a:t>  </a:t>
            </a:r>
          </a:p>
        </p:txBody>
      </p:sp>
      <p:sp>
        <p:nvSpPr>
          <p:cNvPr id="7" name="Content Placeholder 2"/>
          <p:cNvSpPr txBox="1">
            <a:spLocks/>
          </p:cNvSpPr>
          <p:nvPr/>
        </p:nvSpPr>
        <p:spPr>
          <a:xfrm>
            <a:off x="1118022" y="883784"/>
            <a:ext cx="5220026" cy="490138"/>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3267" dirty="0">
                <a:solidFill>
                  <a:prstClr val="black"/>
                </a:solidFill>
              </a:rPr>
              <a:t>A Word of Warning</a:t>
            </a:r>
          </a:p>
        </p:txBody>
      </p:sp>
    </p:spTree>
    <p:extLst>
      <p:ext uri="{BB962C8B-B14F-4D97-AF65-F5344CB8AC3E}">
        <p14:creationId xmlns:p14="http://schemas.microsoft.com/office/powerpoint/2010/main" val="1633749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8389" y="795714"/>
            <a:ext cx="10773043" cy="613344"/>
          </a:xfrm>
        </p:spPr>
        <p:txBody>
          <a:bodyPr>
            <a:normAutofit lnSpcReduction="10000"/>
          </a:bodyPr>
          <a:lstStyle/>
          <a:p>
            <a:pPr marL="129032" indent="0">
              <a:buNone/>
            </a:pPr>
            <a:r>
              <a:rPr lang="en-US" altLang="zh-CN" sz="2000" dirty="0"/>
              <a:t>Define a 2D array named </a:t>
            </a:r>
            <a:r>
              <a:rPr lang="en-US" altLang="zh-CN" sz="2000" b="1" dirty="0"/>
              <a:t>Matrix</a:t>
            </a:r>
            <a:r>
              <a:rPr lang="en-US" altLang="zh-CN" sz="2000" dirty="0"/>
              <a:t> using template type, implement the member functions of Matrix and the function </a:t>
            </a:r>
            <a:r>
              <a:rPr lang="fr-FR" altLang="zh-CN" sz="2000" b="1" dirty="0"/>
              <a:t>useMatrixTemplate</a:t>
            </a:r>
            <a:r>
              <a:rPr lang="fr-FR" altLang="zh-CN" sz="2000" dirty="0"/>
              <a:t>, make the program run as the sample.</a:t>
            </a:r>
            <a:endParaRPr lang="en-US" altLang="zh-CN" sz="2000" dirty="0"/>
          </a:p>
        </p:txBody>
      </p:sp>
      <p:sp>
        <p:nvSpPr>
          <p:cNvPr id="9" name="文本框 8">
            <a:extLst>
              <a:ext uri="{FF2B5EF4-FFF2-40B4-BE49-F238E27FC236}">
                <a16:creationId xmlns:a16="http://schemas.microsoft.com/office/drawing/2014/main" id="{30462DA4-40F8-DAEC-B0BA-ADCF470BA8DF}"/>
              </a:ext>
            </a:extLst>
          </p:cNvPr>
          <p:cNvSpPr txBox="1"/>
          <p:nvPr/>
        </p:nvSpPr>
        <p:spPr>
          <a:xfrm>
            <a:off x="1385089" y="106305"/>
            <a:ext cx="1452321" cy="523220"/>
          </a:xfrm>
          <a:prstGeom prst="rect">
            <a:avLst/>
          </a:prstGeom>
          <a:noFill/>
        </p:spPr>
        <p:txBody>
          <a:bodyPr wrap="none" rtlCol="0">
            <a:spAutoFit/>
          </a:bodyPr>
          <a:lstStyle/>
          <a:p>
            <a:r>
              <a:rPr lang="en-US" altLang="zh-CN" sz="2800" dirty="0"/>
              <a:t>Exercise:</a:t>
            </a:r>
            <a:endParaRPr lang="zh-CN" altLang="en-US" sz="2800" dirty="0"/>
          </a:p>
        </p:txBody>
      </p:sp>
      <p:pic>
        <p:nvPicPr>
          <p:cNvPr id="14" name="图片 13">
            <a:extLst>
              <a:ext uri="{FF2B5EF4-FFF2-40B4-BE49-F238E27FC236}">
                <a16:creationId xmlns:a16="http://schemas.microsoft.com/office/drawing/2014/main" id="{5FC4EC1C-233F-EF2B-BA0B-F24012BA14DA}"/>
              </a:ext>
            </a:extLst>
          </p:cNvPr>
          <p:cNvPicPr>
            <a:picLocks noChangeAspect="1"/>
          </p:cNvPicPr>
          <p:nvPr/>
        </p:nvPicPr>
        <p:blipFill>
          <a:blip r:embed="rId3"/>
          <a:stretch>
            <a:fillRect/>
          </a:stretch>
        </p:blipFill>
        <p:spPr>
          <a:xfrm>
            <a:off x="1651145" y="1425963"/>
            <a:ext cx="7934325" cy="4534854"/>
          </a:xfrm>
          <a:prstGeom prst="rect">
            <a:avLst/>
          </a:prstGeom>
        </p:spPr>
      </p:pic>
    </p:spTree>
    <p:extLst>
      <p:ext uri="{BB962C8B-B14F-4D97-AF65-F5344CB8AC3E}">
        <p14:creationId xmlns:p14="http://schemas.microsoft.com/office/powerpoint/2010/main" val="2389567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6BCAB5B5-00E8-319D-F978-11424D7413B8}"/>
              </a:ext>
            </a:extLst>
          </p:cNvPr>
          <p:cNvGrpSpPr/>
          <p:nvPr/>
        </p:nvGrpSpPr>
        <p:grpSpPr>
          <a:xfrm>
            <a:off x="1608685" y="813246"/>
            <a:ext cx="5801765" cy="4882703"/>
            <a:chOff x="1239982" y="1400737"/>
            <a:chExt cx="5246543" cy="4295280"/>
          </a:xfrm>
        </p:grpSpPr>
        <p:pic>
          <p:nvPicPr>
            <p:cNvPr id="6" name="图片 5">
              <a:extLst>
                <a:ext uri="{FF2B5EF4-FFF2-40B4-BE49-F238E27FC236}">
                  <a16:creationId xmlns:a16="http://schemas.microsoft.com/office/drawing/2014/main" id="{0AC9A206-1429-5EF9-5A1D-B1DA60116FEA}"/>
                </a:ext>
              </a:extLst>
            </p:cNvPr>
            <p:cNvPicPr>
              <a:picLocks noChangeAspect="1"/>
            </p:cNvPicPr>
            <p:nvPr/>
          </p:nvPicPr>
          <p:blipFill>
            <a:blip r:embed="rId2"/>
            <a:stretch>
              <a:fillRect/>
            </a:stretch>
          </p:blipFill>
          <p:spPr>
            <a:xfrm>
              <a:off x="1239982" y="1400737"/>
              <a:ext cx="5246543" cy="3674662"/>
            </a:xfrm>
            <a:prstGeom prst="rect">
              <a:avLst/>
            </a:prstGeom>
          </p:spPr>
        </p:pic>
        <p:pic>
          <p:nvPicPr>
            <p:cNvPr id="7" name="图片 6">
              <a:extLst>
                <a:ext uri="{FF2B5EF4-FFF2-40B4-BE49-F238E27FC236}">
                  <a16:creationId xmlns:a16="http://schemas.microsoft.com/office/drawing/2014/main" id="{BD16E128-D682-53A4-C27D-256925F21402}"/>
                </a:ext>
              </a:extLst>
            </p:cNvPr>
            <p:cNvPicPr>
              <a:picLocks noChangeAspect="1"/>
            </p:cNvPicPr>
            <p:nvPr/>
          </p:nvPicPr>
          <p:blipFill>
            <a:blip r:embed="rId3"/>
            <a:stretch>
              <a:fillRect/>
            </a:stretch>
          </p:blipFill>
          <p:spPr>
            <a:xfrm>
              <a:off x="1239982" y="5189050"/>
              <a:ext cx="1744404" cy="506967"/>
            </a:xfrm>
            <a:prstGeom prst="rect">
              <a:avLst/>
            </a:prstGeom>
          </p:spPr>
        </p:pic>
      </p:grpSp>
      <p:sp>
        <p:nvSpPr>
          <p:cNvPr id="8" name="矩形 7">
            <a:extLst>
              <a:ext uri="{FF2B5EF4-FFF2-40B4-BE49-F238E27FC236}">
                <a16:creationId xmlns:a16="http://schemas.microsoft.com/office/drawing/2014/main" id="{689F186E-B48F-EF7B-97FC-8075A341D0C8}"/>
              </a:ext>
            </a:extLst>
          </p:cNvPr>
          <p:cNvSpPr/>
          <p:nvPr/>
        </p:nvSpPr>
        <p:spPr>
          <a:xfrm>
            <a:off x="1535929" y="1756676"/>
            <a:ext cx="5801765" cy="440544"/>
          </a:xfrm>
          <a:prstGeom prst="rect">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9" name="直接箭头连接符 8">
            <a:extLst>
              <a:ext uri="{FF2B5EF4-FFF2-40B4-BE49-F238E27FC236}">
                <a16:creationId xmlns:a16="http://schemas.microsoft.com/office/drawing/2014/main" id="{3C29FAA9-0DFD-B4DD-0B52-4745F5C08CAB}"/>
              </a:ext>
            </a:extLst>
          </p:cNvPr>
          <p:cNvCxnSpPr>
            <a:cxnSpLocks/>
          </p:cNvCxnSpPr>
          <p:nvPr/>
        </p:nvCxnSpPr>
        <p:spPr>
          <a:xfrm flipH="1">
            <a:off x="3537693" y="1552575"/>
            <a:ext cx="652767" cy="4286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EE871CD-DD27-536F-04E7-57A639262728}"/>
              </a:ext>
            </a:extLst>
          </p:cNvPr>
          <p:cNvSpPr txBox="1"/>
          <p:nvPr/>
        </p:nvSpPr>
        <p:spPr>
          <a:xfrm>
            <a:off x="3652308" y="1208763"/>
            <a:ext cx="2281767" cy="343812"/>
          </a:xfrm>
          <a:prstGeom prst="rect">
            <a:avLst/>
          </a:prstGeom>
          <a:noFill/>
        </p:spPr>
        <p:txBody>
          <a:bodyPr wrap="square" rtlCol="0">
            <a:spAutoFit/>
          </a:bodyPr>
          <a:lstStyle/>
          <a:p>
            <a:r>
              <a:rPr lang="en-US" altLang="zh-CN" sz="1634" dirty="0"/>
              <a:t>implement the function</a:t>
            </a:r>
            <a:endParaRPr lang="zh-CN" altLang="en-US" sz="1634" dirty="0"/>
          </a:p>
        </p:txBody>
      </p:sp>
      <p:graphicFrame>
        <p:nvGraphicFramePr>
          <p:cNvPr id="17" name="对象 16">
            <a:extLst>
              <a:ext uri="{FF2B5EF4-FFF2-40B4-BE49-F238E27FC236}">
                <a16:creationId xmlns:a16="http://schemas.microsoft.com/office/drawing/2014/main" id="{B524AEE3-8108-13EF-7A15-8CFE15A0F88F}"/>
              </a:ext>
            </a:extLst>
          </p:cNvPr>
          <p:cNvGraphicFramePr>
            <a:graphicFrameLocks noChangeAspect="1"/>
          </p:cNvGraphicFramePr>
          <p:nvPr>
            <p:extLst>
              <p:ext uri="{D42A27DB-BD31-4B8C-83A1-F6EECF244321}">
                <p14:modId xmlns:p14="http://schemas.microsoft.com/office/powerpoint/2010/main" val="3960839900"/>
              </p:ext>
            </p:extLst>
          </p:nvPr>
        </p:nvGraphicFramePr>
        <p:xfrm>
          <a:off x="8200487" y="2636829"/>
          <a:ext cx="3657738" cy="3785263"/>
        </p:xfrm>
        <a:graphic>
          <a:graphicData uri="http://schemas.openxmlformats.org/presentationml/2006/ole">
            <mc:AlternateContent xmlns:mc="http://schemas.openxmlformats.org/markup-compatibility/2006">
              <mc:Choice xmlns:v="urn:schemas-microsoft-com:vml" Requires="v">
                <p:oleObj name="Image" r:id="rId4" imgW="4736160" imgH="4901400" progId="Photoshop.Image.13">
                  <p:embed/>
                </p:oleObj>
              </mc:Choice>
              <mc:Fallback>
                <p:oleObj name="Image" r:id="rId4" imgW="4736160" imgH="4901400" progId="Photoshop.Image.13">
                  <p:embed/>
                  <p:pic>
                    <p:nvPicPr>
                      <p:cNvPr id="3" name="对象 2">
                        <a:extLst>
                          <a:ext uri="{FF2B5EF4-FFF2-40B4-BE49-F238E27FC236}">
                            <a16:creationId xmlns:a16="http://schemas.microsoft.com/office/drawing/2014/main" id="{E9BF0D88-CBE4-4A89-9D82-2FC58CA1B2C2}"/>
                          </a:ext>
                        </a:extLst>
                      </p:cNvPr>
                      <p:cNvPicPr/>
                      <p:nvPr/>
                    </p:nvPicPr>
                    <p:blipFill>
                      <a:blip r:embed="rId5"/>
                      <a:stretch>
                        <a:fillRect/>
                      </a:stretch>
                    </p:blipFill>
                    <p:spPr>
                      <a:xfrm>
                        <a:off x="8200487" y="2636829"/>
                        <a:ext cx="3657738" cy="3785263"/>
                      </a:xfrm>
                      <a:prstGeom prst="rect">
                        <a:avLst/>
                      </a:prstGeom>
                    </p:spPr>
                  </p:pic>
                </p:oleObj>
              </mc:Fallback>
            </mc:AlternateContent>
          </a:graphicData>
        </a:graphic>
      </p:graphicFrame>
    </p:spTree>
    <p:extLst>
      <p:ext uri="{BB962C8B-B14F-4D97-AF65-F5344CB8AC3E}">
        <p14:creationId xmlns:p14="http://schemas.microsoft.com/office/powerpoint/2010/main" val="2471697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a:extLst>
              <a:ext uri="{FF2B5EF4-FFF2-40B4-BE49-F238E27FC236}">
                <a16:creationId xmlns:a16="http://schemas.microsoft.com/office/drawing/2014/main" id="{056D78CE-D2C4-45A5-A7F6-C1E5C5E3699C}"/>
              </a:ext>
            </a:extLst>
          </p:cNvPr>
          <p:cNvGrpSpPr/>
          <p:nvPr/>
        </p:nvGrpSpPr>
        <p:grpSpPr>
          <a:xfrm>
            <a:off x="5516750" y="190422"/>
            <a:ext cx="5535092" cy="6477155"/>
            <a:chOff x="5762073" y="190422"/>
            <a:chExt cx="5535092" cy="6477155"/>
          </a:xfrm>
        </p:grpSpPr>
        <p:pic>
          <p:nvPicPr>
            <p:cNvPr id="24" name="图片 23">
              <a:extLst>
                <a:ext uri="{FF2B5EF4-FFF2-40B4-BE49-F238E27FC236}">
                  <a16:creationId xmlns:a16="http://schemas.microsoft.com/office/drawing/2014/main" id="{D2A1452B-0D0C-4B52-A229-7D8E69D898E1}"/>
                </a:ext>
              </a:extLst>
            </p:cNvPr>
            <p:cNvPicPr>
              <a:picLocks noChangeAspect="1"/>
            </p:cNvPicPr>
            <p:nvPr/>
          </p:nvPicPr>
          <p:blipFill>
            <a:blip r:embed="rId3"/>
            <a:stretch>
              <a:fillRect/>
            </a:stretch>
          </p:blipFill>
          <p:spPr>
            <a:xfrm>
              <a:off x="5762073" y="190422"/>
              <a:ext cx="4562165" cy="3921861"/>
            </a:xfrm>
            <a:prstGeom prst="rect">
              <a:avLst/>
            </a:prstGeom>
          </p:spPr>
        </p:pic>
        <p:pic>
          <p:nvPicPr>
            <p:cNvPr id="41" name="图片 40">
              <a:extLst>
                <a:ext uri="{FF2B5EF4-FFF2-40B4-BE49-F238E27FC236}">
                  <a16:creationId xmlns:a16="http://schemas.microsoft.com/office/drawing/2014/main" id="{D229A35C-B4AB-4AE9-B384-633A85C93238}"/>
                </a:ext>
              </a:extLst>
            </p:cNvPr>
            <p:cNvPicPr>
              <a:picLocks noChangeAspect="1"/>
            </p:cNvPicPr>
            <p:nvPr/>
          </p:nvPicPr>
          <p:blipFill>
            <a:blip r:embed="rId4"/>
            <a:stretch>
              <a:fillRect/>
            </a:stretch>
          </p:blipFill>
          <p:spPr>
            <a:xfrm>
              <a:off x="5763807" y="4213424"/>
              <a:ext cx="5533358" cy="2454153"/>
            </a:xfrm>
            <a:prstGeom prst="rect">
              <a:avLst/>
            </a:prstGeom>
          </p:spPr>
        </p:pic>
      </p:grpSp>
      <p:pic>
        <p:nvPicPr>
          <p:cNvPr id="12" name="图片 11">
            <a:extLst>
              <a:ext uri="{FF2B5EF4-FFF2-40B4-BE49-F238E27FC236}">
                <a16:creationId xmlns:a16="http://schemas.microsoft.com/office/drawing/2014/main" id="{76E8AA81-95FE-466B-8974-D77AAB805C5D}"/>
              </a:ext>
            </a:extLst>
          </p:cNvPr>
          <p:cNvPicPr>
            <a:picLocks noChangeAspect="1"/>
          </p:cNvPicPr>
          <p:nvPr/>
        </p:nvPicPr>
        <p:blipFill>
          <a:blip r:embed="rId5"/>
          <a:stretch>
            <a:fillRect/>
          </a:stretch>
        </p:blipFill>
        <p:spPr>
          <a:xfrm>
            <a:off x="182977" y="488460"/>
            <a:ext cx="4909540" cy="6356181"/>
          </a:xfrm>
          <a:prstGeom prst="rect">
            <a:avLst/>
          </a:prstGeom>
          <a:ln>
            <a:solidFill>
              <a:srgbClr val="00B0F0"/>
            </a:solidFill>
          </a:ln>
        </p:spPr>
      </p:pic>
      <p:sp>
        <p:nvSpPr>
          <p:cNvPr id="3" name="Content Placeholder 2"/>
          <p:cNvSpPr>
            <a:spLocks noGrp="1"/>
          </p:cNvSpPr>
          <p:nvPr>
            <p:ph idx="1"/>
          </p:nvPr>
        </p:nvSpPr>
        <p:spPr>
          <a:xfrm>
            <a:off x="1270007" y="151709"/>
            <a:ext cx="3807401" cy="295619"/>
          </a:xfrm>
        </p:spPr>
        <p:txBody>
          <a:bodyPr>
            <a:noAutofit/>
          </a:bodyPr>
          <a:lstStyle/>
          <a:p>
            <a:pPr marL="129032" lvl="1" indent="0">
              <a:spcBef>
                <a:spcPts val="1413"/>
              </a:spcBef>
              <a:buSzPct val="68000"/>
              <a:buNone/>
            </a:pPr>
            <a:r>
              <a:rPr lang="en-US" altLang="zh-CN" sz="2000" dirty="0"/>
              <a:t>Example:</a:t>
            </a:r>
            <a:endParaRPr lang="zh-CN" altLang="zh-CN" sz="2000" b="1" dirty="0"/>
          </a:p>
          <a:p>
            <a:pPr marL="129032" lvl="1" indent="0">
              <a:spcBef>
                <a:spcPts val="1413"/>
              </a:spcBef>
              <a:buSzPct val="68000"/>
              <a:buNone/>
            </a:pPr>
            <a:endParaRPr lang="en-US" sz="2000" dirty="0"/>
          </a:p>
          <a:p>
            <a:pPr marL="129032" lvl="1" indent="0">
              <a:spcBef>
                <a:spcPts val="1413"/>
              </a:spcBef>
              <a:buSzPct val="68000"/>
              <a:buNone/>
            </a:pPr>
            <a:r>
              <a:rPr lang="en-US" sz="2000" dirty="0"/>
              <a:t>  </a:t>
            </a:r>
          </a:p>
        </p:txBody>
      </p:sp>
      <p:sp>
        <p:nvSpPr>
          <p:cNvPr id="6" name="矩形 5"/>
          <p:cNvSpPr/>
          <p:nvPr/>
        </p:nvSpPr>
        <p:spPr>
          <a:xfrm>
            <a:off x="580372" y="2260092"/>
            <a:ext cx="3489054" cy="125974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4" name="组合 13"/>
          <p:cNvGrpSpPr/>
          <p:nvPr/>
        </p:nvGrpSpPr>
        <p:grpSpPr>
          <a:xfrm>
            <a:off x="490006" y="1156150"/>
            <a:ext cx="3668047" cy="642004"/>
            <a:chOff x="429406" y="1273905"/>
            <a:chExt cx="4041644" cy="707393"/>
          </a:xfrm>
        </p:grpSpPr>
        <p:sp>
          <p:nvSpPr>
            <p:cNvPr id="2" name="矩形 1"/>
            <p:cNvSpPr/>
            <p:nvPr/>
          </p:nvSpPr>
          <p:spPr>
            <a:xfrm>
              <a:off x="429406" y="1618010"/>
              <a:ext cx="2038351" cy="36328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3" name="组合 12"/>
            <p:cNvGrpSpPr/>
            <p:nvPr/>
          </p:nvGrpSpPr>
          <p:grpSpPr>
            <a:xfrm>
              <a:off x="1997869" y="1273905"/>
              <a:ext cx="2473181" cy="560129"/>
              <a:chOff x="1997869" y="1273905"/>
              <a:chExt cx="2473181" cy="560129"/>
            </a:xfrm>
          </p:grpSpPr>
          <p:cxnSp>
            <p:nvCxnSpPr>
              <p:cNvPr id="5" name="直接箭头连接符 4"/>
              <p:cNvCxnSpPr/>
              <p:nvPr/>
            </p:nvCxnSpPr>
            <p:spPr>
              <a:xfrm flipH="1">
                <a:off x="1997869" y="1618010"/>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73933" y="1273905"/>
                <a:ext cx="1897117" cy="378830"/>
              </a:xfrm>
              <a:prstGeom prst="rect">
                <a:avLst/>
              </a:prstGeom>
              <a:noFill/>
            </p:spPr>
            <p:txBody>
              <a:bodyPr wrap="none" rtlCol="0">
                <a:spAutoFit/>
              </a:bodyPr>
              <a:lstStyle/>
              <a:p>
                <a:r>
                  <a:rPr lang="en-US" altLang="zh-CN" sz="1634" dirty="0">
                    <a:solidFill>
                      <a:prstClr val="black"/>
                    </a:solidFill>
                  </a:rPr>
                  <a:t>data in </a:t>
                </a:r>
                <a:r>
                  <a:rPr lang="en-US" altLang="zh-CN" sz="1634" b="1" dirty="0">
                    <a:solidFill>
                      <a:prstClr val="black"/>
                    </a:solidFill>
                  </a:rPr>
                  <a:t>Point</a:t>
                </a:r>
                <a:r>
                  <a:rPr lang="en-US" altLang="zh-CN" sz="1634" dirty="0">
                    <a:solidFill>
                      <a:prstClr val="black"/>
                    </a:solidFill>
                  </a:rPr>
                  <a:t> class</a:t>
                </a:r>
                <a:endParaRPr lang="zh-CN" altLang="en-US" sz="1634" dirty="0">
                  <a:solidFill>
                    <a:prstClr val="black"/>
                  </a:solidFill>
                </a:endParaRPr>
              </a:p>
            </p:txBody>
          </p:sp>
        </p:grpSp>
      </p:grpSp>
      <p:grpSp>
        <p:nvGrpSpPr>
          <p:cNvPr id="4" name="组合 3">
            <a:extLst>
              <a:ext uri="{FF2B5EF4-FFF2-40B4-BE49-F238E27FC236}">
                <a16:creationId xmlns:a16="http://schemas.microsoft.com/office/drawing/2014/main" id="{B5F967E0-15A2-45C3-9278-6ED0FDBA5069}"/>
              </a:ext>
            </a:extLst>
          </p:cNvPr>
          <p:cNvGrpSpPr/>
          <p:nvPr/>
        </p:nvGrpSpPr>
        <p:grpSpPr>
          <a:xfrm>
            <a:off x="1248926" y="1837491"/>
            <a:ext cx="1554360" cy="372753"/>
            <a:chOff x="2213893" y="3043495"/>
            <a:chExt cx="1712675" cy="410719"/>
          </a:xfrm>
        </p:grpSpPr>
        <p:cxnSp>
          <p:nvCxnSpPr>
            <p:cNvPr id="9" name="直接箭头连接符 8"/>
            <p:cNvCxnSpPr/>
            <p:nvPr/>
          </p:nvCxnSpPr>
          <p:spPr>
            <a:xfrm flipH="1">
              <a:off x="2213893" y="3202186"/>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40085" y="3043495"/>
              <a:ext cx="1286483" cy="378830"/>
            </a:xfrm>
            <a:prstGeom prst="rect">
              <a:avLst/>
            </a:prstGeom>
            <a:noFill/>
          </p:spPr>
          <p:txBody>
            <a:bodyPr wrap="none" rtlCol="0">
              <a:spAutoFit/>
            </a:bodyPr>
            <a:lstStyle/>
            <a:p>
              <a:r>
                <a:rPr lang="en-US" altLang="zh-CN" sz="1634" dirty="0">
                  <a:solidFill>
                    <a:prstClr val="black"/>
                  </a:solidFill>
                </a:rPr>
                <a:t>constructor</a:t>
              </a:r>
              <a:endParaRPr lang="zh-CN" altLang="en-US" sz="1634" dirty="0">
                <a:solidFill>
                  <a:prstClr val="black"/>
                </a:solidFill>
              </a:endParaRPr>
            </a:p>
          </p:txBody>
        </p:sp>
      </p:grpSp>
      <p:grpSp>
        <p:nvGrpSpPr>
          <p:cNvPr id="7" name="组合 6">
            <a:extLst>
              <a:ext uri="{FF2B5EF4-FFF2-40B4-BE49-F238E27FC236}">
                <a16:creationId xmlns:a16="http://schemas.microsoft.com/office/drawing/2014/main" id="{2193B2BF-E6EF-4F9D-9FB3-E7207F30B174}"/>
              </a:ext>
            </a:extLst>
          </p:cNvPr>
          <p:cNvGrpSpPr/>
          <p:nvPr/>
        </p:nvGrpSpPr>
        <p:grpSpPr>
          <a:xfrm>
            <a:off x="626356" y="3458115"/>
            <a:ext cx="3959890" cy="595278"/>
            <a:chOff x="579644" y="3810342"/>
            <a:chExt cx="4363212" cy="655910"/>
          </a:xfrm>
        </p:grpSpPr>
        <p:sp>
          <p:nvSpPr>
            <p:cNvPr id="19" name="矩形 18"/>
            <p:cNvSpPr/>
            <p:nvPr/>
          </p:nvSpPr>
          <p:spPr>
            <a:xfrm>
              <a:off x="579644" y="4138290"/>
              <a:ext cx="2762493" cy="327962"/>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0" name="直接箭头连接符 19"/>
            <p:cNvCxnSpPr>
              <a:cxnSpLocks/>
            </p:cNvCxnSpPr>
            <p:nvPr/>
          </p:nvCxnSpPr>
          <p:spPr>
            <a:xfrm flipH="1">
              <a:off x="2573933" y="3965169"/>
              <a:ext cx="587391" cy="17312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61324" y="3810342"/>
              <a:ext cx="1781532" cy="378829"/>
            </a:xfrm>
            <a:prstGeom prst="rect">
              <a:avLst/>
            </a:prstGeom>
            <a:noFill/>
          </p:spPr>
          <p:txBody>
            <a:bodyPr wrap="none" rtlCol="0">
              <a:spAutoFit/>
            </a:bodyPr>
            <a:lstStyle/>
            <a:p>
              <a:r>
                <a:rPr lang="en-US" altLang="zh-CN" sz="1634" dirty="0">
                  <a:solidFill>
                    <a:prstClr val="black"/>
                  </a:solidFill>
                </a:rPr>
                <a:t>copy constructor</a:t>
              </a:r>
              <a:endParaRPr lang="zh-CN" altLang="en-US" sz="1634" dirty="0">
                <a:solidFill>
                  <a:prstClr val="black"/>
                </a:solidFill>
              </a:endParaRPr>
            </a:p>
          </p:txBody>
        </p:sp>
      </p:grpSp>
      <p:grpSp>
        <p:nvGrpSpPr>
          <p:cNvPr id="25" name="组合 24"/>
          <p:cNvGrpSpPr/>
          <p:nvPr/>
        </p:nvGrpSpPr>
        <p:grpSpPr>
          <a:xfrm>
            <a:off x="5512497" y="1630783"/>
            <a:ext cx="5271743" cy="994802"/>
            <a:chOff x="269677" y="1273905"/>
            <a:chExt cx="5808680" cy="1096124"/>
          </a:xfrm>
        </p:grpSpPr>
        <p:sp>
          <p:nvSpPr>
            <p:cNvPr id="26" name="矩形 25"/>
            <p:cNvSpPr/>
            <p:nvPr/>
          </p:nvSpPr>
          <p:spPr>
            <a:xfrm>
              <a:off x="269677" y="1618010"/>
              <a:ext cx="2038350" cy="75201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7" name="组合 26"/>
            <p:cNvGrpSpPr/>
            <p:nvPr/>
          </p:nvGrpSpPr>
          <p:grpSpPr>
            <a:xfrm>
              <a:off x="1997869" y="1273905"/>
              <a:ext cx="4080488" cy="560129"/>
              <a:chOff x="1997869" y="1273905"/>
              <a:chExt cx="4080488" cy="560129"/>
            </a:xfrm>
          </p:grpSpPr>
          <p:cxnSp>
            <p:nvCxnSpPr>
              <p:cNvPr id="28" name="直接箭头连接符 27"/>
              <p:cNvCxnSpPr/>
              <p:nvPr/>
            </p:nvCxnSpPr>
            <p:spPr>
              <a:xfrm flipH="1">
                <a:off x="1997869" y="1618010"/>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73933" y="1273905"/>
                <a:ext cx="3504424" cy="378829"/>
              </a:xfrm>
              <a:prstGeom prst="rect">
                <a:avLst/>
              </a:prstGeom>
              <a:noFill/>
            </p:spPr>
            <p:txBody>
              <a:bodyPr wrap="none" rtlCol="0">
                <a:spAutoFit/>
              </a:bodyPr>
              <a:lstStyle/>
              <a:p>
                <a:r>
                  <a:rPr lang="en-US" altLang="zh-CN" sz="1634" dirty="0">
                    <a:solidFill>
                      <a:prstClr val="black"/>
                    </a:solidFill>
                  </a:rPr>
                  <a:t>data in </a:t>
                </a:r>
                <a:r>
                  <a:rPr lang="en-US" altLang="zh-CN" sz="1634" b="1" dirty="0">
                    <a:solidFill>
                      <a:prstClr val="black"/>
                    </a:solidFill>
                  </a:rPr>
                  <a:t>Line</a:t>
                </a:r>
                <a:r>
                  <a:rPr lang="en-US" altLang="zh-CN" sz="1634" dirty="0">
                    <a:solidFill>
                      <a:prstClr val="black"/>
                    </a:solidFill>
                  </a:rPr>
                  <a:t> class  has </a:t>
                </a:r>
                <a:r>
                  <a:rPr lang="en-US" altLang="zh-CN" sz="1634" b="1" dirty="0">
                    <a:solidFill>
                      <a:prstClr val="black"/>
                    </a:solidFill>
                  </a:rPr>
                  <a:t>Point </a:t>
                </a:r>
                <a:r>
                  <a:rPr lang="en-US" altLang="zh-CN" sz="1634" dirty="0">
                    <a:solidFill>
                      <a:prstClr val="black"/>
                    </a:solidFill>
                  </a:rPr>
                  <a:t>objects</a:t>
                </a:r>
                <a:endParaRPr lang="zh-CN" altLang="en-US" sz="1634" dirty="0">
                  <a:solidFill>
                    <a:prstClr val="black"/>
                  </a:solidFill>
                </a:endParaRPr>
              </a:p>
            </p:txBody>
          </p:sp>
        </p:grpSp>
      </p:grpSp>
      <p:grpSp>
        <p:nvGrpSpPr>
          <p:cNvPr id="30" name="组合 29"/>
          <p:cNvGrpSpPr/>
          <p:nvPr/>
        </p:nvGrpSpPr>
        <p:grpSpPr>
          <a:xfrm>
            <a:off x="5794651" y="2585240"/>
            <a:ext cx="4665235" cy="873980"/>
            <a:chOff x="269677" y="1171734"/>
            <a:chExt cx="5140397" cy="962997"/>
          </a:xfrm>
        </p:grpSpPr>
        <p:sp>
          <p:nvSpPr>
            <p:cNvPr id="31" name="矩形 30"/>
            <p:cNvSpPr/>
            <p:nvPr/>
          </p:nvSpPr>
          <p:spPr>
            <a:xfrm>
              <a:off x="269677" y="1670198"/>
              <a:ext cx="2757232" cy="46453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2" name="组合 31"/>
            <p:cNvGrpSpPr/>
            <p:nvPr/>
          </p:nvGrpSpPr>
          <p:grpSpPr>
            <a:xfrm>
              <a:off x="2919211" y="1171734"/>
              <a:ext cx="2490863" cy="655923"/>
              <a:chOff x="2919211" y="1171734"/>
              <a:chExt cx="2490863" cy="655923"/>
            </a:xfrm>
          </p:grpSpPr>
          <p:cxnSp>
            <p:nvCxnSpPr>
              <p:cNvPr id="33" name="直接箭头连接符 32"/>
              <p:cNvCxnSpPr/>
              <p:nvPr/>
            </p:nvCxnSpPr>
            <p:spPr>
              <a:xfrm flipH="1">
                <a:off x="2919211" y="1589874"/>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628542" y="1171734"/>
                <a:ext cx="1781532" cy="655923"/>
              </a:xfrm>
              <a:prstGeom prst="rect">
                <a:avLst/>
              </a:prstGeom>
              <a:noFill/>
            </p:spPr>
            <p:txBody>
              <a:bodyPr wrap="none" rtlCol="0">
                <a:spAutoFit/>
              </a:bodyPr>
              <a:lstStyle/>
              <a:p>
                <a:r>
                  <a:rPr lang="en-US" altLang="zh-CN" sz="1634" dirty="0">
                    <a:solidFill>
                      <a:prstClr val="black"/>
                    </a:solidFill>
                  </a:rPr>
                  <a:t>constructor and</a:t>
                </a:r>
              </a:p>
              <a:p>
                <a:r>
                  <a:rPr lang="en-US" altLang="zh-CN" sz="1634" dirty="0">
                    <a:solidFill>
                      <a:prstClr val="black"/>
                    </a:solidFill>
                  </a:rPr>
                  <a:t>copy constructor</a:t>
                </a:r>
                <a:endParaRPr lang="zh-CN" altLang="en-US" sz="1634" dirty="0">
                  <a:solidFill>
                    <a:prstClr val="black"/>
                  </a:solidFill>
                </a:endParaRPr>
              </a:p>
            </p:txBody>
          </p:sp>
        </p:grpSp>
      </p:grpSp>
      <p:grpSp>
        <p:nvGrpSpPr>
          <p:cNvPr id="35" name="组合 34"/>
          <p:cNvGrpSpPr/>
          <p:nvPr/>
        </p:nvGrpSpPr>
        <p:grpSpPr>
          <a:xfrm>
            <a:off x="8067437" y="3614229"/>
            <a:ext cx="3520509" cy="951163"/>
            <a:chOff x="134520" y="1177972"/>
            <a:chExt cx="3879083" cy="1048041"/>
          </a:xfrm>
        </p:grpSpPr>
        <p:sp>
          <p:nvSpPr>
            <p:cNvPr id="36" name="矩形 35"/>
            <p:cNvSpPr/>
            <p:nvPr/>
          </p:nvSpPr>
          <p:spPr>
            <a:xfrm>
              <a:off x="134520" y="1794412"/>
              <a:ext cx="1734850" cy="43160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7" name="组合 36"/>
            <p:cNvGrpSpPr/>
            <p:nvPr/>
          </p:nvGrpSpPr>
          <p:grpSpPr>
            <a:xfrm>
              <a:off x="1137101" y="1177972"/>
              <a:ext cx="2876502" cy="656062"/>
              <a:chOff x="1137101" y="1177972"/>
              <a:chExt cx="2876502" cy="656062"/>
            </a:xfrm>
          </p:grpSpPr>
          <p:cxnSp>
            <p:nvCxnSpPr>
              <p:cNvPr id="38" name="直接箭头连接符 37"/>
              <p:cNvCxnSpPr>
                <a:cxnSpLocks/>
              </p:cNvCxnSpPr>
              <p:nvPr/>
            </p:nvCxnSpPr>
            <p:spPr>
              <a:xfrm flipH="1">
                <a:off x="1137101" y="1538315"/>
                <a:ext cx="682342" cy="29571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636342" y="1177972"/>
                <a:ext cx="2377261" cy="655922"/>
              </a:xfrm>
              <a:prstGeom prst="rect">
                <a:avLst/>
              </a:prstGeom>
              <a:noFill/>
            </p:spPr>
            <p:txBody>
              <a:bodyPr wrap="none" rtlCol="0">
                <a:spAutoFit/>
              </a:bodyPr>
              <a:lstStyle/>
              <a:p>
                <a:r>
                  <a:rPr lang="en-US" altLang="zh-CN" sz="1634" dirty="0">
                    <a:solidFill>
                      <a:prstClr val="black"/>
                    </a:solidFill>
                  </a:rPr>
                  <a:t>Initialize object first by </a:t>
                </a:r>
              </a:p>
              <a:p>
                <a:r>
                  <a:rPr lang="en-US" altLang="zh-CN" sz="1634" dirty="0">
                    <a:solidFill>
                      <a:prstClr val="black"/>
                    </a:solidFill>
                  </a:rPr>
                  <a:t>initialization list</a:t>
                </a:r>
                <a:endParaRPr lang="zh-CN" altLang="en-US" sz="1634" dirty="0">
                  <a:solidFill>
                    <a:prstClr val="black"/>
                  </a:solidFill>
                </a:endParaRPr>
              </a:p>
            </p:txBody>
          </p:sp>
        </p:grpSp>
      </p:grpSp>
      <p:grpSp>
        <p:nvGrpSpPr>
          <p:cNvPr id="42" name="组合 41"/>
          <p:cNvGrpSpPr/>
          <p:nvPr/>
        </p:nvGrpSpPr>
        <p:grpSpPr>
          <a:xfrm>
            <a:off x="7488867" y="5192312"/>
            <a:ext cx="4485316" cy="850760"/>
            <a:chOff x="234279" y="1288601"/>
            <a:chExt cx="4942155" cy="937412"/>
          </a:xfrm>
        </p:grpSpPr>
        <p:sp>
          <p:nvSpPr>
            <p:cNvPr id="43" name="矩形 42"/>
            <p:cNvSpPr/>
            <p:nvPr/>
          </p:nvSpPr>
          <p:spPr>
            <a:xfrm>
              <a:off x="234279" y="1794412"/>
              <a:ext cx="2034717" cy="43160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grpSp>
          <p:nvGrpSpPr>
            <p:cNvPr id="44" name="组合 43"/>
            <p:cNvGrpSpPr/>
            <p:nvPr/>
          </p:nvGrpSpPr>
          <p:grpSpPr>
            <a:xfrm>
              <a:off x="1137101" y="1288601"/>
              <a:ext cx="4039333" cy="545433"/>
              <a:chOff x="1137101" y="1288601"/>
              <a:chExt cx="4039333" cy="545433"/>
            </a:xfrm>
          </p:grpSpPr>
          <p:cxnSp>
            <p:nvCxnSpPr>
              <p:cNvPr id="45" name="直接箭头连接符 44"/>
              <p:cNvCxnSpPr/>
              <p:nvPr/>
            </p:nvCxnSpPr>
            <p:spPr>
              <a:xfrm flipH="1">
                <a:off x="1137101" y="1635721"/>
                <a:ext cx="190484" cy="19831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327585" y="1288601"/>
                <a:ext cx="3848849" cy="378830"/>
              </a:xfrm>
              <a:prstGeom prst="rect">
                <a:avLst/>
              </a:prstGeom>
              <a:noFill/>
            </p:spPr>
            <p:txBody>
              <a:bodyPr wrap="none" rtlCol="0">
                <a:spAutoFit/>
              </a:bodyPr>
              <a:lstStyle/>
              <a:p>
                <a:r>
                  <a:rPr lang="en-US" altLang="zh-CN" sz="1634" dirty="0">
                    <a:solidFill>
                      <a:prstClr val="black"/>
                    </a:solidFill>
                  </a:rPr>
                  <a:t>Initialize object first by initialization list</a:t>
                </a:r>
                <a:endParaRPr lang="zh-CN" altLang="en-US" sz="1634" dirty="0">
                  <a:solidFill>
                    <a:prstClr val="black"/>
                  </a:solidFill>
                </a:endParaRPr>
              </a:p>
            </p:txBody>
          </p:sp>
        </p:grpSp>
      </p:grpSp>
    </p:spTree>
    <p:extLst>
      <p:ext uri="{BB962C8B-B14F-4D97-AF65-F5344CB8AC3E}">
        <p14:creationId xmlns:p14="http://schemas.microsoft.com/office/powerpoint/2010/main" val="290233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097" y="58621"/>
            <a:ext cx="6007954" cy="6768673"/>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3956" y="4410064"/>
            <a:ext cx="341171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a:extLst>
              <a:ext uri="{FF2B5EF4-FFF2-40B4-BE49-F238E27FC236}">
                <a16:creationId xmlns:a16="http://schemas.microsoft.com/office/drawing/2014/main" id="{A78E94AD-EF05-46B8-BE46-0C781F958654}"/>
              </a:ext>
            </a:extLst>
          </p:cNvPr>
          <p:cNvGrpSpPr/>
          <p:nvPr/>
        </p:nvGrpSpPr>
        <p:grpSpPr>
          <a:xfrm>
            <a:off x="1749072" y="2981627"/>
            <a:ext cx="3510069" cy="756655"/>
            <a:chOff x="269677" y="1383908"/>
            <a:chExt cx="3867577" cy="833722"/>
          </a:xfrm>
        </p:grpSpPr>
        <p:sp>
          <p:nvSpPr>
            <p:cNvPr id="10" name="矩形 9">
              <a:extLst>
                <a:ext uri="{FF2B5EF4-FFF2-40B4-BE49-F238E27FC236}">
                  <a16:creationId xmlns:a16="http://schemas.microsoft.com/office/drawing/2014/main" id="{51694634-34D4-4649-AF71-78BF8C8F69F7}"/>
                </a:ext>
              </a:extLst>
            </p:cNvPr>
            <p:cNvSpPr/>
            <p:nvPr/>
          </p:nvSpPr>
          <p:spPr>
            <a:xfrm>
              <a:off x="269677" y="2039831"/>
              <a:ext cx="1362082" cy="1777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1" name="组合 10">
              <a:extLst>
                <a:ext uri="{FF2B5EF4-FFF2-40B4-BE49-F238E27FC236}">
                  <a16:creationId xmlns:a16="http://schemas.microsoft.com/office/drawing/2014/main" id="{9D1A5324-75E5-43A8-BACF-D5BD089304B8}"/>
                </a:ext>
              </a:extLst>
            </p:cNvPr>
            <p:cNvGrpSpPr/>
            <p:nvPr/>
          </p:nvGrpSpPr>
          <p:grpSpPr>
            <a:xfrm>
              <a:off x="1137101" y="1383908"/>
              <a:ext cx="3000153" cy="656177"/>
              <a:chOff x="1137101" y="1383908"/>
              <a:chExt cx="3000153" cy="656177"/>
            </a:xfrm>
          </p:grpSpPr>
          <p:cxnSp>
            <p:nvCxnSpPr>
              <p:cNvPr id="12" name="直接箭头连接符 11">
                <a:extLst>
                  <a:ext uri="{FF2B5EF4-FFF2-40B4-BE49-F238E27FC236}">
                    <a16:creationId xmlns:a16="http://schemas.microsoft.com/office/drawing/2014/main" id="{D55638B8-6349-4E65-BFBA-BEAF9F86E84B}"/>
                  </a:ext>
                </a:extLst>
              </p:cNvPr>
              <p:cNvCxnSpPr>
                <a:cxnSpLocks/>
              </p:cNvCxnSpPr>
              <p:nvPr/>
            </p:nvCxnSpPr>
            <p:spPr>
              <a:xfrm flipH="1">
                <a:off x="1137101" y="1789003"/>
                <a:ext cx="366247" cy="25108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38">
                <a:extLst>
                  <a:ext uri="{FF2B5EF4-FFF2-40B4-BE49-F238E27FC236}">
                    <a16:creationId xmlns:a16="http://schemas.microsoft.com/office/drawing/2014/main" id="{5B368C96-2288-4ADF-A1EF-6CCBA1228995}"/>
                  </a:ext>
                </a:extLst>
              </p:cNvPr>
              <p:cNvSpPr txBox="1"/>
              <p:nvPr/>
            </p:nvSpPr>
            <p:spPr>
              <a:xfrm>
                <a:off x="1502752" y="1383908"/>
                <a:ext cx="2634502" cy="378830"/>
              </a:xfrm>
              <a:prstGeom prst="rect">
                <a:avLst/>
              </a:prstGeom>
              <a:noFill/>
            </p:spPr>
            <p:txBody>
              <a:bodyPr wrap="none" rtlCol="0">
                <a:spAutoFit/>
              </a:bodyPr>
              <a:lstStyle/>
              <a:p>
                <a:r>
                  <a:rPr lang="en-US" altLang="zh-CN" sz="1634" dirty="0">
                    <a:solidFill>
                      <a:prstClr val="black"/>
                    </a:solidFill>
                  </a:rPr>
                  <a:t>Invoke Point’s constructor</a:t>
                </a:r>
                <a:endParaRPr lang="zh-CN" altLang="en-US" sz="1634" dirty="0">
                  <a:solidFill>
                    <a:prstClr val="black"/>
                  </a:solidFill>
                </a:endParaRPr>
              </a:p>
            </p:txBody>
          </p:sp>
        </p:grpSp>
      </p:grpSp>
      <p:grpSp>
        <p:nvGrpSpPr>
          <p:cNvPr id="15" name="组合 14">
            <a:extLst>
              <a:ext uri="{FF2B5EF4-FFF2-40B4-BE49-F238E27FC236}">
                <a16:creationId xmlns:a16="http://schemas.microsoft.com/office/drawing/2014/main" id="{46E33397-5CA4-4740-9410-A95A8B0B9EFF}"/>
              </a:ext>
            </a:extLst>
          </p:cNvPr>
          <p:cNvGrpSpPr/>
          <p:nvPr/>
        </p:nvGrpSpPr>
        <p:grpSpPr>
          <a:xfrm>
            <a:off x="1766998" y="3499970"/>
            <a:ext cx="4300013" cy="426574"/>
            <a:chOff x="269677" y="1747609"/>
            <a:chExt cx="4737981" cy="470021"/>
          </a:xfrm>
        </p:grpSpPr>
        <p:sp>
          <p:nvSpPr>
            <p:cNvPr id="16" name="矩形 15">
              <a:extLst>
                <a:ext uri="{FF2B5EF4-FFF2-40B4-BE49-F238E27FC236}">
                  <a16:creationId xmlns:a16="http://schemas.microsoft.com/office/drawing/2014/main" id="{71465AB6-C542-4C8C-872C-551184C7F426}"/>
                </a:ext>
              </a:extLst>
            </p:cNvPr>
            <p:cNvSpPr/>
            <p:nvPr/>
          </p:nvSpPr>
          <p:spPr>
            <a:xfrm>
              <a:off x="269677" y="2039831"/>
              <a:ext cx="1362082" cy="1777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7" name="组合 16">
              <a:extLst>
                <a:ext uri="{FF2B5EF4-FFF2-40B4-BE49-F238E27FC236}">
                  <a16:creationId xmlns:a16="http://schemas.microsoft.com/office/drawing/2014/main" id="{17191A9B-ACD5-4800-ABFA-03F25492BF95}"/>
                </a:ext>
              </a:extLst>
            </p:cNvPr>
            <p:cNvGrpSpPr/>
            <p:nvPr/>
          </p:nvGrpSpPr>
          <p:grpSpPr>
            <a:xfrm>
              <a:off x="1516599" y="1747609"/>
              <a:ext cx="3491059" cy="417490"/>
              <a:chOff x="1516599" y="1747609"/>
              <a:chExt cx="3491059" cy="417490"/>
            </a:xfrm>
          </p:grpSpPr>
          <p:cxnSp>
            <p:nvCxnSpPr>
              <p:cNvPr id="18" name="直接箭头连接符 17">
                <a:extLst>
                  <a:ext uri="{FF2B5EF4-FFF2-40B4-BE49-F238E27FC236}">
                    <a16:creationId xmlns:a16="http://schemas.microsoft.com/office/drawing/2014/main" id="{DEF19AC6-77FF-4C3A-81E5-BFB31FF0B0F1}"/>
                  </a:ext>
                </a:extLst>
              </p:cNvPr>
              <p:cNvCxnSpPr>
                <a:cxnSpLocks/>
              </p:cNvCxnSpPr>
              <p:nvPr/>
            </p:nvCxnSpPr>
            <p:spPr>
              <a:xfrm flipH="1">
                <a:off x="1516599" y="2004159"/>
                <a:ext cx="416020" cy="1609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38">
                <a:extLst>
                  <a:ext uri="{FF2B5EF4-FFF2-40B4-BE49-F238E27FC236}">
                    <a16:creationId xmlns:a16="http://schemas.microsoft.com/office/drawing/2014/main" id="{6F028545-A64F-490D-A84A-2CC68DD93275}"/>
                  </a:ext>
                </a:extLst>
              </p:cNvPr>
              <p:cNvSpPr txBox="1"/>
              <p:nvPr/>
            </p:nvSpPr>
            <p:spPr>
              <a:xfrm>
                <a:off x="1878105" y="1747609"/>
                <a:ext cx="3129553" cy="378829"/>
              </a:xfrm>
              <a:prstGeom prst="rect">
                <a:avLst/>
              </a:prstGeom>
              <a:noFill/>
            </p:spPr>
            <p:txBody>
              <a:bodyPr wrap="none" rtlCol="0">
                <a:spAutoFit/>
              </a:bodyPr>
              <a:lstStyle/>
              <a:p>
                <a:r>
                  <a:rPr lang="en-US" altLang="zh-CN" sz="1634" dirty="0">
                    <a:solidFill>
                      <a:prstClr val="black"/>
                    </a:solidFill>
                  </a:rPr>
                  <a:t>Invoke Point’s copy constructor</a:t>
                </a:r>
                <a:endParaRPr lang="zh-CN" altLang="en-US" sz="1634" dirty="0">
                  <a:solidFill>
                    <a:prstClr val="black"/>
                  </a:solidFill>
                </a:endParaRPr>
              </a:p>
            </p:txBody>
          </p:sp>
        </p:grpSp>
      </p:grpSp>
      <p:grpSp>
        <p:nvGrpSpPr>
          <p:cNvPr id="21" name="组合 20">
            <a:extLst>
              <a:ext uri="{FF2B5EF4-FFF2-40B4-BE49-F238E27FC236}">
                <a16:creationId xmlns:a16="http://schemas.microsoft.com/office/drawing/2014/main" id="{54BC4D30-D9E7-4C9F-B3D2-4AB61BC72133}"/>
              </a:ext>
            </a:extLst>
          </p:cNvPr>
          <p:cNvGrpSpPr/>
          <p:nvPr/>
        </p:nvGrpSpPr>
        <p:grpSpPr>
          <a:xfrm>
            <a:off x="1802858" y="5061911"/>
            <a:ext cx="3907239" cy="343812"/>
            <a:chOff x="269677" y="1907947"/>
            <a:chExt cx="4305200" cy="378830"/>
          </a:xfrm>
        </p:grpSpPr>
        <p:sp>
          <p:nvSpPr>
            <p:cNvPr id="22" name="矩形 21">
              <a:extLst>
                <a:ext uri="{FF2B5EF4-FFF2-40B4-BE49-F238E27FC236}">
                  <a16:creationId xmlns:a16="http://schemas.microsoft.com/office/drawing/2014/main" id="{9E39786B-A4EF-4527-8645-562C842F3674}"/>
                </a:ext>
              </a:extLst>
            </p:cNvPr>
            <p:cNvSpPr/>
            <p:nvPr/>
          </p:nvSpPr>
          <p:spPr>
            <a:xfrm>
              <a:off x="269677" y="2059587"/>
              <a:ext cx="1470740" cy="1777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3" name="组合 22">
              <a:extLst>
                <a:ext uri="{FF2B5EF4-FFF2-40B4-BE49-F238E27FC236}">
                  <a16:creationId xmlns:a16="http://schemas.microsoft.com/office/drawing/2014/main" id="{D74C6D8E-4CCD-4084-A62F-E33BA28C6676}"/>
                </a:ext>
              </a:extLst>
            </p:cNvPr>
            <p:cNvGrpSpPr/>
            <p:nvPr/>
          </p:nvGrpSpPr>
          <p:grpSpPr>
            <a:xfrm>
              <a:off x="1709983" y="1907947"/>
              <a:ext cx="2864894" cy="378830"/>
              <a:chOff x="1709983" y="1907947"/>
              <a:chExt cx="2864894" cy="378830"/>
            </a:xfrm>
          </p:grpSpPr>
          <p:cxnSp>
            <p:nvCxnSpPr>
              <p:cNvPr id="24" name="直接箭头连接符 23">
                <a:extLst>
                  <a:ext uri="{FF2B5EF4-FFF2-40B4-BE49-F238E27FC236}">
                    <a16:creationId xmlns:a16="http://schemas.microsoft.com/office/drawing/2014/main" id="{3F58D89D-97E6-4B3E-8774-E0220623E559}"/>
                  </a:ext>
                </a:extLst>
              </p:cNvPr>
              <p:cNvCxnSpPr>
                <a:cxnSpLocks/>
              </p:cNvCxnSpPr>
              <p:nvPr/>
            </p:nvCxnSpPr>
            <p:spPr>
              <a:xfrm flipH="1">
                <a:off x="1709983" y="2148486"/>
                <a:ext cx="370643" cy="801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38">
                <a:extLst>
                  <a:ext uri="{FF2B5EF4-FFF2-40B4-BE49-F238E27FC236}">
                    <a16:creationId xmlns:a16="http://schemas.microsoft.com/office/drawing/2014/main" id="{87CB6197-4BD1-4D1D-AF62-9F08D413361B}"/>
                  </a:ext>
                </a:extLst>
              </p:cNvPr>
              <p:cNvSpPr txBox="1"/>
              <p:nvPr/>
            </p:nvSpPr>
            <p:spPr>
              <a:xfrm>
                <a:off x="2049390" y="1907947"/>
                <a:ext cx="2525487" cy="378830"/>
              </a:xfrm>
              <a:prstGeom prst="rect">
                <a:avLst/>
              </a:prstGeom>
              <a:noFill/>
            </p:spPr>
            <p:txBody>
              <a:bodyPr wrap="none" rtlCol="0">
                <a:spAutoFit/>
              </a:bodyPr>
              <a:lstStyle/>
              <a:p>
                <a:r>
                  <a:rPr lang="en-US" altLang="zh-CN" sz="1634" dirty="0">
                    <a:solidFill>
                      <a:prstClr val="black"/>
                    </a:solidFill>
                  </a:rPr>
                  <a:t>Invoke Line’s constructor</a:t>
                </a:r>
                <a:endParaRPr lang="zh-CN" altLang="en-US" sz="1634" dirty="0">
                  <a:solidFill>
                    <a:prstClr val="black"/>
                  </a:solidFill>
                </a:endParaRPr>
              </a:p>
            </p:txBody>
          </p:sp>
        </p:grpSp>
      </p:grpSp>
      <p:grpSp>
        <p:nvGrpSpPr>
          <p:cNvPr id="29" name="组合 28">
            <a:extLst>
              <a:ext uri="{FF2B5EF4-FFF2-40B4-BE49-F238E27FC236}">
                <a16:creationId xmlns:a16="http://schemas.microsoft.com/office/drawing/2014/main" id="{CB01C90B-A751-4524-B4AA-8C65BAC6DAA7}"/>
              </a:ext>
            </a:extLst>
          </p:cNvPr>
          <p:cNvGrpSpPr/>
          <p:nvPr/>
        </p:nvGrpSpPr>
        <p:grpSpPr>
          <a:xfrm>
            <a:off x="1811823" y="5454281"/>
            <a:ext cx="4263831" cy="449676"/>
            <a:chOff x="269677" y="1767365"/>
            <a:chExt cx="4698113" cy="495476"/>
          </a:xfrm>
        </p:grpSpPr>
        <p:sp>
          <p:nvSpPr>
            <p:cNvPr id="30" name="矩形 29">
              <a:extLst>
                <a:ext uri="{FF2B5EF4-FFF2-40B4-BE49-F238E27FC236}">
                  <a16:creationId xmlns:a16="http://schemas.microsoft.com/office/drawing/2014/main" id="{2A0BA851-8040-45F6-9BF9-EF9A598F3EE1}"/>
                </a:ext>
              </a:extLst>
            </p:cNvPr>
            <p:cNvSpPr/>
            <p:nvPr/>
          </p:nvSpPr>
          <p:spPr>
            <a:xfrm>
              <a:off x="269677" y="2039830"/>
              <a:ext cx="1608427" cy="22301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1" name="组合 30">
              <a:extLst>
                <a:ext uri="{FF2B5EF4-FFF2-40B4-BE49-F238E27FC236}">
                  <a16:creationId xmlns:a16="http://schemas.microsoft.com/office/drawing/2014/main" id="{1C4206DC-944A-4483-B079-70501BAF39B9}"/>
                </a:ext>
              </a:extLst>
            </p:cNvPr>
            <p:cNvGrpSpPr/>
            <p:nvPr/>
          </p:nvGrpSpPr>
          <p:grpSpPr>
            <a:xfrm>
              <a:off x="1585738" y="1767365"/>
              <a:ext cx="3382052" cy="378829"/>
              <a:chOff x="1585738" y="1767365"/>
              <a:chExt cx="3382052" cy="378829"/>
            </a:xfrm>
          </p:grpSpPr>
          <p:cxnSp>
            <p:nvCxnSpPr>
              <p:cNvPr id="32" name="直接箭头连接符 31">
                <a:extLst>
                  <a:ext uri="{FF2B5EF4-FFF2-40B4-BE49-F238E27FC236}">
                    <a16:creationId xmlns:a16="http://schemas.microsoft.com/office/drawing/2014/main" id="{2FF7C849-70F0-4CF6-A683-3874EA74F36C}"/>
                  </a:ext>
                </a:extLst>
              </p:cNvPr>
              <p:cNvCxnSpPr>
                <a:cxnSpLocks/>
              </p:cNvCxnSpPr>
              <p:nvPr/>
            </p:nvCxnSpPr>
            <p:spPr>
              <a:xfrm flipH="1">
                <a:off x="1585738" y="1905010"/>
                <a:ext cx="485010" cy="13994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8">
                <a:extLst>
                  <a:ext uri="{FF2B5EF4-FFF2-40B4-BE49-F238E27FC236}">
                    <a16:creationId xmlns:a16="http://schemas.microsoft.com/office/drawing/2014/main" id="{FE734C76-A6A1-4CF6-9A7E-6167A9AF6235}"/>
                  </a:ext>
                </a:extLst>
              </p:cNvPr>
              <p:cNvSpPr txBox="1"/>
              <p:nvPr/>
            </p:nvSpPr>
            <p:spPr>
              <a:xfrm>
                <a:off x="1947251" y="1767365"/>
                <a:ext cx="3020539" cy="378829"/>
              </a:xfrm>
              <a:prstGeom prst="rect">
                <a:avLst/>
              </a:prstGeom>
              <a:noFill/>
            </p:spPr>
            <p:txBody>
              <a:bodyPr wrap="none" rtlCol="0">
                <a:spAutoFit/>
              </a:bodyPr>
              <a:lstStyle/>
              <a:p>
                <a:r>
                  <a:rPr lang="en-US" altLang="zh-CN" sz="1634" dirty="0">
                    <a:solidFill>
                      <a:prstClr val="black"/>
                    </a:solidFill>
                  </a:rPr>
                  <a:t>Invoke Line’s copy constructor</a:t>
                </a:r>
                <a:endParaRPr lang="zh-CN" altLang="en-US" sz="1634" dirty="0">
                  <a:solidFill>
                    <a:prstClr val="black"/>
                  </a:solidFill>
                </a:endParaRPr>
              </a:p>
            </p:txBody>
          </p:sp>
        </p:grpSp>
      </p:grpSp>
    </p:spTree>
    <p:extLst>
      <p:ext uri="{BB962C8B-B14F-4D97-AF65-F5344CB8AC3E}">
        <p14:creationId xmlns:p14="http://schemas.microsoft.com/office/powerpoint/2010/main" val="21000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83D56B7-EF6B-C18A-165E-B2F697A5F7EC}"/>
              </a:ext>
            </a:extLst>
          </p:cNvPr>
          <p:cNvGrpSpPr/>
          <p:nvPr/>
        </p:nvGrpSpPr>
        <p:grpSpPr>
          <a:xfrm>
            <a:off x="555469" y="178810"/>
            <a:ext cx="6783343" cy="5929295"/>
            <a:chOff x="501650" y="197283"/>
            <a:chExt cx="6783343" cy="5929295"/>
          </a:xfrm>
        </p:grpSpPr>
        <p:pic>
          <p:nvPicPr>
            <p:cNvPr id="5" name="图片 4">
              <a:extLst>
                <a:ext uri="{FF2B5EF4-FFF2-40B4-BE49-F238E27FC236}">
                  <a16:creationId xmlns:a16="http://schemas.microsoft.com/office/drawing/2014/main" id="{EE94834B-5A6E-6339-089F-B86400E5C7B2}"/>
                </a:ext>
              </a:extLst>
            </p:cNvPr>
            <p:cNvPicPr>
              <a:picLocks noChangeAspect="1"/>
            </p:cNvPicPr>
            <p:nvPr/>
          </p:nvPicPr>
          <p:blipFill>
            <a:blip r:embed="rId2"/>
            <a:stretch>
              <a:fillRect/>
            </a:stretch>
          </p:blipFill>
          <p:spPr>
            <a:xfrm>
              <a:off x="501650" y="197283"/>
              <a:ext cx="5881273" cy="3081626"/>
            </a:xfrm>
            <a:prstGeom prst="rect">
              <a:avLst/>
            </a:prstGeom>
          </p:spPr>
        </p:pic>
        <p:pic>
          <p:nvPicPr>
            <p:cNvPr id="7" name="图片 6">
              <a:extLst>
                <a:ext uri="{FF2B5EF4-FFF2-40B4-BE49-F238E27FC236}">
                  <a16:creationId xmlns:a16="http://schemas.microsoft.com/office/drawing/2014/main" id="{6F76620E-8DF2-AF9E-D0EB-E86FBDB4DB79}"/>
                </a:ext>
              </a:extLst>
            </p:cNvPr>
            <p:cNvPicPr>
              <a:picLocks noChangeAspect="1"/>
            </p:cNvPicPr>
            <p:nvPr/>
          </p:nvPicPr>
          <p:blipFill>
            <a:blip r:embed="rId3"/>
            <a:stretch>
              <a:fillRect/>
            </a:stretch>
          </p:blipFill>
          <p:spPr>
            <a:xfrm>
              <a:off x="520122" y="3325961"/>
              <a:ext cx="6764871" cy="2800617"/>
            </a:xfrm>
            <a:prstGeom prst="rect">
              <a:avLst/>
            </a:prstGeom>
          </p:spPr>
        </p:pic>
      </p:grpSp>
      <p:grpSp>
        <p:nvGrpSpPr>
          <p:cNvPr id="11" name="组合 10">
            <a:extLst>
              <a:ext uri="{FF2B5EF4-FFF2-40B4-BE49-F238E27FC236}">
                <a16:creationId xmlns:a16="http://schemas.microsoft.com/office/drawing/2014/main" id="{AF6373DE-5DAE-2712-434D-8935D6D00006}"/>
              </a:ext>
            </a:extLst>
          </p:cNvPr>
          <p:cNvGrpSpPr/>
          <p:nvPr/>
        </p:nvGrpSpPr>
        <p:grpSpPr>
          <a:xfrm>
            <a:off x="770013" y="3397262"/>
            <a:ext cx="4733123" cy="712330"/>
            <a:chOff x="340916" y="1495855"/>
            <a:chExt cx="5215207" cy="784880"/>
          </a:xfrm>
        </p:grpSpPr>
        <p:sp>
          <p:nvSpPr>
            <p:cNvPr id="12" name="矩形 11">
              <a:extLst>
                <a:ext uri="{FF2B5EF4-FFF2-40B4-BE49-F238E27FC236}">
                  <a16:creationId xmlns:a16="http://schemas.microsoft.com/office/drawing/2014/main" id="{FD910B39-D16E-C1BE-A968-4182B898FA64}"/>
                </a:ext>
              </a:extLst>
            </p:cNvPr>
            <p:cNvSpPr/>
            <p:nvPr/>
          </p:nvSpPr>
          <p:spPr>
            <a:xfrm>
              <a:off x="340916" y="2029654"/>
              <a:ext cx="1136091" cy="25108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3" name="组合 12">
              <a:extLst>
                <a:ext uri="{FF2B5EF4-FFF2-40B4-BE49-F238E27FC236}">
                  <a16:creationId xmlns:a16="http://schemas.microsoft.com/office/drawing/2014/main" id="{47CA352E-2DE5-8AC0-1B29-3CC699291FE2}"/>
                </a:ext>
              </a:extLst>
            </p:cNvPr>
            <p:cNvGrpSpPr/>
            <p:nvPr/>
          </p:nvGrpSpPr>
          <p:grpSpPr>
            <a:xfrm>
              <a:off x="1137101" y="1495855"/>
              <a:ext cx="4419022" cy="544230"/>
              <a:chOff x="1137101" y="1495855"/>
              <a:chExt cx="4419022" cy="544230"/>
            </a:xfrm>
          </p:grpSpPr>
          <p:cxnSp>
            <p:nvCxnSpPr>
              <p:cNvPr id="14" name="直接箭头连接符 13">
                <a:extLst>
                  <a:ext uri="{FF2B5EF4-FFF2-40B4-BE49-F238E27FC236}">
                    <a16:creationId xmlns:a16="http://schemas.microsoft.com/office/drawing/2014/main" id="{2449805D-60B6-C9A9-8435-91D80CB084EB}"/>
                  </a:ext>
                </a:extLst>
              </p:cNvPr>
              <p:cNvCxnSpPr>
                <a:cxnSpLocks/>
              </p:cNvCxnSpPr>
              <p:nvPr/>
            </p:nvCxnSpPr>
            <p:spPr>
              <a:xfrm flipH="1">
                <a:off x="1137101" y="1789003"/>
                <a:ext cx="366247" cy="25108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38">
                <a:extLst>
                  <a:ext uri="{FF2B5EF4-FFF2-40B4-BE49-F238E27FC236}">
                    <a16:creationId xmlns:a16="http://schemas.microsoft.com/office/drawing/2014/main" id="{216DE9BC-4B34-0468-7A1E-E917CC58993A}"/>
                  </a:ext>
                </a:extLst>
              </p:cNvPr>
              <p:cNvSpPr txBox="1"/>
              <p:nvPr/>
            </p:nvSpPr>
            <p:spPr>
              <a:xfrm>
                <a:off x="1227972" y="1495855"/>
                <a:ext cx="4328151" cy="378830"/>
              </a:xfrm>
              <a:prstGeom prst="rect">
                <a:avLst/>
              </a:prstGeom>
              <a:noFill/>
            </p:spPr>
            <p:txBody>
              <a:bodyPr wrap="none" rtlCol="0">
                <a:spAutoFit/>
              </a:bodyPr>
              <a:lstStyle/>
              <a:p>
                <a:r>
                  <a:rPr lang="en-US" altLang="zh-CN" sz="1634" dirty="0">
                    <a:solidFill>
                      <a:prstClr val="black"/>
                    </a:solidFill>
                  </a:rPr>
                  <a:t>Define an object of Engine as Car’s attribute</a:t>
                </a:r>
                <a:endParaRPr lang="zh-CN" altLang="en-US" sz="1634" dirty="0">
                  <a:solidFill>
                    <a:prstClr val="black"/>
                  </a:solidFill>
                </a:endParaRPr>
              </a:p>
            </p:txBody>
          </p:sp>
        </p:grpSp>
      </p:grpSp>
      <p:pic>
        <p:nvPicPr>
          <p:cNvPr id="17" name="图片 16">
            <a:extLst>
              <a:ext uri="{FF2B5EF4-FFF2-40B4-BE49-F238E27FC236}">
                <a16:creationId xmlns:a16="http://schemas.microsoft.com/office/drawing/2014/main" id="{408928A5-3F89-BD48-D9CC-C37E28C434BF}"/>
              </a:ext>
            </a:extLst>
          </p:cNvPr>
          <p:cNvPicPr>
            <a:picLocks noChangeAspect="1"/>
          </p:cNvPicPr>
          <p:nvPr/>
        </p:nvPicPr>
        <p:blipFill>
          <a:blip r:embed="rId4"/>
          <a:stretch>
            <a:fillRect/>
          </a:stretch>
        </p:blipFill>
        <p:spPr>
          <a:xfrm>
            <a:off x="7834312" y="295275"/>
            <a:ext cx="1409543" cy="1976870"/>
          </a:xfrm>
          <a:prstGeom prst="rect">
            <a:avLst/>
          </a:prstGeom>
        </p:spPr>
      </p:pic>
      <p:pic>
        <p:nvPicPr>
          <p:cNvPr id="19" name="图片 18">
            <a:extLst>
              <a:ext uri="{FF2B5EF4-FFF2-40B4-BE49-F238E27FC236}">
                <a16:creationId xmlns:a16="http://schemas.microsoft.com/office/drawing/2014/main" id="{E85FE4A0-B98F-A1DD-B042-D2FEBAB322BF}"/>
              </a:ext>
            </a:extLst>
          </p:cNvPr>
          <p:cNvPicPr>
            <a:picLocks noChangeAspect="1"/>
          </p:cNvPicPr>
          <p:nvPr/>
        </p:nvPicPr>
        <p:blipFill>
          <a:blip r:embed="rId5"/>
          <a:stretch>
            <a:fillRect/>
          </a:stretch>
        </p:blipFill>
        <p:spPr>
          <a:xfrm>
            <a:off x="7976572" y="2586617"/>
            <a:ext cx="3488142" cy="2456438"/>
          </a:xfrm>
          <a:prstGeom prst="rect">
            <a:avLst/>
          </a:prstGeom>
        </p:spPr>
      </p:pic>
      <p:grpSp>
        <p:nvGrpSpPr>
          <p:cNvPr id="20" name="组合 19">
            <a:extLst>
              <a:ext uri="{FF2B5EF4-FFF2-40B4-BE49-F238E27FC236}">
                <a16:creationId xmlns:a16="http://schemas.microsoft.com/office/drawing/2014/main" id="{5C3490BC-D132-7EBF-F342-8558D30A8769}"/>
              </a:ext>
            </a:extLst>
          </p:cNvPr>
          <p:cNvGrpSpPr/>
          <p:nvPr/>
        </p:nvGrpSpPr>
        <p:grpSpPr>
          <a:xfrm>
            <a:off x="2261685" y="3617326"/>
            <a:ext cx="4878097" cy="838626"/>
            <a:chOff x="351093" y="1356696"/>
            <a:chExt cx="5374950" cy="924039"/>
          </a:xfrm>
        </p:grpSpPr>
        <p:sp>
          <p:nvSpPr>
            <p:cNvPr id="21" name="矩形 20">
              <a:extLst>
                <a:ext uri="{FF2B5EF4-FFF2-40B4-BE49-F238E27FC236}">
                  <a16:creationId xmlns:a16="http://schemas.microsoft.com/office/drawing/2014/main" id="{8B0F38D9-462E-F03B-8A74-75ECF59BD80F}"/>
                </a:ext>
              </a:extLst>
            </p:cNvPr>
            <p:cNvSpPr/>
            <p:nvPr/>
          </p:nvSpPr>
          <p:spPr>
            <a:xfrm>
              <a:off x="351093" y="2029655"/>
              <a:ext cx="601796" cy="251080"/>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2" name="组合 21">
              <a:extLst>
                <a:ext uri="{FF2B5EF4-FFF2-40B4-BE49-F238E27FC236}">
                  <a16:creationId xmlns:a16="http://schemas.microsoft.com/office/drawing/2014/main" id="{40AA3619-5CEA-7545-0010-96D5D8541EBA}"/>
                </a:ext>
              </a:extLst>
            </p:cNvPr>
            <p:cNvGrpSpPr/>
            <p:nvPr/>
          </p:nvGrpSpPr>
          <p:grpSpPr>
            <a:xfrm>
              <a:off x="930712" y="1356696"/>
              <a:ext cx="4795331" cy="672958"/>
              <a:chOff x="930712" y="1356696"/>
              <a:chExt cx="4795331" cy="672958"/>
            </a:xfrm>
          </p:grpSpPr>
          <p:cxnSp>
            <p:nvCxnSpPr>
              <p:cNvPr id="23" name="直接箭头连接符 22">
                <a:extLst>
                  <a:ext uri="{FF2B5EF4-FFF2-40B4-BE49-F238E27FC236}">
                    <a16:creationId xmlns:a16="http://schemas.microsoft.com/office/drawing/2014/main" id="{25D2BF8F-67ED-25EB-6D06-D093FE035887}"/>
                  </a:ext>
                </a:extLst>
              </p:cNvPr>
              <p:cNvCxnSpPr>
                <a:cxnSpLocks/>
                <a:stCxn id="24" idx="1"/>
              </p:cNvCxnSpPr>
              <p:nvPr/>
            </p:nvCxnSpPr>
            <p:spPr>
              <a:xfrm flipH="1">
                <a:off x="930712" y="1684657"/>
                <a:ext cx="599935" cy="34499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38">
                <a:extLst>
                  <a:ext uri="{FF2B5EF4-FFF2-40B4-BE49-F238E27FC236}">
                    <a16:creationId xmlns:a16="http://schemas.microsoft.com/office/drawing/2014/main" id="{0D90CED4-9F35-2D83-0129-8B7742FCCCB7}"/>
                  </a:ext>
                </a:extLst>
              </p:cNvPr>
              <p:cNvSpPr txBox="1"/>
              <p:nvPr/>
            </p:nvSpPr>
            <p:spPr>
              <a:xfrm>
                <a:off x="1530647" y="1356696"/>
                <a:ext cx="4195396" cy="655920"/>
              </a:xfrm>
              <a:prstGeom prst="rect">
                <a:avLst/>
              </a:prstGeom>
              <a:noFill/>
            </p:spPr>
            <p:txBody>
              <a:bodyPr wrap="none" rtlCol="0">
                <a:spAutoFit/>
              </a:bodyPr>
              <a:lstStyle/>
              <a:p>
                <a:r>
                  <a:rPr lang="en-US" altLang="zh-CN" sz="1634" dirty="0">
                    <a:solidFill>
                      <a:prstClr val="black"/>
                    </a:solidFill>
                  </a:rPr>
                  <a:t>Initialize the object by its own constructor </a:t>
                </a:r>
              </a:p>
              <a:p>
                <a:r>
                  <a:rPr lang="en-US" altLang="zh-CN" sz="1634" dirty="0">
                    <a:solidFill>
                      <a:prstClr val="black"/>
                    </a:solidFill>
                  </a:rPr>
                  <a:t>via initialization list in Car’s constructor</a:t>
                </a:r>
                <a:endParaRPr lang="zh-CN" altLang="en-US" sz="1634" dirty="0">
                  <a:solidFill>
                    <a:prstClr val="black"/>
                  </a:solidFill>
                </a:endParaRPr>
              </a:p>
            </p:txBody>
          </p:sp>
        </p:grpSp>
      </p:grpSp>
      <p:grpSp>
        <p:nvGrpSpPr>
          <p:cNvPr id="28" name="组合 27">
            <a:extLst>
              <a:ext uri="{FF2B5EF4-FFF2-40B4-BE49-F238E27FC236}">
                <a16:creationId xmlns:a16="http://schemas.microsoft.com/office/drawing/2014/main" id="{5835B71F-3CAD-F0D9-E1D0-861B023C8F08}"/>
              </a:ext>
            </a:extLst>
          </p:cNvPr>
          <p:cNvGrpSpPr/>
          <p:nvPr/>
        </p:nvGrpSpPr>
        <p:grpSpPr>
          <a:xfrm>
            <a:off x="8073971" y="379790"/>
            <a:ext cx="4178961" cy="846770"/>
            <a:chOff x="340917" y="1452211"/>
            <a:chExt cx="4604613" cy="933013"/>
          </a:xfrm>
        </p:grpSpPr>
        <p:sp>
          <p:nvSpPr>
            <p:cNvPr id="29" name="矩形 28">
              <a:extLst>
                <a:ext uri="{FF2B5EF4-FFF2-40B4-BE49-F238E27FC236}">
                  <a16:creationId xmlns:a16="http://schemas.microsoft.com/office/drawing/2014/main" id="{A85A013E-E001-2451-ED1C-EC68D77D8040}"/>
                </a:ext>
              </a:extLst>
            </p:cNvPr>
            <p:cNvSpPr/>
            <p:nvPr/>
          </p:nvSpPr>
          <p:spPr>
            <a:xfrm>
              <a:off x="340917" y="2071634"/>
              <a:ext cx="887056" cy="19153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0" name="组合 29">
              <a:extLst>
                <a:ext uri="{FF2B5EF4-FFF2-40B4-BE49-F238E27FC236}">
                  <a16:creationId xmlns:a16="http://schemas.microsoft.com/office/drawing/2014/main" id="{CE6BB647-94DA-EDF7-DD54-8BFB928C14D5}"/>
                </a:ext>
              </a:extLst>
            </p:cNvPr>
            <p:cNvGrpSpPr/>
            <p:nvPr/>
          </p:nvGrpSpPr>
          <p:grpSpPr>
            <a:xfrm>
              <a:off x="853403" y="1452211"/>
              <a:ext cx="4092127" cy="933013"/>
              <a:chOff x="853403" y="1452211"/>
              <a:chExt cx="4092127" cy="933013"/>
            </a:xfrm>
          </p:grpSpPr>
          <p:cxnSp>
            <p:nvCxnSpPr>
              <p:cNvPr id="31" name="直接箭头连接符 30">
                <a:extLst>
                  <a:ext uri="{FF2B5EF4-FFF2-40B4-BE49-F238E27FC236}">
                    <a16:creationId xmlns:a16="http://schemas.microsoft.com/office/drawing/2014/main" id="{F65D05EF-DDED-AD91-A81D-CDB3A17E315C}"/>
                  </a:ext>
                </a:extLst>
              </p:cNvPr>
              <p:cNvCxnSpPr>
                <a:cxnSpLocks/>
              </p:cNvCxnSpPr>
              <p:nvPr/>
            </p:nvCxnSpPr>
            <p:spPr>
              <a:xfrm flipH="1">
                <a:off x="853403" y="1786470"/>
                <a:ext cx="366246" cy="25108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8">
                <a:extLst>
                  <a:ext uri="{FF2B5EF4-FFF2-40B4-BE49-F238E27FC236}">
                    <a16:creationId xmlns:a16="http://schemas.microsoft.com/office/drawing/2014/main" id="{53533272-0C3C-B828-5C9F-22A0B864EDAF}"/>
                  </a:ext>
                </a:extLst>
              </p:cNvPr>
              <p:cNvSpPr txBox="1"/>
              <p:nvPr/>
            </p:nvSpPr>
            <p:spPr>
              <a:xfrm>
                <a:off x="1157009" y="1452211"/>
                <a:ext cx="3788521" cy="933013"/>
              </a:xfrm>
              <a:prstGeom prst="rect">
                <a:avLst/>
              </a:prstGeom>
              <a:noFill/>
            </p:spPr>
            <p:txBody>
              <a:bodyPr wrap="none" rtlCol="0">
                <a:spAutoFit/>
              </a:bodyPr>
              <a:lstStyle/>
              <a:p>
                <a:r>
                  <a:rPr lang="en-US" altLang="zh-CN" sz="1634" dirty="0">
                    <a:solidFill>
                      <a:prstClr val="black"/>
                    </a:solidFill>
                  </a:rPr>
                  <a:t>Call the Car’s default constructor</a:t>
                </a:r>
              </a:p>
              <a:p>
                <a:r>
                  <a:rPr lang="en-US" altLang="zh-CN" sz="1634" dirty="0">
                    <a:solidFill>
                      <a:prstClr val="black"/>
                    </a:solidFill>
                  </a:rPr>
                  <a:t>First, constructs the object in Car class</a:t>
                </a:r>
              </a:p>
              <a:p>
                <a:r>
                  <a:rPr lang="en-US" altLang="zh-CN" sz="1634" dirty="0">
                    <a:solidFill>
                      <a:prstClr val="black"/>
                    </a:solidFill>
                  </a:rPr>
                  <a:t> then, constructs the Car object</a:t>
                </a:r>
                <a:endParaRPr lang="zh-CN" altLang="en-US" sz="1634" dirty="0">
                  <a:solidFill>
                    <a:prstClr val="black"/>
                  </a:solidFill>
                </a:endParaRPr>
              </a:p>
            </p:txBody>
          </p:sp>
        </p:grpSp>
      </p:grpSp>
      <p:grpSp>
        <p:nvGrpSpPr>
          <p:cNvPr id="36" name="组合 35">
            <a:extLst>
              <a:ext uri="{FF2B5EF4-FFF2-40B4-BE49-F238E27FC236}">
                <a16:creationId xmlns:a16="http://schemas.microsoft.com/office/drawing/2014/main" id="{631FB9D0-9A60-A5FB-D287-8CF0A2777A64}"/>
              </a:ext>
            </a:extLst>
          </p:cNvPr>
          <p:cNvGrpSpPr/>
          <p:nvPr/>
        </p:nvGrpSpPr>
        <p:grpSpPr>
          <a:xfrm>
            <a:off x="7950145" y="1115784"/>
            <a:ext cx="2327329" cy="1892355"/>
            <a:chOff x="7950145" y="1115784"/>
            <a:chExt cx="2327329" cy="1892355"/>
          </a:xfrm>
        </p:grpSpPr>
        <p:cxnSp>
          <p:nvCxnSpPr>
            <p:cNvPr id="34" name="直接箭头连接符 33">
              <a:extLst>
                <a:ext uri="{FF2B5EF4-FFF2-40B4-BE49-F238E27FC236}">
                  <a16:creationId xmlns:a16="http://schemas.microsoft.com/office/drawing/2014/main" id="{1382BC9D-29F3-8069-EB68-EBE6CB86375D}"/>
                </a:ext>
              </a:extLst>
            </p:cNvPr>
            <p:cNvCxnSpPr/>
            <p:nvPr/>
          </p:nvCxnSpPr>
          <p:spPr>
            <a:xfrm>
              <a:off x="8705278" y="1115784"/>
              <a:ext cx="638747" cy="14708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2B00257E-9994-CE86-3ABF-8593C972DA2C}"/>
                </a:ext>
              </a:extLst>
            </p:cNvPr>
            <p:cNvSpPr/>
            <p:nvPr/>
          </p:nvSpPr>
          <p:spPr>
            <a:xfrm>
              <a:off x="7950145" y="2589782"/>
              <a:ext cx="2327329" cy="41835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grpSp>
        <p:nvGrpSpPr>
          <p:cNvPr id="43" name="组合 42">
            <a:extLst>
              <a:ext uri="{FF2B5EF4-FFF2-40B4-BE49-F238E27FC236}">
                <a16:creationId xmlns:a16="http://schemas.microsoft.com/office/drawing/2014/main" id="{22B776B7-BC5C-F3E8-4C05-910E56758C9F}"/>
              </a:ext>
            </a:extLst>
          </p:cNvPr>
          <p:cNvGrpSpPr/>
          <p:nvPr/>
        </p:nvGrpSpPr>
        <p:grpSpPr>
          <a:xfrm>
            <a:off x="7766874" y="4542407"/>
            <a:ext cx="4295278" cy="1837178"/>
            <a:chOff x="7766874" y="4542407"/>
            <a:chExt cx="4295278" cy="1837178"/>
          </a:xfrm>
        </p:grpSpPr>
        <p:grpSp>
          <p:nvGrpSpPr>
            <p:cNvPr id="37" name="组合 36">
              <a:extLst>
                <a:ext uri="{FF2B5EF4-FFF2-40B4-BE49-F238E27FC236}">
                  <a16:creationId xmlns:a16="http://schemas.microsoft.com/office/drawing/2014/main" id="{23F19815-32C1-6995-6281-D4BC084AB767}"/>
                </a:ext>
              </a:extLst>
            </p:cNvPr>
            <p:cNvGrpSpPr/>
            <p:nvPr/>
          </p:nvGrpSpPr>
          <p:grpSpPr>
            <a:xfrm>
              <a:off x="7950145" y="4542407"/>
              <a:ext cx="2327329" cy="1020193"/>
              <a:chOff x="7950145" y="2589782"/>
              <a:chExt cx="2327329" cy="1020193"/>
            </a:xfrm>
          </p:grpSpPr>
          <p:cxnSp>
            <p:nvCxnSpPr>
              <p:cNvPr id="38" name="直接箭头连接符 37">
                <a:extLst>
                  <a:ext uri="{FF2B5EF4-FFF2-40B4-BE49-F238E27FC236}">
                    <a16:creationId xmlns:a16="http://schemas.microsoft.com/office/drawing/2014/main" id="{1E12169E-6036-5F9B-2C78-E1E8095E0BBD}"/>
                  </a:ext>
                </a:extLst>
              </p:cNvPr>
              <p:cNvCxnSpPr>
                <a:cxnSpLocks/>
              </p:cNvCxnSpPr>
              <p:nvPr/>
            </p:nvCxnSpPr>
            <p:spPr>
              <a:xfrm flipV="1">
                <a:off x="8646993" y="3008139"/>
                <a:ext cx="373182" cy="6018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9539B594-F15F-521A-F041-D4766CC7FB6E}"/>
                  </a:ext>
                </a:extLst>
              </p:cNvPr>
              <p:cNvSpPr/>
              <p:nvPr/>
            </p:nvSpPr>
            <p:spPr>
              <a:xfrm>
                <a:off x="7950145" y="2589782"/>
                <a:ext cx="2327329" cy="41835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42" name="TextBox 38">
              <a:extLst>
                <a:ext uri="{FF2B5EF4-FFF2-40B4-BE49-F238E27FC236}">
                  <a16:creationId xmlns:a16="http://schemas.microsoft.com/office/drawing/2014/main" id="{7AE83413-BDD7-8836-5C09-3D455D3E240E}"/>
                </a:ext>
              </a:extLst>
            </p:cNvPr>
            <p:cNvSpPr txBox="1"/>
            <p:nvPr/>
          </p:nvSpPr>
          <p:spPr>
            <a:xfrm>
              <a:off x="7766874" y="5532815"/>
              <a:ext cx="4295278" cy="846770"/>
            </a:xfrm>
            <a:prstGeom prst="rect">
              <a:avLst/>
            </a:prstGeom>
            <a:noFill/>
          </p:spPr>
          <p:txBody>
            <a:bodyPr wrap="none" rtlCol="0">
              <a:spAutoFit/>
            </a:bodyPr>
            <a:lstStyle/>
            <a:p>
              <a:r>
                <a:rPr lang="en-US" altLang="zh-CN" sz="1634" dirty="0">
                  <a:solidFill>
                    <a:prstClr val="black"/>
                  </a:solidFill>
                </a:rPr>
                <a:t>When</a:t>
              </a:r>
              <a:r>
                <a:rPr lang="zh-CN" altLang="en-US" sz="1634" dirty="0">
                  <a:solidFill>
                    <a:prstClr val="black"/>
                  </a:solidFill>
                </a:rPr>
                <a:t> </a:t>
              </a:r>
              <a:r>
                <a:rPr lang="en-US" altLang="zh-CN" sz="1634" dirty="0">
                  <a:solidFill>
                    <a:prstClr val="black"/>
                  </a:solidFill>
                </a:rPr>
                <a:t>an object</a:t>
              </a:r>
              <a:r>
                <a:rPr lang="zh-CN" altLang="en-US" sz="1634" dirty="0">
                  <a:solidFill>
                    <a:prstClr val="black"/>
                  </a:solidFill>
                </a:rPr>
                <a:t> </a:t>
              </a:r>
              <a:r>
                <a:rPr lang="en-US" altLang="zh-CN" sz="1634" dirty="0">
                  <a:solidFill>
                    <a:prstClr val="black"/>
                  </a:solidFill>
                </a:rPr>
                <a:t>is destructed, the complier first </a:t>
              </a:r>
            </a:p>
            <a:p>
              <a:r>
                <a:rPr lang="en-US" altLang="zh-CN" sz="1634" dirty="0">
                  <a:solidFill>
                    <a:prstClr val="black"/>
                  </a:solidFill>
                </a:rPr>
                <a:t>destructs Car’s object, and then destructs the </a:t>
              </a:r>
            </a:p>
            <a:p>
              <a:r>
                <a:rPr lang="en-US" altLang="zh-CN" sz="1634" dirty="0">
                  <a:solidFill>
                    <a:prstClr val="black"/>
                  </a:solidFill>
                </a:rPr>
                <a:t>composition object in Car class.</a:t>
              </a:r>
              <a:endParaRPr lang="zh-CN" altLang="en-US" sz="1634" dirty="0">
                <a:solidFill>
                  <a:prstClr val="black"/>
                </a:solidFill>
              </a:endParaRPr>
            </a:p>
          </p:txBody>
        </p:sp>
      </p:grpSp>
    </p:spTree>
    <p:extLst>
      <p:ext uri="{BB962C8B-B14F-4D97-AF65-F5344CB8AC3E}">
        <p14:creationId xmlns:p14="http://schemas.microsoft.com/office/powerpoint/2010/main" val="259508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38178" y="340677"/>
            <a:ext cx="5437752" cy="953047"/>
          </a:xfrm>
        </p:spPr>
        <p:txBody>
          <a:bodyPr>
            <a:noAutofit/>
          </a:bodyPr>
          <a:lstStyle/>
          <a:p>
            <a:r>
              <a:rPr lang="en-US" altLang="zh-CN" sz="4000" dirty="0"/>
              <a:t> Type of Inheritance</a:t>
            </a:r>
          </a:p>
        </p:txBody>
      </p:sp>
      <p:grpSp>
        <p:nvGrpSpPr>
          <p:cNvPr id="7" name="组合 6">
            <a:extLst>
              <a:ext uri="{FF2B5EF4-FFF2-40B4-BE49-F238E27FC236}">
                <a16:creationId xmlns:a16="http://schemas.microsoft.com/office/drawing/2014/main" id="{75755156-CA0E-4EC1-8C36-E56F069C26EF}"/>
              </a:ext>
            </a:extLst>
          </p:cNvPr>
          <p:cNvGrpSpPr/>
          <p:nvPr/>
        </p:nvGrpSpPr>
        <p:grpSpPr>
          <a:xfrm>
            <a:off x="282697" y="1300373"/>
            <a:ext cx="4594103" cy="3531717"/>
            <a:chOff x="282697" y="1300373"/>
            <a:chExt cx="4594103" cy="3531717"/>
          </a:xfrm>
        </p:grpSpPr>
        <p:sp>
          <p:nvSpPr>
            <p:cNvPr id="6" name="Content Placeholder 2"/>
            <p:cNvSpPr txBox="1">
              <a:spLocks/>
            </p:cNvSpPr>
            <p:nvPr/>
          </p:nvSpPr>
          <p:spPr>
            <a:xfrm>
              <a:off x="441865" y="1300373"/>
              <a:ext cx="3986700" cy="1307036"/>
            </a:xfrm>
            <a:prstGeom prst="rect">
              <a:avLst/>
            </a:prstGeom>
          </p:spPr>
          <p:txBody>
            <a:bodyPr/>
            <a:lstStyle>
              <a:lvl1pPr marL="445050" indent="-445050" algn="l" defTabSz="1186800"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64275" indent="-370875" algn="l" defTabSz="118680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83500" indent="-296700" algn="l" defTabSz="1186800"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76900"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702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636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570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504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438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1. Single Inheritance</a:t>
              </a:r>
              <a:endParaRPr lang="zh-CN" altLang="zh-CN" sz="2541" b="1" dirty="0">
                <a:solidFill>
                  <a:prstClr val="black"/>
                </a:solidFill>
              </a:endParaRPr>
            </a:p>
            <a:p>
              <a:pPr marL="129032" lvl="1" indent="0">
                <a:spcBef>
                  <a:spcPts val="1413"/>
                </a:spcBef>
                <a:buSzPct val="68000"/>
                <a:buNone/>
              </a:pPr>
              <a:endParaRPr lang="en-US" sz="2541" b="1" dirty="0">
                <a:solidFill>
                  <a:prstClr val="black"/>
                </a:solidFill>
              </a:endParaRPr>
            </a:p>
            <a:p>
              <a:pPr marL="129032" lvl="1" indent="0">
                <a:spcBef>
                  <a:spcPts val="1413"/>
                </a:spcBef>
                <a:buSzPct val="68000"/>
                <a:buNone/>
              </a:pPr>
              <a:r>
                <a:rPr lang="en-US" sz="2541" b="1" dirty="0">
                  <a:solidFill>
                    <a:prstClr val="black"/>
                  </a:solidFill>
                </a:rPr>
                <a:t>  </a:t>
              </a:r>
            </a:p>
          </p:txBody>
        </p:sp>
        <p:grpSp>
          <p:nvGrpSpPr>
            <p:cNvPr id="4" name="组合 3"/>
            <p:cNvGrpSpPr/>
            <p:nvPr/>
          </p:nvGrpSpPr>
          <p:grpSpPr>
            <a:xfrm>
              <a:off x="282697" y="2240121"/>
              <a:ext cx="4594103" cy="2591969"/>
              <a:chOff x="3510037" y="2122561"/>
              <a:chExt cx="7560840" cy="4743179"/>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0037" y="2122561"/>
                <a:ext cx="7560840" cy="474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箭头连接符 2"/>
              <p:cNvCxnSpPr/>
              <p:nvPr/>
            </p:nvCxnSpPr>
            <p:spPr>
              <a:xfrm flipV="1">
                <a:off x="6225849" y="2872978"/>
                <a:ext cx="0" cy="1265312"/>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8" name="组合 7">
            <a:extLst>
              <a:ext uri="{FF2B5EF4-FFF2-40B4-BE49-F238E27FC236}">
                <a16:creationId xmlns:a16="http://schemas.microsoft.com/office/drawing/2014/main" id="{7451A18D-C712-4563-ADF2-14634FA48770}"/>
              </a:ext>
            </a:extLst>
          </p:cNvPr>
          <p:cNvGrpSpPr/>
          <p:nvPr/>
        </p:nvGrpSpPr>
        <p:grpSpPr>
          <a:xfrm>
            <a:off x="5883441" y="1243894"/>
            <a:ext cx="4676982" cy="3588197"/>
            <a:chOff x="5883441" y="1243894"/>
            <a:chExt cx="4676982" cy="3588197"/>
          </a:xfrm>
        </p:grpSpPr>
        <p:sp>
          <p:nvSpPr>
            <p:cNvPr id="9" name="Content Placeholder 2">
              <a:extLst>
                <a:ext uri="{FF2B5EF4-FFF2-40B4-BE49-F238E27FC236}">
                  <a16:creationId xmlns:a16="http://schemas.microsoft.com/office/drawing/2014/main" id="{48444C25-FF9B-41FB-834A-C630F53171D9}"/>
                </a:ext>
              </a:extLst>
            </p:cNvPr>
            <p:cNvSpPr txBox="1">
              <a:spLocks/>
            </p:cNvSpPr>
            <p:nvPr/>
          </p:nvSpPr>
          <p:spPr>
            <a:xfrm>
              <a:off x="5883441" y="1243894"/>
              <a:ext cx="4676982" cy="522814"/>
            </a:xfrm>
            <a:prstGeom prst="rect">
              <a:avLst/>
            </a:prstGeom>
          </p:spPr>
          <p:txBody>
            <a:bodyPr/>
            <a:lstStyle>
              <a:lvl1pPr marL="445050" indent="-445050" algn="l" defTabSz="1186800"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64275" indent="-370875" algn="l" defTabSz="118680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83500" indent="-296700" algn="l" defTabSz="1186800"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76900"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702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636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570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504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438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129032" lvl="1" indent="0" defTabSz="1077140">
                <a:spcBef>
                  <a:spcPts val="1413"/>
                </a:spcBef>
                <a:buSzPct val="68000"/>
                <a:buNone/>
                <a:defRPr/>
              </a:pPr>
              <a:r>
                <a:rPr lang="en-US" sz="2541" b="1" dirty="0">
                  <a:solidFill>
                    <a:prstClr val="black"/>
                  </a:solidFill>
                  <a:latin typeface="Calibri"/>
                </a:rPr>
                <a:t>2. Multilevel Inheritance</a:t>
              </a:r>
            </a:p>
            <a:p>
              <a:pPr marL="129032" lvl="1" indent="0" defTabSz="1077140">
                <a:spcBef>
                  <a:spcPts val="1413"/>
                </a:spcBef>
                <a:buSzPct val="68000"/>
                <a:buNone/>
                <a:defRPr/>
              </a:pPr>
              <a:r>
                <a:rPr lang="en-US" sz="2541" b="1" dirty="0">
                  <a:solidFill>
                    <a:prstClr val="black"/>
                  </a:solidFill>
                  <a:latin typeface="Calibri"/>
                </a:rPr>
                <a:t>  </a:t>
              </a:r>
            </a:p>
          </p:txBody>
        </p:sp>
        <p:grpSp>
          <p:nvGrpSpPr>
            <p:cNvPr id="10" name="组合 9">
              <a:extLst>
                <a:ext uri="{FF2B5EF4-FFF2-40B4-BE49-F238E27FC236}">
                  <a16:creationId xmlns:a16="http://schemas.microsoft.com/office/drawing/2014/main" id="{04229C77-A1F4-495A-A2D8-2084CEB784D1}"/>
                </a:ext>
              </a:extLst>
            </p:cNvPr>
            <p:cNvGrpSpPr/>
            <p:nvPr/>
          </p:nvGrpSpPr>
          <p:grpSpPr>
            <a:xfrm>
              <a:off x="6692299" y="2166702"/>
              <a:ext cx="2622030" cy="2665389"/>
              <a:chOff x="4460224" y="1527892"/>
              <a:chExt cx="4207241" cy="3906542"/>
            </a:xfrm>
          </p:grpSpPr>
          <p:sp>
            <p:nvSpPr>
              <p:cNvPr id="11" name="文本框 10">
                <a:extLst>
                  <a:ext uri="{FF2B5EF4-FFF2-40B4-BE49-F238E27FC236}">
                    <a16:creationId xmlns:a16="http://schemas.microsoft.com/office/drawing/2014/main" id="{09047284-5C91-477D-A165-B28BEA23137E}"/>
                  </a:ext>
                </a:extLst>
              </p:cNvPr>
              <p:cNvSpPr txBox="1"/>
              <p:nvPr/>
            </p:nvSpPr>
            <p:spPr>
              <a:xfrm>
                <a:off x="6142082" y="1570561"/>
                <a:ext cx="1330356" cy="378830"/>
              </a:xfrm>
              <a:prstGeom prst="rect">
                <a:avLst/>
              </a:prstGeom>
              <a:noFill/>
            </p:spPr>
            <p:txBody>
              <a:bodyPr wrap="none" rtlCol="0">
                <a:spAutoFit/>
              </a:bodyPr>
              <a:lstStyle/>
              <a:p>
                <a:r>
                  <a:rPr lang="en-US" altLang="zh-CN" sz="1634" b="1" dirty="0">
                    <a:solidFill>
                      <a:srgbClr val="00B050"/>
                    </a:solidFill>
                  </a:rPr>
                  <a:t>(Base Class)</a:t>
                </a:r>
                <a:endParaRPr lang="zh-CN" altLang="en-US" sz="1634" b="1" dirty="0">
                  <a:solidFill>
                    <a:srgbClr val="00B050"/>
                  </a:solidFill>
                </a:endParaRPr>
              </a:p>
            </p:txBody>
          </p:sp>
          <p:sp>
            <p:nvSpPr>
              <p:cNvPr id="12" name="文本框 11">
                <a:extLst>
                  <a:ext uri="{FF2B5EF4-FFF2-40B4-BE49-F238E27FC236}">
                    <a16:creationId xmlns:a16="http://schemas.microsoft.com/office/drawing/2014/main" id="{07B33B8E-3692-40FB-97E2-C07F2537516B}"/>
                  </a:ext>
                </a:extLst>
              </p:cNvPr>
              <p:cNvSpPr txBox="1"/>
              <p:nvPr/>
            </p:nvSpPr>
            <p:spPr>
              <a:xfrm>
                <a:off x="6158031" y="3335856"/>
                <a:ext cx="2417179" cy="378830"/>
              </a:xfrm>
              <a:prstGeom prst="rect">
                <a:avLst/>
              </a:prstGeom>
              <a:noFill/>
            </p:spPr>
            <p:txBody>
              <a:bodyPr wrap="none" rtlCol="0">
                <a:spAutoFit/>
              </a:bodyPr>
              <a:lstStyle/>
              <a:p>
                <a:r>
                  <a:rPr lang="en-US" altLang="zh-CN" sz="1634" b="1" dirty="0">
                    <a:solidFill>
                      <a:srgbClr val="00B050"/>
                    </a:solidFill>
                  </a:rPr>
                  <a:t>(Directly Derived Class)</a:t>
                </a:r>
                <a:endParaRPr lang="zh-CN" altLang="en-US" sz="1634" b="1" dirty="0">
                  <a:solidFill>
                    <a:srgbClr val="00B050"/>
                  </a:solidFill>
                </a:endParaRPr>
              </a:p>
            </p:txBody>
          </p:sp>
          <p:sp>
            <p:nvSpPr>
              <p:cNvPr id="13" name="文本框 12">
                <a:extLst>
                  <a:ext uri="{FF2B5EF4-FFF2-40B4-BE49-F238E27FC236}">
                    <a16:creationId xmlns:a16="http://schemas.microsoft.com/office/drawing/2014/main" id="{CA521CC9-BB6F-45B6-B940-B7336CCE32B5}"/>
                  </a:ext>
                </a:extLst>
              </p:cNvPr>
              <p:cNvSpPr txBox="1"/>
              <p:nvPr/>
            </p:nvSpPr>
            <p:spPr>
              <a:xfrm>
                <a:off x="6086023" y="4862252"/>
                <a:ext cx="2581442" cy="378830"/>
              </a:xfrm>
              <a:prstGeom prst="rect">
                <a:avLst/>
              </a:prstGeom>
              <a:noFill/>
            </p:spPr>
            <p:txBody>
              <a:bodyPr wrap="none" rtlCol="0">
                <a:spAutoFit/>
              </a:bodyPr>
              <a:lstStyle/>
              <a:p>
                <a:r>
                  <a:rPr lang="en-US" altLang="zh-CN" sz="1634" b="1" dirty="0">
                    <a:solidFill>
                      <a:srgbClr val="00B050"/>
                    </a:solidFill>
                  </a:rPr>
                  <a:t>(Indirectly Derived Class)</a:t>
                </a:r>
                <a:endParaRPr lang="zh-CN" altLang="en-US" sz="1634" b="1" dirty="0">
                  <a:solidFill>
                    <a:srgbClr val="00B050"/>
                  </a:solidFill>
                </a:endParaRPr>
              </a:p>
            </p:txBody>
          </p:sp>
          <p:pic>
            <p:nvPicPr>
              <p:cNvPr id="14" name="Picture 14">
                <a:extLst>
                  <a:ext uri="{FF2B5EF4-FFF2-40B4-BE49-F238E27FC236}">
                    <a16:creationId xmlns:a16="http://schemas.microsoft.com/office/drawing/2014/main" id="{BFFEA7FD-7A78-4BB8-80C6-80E4E0C02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224" y="1527892"/>
                <a:ext cx="1570093" cy="390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接箭头连接符 14">
                <a:extLst>
                  <a:ext uri="{FF2B5EF4-FFF2-40B4-BE49-F238E27FC236}">
                    <a16:creationId xmlns:a16="http://schemas.microsoft.com/office/drawing/2014/main" id="{EE3FA046-0770-4E93-9752-0198D8C72386}"/>
                  </a:ext>
                </a:extLst>
              </p:cNvPr>
              <p:cNvCxnSpPr/>
              <p:nvPr/>
            </p:nvCxnSpPr>
            <p:spPr>
              <a:xfrm flipV="1">
                <a:off x="5238229" y="3782132"/>
                <a:ext cx="7041" cy="108012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F6E0A23-7A91-4042-8880-CD4144936F52}"/>
                  </a:ext>
                </a:extLst>
              </p:cNvPr>
              <p:cNvCxnSpPr/>
              <p:nvPr/>
            </p:nvCxnSpPr>
            <p:spPr>
              <a:xfrm flipV="1">
                <a:off x="5245270" y="2096308"/>
                <a:ext cx="0" cy="123954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665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21992" y="383195"/>
            <a:ext cx="4389914" cy="651868"/>
          </a:xfrm>
          <a:prstGeom prst="rect">
            <a:avLst/>
          </a:prstGeom>
        </p:spPr>
        <p:txBody>
          <a:bodyPr/>
          <a:lstStyle>
            <a:lvl1pPr marL="445050" indent="-445050" algn="l" defTabSz="1186800"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64275" indent="-370875" algn="l" defTabSz="118680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83500" indent="-296700" algn="l" defTabSz="1186800"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76900"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702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636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570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504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438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3. Multiple Inheritance(MI)</a:t>
            </a:r>
          </a:p>
          <a:p>
            <a:pPr marL="129032" lvl="1" indent="0">
              <a:spcBef>
                <a:spcPts val="1413"/>
              </a:spcBef>
              <a:buSzPct val="68000"/>
              <a:buNone/>
            </a:pPr>
            <a:r>
              <a:rPr lang="en-US" sz="2541" b="1" dirty="0">
                <a:solidFill>
                  <a:prstClr val="black"/>
                </a:solidFill>
              </a:rPr>
              <a:t>  </a:t>
            </a:r>
          </a:p>
        </p:txBody>
      </p:sp>
      <p:grpSp>
        <p:nvGrpSpPr>
          <p:cNvPr id="11" name="组合 10"/>
          <p:cNvGrpSpPr/>
          <p:nvPr/>
        </p:nvGrpSpPr>
        <p:grpSpPr>
          <a:xfrm>
            <a:off x="785476" y="1693529"/>
            <a:ext cx="4559938" cy="2449130"/>
            <a:chOff x="2717949" y="1978050"/>
            <a:chExt cx="7458000" cy="3952265"/>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949" y="1978050"/>
              <a:ext cx="7458000" cy="3952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5022205" y="2456348"/>
              <a:ext cx="1224136" cy="85375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6398741" y="2456348"/>
              <a:ext cx="1215752" cy="85375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92C311B9-F3CA-40D5-B58E-01AAAD6F3E5A}"/>
              </a:ext>
            </a:extLst>
          </p:cNvPr>
          <p:cNvGrpSpPr/>
          <p:nvPr/>
        </p:nvGrpSpPr>
        <p:grpSpPr>
          <a:xfrm>
            <a:off x="6096000" y="343312"/>
            <a:ext cx="5948607" cy="3698469"/>
            <a:chOff x="6096000" y="343312"/>
            <a:chExt cx="5948607" cy="3698469"/>
          </a:xfrm>
        </p:grpSpPr>
        <p:sp>
          <p:nvSpPr>
            <p:cNvPr id="7" name="Content Placeholder 2">
              <a:extLst>
                <a:ext uri="{FF2B5EF4-FFF2-40B4-BE49-F238E27FC236}">
                  <a16:creationId xmlns:a16="http://schemas.microsoft.com/office/drawing/2014/main" id="{6EB0A161-689B-4182-A783-20F76ABDB383}"/>
                </a:ext>
              </a:extLst>
            </p:cNvPr>
            <p:cNvSpPr txBox="1">
              <a:spLocks/>
            </p:cNvSpPr>
            <p:nvPr/>
          </p:nvSpPr>
          <p:spPr>
            <a:xfrm>
              <a:off x="6515692" y="343312"/>
              <a:ext cx="4138453" cy="549016"/>
            </a:xfrm>
            <a:prstGeom prst="rect">
              <a:avLst/>
            </a:prstGeom>
          </p:spPr>
          <p:txBody>
            <a:bodyPr/>
            <a:lstStyle>
              <a:lvl1pPr marL="445050" indent="-445050" algn="l" defTabSz="1186800"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64275" indent="-370875" algn="l" defTabSz="118680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83500" indent="-296700" algn="l" defTabSz="1186800"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76900"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702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636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570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504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438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4. Hierarchical Inheritance</a:t>
              </a:r>
              <a:endParaRPr lang="zh-CN" altLang="zh-CN" sz="2541" b="1" dirty="0">
                <a:solidFill>
                  <a:prstClr val="black"/>
                </a:solidFill>
              </a:endParaRPr>
            </a:p>
            <a:p>
              <a:pPr marL="129032" lvl="1" indent="0">
                <a:spcBef>
                  <a:spcPts val="1413"/>
                </a:spcBef>
                <a:buSzPct val="68000"/>
                <a:buNone/>
              </a:pPr>
              <a:endParaRPr lang="en-US" sz="2541" b="1" dirty="0">
                <a:solidFill>
                  <a:prstClr val="black"/>
                </a:solidFill>
              </a:endParaRPr>
            </a:p>
            <a:p>
              <a:pPr marL="129032" lvl="1" indent="0">
                <a:spcBef>
                  <a:spcPts val="1413"/>
                </a:spcBef>
                <a:buSzPct val="68000"/>
                <a:buNone/>
              </a:pPr>
              <a:r>
                <a:rPr lang="en-US" sz="2541" b="1" dirty="0">
                  <a:solidFill>
                    <a:prstClr val="black"/>
                  </a:solidFill>
                </a:rPr>
                <a:t>  </a:t>
              </a:r>
            </a:p>
          </p:txBody>
        </p:sp>
        <p:grpSp>
          <p:nvGrpSpPr>
            <p:cNvPr id="9" name="组合 8">
              <a:extLst>
                <a:ext uri="{FF2B5EF4-FFF2-40B4-BE49-F238E27FC236}">
                  <a16:creationId xmlns:a16="http://schemas.microsoft.com/office/drawing/2014/main" id="{366E7B52-4D46-4362-A579-FFBF6A1BAC2C}"/>
                </a:ext>
              </a:extLst>
            </p:cNvPr>
            <p:cNvGrpSpPr/>
            <p:nvPr/>
          </p:nvGrpSpPr>
          <p:grpSpPr>
            <a:xfrm>
              <a:off x="6096000" y="1308379"/>
              <a:ext cx="5948607" cy="2733402"/>
              <a:chOff x="2193925" y="1873250"/>
              <a:chExt cx="8824913" cy="3810000"/>
            </a:xfrm>
          </p:grpSpPr>
          <p:pic>
            <p:nvPicPr>
              <p:cNvPr id="10" name="Picture 2">
                <a:extLst>
                  <a:ext uri="{FF2B5EF4-FFF2-40B4-BE49-F238E27FC236}">
                    <a16:creationId xmlns:a16="http://schemas.microsoft.com/office/drawing/2014/main" id="{EE757B5D-EDAF-44CD-87BF-08E1E0FFC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925" y="1873250"/>
                <a:ext cx="8824913"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直接箭头连接符 11">
                <a:extLst>
                  <a:ext uri="{FF2B5EF4-FFF2-40B4-BE49-F238E27FC236}">
                    <a16:creationId xmlns:a16="http://schemas.microsoft.com/office/drawing/2014/main" id="{32F9C737-D099-4E51-AE5B-9555050CF5A4}"/>
                  </a:ext>
                </a:extLst>
              </p:cNvPr>
              <p:cNvCxnSpPr/>
              <p:nvPr/>
            </p:nvCxnSpPr>
            <p:spPr>
              <a:xfrm flipH="1" flipV="1">
                <a:off x="4446141" y="4066282"/>
                <a:ext cx="1440160" cy="92575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0B39925-D590-444F-9696-E6124F6C63B4}"/>
                  </a:ext>
                </a:extLst>
              </p:cNvPr>
              <p:cNvCxnSpPr/>
              <p:nvPr/>
            </p:nvCxnSpPr>
            <p:spPr>
              <a:xfrm flipH="1" flipV="1">
                <a:off x="8982645" y="3922266"/>
                <a:ext cx="1224136" cy="1069774"/>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4ED7A8F-D6F1-4377-93C3-A646AB8EA6C0}"/>
                  </a:ext>
                </a:extLst>
              </p:cNvPr>
              <p:cNvCxnSpPr/>
              <p:nvPr/>
            </p:nvCxnSpPr>
            <p:spPr>
              <a:xfrm flipH="1" flipV="1">
                <a:off x="6606381" y="2410098"/>
                <a:ext cx="2088232" cy="108012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67E5435-4CBB-4316-9092-4A12EA9CF9FA}"/>
                  </a:ext>
                </a:extLst>
              </p:cNvPr>
              <p:cNvCxnSpPr/>
              <p:nvPr/>
            </p:nvCxnSpPr>
            <p:spPr>
              <a:xfrm flipV="1">
                <a:off x="4446141" y="2418608"/>
                <a:ext cx="2076790" cy="114361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D2B8577-E583-4638-BBFE-8359970D2E33}"/>
                  </a:ext>
                </a:extLst>
              </p:cNvPr>
              <p:cNvCxnSpPr/>
              <p:nvPr/>
            </p:nvCxnSpPr>
            <p:spPr>
              <a:xfrm flipV="1">
                <a:off x="3230389" y="4066282"/>
                <a:ext cx="1215752" cy="85375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A3EC585-034B-41AD-9C48-132C3B7730CE}"/>
                  </a:ext>
                </a:extLst>
              </p:cNvPr>
              <p:cNvCxnSpPr/>
              <p:nvPr/>
            </p:nvCxnSpPr>
            <p:spPr>
              <a:xfrm flipV="1">
                <a:off x="7902525" y="3922266"/>
                <a:ext cx="1080120" cy="1069774"/>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5943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7059" y="350480"/>
            <a:ext cx="4363310" cy="483337"/>
          </a:xfrm>
          <a:prstGeom prst="rect">
            <a:avLst/>
          </a:prstGeom>
        </p:spPr>
        <p:txBody>
          <a:bodyPr wrap="none">
            <a:spAutoFit/>
          </a:bodyPr>
          <a:lstStyle/>
          <a:p>
            <a:r>
              <a:rPr lang="en-US" altLang="zh-CN" sz="2541" dirty="0">
                <a:solidFill>
                  <a:prstClr val="black"/>
                </a:solidFill>
              </a:rPr>
              <a:t>Multilevel inheritance example:</a:t>
            </a:r>
            <a:endParaRPr lang="zh-CN" altLang="en-US" sz="2541" dirty="0"/>
          </a:p>
        </p:txBody>
      </p:sp>
      <p:grpSp>
        <p:nvGrpSpPr>
          <p:cNvPr id="17" name="组合 16">
            <a:extLst>
              <a:ext uri="{FF2B5EF4-FFF2-40B4-BE49-F238E27FC236}">
                <a16:creationId xmlns:a16="http://schemas.microsoft.com/office/drawing/2014/main" id="{06DF5AAA-3468-4D18-995B-61C7256E5403}"/>
              </a:ext>
            </a:extLst>
          </p:cNvPr>
          <p:cNvGrpSpPr/>
          <p:nvPr/>
        </p:nvGrpSpPr>
        <p:grpSpPr>
          <a:xfrm>
            <a:off x="3089817" y="1455533"/>
            <a:ext cx="7907568" cy="4568650"/>
            <a:chOff x="3294013" y="1603782"/>
            <a:chExt cx="8712968" cy="5033975"/>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013" y="2078434"/>
              <a:ext cx="8712968" cy="455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25675" y="1603782"/>
              <a:ext cx="1139598" cy="378830"/>
            </a:xfrm>
            <a:prstGeom prst="rect">
              <a:avLst/>
            </a:prstGeom>
            <a:noFill/>
          </p:spPr>
          <p:txBody>
            <a:bodyPr wrap="none" rtlCol="0">
              <a:spAutoFit/>
            </a:bodyPr>
            <a:lstStyle/>
            <a:p>
              <a:r>
                <a:rPr lang="en-US" altLang="zh-CN" sz="1634" dirty="0"/>
                <a:t>Base class</a:t>
              </a:r>
              <a:endParaRPr lang="zh-CN" altLang="en-US" sz="1634" dirty="0"/>
            </a:p>
          </p:txBody>
        </p:sp>
        <p:sp>
          <p:nvSpPr>
            <p:cNvPr id="5" name="TextBox 4"/>
            <p:cNvSpPr txBox="1"/>
            <p:nvPr/>
          </p:nvSpPr>
          <p:spPr>
            <a:xfrm>
              <a:off x="6489658" y="1603782"/>
              <a:ext cx="2179933" cy="378830"/>
            </a:xfrm>
            <a:prstGeom prst="rect">
              <a:avLst/>
            </a:prstGeom>
            <a:noFill/>
          </p:spPr>
          <p:txBody>
            <a:bodyPr wrap="none" rtlCol="0">
              <a:spAutoFit/>
            </a:bodyPr>
            <a:lstStyle/>
            <a:p>
              <a:r>
                <a:rPr lang="en-US" altLang="zh-CN" sz="1634" dirty="0"/>
                <a:t>Directly derived class</a:t>
              </a:r>
              <a:endParaRPr lang="zh-CN" altLang="en-US" sz="1634" dirty="0"/>
            </a:p>
          </p:txBody>
        </p:sp>
        <p:sp>
          <p:nvSpPr>
            <p:cNvPr id="6" name="TextBox 5"/>
            <p:cNvSpPr txBox="1"/>
            <p:nvPr/>
          </p:nvSpPr>
          <p:spPr>
            <a:xfrm>
              <a:off x="9598445" y="1618010"/>
              <a:ext cx="2340663" cy="378830"/>
            </a:xfrm>
            <a:prstGeom prst="rect">
              <a:avLst/>
            </a:prstGeom>
            <a:noFill/>
          </p:spPr>
          <p:txBody>
            <a:bodyPr wrap="none" rtlCol="0">
              <a:spAutoFit/>
            </a:bodyPr>
            <a:lstStyle/>
            <a:p>
              <a:r>
                <a:rPr lang="en-US" altLang="zh-CN" sz="1634" dirty="0"/>
                <a:t>Indirectly derived class</a:t>
              </a:r>
              <a:endParaRPr lang="zh-CN" altLang="en-US" sz="1634" dirty="0"/>
            </a:p>
          </p:txBody>
        </p:sp>
      </p:grpSp>
      <p:grpSp>
        <p:nvGrpSpPr>
          <p:cNvPr id="13" name="组合 12">
            <a:extLst>
              <a:ext uri="{FF2B5EF4-FFF2-40B4-BE49-F238E27FC236}">
                <a16:creationId xmlns:a16="http://schemas.microsoft.com/office/drawing/2014/main" id="{24A0F89D-8217-4426-A667-4D372249BA6A}"/>
              </a:ext>
            </a:extLst>
          </p:cNvPr>
          <p:cNvGrpSpPr/>
          <p:nvPr/>
        </p:nvGrpSpPr>
        <p:grpSpPr>
          <a:xfrm>
            <a:off x="933208" y="1795205"/>
            <a:ext cx="1437740" cy="2679424"/>
            <a:chOff x="917749" y="1978050"/>
            <a:chExt cx="1584176" cy="2952328"/>
          </a:xfrm>
        </p:grpSpPr>
        <p:sp>
          <p:nvSpPr>
            <p:cNvPr id="4" name="矩形 3">
              <a:extLst>
                <a:ext uri="{FF2B5EF4-FFF2-40B4-BE49-F238E27FC236}">
                  <a16:creationId xmlns:a16="http://schemas.microsoft.com/office/drawing/2014/main" id="{69AD2C13-1207-4751-AEF7-3D5F9FD93680}"/>
                </a:ext>
              </a:extLst>
            </p:cNvPr>
            <p:cNvSpPr/>
            <p:nvPr/>
          </p:nvSpPr>
          <p:spPr>
            <a:xfrm>
              <a:off x="917749" y="1978050"/>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Student</a:t>
              </a:r>
              <a:endParaRPr lang="zh-CN" altLang="en-US" sz="1634" dirty="0"/>
            </a:p>
          </p:txBody>
        </p:sp>
        <p:cxnSp>
          <p:nvCxnSpPr>
            <p:cNvPr id="12" name="直接箭头连接符 11">
              <a:extLst>
                <a:ext uri="{FF2B5EF4-FFF2-40B4-BE49-F238E27FC236}">
                  <a16:creationId xmlns:a16="http://schemas.microsoft.com/office/drawing/2014/main" id="{207BB618-BF3B-4D21-8DFA-DA764D9F4974}"/>
                </a:ext>
              </a:extLst>
            </p:cNvPr>
            <p:cNvCxnSpPr>
              <a:stCxn id="14" idx="0"/>
              <a:endCxn id="4" idx="2"/>
            </p:cNvCxnSpPr>
            <p:nvPr/>
          </p:nvCxnSpPr>
          <p:spPr>
            <a:xfrm flipV="1">
              <a:off x="1709837" y="2626122"/>
              <a:ext cx="0" cy="50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6C422168-B250-474F-B045-5C981564F807}"/>
                </a:ext>
              </a:extLst>
            </p:cNvPr>
            <p:cNvSpPr/>
            <p:nvPr/>
          </p:nvSpPr>
          <p:spPr>
            <a:xfrm>
              <a:off x="917749" y="3130178"/>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Student1</a:t>
              </a:r>
              <a:endParaRPr lang="zh-CN" altLang="en-US" sz="1634" dirty="0"/>
            </a:p>
          </p:txBody>
        </p:sp>
        <p:sp>
          <p:nvSpPr>
            <p:cNvPr id="15" name="矩形 14">
              <a:extLst>
                <a:ext uri="{FF2B5EF4-FFF2-40B4-BE49-F238E27FC236}">
                  <a16:creationId xmlns:a16="http://schemas.microsoft.com/office/drawing/2014/main" id="{F3ACF4AF-D3F5-40D4-99DD-947582BE8A52}"/>
                </a:ext>
              </a:extLst>
            </p:cNvPr>
            <p:cNvSpPr/>
            <p:nvPr/>
          </p:nvSpPr>
          <p:spPr>
            <a:xfrm>
              <a:off x="917749" y="4282306"/>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Student2</a:t>
              </a:r>
              <a:endParaRPr lang="zh-CN" altLang="en-US" sz="1634" dirty="0"/>
            </a:p>
          </p:txBody>
        </p:sp>
        <p:cxnSp>
          <p:nvCxnSpPr>
            <p:cNvPr id="16" name="直接箭头连接符 15">
              <a:extLst>
                <a:ext uri="{FF2B5EF4-FFF2-40B4-BE49-F238E27FC236}">
                  <a16:creationId xmlns:a16="http://schemas.microsoft.com/office/drawing/2014/main" id="{6540B115-8D71-470F-ADEA-99FD46460B49}"/>
                </a:ext>
              </a:extLst>
            </p:cNvPr>
            <p:cNvCxnSpPr>
              <a:stCxn id="15" idx="0"/>
              <a:endCxn id="14" idx="2"/>
            </p:cNvCxnSpPr>
            <p:nvPr/>
          </p:nvCxnSpPr>
          <p:spPr>
            <a:xfrm flipV="1">
              <a:off x="1709837" y="3778250"/>
              <a:ext cx="0" cy="50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854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3025</TotalTime>
  <Words>1338</Words>
  <Application>Microsoft Office PowerPoint</Application>
  <PresentationFormat>宽屏</PresentationFormat>
  <Paragraphs>189</Paragraphs>
  <Slides>35</Slides>
  <Notes>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3" baseType="lpstr">
      <vt:lpstr>等线</vt:lpstr>
      <vt:lpstr>Arial</vt:lpstr>
      <vt:lpstr>Calibri</vt:lpstr>
      <vt:lpstr>Franklin Gothic Demi</vt:lpstr>
      <vt:lpstr>Franklin Gothic Medium</vt:lpstr>
      <vt:lpstr>Wingdings</vt:lpstr>
      <vt:lpstr>Office 主题</vt:lpstr>
      <vt:lpstr>Image</vt:lpstr>
      <vt:lpstr>C/C++ Program Design</vt:lpstr>
      <vt:lpstr>Composition and Template</vt:lpstr>
      <vt:lpstr>  Class Containment(Composition)</vt:lpstr>
      <vt:lpstr>PowerPoint 演示文稿</vt:lpstr>
      <vt:lpstr>PowerPoint 演示文稿</vt:lpstr>
      <vt:lpstr>PowerPoint 演示文稿</vt:lpstr>
      <vt:lpstr> Type of Inheritance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Template</vt:lpstr>
      <vt:lpstr>Function Templates</vt:lpstr>
      <vt:lpstr>PowerPoint 演示文稿</vt:lpstr>
      <vt:lpstr> Class Templates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986</cp:revision>
  <dcterms:created xsi:type="dcterms:W3CDTF">2020-09-05T08:11:00Z</dcterms:created>
  <dcterms:modified xsi:type="dcterms:W3CDTF">2022-12-07T00:41:30Z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