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477" r:id="rId3"/>
    <p:sldId id="480" r:id="rId4"/>
    <p:sldId id="1164" r:id="rId5"/>
    <p:sldId id="1165" r:id="rId6"/>
    <p:sldId id="1166" r:id="rId7"/>
    <p:sldId id="1167" r:id="rId8"/>
    <p:sldId id="414" r:id="rId9"/>
    <p:sldId id="1168" r:id="rId10"/>
    <p:sldId id="343" r:id="rId11"/>
    <p:sldId id="1169" r:id="rId12"/>
    <p:sldId id="1170" r:id="rId13"/>
    <p:sldId id="484" r:id="rId14"/>
    <p:sldId id="1171" r:id="rId15"/>
    <p:sldId id="1172" r:id="rId16"/>
    <p:sldId id="483" r:id="rId17"/>
    <p:sldId id="1173" r:id="rId18"/>
    <p:sldId id="1139" r:id="rId19"/>
    <p:sldId id="1138" r:id="rId20"/>
    <p:sldId id="1136" r:id="rId21"/>
    <p:sldId id="1140" r:id="rId22"/>
    <p:sldId id="1163" r:id="rId23"/>
    <p:sldId id="481" r:id="rId24"/>
    <p:sldId id="1155" r:id="rId25"/>
    <p:sldId id="1157" r:id="rId26"/>
    <p:sldId id="1158" r:id="rId27"/>
    <p:sldId id="1159" r:id="rId28"/>
    <p:sldId id="312" r:id="rId29"/>
    <p:sldId id="116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dlee@163.com"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p:scale>
          <a:sx n="83" d="100"/>
          <a:sy n="83" d="100"/>
        </p:scale>
        <p:origin x="1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2022/12/14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2313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7</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8</a:t>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9</a:t>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22</a:t>
            </a:fld>
            <a:endParaRPr lang="en-US" altLang="zh-CN">
              <a:solidFill>
                <a:prstClr val="black"/>
              </a:solidFill>
            </a:endParaRPr>
          </a:p>
        </p:txBody>
      </p:sp>
    </p:spTree>
    <p:extLst>
      <p:ext uri="{BB962C8B-B14F-4D97-AF65-F5344CB8AC3E}">
        <p14:creationId xmlns:p14="http://schemas.microsoft.com/office/powerpoint/2010/main" val="4189853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28</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29</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2022/12/14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2022/12/14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2022/12/14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2022/12/14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14, Exceptions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550402" y="367147"/>
            <a:ext cx="6975984" cy="619632"/>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The following figure explains more about this:</a:t>
            </a:r>
            <a:endParaRPr lang="zh-CN" altLang="zh-CN" sz="254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82" y="1194097"/>
            <a:ext cx="5647765" cy="50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txBox="1">
            <a:spLocks/>
          </p:cNvSpPr>
          <p:nvPr/>
        </p:nvSpPr>
        <p:spPr>
          <a:xfrm>
            <a:off x="5935219" y="1903985"/>
            <a:ext cx="6143069" cy="3665542"/>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178" dirty="0"/>
              <a:t> Steps taken during exception handling:</a:t>
            </a:r>
          </a:p>
          <a:p>
            <a:pPr marL="129032" lvl="1" indent="0">
              <a:spcBef>
                <a:spcPts val="1413"/>
              </a:spcBef>
              <a:buSzPct val="68000"/>
              <a:buNone/>
            </a:pPr>
            <a:r>
              <a:rPr lang="en-US" altLang="zh-CN" sz="2178" dirty="0"/>
              <a:t>1. </a:t>
            </a:r>
            <a:r>
              <a:rPr lang="en-US" altLang="zh-CN" sz="2178" b="1" dirty="0"/>
              <a:t>Hit the exception</a:t>
            </a:r>
            <a:r>
              <a:rPr lang="en-US" altLang="zh-CN" sz="2178" dirty="0"/>
              <a:t>(detect the problem causing exception)</a:t>
            </a:r>
          </a:p>
          <a:p>
            <a:pPr marL="129032" lvl="1" indent="0">
              <a:spcBef>
                <a:spcPts val="1413"/>
              </a:spcBef>
              <a:buSzPct val="68000"/>
              <a:buNone/>
            </a:pPr>
            <a:r>
              <a:rPr lang="en-US" altLang="zh-CN" sz="2178" dirty="0"/>
              <a:t>2. </a:t>
            </a:r>
            <a:r>
              <a:rPr lang="en-US" altLang="zh-CN" sz="2178" b="1" dirty="0"/>
              <a:t>Throw the exception</a:t>
            </a:r>
            <a:r>
              <a:rPr lang="en-US" altLang="zh-CN" sz="2178" dirty="0"/>
              <a:t>(inform that an error has occurred)</a:t>
            </a:r>
          </a:p>
          <a:p>
            <a:pPr marL="129032" lvl="1" indent="0">
              <a:spcBef>
                <a:spcPts val="1413"/>
              </a:spcBef>
              <a:buSzPct val="68000"/>
              <a:buNone/>
            </a:pPr>
            <a:r>
              <a:rPr lang="en-US" altLang="zh-CN" sz="2178" dirty="0"/>
              <a:t>3. </a:t>
            </a:r>
            <a:r>
              <a:rPr lang="en-US" altLang="zh-CN" sz="2178" b="1" dirty="0"/>
              <a:t>Catch the exception</a:t>
            </a:r>
            <a:r>
              <a:rPr lang="en-US" altLang="zh-CN" sz="2178" dirty="0"/>
              <a:t>(receive the appropriate actions)</a:t>
            </a:r>
          </a:p>
          <a:p>
            <a:pPr marL="129032" lvl="1" indent="0">
              <a:spcBef>
                <a:spcPts val="1413"/>
              </a:spcBef>
              <a:buSzPct val="68000"/>
              <a:buNone/>
            </a:pPr>
            <a:r>
              <a:rPr lang="en-US" altLang="zh-CN" sz="2178" dirty="0"/>
              <a:t>4. </a:t>
            </a:r>
            <a:r>
              <a:rPr lang="en-US" altLang="zh-CN" sz="2178" b="1" dirty="0"/>
              <a:t>Handle the exception</a:t>
            </a:r>
            <a:r>
              <a:rPr lang="en-US" altLang="zh-CN" sz="2178" dirty="0"/>
              <a:t>(take appropriate actions)</a:t>
            </a:r>
            <a:endParaRPr lang="zh-CN" altLang="zh-CN" sz="2178" dirty="0"/>
          </a:p>
          <a:p>
            <a:pPr marL="129032" lvl="1" indent="0">
              <a:spcBef>
                <a:spcPts val="1413"/>
              </a:spcBef>
              <a:buSzPct val="68000"/>
              <a:buNone/>
            </a:pPr>
            <a:endParaRPr lang="en-US" sz="2178" dirty="0"/>
          </a:p>
          <a:p>
            <a:pPr marL="129032" lvl="1" indent="0">
              <a:spcBef>
                <a:spcPts val="1413"/>
              </a:spcBef>
              <a:buSzPct val="68000"/>
              <a:buNone/>
            </a:pPr>
            <a:r>
              <a:rPr lang="en-US" sz="2178" dirty="0"/>
              <a:t>  </a:t>
            </a:r>
          </a:p>
        </p:txBody>
      </p:sp>
    </p:spTree>
    <p:extLst>
      <p:ext uri="{BB962C8B-B14F-4D97-AF65-F5344CB8AC3E}">
        <p14:creationId xmlns:p14="http://schemas.microsoft.com/office/powerpoint/2010/main" val="22218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12807F9-C349-31F6-785B-C80FF9BAA7BB}"/>
              </a:ext>
            </a:extLst>
          </p:cNvPr>
          <p:cNvPicPr>
            <a:picLocks noChangeAspect="1"/>
          </p:cNvPicPr>
          <p:nvPr/>
        </p:nvPicPr>
        <p:blipFill>
          <a:blip r:embed="rId2"/>
          <a:stretch>
            <a:fillRect/>
          </a:stretch>
        </p:blipFill>
        <p:spPr>
          <a:xfrm>
            <a:off x="671801" y="1163273"/>
            <a:ext cx="6319157" cy="4581605"/>
          </a:xfrm>
          <a:prstGeom prst="rect">
            <a:avLst/>
          </a:prstGeom>
        </p:spPr>
      </p:pic>
      <p:sp>
        <p:nvSpPr>
          <p:cNvPr id="2" name="椭圆 1"/>
          <p:cNvSpPr/>
          <p:nvPr/>
        </p:nvSpPr>
        <p:spPr>
          <a:xfrm>
            <a:off x="1446592" y="3195884"/>
            <a:ext cx="522814" cy="2614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6" name="椭圆 5"/>
          <p:cNvSpPr/>
          <p:nvPr/>
        </p:nvSpPr>
        <p:spPr>
          <a:xfrm>
            <a:off x="2015897" y="3587995"/>
            <a:ext cx="653518" cy="2614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8" name="Content Placeholder 2"/>
          <p:cNvSpPr txBox="1">
            <a:spLocks/>
          </p:cNvSpPr>
          <p:nvPr/>
        </p:nvSpPr>
        <p:spPr>
          <a:xfrm>
            <a:off x="1782781" y="286629"/>
            <a:ext cx="9596651" cy="653518"/>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80000"/>
              </a:lnSpc>
              <a:spcBef>
                <a:spcPts val="0"/>
              </a:spcBef>
              <a:buSzPct val="68000"/>
              <a:buNone/>
            </a:pPr>
            <a:r>
              <a:rPr lang="en-US" sz="2400" dirty="0">
                <a:solidFill>
                  <a:prstClr val="black"/>
                </a:solidFill>
              </a:rPr>
              <a:t>Example of a program with exception handling using </a:t>
            </a:r>
            <a:r>
              <a:rPr lang="en-US" sz="2400" b="1" dirty="0">
                <a:solidFill>
                  <a:srgbClr val="00B0F0"/>
                </a:solidFill>
              </a:rPr>
              <a:t>try</a:t>
            </a:r>
            <a:r>
              <a:rPr lang="en-US" sz="2400" dirty="0">
                <a:solidFill>
                  <a:prstClr val="black"/>
                </a:solidFill>
              </a:rPr>
              <a:t> and </a:t>
            </a:r>
            <a:r>
              <a:rPr lang="en-US" sz="2400" b="1" dirty="0">
                <a:solidFill>
                  <a:srgbClr val="00B0F0"/>
                </a:solidFill>
              </a:rPr>
              <a:t>catch, </a:t>
            </a:r>
            <a:r>
              <a:rPr lang="en-US" sz="2400" dirty="0">
                <a:solidFill>
                  <a:prstClr val="black"/>
                </a:solidFill>
              </a:rPr>
              <a:t>throw an exception in </a:t>
            </a:r>
            <a:r>
              <a:rPr lang="en-US" sz="2400" b="1" dirty="0">
                <a:solidFill>
                  <a:prstClr val="black"/>
                </a:solidFill>
              </a:rPr>
              <a:t>try</a:t>
            </a:r>
            <a:r>
              <a:rPr lang="en-US" sz="2400" dirty="0">
                <a:solidFill>
                  <a:prstClr val="black"/>
                </a:solidFill>
              </a:rPr>
              <a:t> block in main()</a:t>
            </a:r>
          </a:p>
          <a:p>
            <a:pPr marL="129032" lvl="1" indent="0">
              <a:lnSpc>
                <a:spcPct val="80000"/>
              </a:lnSpc>
              <a:spcBef>
                <a:spcPts val="1413"/>
              </a:spcBef>
              <a:buSzPct val="68000"/>
              <a:buNone/>
            </a:pPr>
            <a:r>
              <a:rPr lang="en-US" sz="2400" dirty="0">
                <a:solidFill>
                  <a:prstClr val="black"/>
                </a:solidFill>
              </a:rPr>
              <a:t>  </a:t>
            </a:r>
          </a:p>
        </p:txBody>
      </p:sp>
      <p:sp>
        <p:nvSpPr>
          <p:cNvPr id="5" name="矩形 4">
            <a:extLst>
              <a:ext uri="{FF2B5EF4-FFF2-40B4-BE49-F238E27FC236}">
                <a16:creationId xmlns:a16="http://schemas.microsoft.com/office/drawing/2014/main" id="{7E653C54-CF62-32A3-AD08-A8E25CBF578C}"/>
              </a:ext>
            </a:extLst>
          </p:cNvPr>
          <p:cNvSpPr/>
          <p:nvPr/>
        </p:nvSpPr>
        <p:spPr>
          <a:xfrm>
            <a:off x="1521374" y="4147870"/>
            <a:ext cx="522814" cy="687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pic>
        <p:nvPicPr>
          <p:cNvPr id="19" name="图片 18">
            <a:extLst>
              <a:ext uri="{FF2B5EF4-FFF2-40B4-BE49-F238E27FC236}">
                <a16:creationId xmlns:a16="http://schemas.microsoft.com/office/drawing/2014/main" id="{05980D92-7815-9D0E-B8C8-B62768FD9FF3}"/>
              </a:ext>
            </a:extLst>
          </p:cNvPr>
          <p:cNvPicPr>
            <a:picLocks noChangeAspect="1"/>
          </p:cNvPicPr>
          <p:nvPr/>
        </p:nvPicPr>
        <p:blipFill>
          <a:blip r:embed="rId3"/>
          <a:stretch>
            <a:fillRect/>
          </a:stretch>
        </p:blipFill>
        <p:spPr>
          <a:xfrm>
            <a:off x="7664443" y="4213073"/>
            <a:ext cx="3390410" cy="392408"/>
          </a:xfrm>
          <a:prstGeom prst="rect">
            <a:avLst/>
          </a:prstGeom>
        </p:spPr>
      </p:pic>
      <p:grpSp>
        <p:nvGrpSpPr>
          <p:cNvPr id="21" name="组合 20">
            <a:extLst>
              <a:ext uri="{FF2B5EF4-FFF2-40B4-BE49-F238E27FC236}">
                <a16:creationId xmlns:a16="http://schemas.microsoft.com/office/drawing/2014/main" id="{48821016-82A1-F392-EF8D-8677B431FDD6}"/>
              </a:ext>
            </a:extLst>
          </p:cNvPr>
          <p:cNvGrpSpPr/>
          <p:nvPr/>
        </p:nvGrpSpPr>
        <p:grpSpPr>
          <a:xfrm>
            <a:off x="2083165" y="3605528"/>
            <a:ext cx="3032558" cy="803749"/>
            <a:chOff x="2184831" y="3972758"/>
            <a:chExt cx="3341430" cy="885612"/>
          </a:xfrm>
        </p:grpSpPr>
        <p:grpSp>
          <p:nvGrpSpPr>
            <p:cNvPr id="11" name="组合 10">
              <a:extLst>
                <a:ext uri="{FF2B5EF4-FFF2-40B4-BE49-F238E27FC236}">
                  <a16:creationId xmlns:a16="http://schemas.microsoft.com/office/drawing/2014/main" id="{E522ECC5-D15F-3FBF-16EA-FA60D1B7B850}"/>
                </a:ext>
              </a:extLst>
            </p:cNvPr>
            <p:cNvGrpSpPr/>
            <p:nvPr/>
          </p:nvGrpSpPr>
          <p:grpSpPr>
            <a:xfrm>
              <a:off x="2184831" y="3972758"/>
              <a:ext cx="3341430" cy="885612"/>
              <a:chOff x="881227" y="4138290"/>
              <a:chExt cx="3341430" cy="885612"/>
            </a:xfrm>
          </p:grpSpPr>
          <p:sp>
            <p:nvSpPr>
              <p:cNvPr id="12" name="椭圆 11">
                <a:extLst>
                  <a:ext uri="{FF2B5EF4-FFF2-40B4-BE49-F238E27FC236}">
                    <a16:creationId xmlns:a16="http://schemas.microsoft.com/office/drawing/2014/main" id="{3E3945AA-6409-1F72-978F-0C274E7992CB}"/>
                  </a:ext>
                </a:extLst>
              </p:cNvPr>
              <p:cNvSpPr/>
              <p:nvPr/>
            </p:nvSpPr>
            <p:spPr>
              <a:xfrm>
                <a:off x="1486353" y="4138290"/>
                <a:ext cx="2736304"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3" name="椭圆 12">
                <a:extLst>
                  <a:ext uri="{FF2B5EF4-FFF2-40B4-BE49-F238E27FC236}">
                    <a16:creationId xmlns:a16="http://schemas.microsoft.com/office/drawing/2014/main" id="{A9861B29-8ED1-6279-AEED-855FCFE6E948}"/>
                  </a:ext>
                </a:extLst>
              </p:cNvPr>
              <p:cNvSpPr/>
              <p:nvPr/>
            </p:nvSpPr>
            <p:spPr>
              <a:xfrm>
                <a:off x="881227" y="4735870"/>
                <a:ext cx="1757254"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cxnSp>
            <p:nvCxnSpPr>
              <p:cNvPr id="14" name="直接箭头连接符 13">
                <a:extLst>
                  <a:ext uri="{FF2B5EF4-FFF2-40B4-BE49-F238E27FC236}">
                    <a16:creationId xmlns:a16="http://schemas.microsoft.com/office/drawing/2014/main" id="{EB621EDF-4F20-4145-E12F-E47DFF198B1E}"/>
                  </a:ext>
                </a:extLst>
              </p:cNvPr>
              <p:cNvCxnSpPr>
                <a:cxnSpLocks/>
                <a:endCxn id="13" idx="7"/>
              </p:cNvCxnSpPr>
              <p:nvPr/>
            </p:nvCxnSpPr>
            <p:spPr>
              <a:xfrm flipH="1">
                <a:off x="2381137" y="4426322"/>
                <a:ext cx="544208" cy="351729"/>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20" name="文本框 19">
              <a:extLst>
                <a:ext uri="{FF2B5EF4-FFF2-40B4-BE49-F238E27FC236}">
                  <a16:creationId xmlns:a16="http://schemas.microsoft.com/office/drawing/2014/main" id="{CE16A84C-8257-494D-7892-73E9315EF973}"/>
                </a:ext>
              </a:extLst>
            </p:cNvPr>
            <p:cNvSpPr txBox="1"/>
            <p:nvPr/>
          </p:nvSpPr>
          <p:spPr>
            <a:xfrm>
              <a:off x="3870077" y="4426322"/>
              <a:ext cx="725443" cy="347956"/>
            </a:xfrm>
            <a:prstGeom prst="rect">
              <a:avLst/>
            </a:prstGeom>
            <a:noFill/>
          </p:spPr>
          <p:txBody>
            <a:bodyPr wrap="none" rtlCol="0">
              <a:spAutoFit/>
            </a:bodyPr>
            <a:lstStyle/>
            <a:p>
              <a:r>
                <a:rPr lang="en-US" altLang="zh-CN" sz="1452" dirty="0">
                  <a:solidFill>
                    <a:schemeClr val="bg1"/>
                  </a:solidFill>
                </a:rPr>
                <a:t>match</a:t>
              </a:r>
              <a:endParaRPr lang="zh-CN" altLang="en-US" sz="1452" dirty="0">
                <a:solidFill>
                  <a:schemeClr val="bg1"/>
                </a:solidFill>
              </a:endParaRPr>
            </a:p>
          </p:txBody>
        </p:sp>
      </p:grpSp>
    </p:spTree>
    <p:extLst>
      <p:ext uri="{BB962C8B-B14F-4D97-AF65-F5344CB8AC3E}">
        <p14:creationId xmlns:p14="http://schemas.microsoft.com/office/powerpoint/2010/main" val="141467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CDDC186-17EB-7DF9-4BD8-60F69BF8F636}"/>
              </a:ext>
            </a:extLst>
          </p:cNvPr>
          <p:cNvPicPr>
            <a:picLocks noChangeAspect="1"/>
          </p:cNvPicPr>
          <p:nvPr/>
        </p:nvPicPr>
        <p:blipFill>
          <a:blip r:embed="rId2"/>
          <a:stretch>
            <a:fillRect/>
          </a:stretch>
        </p:blipFill>
        <p:spPr>
          <a:xfrm>
            <a:off x="1246830" y="1028140"/>
            <a:ext cx="5794744" cy="5455238"/>
          </a:xfrm>
          <a:prstGeom prst="rect">
            <a:avLst/>
          </a:prstGeom>
        </p:spPr>
      </p:pic>
      <p:sp>
        <p:nvSpPr>
          <p:cNvPr id="4" name="Content Placeholder 2"/>
          <p:cNvSpPr txBox="1">
            <a:spLocks/>
          </p:cNvSpPr>
          <p:nvPr/>
        </p:nvSpPr>
        <p:spPr>
          <a:xfrm>
            <a:off x="1684458" y="127030"/>
            <a:ext cx="9236433" cy="718870"/>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400" dirty="0">
                <a:solidFill>
                  <a:prstClr val="black"/>
                </a:solidFill>
              </a:rPr>
              <a:t>Example of a program with exception handling using </a:t>
            </a:r>
            <a:r>
              <a:rPr lang="en-US" sz="2400" b="1" dirty="0">
                <a:solidFill>
                  <a:srgbClr val="00B0F0"/>
                </a:solidFill>
              </a:rPr>
              <a:t>try</a:t>
            </a:r>
            <a:r>
              <a:rPr lang="en-US" sz="2400" dirty="0">
                <a:solidFill>
                  <a:prstClr val="black"/>
                </a:solidFill>
              </a:rPr>
              <a:t> and </a:t>
            </a:r>
            <a:r>
              <a:rPr lang="en-US" sz="2400" b="1" dirty="0">
                <a:solidFill>
                  <a:srgbClr val="00B0F0"/>
                </a:solidFill>
              </a:rPr>
              <a:t>catch, </a:t>
            </a:r>
            <a:r>
              <a:rPr lang="en-US" altLang="zh-CN" sz="2400" dirty="0">
                <a:solidFill>
                  <a:prstClr val="black"/>
                </a:solidFill>
              </a:rPr>
              <a:t>throw an exception in other function, handlers are in main()</a:t>
            </a:r>
          </a:p>
          <a:p>
            <a:pPr marL="129032" lvl="1" indent="0">
              <a:spcBef>
                <a:spcPts val="1413"/>
              </a:spcBef>
              <a:buSzPct val="68000"/>
              <a:buNone/>
            </a:pPr>
            <a:endParaRPr lang="zh-CN" altLang="zh-CN" sz="2400" b="1" dirty="0">
              <a:solidFill>
                <a:srgbClr val="00B0F0"/>
              </a:solidFill>
            </a:endParaRPr>
          </a:p>
          <a:p>
            <a:pPr marL="129032" lvl="1" indent="0">
              <a:spcBef>
                <a:spcPts val="1413"/>
              </a:spcBef>
              <a:buSzPct val="68000"/>
              <a:buNone/>
            </a:pPr>
            <a:endParaRPr lang="en-US" sz="2400" dirty="0">
              <a:solidFill>
                <a:prstClr val="black"/>
              </a:solidFill>
            </a:endParaRPr>
          </a:p>
          <a:p>
            <a:pPr marL="129032" lvl="1" indent="0">
              <a:spcBef>
                <a:spcPts val="1413"/>
              </a:spcBef>
              <a:buSzPct val="68000"/>
              <a:buNone/>
            </a:pPr>
            <a:r>
              <a:rPr lang="en-US" sz="2400" dirty="0">
                <a:solidFill>
                  <a:prstClr val="black"/>
                </a:solidFill>
              </a:rPr>
              <a:t>  </a:t>
            </a:r>
          </a:p>
        </p:txBody>
      </p:sp>
      <p:grpSp>
        <p:nvGrpSpPr>
          <p:cNvPr id="14" name="组合 13"/>
          <p:cNvGrpSpPr/>
          <p:nvPr/>
        </p:nvGrpSpPr>
        <p:grpSpPr>
          <a:xfrm>
            <a:off x="1933514" y="3167593"/>
            <a:ext cx="1083351" cy="2782497"/>
            <a:chOff x="1205781" y="3490218"/>
            <a:chExt cx="1193692" cy="3065900"/>
          </a:xfrm>
        </p:grpSpPr>
        <p:sp>
          <p:nvSpPr>
            <p:cNvPr id="5" name="矩形 4"/>
            <p:cNvSpPr/>
            <p:nvPr/>
          </p:nvSpPr>
          <p:spPr>
            <a:xfrm>
              <a:off x="1205781" y="3490218"/>
              <a:ext cx="576064" cy="1656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1" name="矩形 10"/>
            <p:cNvSpPr/>
            <p:nvPr/>
          </p:nvSpPr>
          <p:spPr>
            <a:xfrm>
              <a:off x="1455909" y="6340094"/>
              <a:ext cx="94356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15" name="组合 14"/>
          <p:cNvGrpSpPr/>
          <p:nvPr/>
        </p:nvGrpSpPr>
        <p:grpSpPr>
          <a:xfrm>
            <a:off x="2458798" y="3997639"/>
            <a:ext cx="895983" cy="1980081"/>
            <a:chOff x="1486353" y="4138290"/>
            <a:chExt cx="987241" cy="2181756"/>
          </a:xfrm>
        </p:grpSpPr>
        <p:sp>
          <p:nvSpPr>
            <p:cNvPr id="6" name="椭圆 5"/>
            <p:cNvSpPr/>
            <p:nvPr/>
          </p:nvSpPr>
          <p:spPr>
            <a:xfrm>
              <a:off x="1486353" y="4138290"/>
              <a:ext cx="655532"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3" name="椭圆 12"/>
            <p:cNvSpPr/>
            <p:nvPr/>
          </p:nvSpPr>
          <p:spPr>
            <a:xfrm>
              <a:off x="1709837" y="6032014"/>
              <a:ext cx="327766"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cxnSp>
          <p:nvCxnSpPr>
            <p:cNvPr id="8" name="直接箭头连接符 7"/>
            <p:cNvCxnSpPr>
              <a:cxnSpLocks/>
              <a:stCxn id="13" idx="0"/>
            </p:cNvCxnSpPr>
            <p:nvPr/>
          </p:nvCxnSpPr>
          <p:spPr>
            <a:xfrm flipH="1" flipV="1">
              <a:off x="1763627" y="4426322"/>
              <a:ext cx="110093" cy="1605692"/>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48153" y="5139664"/>
              <a:ext cx="725441" cy="347956"/>
            </a:xfrm>
            <a:prstGeom prst="rect">
              <a:avLst/>
            </a:prstGeom>
            <a:noFill/>
          </p:spPr>
          <p:txBody>
            <a:bodyPr wrap="none" rtlCol="0">
              <a:spAutoFit/>
            </a:bodyPr>
            <a:lstStyle/>
            <a:p>
              <a:r>
                <a:rPr lang="en-US" altLang="zh-CN" sz="1452" dirty="0">
                  <a:solidFill>
                    <a:schemeClr val="bg1"/>
                  </a:solidFill>
                </a:rPr>
                <a:t>match</a:t>
              </a:r>
              <a:endParaRPr lang="zh-CN" altLang="en-US" sz="1452" dirty="0">
                <a:solidFill>
                  <a:schemeClr val="bg1"/>
                </a:solidFill>
              </a:endParaRPr>
            </a:p>
          </p:txBody>
        </p:sp>
      </p:grpSp>
      <p:pic>
        <p:nvPicPr>
          <p:cNvPr id="16" name="图片 15">
            <a:extLst>
              <a:ext uri="{FF2B5EF4-FFF2-40B4-BE49-F238E27FC236}">
                <a16:creationId xmlns:a16="http://schemas.microsoft.com/office/drawing/2014/main" id="{6627438F-E270-0B85-7B71-79B46A0ECFF9}"/>
              </a:ext>
            </a:extLst>
          </p:cNvPr>
          <p:cNvPicPr>
            <a:picLocks noChangeAspect="1"/>
          </p:cNvPicPr>
          <p:nvPr/>
        </p:nvPicPr>
        <p:blipFill>
          <a:blip r:embed="rId3"/>
          <a:stretch>
            <a:fillRect/>
          </a:stretch>
        </p:blipFill>
        <p:spPr>
          <a:xfrm>
            <a:off x="8315767" y="5596262"/>
            <a:ext cx="2565255" cy="353828"/>
          </a:xfrm>
          <a:prstGeom prst="rect">
            <a:avLst/>
          </a:prstGeom>
        </p:spPr>
      </p:pic>
    </p:spTree>
    <p:extLst>
      <p:ext uri="{BB962C8B-B14F-4D97-AF65-F5344CB8AC3E}">
        <p14:creationId xmlns:p14="http://schemas.microsoft.com/office/powerpoint/2010/main" val="411969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301F089-E273-C197-A393-AB7BB3CB00D5}"/>
              </a:ext>
            </a:extLst>
          </p:cNvPr>
          <p:cNvPicPr>
            <a:picLocks noChangeAspect="1"/>
          </p:cNvPicPr>
          <p:nvPr/>
        </p:nvPicPr>
        <p:blipFill>
          <a:blip r:embed="rId2"/>
          <a:stretch>
            <a:fillRect/>
          </a:stretch>
        </p:blipFill>
        <p:spPr>
          <a:xfrm>
            <a:off x="1196177" y="980277"/>
            <a:ext cx="5719860" cy="5520258"/>
          </a:xfrm>
          <a:prstGeom prst="rect">
            <a:avLst/>
          </a:prstGeom>
        </p:spPr>
      </p:pic>
      <p:grpSp>
        <p:nvGrpSpPr>
          <p:cNvPr id="14" name="组合 13"/>
          <p:cNvGrpSpPr/>
          <p:nvPr/>
        </p:nvGrpSpPr>
        <p:grpSpPr>
          <a:xfrm>
            <a:off x="1915047" y="3167593"/>
            <a:ext cx="1083351" cy="2782497"/>
            <a:chOff x="1205781" y="3490218"/>
            <a:chExt cx="1193692" cy="3065900"/>
          </a:xfrm>
        </p:grpSpPr>
        <p:sp>
          <p:nvSpPr>
            <p:cNvPr id="5" name="矩形 4"/>
            <p:cNvSpPr/>
            <p:nvPr/>
          </p:nvSpPr>
          <p:spPr>
            <a:xfrm>
              <a:off x="1205781" y="3490218"/>
              <a:ext cx="576064" cy="1656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11" name="矩形 10"/>
            <p:cNvSpPr/>
            <p:nvPr/>
          </p:nvSpPr>
          <p:spPr>
            <a:xfrm>
              <a:off x="1455909" y="6340094"/>
              <a:ext cx="94356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grpSp>
        <p:nvGrpSpPr>
          <p:cNvPr id="15" name="组合 14"/>
          <p:cNvGrpSpPr/>
          <p:nvPr/>
        </p:nvGrpSpPr>
        <p:grpSpPr>
          <a:xfrm>
            <a:off x="2431092" y="3997639"/>
            <a:ext cx="1154959" cy="1980081"/>
            <a:chOff x="1486353" y="4138290"/>
            <a:chExt cx="1272594" cy="2181756"/>
          </a:xfrm>
        </p:grpSpPr>
        <p:sp>
          <p:nvSpPr>
            <p:cNvPr id="6" name="椭圆 5"/>
            <p:cNvSpPr/>
            <p:nvPr/>
          </p:nvSpPr>
          <p:spPr>
            <a:xfrm>
              <a:off x="1486353" y="4138290"/>
              <a:ext cx="943564"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13" name="椭圆 12"/>
            <p:cNvSpPr/>
            <p:nvPr/>
          </p:nvSpPr>
          <p:spPr>
            <a:xfrm>
              <a:off x="1709837" y="6032014"/>
              <a:ext cx="327766"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dirty="0">
                <a:solidFill>
                  <a:prstClr val="white"/>
                </a:solidFill>
                <a:latin typeface="Calibri"/>
                <a:ea typeface="宋体" panose="02010600030101010101" pitchFamily="2" charset="-122"/>
              </a:endParaRPr>
            </a:p>
          </p:txBody>
        </p:sp>
        <p:cxnSp>
          <p:nvCxnSpPr>
            <p:cNvPr id="8" name="直接箭头连接符 7"/>
            <p:cNvCxnSpPr>
              <a:cxnSpLocks/>
              <a:stCxn id="13" idx="0"/>
            </p:cNvCxnSpPr>
            <p:nvPr/>
          </p:nvCxnSpPr>
          <p:spPr>
            <a:xfrm flipH="1" flipV="1">
              <a:off x="1763627" y="4426322"/>
              <a:ext cx="110093" cy="1605692"/>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81845" y="4879886"/>
              <a:ext cx="977102" cy="594174"/>
            </a:xfrm>
            <a:prstGeom prst="rect">
              <a:avLst/>
            </a:prstGeom>
            <a:noFill/>
          </p:spPr>
          <p:txBody>
            <a:bodyPr wrap="none" rtlCol="0">
              <a:spAutoFit/>
            </a:bodyPr>
            <a:lstStyle/>
            <a:p>
              <a:pPr defTabSz="1077140">
                <a:defRPr/>
              </a:pPr>
              <a:r>
                <a:rPr lang="en-US" altLang="zh-CN" sz="1452" dirty="0">
                  <a:solidFill>
                    <a:prstClr val="white"/>
                  </a:solidFill>
                  <a:latin typeface="Calibri"/>
                  <a:ea typeface="宋体" panose="02010600030101010101" pitchFamily="2" charset="-122"/>
                </a:rPr>
                <a:t>does not </a:t>
              </a:r>
            </a:p>
            <a:p>
              <a:pPr defTabSz="1077140">
                <a:defRPr/>
              </a:pPr>
              <a:r>
                <a:rPr lang="en-US" altLang="zh-CN" sz="1452" dirty="0">
                  <a:solidFill>
                    <a:prstClr val="white"/>
                  </a:solidFill>
                  <a:latin typeface="Calibri"/>
                  <a:ea typeface="宋体" panose="02010600030101010101" pitchFamily="2" charset="-122"/>
                </a:rPr>
                <a:t>match</a:t>
              </a:r>
              <a:endParaRPr lang="zh-CN" altLang="en-US" sz="1452" dirty="0">
                <a:solidFill>
                  <a:prstClr val="white"/>
                </a:solidFill>
                <a:latin typeface="Calibri"/>
                <a:ea typeface="宋体" panose="02010600030101010101" pitchFamily="2" charset="-122"/>
              </a:endParaRPr>
            </a:p>
          </p:txBody>
        </p:sp>
      </p:grpSp>
      <p:sp>
        <p:nvSpPr>
          <p:cNvPr id="7" name="文本框 6">
            <a:extLst>
              <a:ext uri="{FF2B5EF4-FFF2-40B4-BE49-F238E27FC236}">
                <a16:creationId xmlns:a16="http://schemas.microsoft.com/office/drawing/2014/main" id="{0590F492-B34C-468D-8B2C-467B0C547172}"/>
              </a:ext>
            </a:extLst>
          </p:cNvPr>
          <p:cNvSpPr txBox="1"/>
          <p:nvPr/>
        </p:nvSpPr>
        <p:spPr>
          <a:xfrm>
            <a:off x="1347803" y="149280"/>
            <a:ext cx="9135469" cy="830997"/>
          </a:xfrm>
          <a:prstGeom prst="rect">
            <a:avLst/>
          </a:prstGeom>
          <a:noFill/>
        </p:spPr>
        <p:txBody>
          <a:bodyPr wrap="square" rtlCol="0">
            <a:spAutoFit/>
          </a:bodyPr>
          <a:lstStyle/>
          <a:p>
            <a:pPr defTabSz="1077140">
              <a:defRPr/>
            </a:pPr>
            <a:r>
              <a:rPr lang="en-US" altLang="zh-CN" sz="2400" b="1" dirty="0">
                <a:solidFill>
                  <a:prstClr val="black"/>
                </a:solidFill>
                <a:latin typeface="Calibri"/>
                <a:ea typeface="宋体" panose="02010600030101010101" pitchFamily="2" charset="-122"/>
              </a:rPr>
              <a:t>Note:</a:t>
            </a:r>
            <a:r>
              <a:rPr lang="en-US" altLang="zh-CN" sz="2400" dirty="0">
                <a:solidFill>
                  <a:prstClr val="black"/>
                </a:solidFill>
                <a:latin typeface="Calibri"/>
                <a:ea typeface="宋体" panose="02010600030101010101" pitchFamily="2" charset="-122"/>
              </a:rPr>
              <a:t> In general, no conversions are  applied when matching exceptions to catch clauses.</a:t>
            </a:r>
          </a:p>
        </p:txBody>
      </p:sp>
      <p:pic>
        <p:nvPicPr>
          <p:cNvPr id="17" name="图片 16">
            <a:extLst>
              <a:ext uri="{FF2B5EF4-FFF2-40B4-BE49-F238E27FC236}">
                <a16:creationId xmlns:a16="http://schemas.microsoft.com/office/drawing/2014/main" id="{B6BCF2FD-B2D3-04C0-C9B3-812A87747A24}"/>
              </a:ext>
            </a:extLst>
          </p:cNvPr>
          <p:cNvPicPr>
            <a:picLocks noChangeAspect="1"/>
          </p:cNvPicPr>
          <p:nvPr/>
        </p:nvPicPr>
        <p:blipFill>
          <a:blip r:embed="rId3"/>
          <a:stretch>
            <a:fillRect/>
          </a:stretch>
        </p:blipFill>
        <p:spPr>
          <a:xfrm>
            <a:off x="7077778" y="4866740"/>
            <a:ext cx="5028573" cy="530720"/>
          </a:xfrm>
          <a:prstGeom prst="rect">
            <a:avLst/>
          </a:prstGeom>
        </p:spPr>
      </p:pic>
      <p:sp>
        <p:nvSpPr>
          <p:cNvPr id="2" name="椭圆 1">
            <a:extLst>
              <a:ext uri="{FF2B5EF4-FFF2-40B4-BE49-F238E27FC236}">
                <a16:creationId xmlns:a16="http://schemas.microsoft.com/office/drawing/2014/main" id="{1E622C42-5E3E-2EC8-1CE4-633D44CF8DEF}"/>
              </a:ext>
            </a:extLst>
          </p:cNvPr>
          <p:cNvSpPr/>
          <p:nvPr/>
        </p:nvSpPr>
        <p:spPr>
          <a:xfrm>
            <a:off x="7065804" y="4866741"/>
            <a:ext cx="1016004" cy="5307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dirty="0">
              <a:solidFill>
                <a:prstClr val="white"/>
              </a:solidFill>
              <a:latin typeface="Calibri"/>
              <a:ea typeface="宋体" panose="02010600030101010101" pitchFamily="2" charset="-122"/>
            </a:endParaRPr>
          </a:p>
        </p:txBody>
      </p:sp>
    </p:spTree>
    <p:extLst>
      <p:ext uri="{BB962C8B-B14F-4D97-AF65-F5344CB8AC3E}">
        <p14:creationId xmlns:p14="http://schemas.microsoft.com/office/powerpoint/2010/main" val="213627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49378539-B19E-FB48-DE42-027A24C339B2}"/>
              </a:ext>
            </a:extLst>
          </p:cNvPr>
          <p:cNvGrpSpPr/>
          <p:nvPr/>
        </p:nvGrpSpPr>
        <p:grpSpPr>
          <a:xfrm>
            <a:off x="290804" y="203619"/>
            <a:ext cx="5401972" cy="6558323"/>
            <a:chOff x="3102480" y="330200"/>
            <a:chExt cx="5952173" cy="7226300"/>
          </a:xfrm>
        </p:grpSpPr>
        <p:pic>
          <p:nvPicPr>
            <p:cNvPr id="21" name="图片 20">
              <a:extLst>
                <a:ext uri="{FF2B5EF4-FFF2-40B4-BE49-F238E27FC236}">
                  <a16:creationId xmlns:a16="http://schemas.microsoft.com/office/drawing/2014/main" id="{31C12601-C4EF-3210-DAB9-C1E98FED0889}"/>
                </a:ext>
              </a:extLst>
            </p:cNvPr>
            <p:cNvPicPr>
              <a:picLocks noChangeAspect="1"/>
            </p:cNvPicPr>
            <p:nvPr/>
          </p:nvPicPr>
          <p:blipFill>
            <a:blip r:embed="rId2"/>
            <a:stretch>
              <a:fillRect/>
            </a:stretch>
          </p:blipFill>
          <p:spPr>
            <a:xfrm>
              <a:off x="3105944" y="330200"/>
              <a:ext cx="5948709" cy="5859681"/>
            </a:xfrm>
            <a:prstGeom prst="rect">
              <a:avLst/>
            </a:prstGeom>
          </p:spPr>
        </p:pic>
        <p:pic>
          <p:nvPicPr>
            <p:cNvPr id="27" name="图片 26">
              <a:extLst>
                <a:ext uri="{FF2B5EF4-FFF2-40B4-BE49-F238E27FC236}">
                  <a16:creationId xmlns:a16="http://schemas.microsoft.com/office/drawing/2014/main" id="{683005A7-E54C-05F6-0934-073BA05F67BE}"/>
                </a:ext>
              </a:extLst>
            </p:cNvPr>
            <p:cNvPicPr>
              <a:picLocks noChangeAspect="1"/>
            </p:cNvPicPr>
            <p:nvPr/>
          </p:nvPicPr>
          <p:blipFill>
            <a:blip r:embed="rId3"/>
            <a:stretch>
              <a:fillRect/>
            </a:stretch>
          </p:blipFill>
          <p:spPr>
            <a:xfrm>
              <a:off x="3102480" y="6189881"/>
              <a:ext cx="5952173" cy="1366619"/>
            </a:xfrm>
            <a:prstGeom prst="rect">
              <a:avLst/>
            </a:prstGeom>
          </p:spPr>
        </p:pic>
      </p:grpSp>
      <p:sp>
        <p:nvSpPr>
          <p:cNvPr id="8" name="Content Placeholder 2"/>
          <p:cNvSpPr txBox="1">
            <a:spLocks/>
          </p:cNvSpPr>
          <p:nvPr/>
        </p:nvSpPr>
        <p:spPr>
          <a:xfrm>
            <a:off x="6289793" y="96176"/>
            <a:ext cx="4901385" cy="457463"/>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400" dirty="0">
                <a:solidFill>
                  <a:prstClr val="black"/>
                </a:solidFill>
              </a:rPr>
              <a:t> Define and using exception </a:t>
            </a:r>
            <a:r>
              <a:rPr lang="en-US" altLang="zh-CN" sz="2400" dirty="0">
                <a:solidFill>
                  <a:prstClr val="black"/>
                </a:solidFill>
              </a:rPr>
              <a:t>class</a:t>
            </a:r>
            <a:endParaRPr lang="zh-CN" altLang="zh-CN" sz="2400" b="1" dirty="0">
              <a:solidFill>
                <a:prstClr val="black"/>
              </a:solidFill>
            </a:endParaRPr>
          </a:p>
          <a:p>
            <a:pPr marL="129032" lvl="1" indent="0">
              <a:spcBef>
                <a:spcPts val="1413"/>
              </a:spcBef>
              <a:buSzPct val="68000"/>
              <a:buNone/>
            </a:pPr>
            <a:endParaRPr lang="en-US" sz="2400" dirty="0">
              <a:solidFill>
                <a:prstClr val="black"/>
              </a:solidFill>
            </a:endParaRPr>
          </a:p>
          <a:p>
            <a:pPr marL="129032" lvl="1" indent="0">
              <a:spcBef>
                <a:spcPts val="1413"/>
              </a:spcBef>
              <a:buSzPct val="68000"/>
              <a:buNone/>
            </a:pPr>
            <a:r>
              <a:rPr lang="en-US" sz="2400" dirty="0">
                <a:solidFill>
                  <a:prstClr val="black"/>
                </a:solidFill>
              </a:rPr>
              <a:t>  </a:t>
            </a:r>
          </a:p>
        </p:txBody>
      </p:sp>
      <p:grpSp>
        <p:nvGrpSpPr>
          <p:cNvPr id="9" name="组合 8"/>
          <p:cNvGrpSpPr/>
          <p:nvPr/>
        </p:nvGrpSpPr>
        <p:grpSpPr>
          <a:xfrm>
            <a:off x="671800" y="1141687"/>
            <a:ext cx="6143070" cy="1191958"/>
            <a:chOff x="413693" y="1469757"/>
            <a:chExt cx="6768753" cy="1313361"/>
          </a:xfrm>
        </p:grpSpPr>
        <p:sp>
          <p:nvSpPr>
            <p:cNvPr id="3" name="矩形 2"/>
            <p:cNvSpPr/>
            <p:nvPr/>
          </p:nvSpPr>
          <p:spPr>
            <a:xfrm>
              <a:off x="413693" y="1469757"/>
              <a:ext cx="3600400" cy="13133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4" name="圆角矩形标注 3"/>
            <p:cNvSpPr/>
            <p:nvPr/>
          </p:nvSpPr>
          <p:spPr>
            <a:xfrm>
              <a:off x="4014093" y="1570742"/>
              <a:ext cx="3168353" cy="475080"/>
            </a:xfrm>
            <a:prstGeom prst="wedgeRoundRectCallout">
              <a:avLst>
                <a:gd name="adj1" fmla="val -61705"/>
                <a:gd name="adj2" fmla="val -463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15" dirty="0"/>
                <a:t>Define your exception class</a:t>
              </a:r>
              <a:endParaRPr lang="zh-CN" altLang="en-US" sz="1815" dirty="0"/>
            </a:p>
          </p:txBody>
        </p:sp>
      </p:grpSp>
      <p:grpSp>
        <p:nvGrpSpPr>
          <p:cNvPr id="10" name="组合 9"/>
          <p:cNvGrpSpPr/>
          <p:nvPr/>
        </p:nvGrpSpPr>
        <p:grpSpPr>
          <a:xfrm>
            <a:off x="1092203" y="2924380"/>
            <a:ext cx="4641904" cy="640896"/>
            <a:chOff x="1061765" y="3180670"/>
            <a:chExt cx="5114690" cy="706172"/>
          </a:xfrm>
        </p:grpSpPr>
        <p:sp>
          <p:nvSpPr>
            <p:cNvPr id="13" name="矩形 12"/>
            <p:cNvSpPr/>
            <p:nvPr/>
          </p:nvSpPr>
          <p:spPr>
            <a:xfrm>
              <a:off x="1061765" y="3180670"/>
              <a:ext cx="1728192" cy="198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4" name="圆角矩形标注 13"/>
            <p:cNvSpPr/>
            <p:nvPr/>
          </p:nvSpPr>
          <p:spPr>
            <a:xfrm>
              <a:off x="3149996" y="3274194"/>
              <a:ext cx="3026459" cy="612648"/>
            </a:xfrm>
            <a:prstGeom prst="wedgeRoundRectCallout">
              <a:avLst>
                <a:gd name="adj1" fmla="val -61705"/>
                <a:gd name="adj2" fmla="val -463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15" dirty="0"/>
                <a:t>Throw the exception and invoke the constructor</a:t>
              </a:r>
              <a:endParaRPr lang="zh-CN" altLang="en-US" sz="1815" dirty="0"/>
            </a:p>
          </p:txBody>
        </p:sp>
      </p:grpSp>
      <p:grpSp>
        <p:nvGrpSpPr>
          <p:cNvPr id="11" name="组合 10"/>
          <p:cNvGrpSpPr/>
          <p:nvPr/>
        </p:nvGrpSpPr>
        <p:grpSpPr>
          <a:xfrm>
            <a:off x="933208" y="4017769"/>
            <a:ext cx="7188698" cy="1371785"/>
            <a:chOff x="773733" y="4491880"/>
            <a:chExt cx="7920880" cy="1511504"/>
          </a:xfrm>
        </p:grpSpPr>
        <p:sp>
          <p:nvSpPr>
            <p:cNvPr id="15" name="矩形 14"/>
            <p:cNvSpPr/>
            <p:nvPr/>
          </p:nvSpPr>
          <p:spPr>
            <a:xfrm>
              <a:off x="773733" y="5088302"/>
              <a:ext cx="5256584" cy="9150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6" name="圆角矩形标注 15"/>
            <p:cNvSpPr/>
            <p:nvPr/>
          </p:nvSpPr>
          <p:spPr>
            <a:xfrm>
              <a:off x="5130218" y="4491880"/>
              <a:ext cx="3564395" cy="475081"/>
            </a:xfrm>
            <a:prstGeom prst="wedgeRoundRectCallout">
              <a:avLst>
                <a:gd name="adj1" fmla="val -51709"/>
                <a:gd name="adj2" fmla="val 92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15" dirty="0"/>
                <a:t>Catch and  handle the exception</a:t>
              </a:r>
              <a:endParaRPr lang="zh-CN" altLang="en-US" sz="1815" dirty="0"/>
            </a:p>
          </p:txBody>
        </p:sp>
      </p:grpSp>
      <p:grpSp>
        <p:nvGrpSpPr>
          <p:cNvPr id="26" name="组合 25"/>
          <p:cNvGrpSpPr/>
          <p:nvPr/>
        </p:nvGrpSpPr>
        <p:grpSpPr>
          <a:xfrm>
            <a:off x="475746" y="3886463"/>
            <a:ext cx="1195193" cy="2352245"/>
            <a:chOff x="413693" y="4282306"/>
            <a:chExt cx="1316926" cy="2591826"/>
          </a:xfrm>
        </p:grpSpPr>
        <p:sp>
          <p:nvSpPr>
            <p:cNvPr id="2" name="矩形 1"/>
            <p:cNvSpPr/>
            <p:nvPr/>
          </p:nvSpPr>
          <p:spPr>
            <a:xfrm>
              <a:off x="938531" y="6658108"/>
              <a:ext cx="792088" cy="216024"/>
            </a:xfrm>
            <a:prstGeom prst="rect">
              <a:avLst/>
            </a:prstGeom>
            <a:noFill/>
            <a:ln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12" name="直接连接符 11"/>
            <p:cNvCxnSpPr/>
            <p:nvPr/>
          </p:nvCxnSpPr>
          <p:spPr>
            <a:xfrm flipH="1">
              <a:off x="413693" y="6786902"/>
              <a:ext cx="48373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cxnSpLocks/>
            </p:cNvCxnSpPr>
            <p:nvPr/>
          </p:nvCxnSpPr>
          <p:spPr>
            <a:xfrm flipV="1">
              <a:off x="413693" y="4282306"/>
              <a:ext cx="648072" cy="2536781"/>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cxnSp>
        <p:nvCxnSpPr>
          <p:cNvPr id="20" name="直接箭头连接符 19"/>
          <p:cNvCxnSpPr/>
          <p:nvPr/>
        </p:nvCxnSpPr>
        <p:spPr>
          <a:xfrm>
            <a:off x="1063912" y="3886462"/>
            <a:ext cx="914925" cy="392111"/>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cxnSpLocks/>
          </p:cNvCxnSpPr>
          <p:nvPr/>
        </p:nvCxnSpPr>
        <p:spPr>
          <a:xfrm flipH="1" flipV="1">
            <a:off x="1202224" y="2644779"/>
            <a:ext cx="752591" cy="1568443"/>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202224" y="2644779"/>
            <a:ext cx="515205" cy="196055"/>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020167" y="3066376"/>
            <a:ext cx="612188" cy="1551579"/>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2932B19-E0B9-6604-EB45-477AA8049DC0}"/>
              </a:ext>
            </a:extLst>
          </p:cNvPr>
          <p:cNvPicPr>
            <a:picLocks noChangeAspect="1"/>
          </p:cNvPicPr>
          <p:nvPr/>
        </p:nvPicPr>
        <p:blipFill>
          <a:blip r:embed="rId4"/>
          <a:stretch>
            <a:fillRect/>
          </a:stretch>
        </p:blipFill>
        <p:spPr>
          <a:xfrm>
            <a:off x="8317961" y="5623237"/>
            <a:ext cx="2439088" cy="615471"/>
          </a:xfrm>
          <a:prstGeom prst="rect">
            <a:avLst/>
          </a:prstGeom>
        </p:spPr>
      </p:pic>
    </p:spTree>
    <p:extLst>
      <p:ext uri="{BB962C8B-B14F-4D97-AF65-F5344CB8AC3E}">
        <p14:creationId xmlns:p14="http://schemas.microsoft.com/office/powerpoint/2010/main" val="209916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ABB74C9-89FA-EAD9-1F01-2D45B6A2D224}"/>
              </a:ext>
            </a:extLst>
          </p:cNvPr>
          <p:cNvPicPr>
            <a:picLocks noChangeAspect="1"/>
          </p:cNvPicPr>
          <p:nvPr/>
        </p:nvPicPr>
        <p:blipFill>
          <a:blip r:embed="rId2"/>
          <a:stretch>
            <a:fillRect/>
          </a:stretch>
        </p:blipFill>
        <p:spPr>
          <a:xfrm>
            <a:off x="473637" y="200265"/>
            <a:ext cx="4719918" cy="6457470"/>
          </a:xfrm>
          <a:prstGeom prst="rect">
            <a:avLst/>
          </a:prstGeom>
        </p:spPr>
      </p:pic>
      <p:sp>
        <p:nvSpPr>
          <p:cNvPr id="4" name="Content Placeholder 2"/>
          <p:cNvSpPr txBox="1">
            <a:spLocks/>
          </p:cNvSpPr>
          <p:nvPr/>
        </p:nvSpPr>
        <p:spPr>
          <a:xfrm>
            <a:off x="5358659" y="200265"/>
            <a:ext cx="6814869" cy="579781"/>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400" dirty="0">
                <a:solidFill>
                  <a:prstClr val="black"/>
                </a:solidFill>
              </a:rPr>
              <a:t> Handling exceptions from an inheritance hierarchy</a:t>
            </a:r>
          </a:p>
        </p:txBody>
      </p:sp>
      <p:sp>
        <p:nvSpPr>
          <p:cNvPr id="3" name="矩形 2"/>
          <p:cNvSpPr/>
          <p:nvPr/>
        </p:nvSpPr>
        <p:spPr>
          <a:xfrm>
            <a:off x="983011" y="880120"/>
            <a:ext cx="4182515" cy="8497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0" name="矩形 9"/>
          <p:cNvSpPr/>
          <p:nvPr/>
        </p:nvSpPr>
        <p:spPr>
          <a:xfrm>
            <a:off x="1259967" y="2206177"/>
            <a:ext cx="2744776" cy="4574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1" name="矩形 10"/>
          <p:cNvSpPr/>
          <p:nvPr/>
        </p:nvSpPr>
        <p:spPr>
          <a:xfrm>
            <a:off x="1182443" y="3951814"/>
            <a:ext cx="3438589" cy="22219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2" name="文本框 11">
            <a:extLst>
              <a:ext uri="{FF2B5EF4-FFF2-40B4-BE49-F238E27FC236}">
                <a16:creationId xmlns:a16="http://schemas.microsoft.com/office/drawing/2014/main" id="{4ECCCA19-5599-10D7-57CD-4AD532A7F4E9}"/>
              </a:ext>
            </a:extLst>
          </p:cNvPr>
          <p:cNvSpPr txBox="1"/>
          <p:nvPr/>
        </p:nvSpPr>
        <p:spPr>
          <a:xfrm>
            <a:off x="5656694" y="1304986"/>
            <a:ext cx="6124912" cy="1768113"/>
          </a:xfrm>
          <a:prstGeom prst="rect">
            <a:avLst/>
          </a:prstGeom>
          <a:noFill/>
        </p:spPr>
        <p:txBody>
          <a:bodyPr wrap="square">
            <a:spAutoFit/>
          </a:bodyPr>
          <a:lstStyle/>
          <a:p>
            <a:r>
              <a:rPr lang="en-US" altLang="zh-CN" sz="2178" b="1" dirty="0"/>
              <a:t>Note:</a:t>
            </a:r>
            <a:r>
              <a:rPr lang="en-US" altLang="zh-CN" sz="2178" dirty="0"/>
              <a:t> A kind of conversion is applied when matching exceptions to </a:t>
            </a:r>
            <a:r>
              <a:rPr lang="en-US" altLang="zh-CN" sz="2178" b="1" dirty="0"/>
              <a:t>catch clauses</a:t>
            </a:r>
            <a:r>
              <a:rPr lang="en-US" altLang="zh-CN" sz="2178" dirty="0"/>
              <a:t>. That is inheritance-based conversions. A catch clause for base class exceptions is allowed to handle exceptions of derived class types, too. </a:t>
            </a:r>
            <a:endParaRPr lang="zh-CN" altLang="en-US" sz="2178" dirty="0"/>
          </a:p>
        </p:txBody>
      </p:sp>
      <p:grpSp>
        <p:nvGrpSpPr>
          <p:cNvPr id="13" name="组合 12">
            <a:extLst>
              <a:ext uri="{FF2B5EF4-FFF2-40B4-BE49-F238E27FC236}">
                <a16:creationId xmlns:a16="http://schemas.microsoft.com/office/drawing/2014/main" id="{4E9B9F81-1162-A68A-DDDB-F6BF8748F6E4}"/>
              </a:ext>
            </a:extLst>
          </p:cNvPr>
          <p:cNvGrpSpPr/>
          <p:nvPr/>
        </p:nvGrpSpPr>
        <p:grpSpPr>
          <a:xfrm>
            <a:off x="1390671" y="4343925"/>
            <a:ext cx="7629822" cy="1045629"/>
            <a:chOff x="1421805" y="4786362"/>
            <a:chExt cx="8406934" cy="1152128"/>
          </a:xfrm>
        </p:grpSpPr>
        <p:pic>
          <p:nvPicPr>
            <p:cNvPr id="9" name="图片 8">
              <a:extLst>
                <a:ext uri="{FF2B5EF4-FFF2-40B4-BE49-F238E27FC236}">
                  <a16:creationId xmlns:a16="http://schemas.microsoft.com/office/drawing/2014/main" id="{9507AC80-4363-FE7C-F89B-7281EF3DFDAF}"/>
                </a:ext>
              </a:extLst>
            </p:cNvPr>
            <p:cNvPicPr>
              <a:picLocks noChangeAspect="1"/>
            </p:cNvPicPr>
            <p:nvPr/>
          </p:nvPicPr>
          <p:blipFill>
            <a:blip r:embed="rId3"/>
            <a:stretch>
              <a:fillRect/>
            </a:stretch>
          </p:blipFill>
          <p:spPr>
            <a:xfrm>
              <a:off x="7254453" y="5506442"/>
              <a:ext cx="2574286" cy="432048"/>
            </a:xfrm>
            <a:prstGeom prst="rect">
              <a:avLst/>
            </a:prstGeom>
          </p:spPr>
        </p:pic>
        <p:sp>
          <p:nvSpPr>
            <p:cNvPr id="5" name="椭圆 4">
              <a:extLst>
                <a:ext uri="{FF2B5EF4-FFF2-40B4-BE49-F238E27FC236}">
                  <a16:creationId xmlns:a16="http://schemas.microsoft.com/office/drawing/2014/main" id="{E62F6303-7E39-C32D-09A2-F0A5BAAB1C94}"/>
                </a:ext>
              </a:extLst>
            </p:cNvPr>
            <p:cNvSpPr/>
            <p:nvPr/>
          </p:nvSpPr>
          <p:spPr>
            <a:xfrm>
              <a:off x="1421805" y="4786362"/>
              <a:ext cx="3559380" cy="504056"/>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8" name="直接箭头连接符 7">
              <a:extLst>
                <a:ext uri="{FF2B5EF4-FFF2-40B4-BE49-F238E27FC236}">
                  <a16:creationId xmlns:a16="http://schemas.microsoft.com/office/drawing/2014/main" id="{17BEB492-98C8-4EDA-C90F-1A6D2093D822}"/>
                </a:ext>
              </a:extLst>
            </p:cNvPr>
            <p:cNvCxnSpPr>
              <a:endCxn id="9" idx="1"/>
            </p:cNvCxnSpPr>
            <p:nvPr/>
          </p:nvCxnSpPr>
          <p:spPr>
            <a:xfrm>
              <a:off x="4878189" y="5146402"/>
              <a:ext cx="2376264" cy="576064"/>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11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056206B-397C-6722-301D-A15231590FF7}"/>
              </a:ext>
            </a:extLst>
          </p:cNvPr>
          <p:cNvPicPr>
            <a:picLocks noChangeAspect="1"/>
          </p:cNvPicPr>
          <p:nvPr/>
        </p:nvPicPr>
        <p:blipFill>
          <a:blip r:embed="rId2"/>
          <a:stretch>
            <a:fillRect/>
          </a:stretch>
        </p:blipFill>
        <p:spPr>
          <a:xfrm>
            <a:off x="671801" y="200265"/>
            <a:ext cx="4702629" cy="6457470"/>
          </a:xfrm>
          <a:prstGeom prst="rect">
            <a:avLst/>
          </a:prstGeom>
        </p:spPr>
      </p:pic>
      <p:pic>
        <p:nvPicPr>
          <p:cNvPr id="5" name="图片 4">
            <a:extLst>
              <a:ext uri="{FF2B5EF4-FFF2-40B4-BE49-F238E27FC236}">
                <a16:creationId xmlns:a16="http://schemas.microsoft.com/office/drawing/2014/main" id="{85C6280F-7CD5-EBEA-0966-C52AEDD0BCE3}"/>
              </a:ext>
            </a:extLst>
          </p:cNvPr>
          <p:cNvPicPr>
            <a:picLocks noChangeAspect="1"/>
          </p:cNvPicPr>
          <p:nvPr/>
        </p:nvPicPr>
        <p:blipFill>
          <a:blip r:embed="rId3"/>
          <a:stretch>
            <a:fillRect/>
          </a:stretch>
        </p:blipFill>
        <p:spPr>
          <a:xfrm>
            <a:off x="5912645" y="3167593"/>
            <a:ext cx="5584371" cy="1011411"/>
          </a:xfrm>
          <a:prstGeom prst="rect">
            <a:avLst/>
          </a:prstGeom>
        </p:spPr>
      </p:pic>
      <p:sp>
        <p:nvSpPr>
          <p:cNvPr id="4" name="文本框 3">
            <a:extLst>
              <a:ext uri="{FF2B5EF4-FFF2-40B4-BE49-F238E27FC236}">
                <a16:creationId xmlns:a16="http://schemas.microsoft.com/office/drawing/2014/main" id="{7E98EABA-89F8-D67B-51CB-02F31885D476}"/>
              </a:ext>
            </a:extLst>
          </p:cNvPr>
          <p:cNvSpPr txBox="1"/>
          <p:nvPr/>
        </p:nvSpPr>
        <p:spPr>
          <a:xfrm>
            <a:off x="5769242" y="357465"/>
            <a:ext cx="6143069" cy="1432956"/>
          </a:xfrm>
          <a:prstGeom prst="rect">
            <a:avLst/>
          </a:prstGeom>
          <a:noFill/>
        </p:spPr>
        <p:txBody>
          <a:bodyPr wrap="square" rtlCol="0">
            <a:spAutoFit/>
          </a:bodyPr>
          <a:lstStyle/>
          <a:p>
            <a:r>
              <a:rPr lang="en-US" altLang="zh-CN" sz="2178" b="1" dirty="0"/>
              <a:t>Note:</a:t>
            </a:r>
            <a:r>
              <a:rPr lang="en-US" altLang="zh-CN" sz="2178" dirty="0"/>
              <a:t> </a:t>
            </a:r>
            <a:r>
              <a:rPr lang="en-US" altLang="zh-CN" sz="2178" b="1" dirty="0">
                <a:solidFill>
                  <a:srgbClr val="00B0F0"/>
                </a:solidFill>
              </a:rPr>
              <a:t>catch</a:t>
            </a:r>
            <a:r>
              <a:rPr lang="en-US" altLang="zh-CN" sz="2178" dirty="0"/>
              <a:t> clauses are always tried in the order of their appearance. Hence, it is possible for an exception of a derived class type to be handled by a catch clause for one of its base class types.</a:t>
            </a:r>
            <a:endParaRPr lang="zh-CN" altLang="en-US" sz="2178" dirty="0"/>
          </a:p>
        </p:txBody>
      </p:sp>
      <p:grpSp>
        <p:nvGrpSpPr>
          <p:cNvPr id="11" name="组合 10">
            <a:extLst>
              <a:ext uri="{FF2B5EF4-FFF2-40B4-BE49-F238E27FC236}">
                <a16:creationId xmlns:a16="http://schemas.microsoft.com/office/drawing/2014/main" id="{D37DD553-4EB3-00BA-846D-248BD8D11F9E}"/>
              </a:ext>
            </a:extLst>
          </p:cNvPr>
          <p:cNvGrpSpPr/>
          <p:nvPr/>
        </p:nvGrpSpPr>
        <p:grpSpPr>
          <a:xfrm>
            <a:off x="6422759" y="2198383"/>
            <a:ext cx="5293496" cy="969210"/>
            <a:chOff x="6966421" y="2422292"/>
            <a:chExt cx="5832648" cy="1067926"/>
          </a:xfrm>
        </p:grpSpPr>
        <p:sp>
          <p:nvSpPr>
            <p:cNvPr id="8" name="文本框 7">
              <a:extLst>
                <a:ext uri="{FF2B5EF4-FFF2-40B4-BE49-F238E27FC236}">
                  <a16:creationId xmlns:a16="http://schemas.microsoft.com/office/drawing/2014/main" id="{19ADFE70-BF91-F856-AD42-A7194F34595F}"/>
                </a:ext>
              </a:extLst>
            </p:cNvPr>
            <p:cNvSpPr txBox="1"/>
            <p:nvPr/>
          </p:nvSpPr>
          <p:spPr>
            <a:xfrm>
              <a:off x="6966421" y="2422292"/>
              <a:ext cx="5832648" cy="717247"/>
            </a:xfrm>
            <a:prstGeom prst="rect">
              <a:avLst/>
            </a:prstGeom>
            <a:noFill/>
          </p:spPr>
          <p:txBody>
            <a:bodyPr wrap="square">
              <a:spAutoFit/>
            </a:bodyPr>
            <a:lstStyle/>
            <a:p>
              <a:r>
                <a:rPr lang="en-US" altLang="zh-CN" sz="1815" dirty="0"/>
                <a:t>Compilers may warn you if a catch clause for a derived class comes after one for a base class.</a:t>
              </a:r>
              <a:endParaRPr lang="zh-CN" altLang="en-US" sz="1815" dirty="0"/>
            </a:p>
          </p:txBody>
        </p:sp>
        <p:cxnSp>
          <p:nvCxnSpPr>
            <p:cNvPr id="10" name="直接箭头连接符 9">
              <a:extLst>
                <a:ext uri="{FF2B5EF4-FFF2-40B4-BE49-F238E27FC236}">
                  <a16:creationId xmlns:a16="http://schemas.microsoft.com/office/drawing/2014/main" id="{0CC31FFC-F64E-4756-1B1E-9A82E4190303}"/>
                </a:ext>
              </a:extLst>
            </p:cNvPr>
            <p:cNvCxnSpPr/>
            <p:nvPr/>
          </p:nvCxnSpPr>
          <p:spPr>
            <a:xfrm flipH="1">
              <a:off x="8478589" y="3058170"/>
              <a:ext cx="277302" cy="4320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3049ED88-374F-A821-B3FF-2D29B979C5F7}"/>
              </a:ext>
            </a:extLst>
          </p:cNvPr>
          <p:cNvGrpSpPr/>
          <p:nvPr/>
        </p:nvGrpSpPr>
        <p:grpSpPr>
          <a:xfrm>
            <a:off x="4266150" y="4572657"/>
            <a:ext cx="3780666" cy="1299776"/>
            <a:chOff x="4590157" y="5038390"/>
            <a:chExt cx="4165734" cy="1432161"/>
          </a:xfrm>
        </p:grpSpPr>
        <p:pic>
          <p:nvPicPr>
            <p:cNvPr id="7" name="图片 6">
              <a:extLst>
                <a:ext uri="{FF2B5EF4-FFF2-40B4-BE49-F238E27FC236}">
                  <a16:creationId xmlns:a16="http://schemas.microsoft.com/office/drawing/2014/main" id="{6E230CA0-2ADA-43B5-7ED0-2F75408E38A1}"/>
                </a:ext>
              </a:extLst>
            </p:cNvPr>
            <p:cNvPicPr>
              <a:picLocks noChangeAspect="1"/>
            </p:cNvPicPr>
            <p:nvPr/>
          </p:nvPicPr>
          <p:blipFill>
            <a:blip r:embed="rId4"/>
            <a:stretch>
              <a:fillRect/>
            </a:stretch>
          </p:blipFill>
          <p:spPr>
            <a:xfrm>
              <a:off x="7401447" y="6154514"/>
              <a:ext cx="1354444" cy="316037"/>
            </a:xfrm>
            <a:prstGeom prst="rect">
              <a:avLst/>
            </a:prstGeom>
          </p:spPr>
        </p:pic>
        <p:cxnSp>
          <p:nvCxnSpPr>
            <p:cNvPr id="13" name="直接箭头连接符 12">
              <a:extLst>
                <a:ext uri="{FF2B5EF4-FFF2-40B4-BE49-F238E27FC236}">
                  <a16:creationId xmlns:a16="http://schemas.microsoft.com/office/drawing/2014/main" id="{A4DCC385-273A-2049-E1B0-107F52B3162D}"/>
                </a:ext>
              </a:extLst>
            </p:cNvPr>
            <p:cNvCxnSpPr>
              <a:stCxn id="2" idx="6"/>
            </p:cNvCxnSpPr>
            <p:nvPr/>
          </p:nvCxnSpPr>
          <p:spPr>
            <a:xfrm>
              <a:off x="4590157" y="5038390"/>
              <a:ext cx="3240360" cy="11161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05166D4A-56BE-FE12-8836-9FBA533A97D3}"/>
              </a:ext>
            </a:extLst>
          </p:cNvPr>
          <p:cNvGrpSpPr/>
          <p:nvPr/>
        </p:nvGrpSpPr>
        <p:grpSpPr>
          <a:xfrm>
            <a:off x="1325319" y="2114585"/>
            <a:ext cx="2940831" cy="2686803"/>
            <a:chOff x="1349797" y="2329959"/>
            <a:chExt cx="3240360" cy="2960459"/>
          </a:xfrm>
        </p:grpSpPr>
        <p:sp>
          <p:nvSpPr>
            <p:cNvPr id="2" name="椭圆 1">
              <a:extLst>
                <a:ext uri="{FF2B5EF4-FFF2-40B4-BE49-F238E27FC236}">
                  <a16:creationId xmlns:a16="http://schemas.microsoft.com/office/drawing/2014/main" id="{D2FC2205-E471-45D2-9D50-E5A6941F7931}"/>
                </a:ext>
              </a:extLst>
            </p:cNvPr>
            <p:cNvSpPr/>
            <p:nvPr/>
          </p:nvSpPr>
          <p:spPr>
            <a:xfrm>
              <a:off x="1421805" y="4786362"/>
              <a:ext cx="3168352" cy="5040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6" name="椭圆 15">
              <a:extLst>
                <a:ext uri="{FF2B5EF4-FFF2-40B4-BE49-F238E27FC236}">
                  <a16:creationId xmlns:a16="http://schemas.microsoft.com/office/drawing/2014/main" id="{60BE5253-FD93-A84C-E527-FCC1C6DB29E6}"/>
                </a:ext>
              </a:extLst>
            </p:cNvPr>
            <p:cNvSpPr/>
            <p:nvPr/>
          </p:nvSpPr>
          <p:spPr>
            <a:xfrm>
              <a:off x="1349797" y="2329959"/>
              <a:ext cx="3168352" cy="65620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17" name="直接箭头连接符 16">
              <a:extLst>
                <a:ext uri="{FF2B5EF4-FFF2-40B4-BE49-F238E27FC236}">
                  <a16:creationId xmlns:a16="http://schemas.microsoft.com/office/drawing/2014/main" id="{6BB0109A-092E-E68A-138C-61B998261A9C}"/>
                </a:ext>
              </a:extLst>
            </p:cNvPr>
            <p:cNvCxnSpPr>
              <a:cxnSpLocks/>
            </p:cNvCxnSpPr>
            <p:nvPr/>
          </p:nvCxnSpPr>
          <p:spPr>
            <a:xfrm>
              <a:off x="2573933" y="2986162"/>
              <a:ext cx="0" cy="1800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295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821F8DBB-C149-FF6C-882B-56CB70DA9A98}"/>
              </a:ext>
            </a:extLst>
          </p:cNvPr>
          <p:cNvSpPr txBox="1">
            <a:spLocks/>
          </p:cNvSpPr>
          <p:nvPr/>
        </p:nvSpPr>
        <p:spPr>
          <a:xfrm>
            <a:off x="1513335" y="511197"/>
            <a:ext cx="9054497" cy="440370"/>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178" dirty="0">
                <a:solidFill>
                  <a:prstClr val="black"/>
                </a:solidFill>
              </a:rPr>
              <a:t>C++ provides a list of standard exceptions defined in which we can use in our programs. </a:t>
            </a:r>
          </a:p>
          <a:p>
            <a:pPr marL="129032" lvl="1" indent="0">
              <a:spcBef>
                <a:spcPts val="1413"/>
              </a:spcBef>
              <a:buSzPct val="68000"/>
              <a:buNone/>
            </a:pPr>
            <a:r>
              <a:rPr lang="en-US" sz="2178" dirty="0">
                <a:solidFill>
                  <a:prstClr val="black"/>
                </a:solidFill>
              </a:rPr>
              <a:t>  </a:t>
            </a:r>
          </a:p>
        </p:txBody>
      </p:sp>
      <p:pic>
        <p:nvPicPr>
          <p:cNvPr id="28" name="Picture 2">
            <a:extLst>
              <a:ext uri="{FF2B5EF4-FFF2-40B4-BE49-F238E27FC236}">
                <a16:creationId xmlns:a16="http://schemas.microsoft.com/office/drawing/2014/main" id="{B81BF47B-2EAA-3EDD-AAAF-7D4D08E45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625" y="962723"/>
            <a:ext cx="5293389" cy="5372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itle 1">
            <a:extLst>
              <a:ext uri="{FF2B5EF4-FFF2-40B4-BE49-F238E27FC236}">
                <a16:creationId xmlns:a16="http://schemas.microsoft.com/office/drawing/2014/main" id="{57F7DA4F-E4D5-7067-5011-5CE36FFE2D3F}"/>
              </a:ext>
            </a:extLst>
          </p:cNvPr>
          <p:cNvSpPr txBox="1">
            <a:spLocks/>
          </p:cNvSpPr>
          <p:nvPr/>
        </p:nvSpPr>
        <p:spPr>
          <a:xfrm>
            <a:off x="1408617" y="55126"/>
            <a:ext cx="3954094" cy="522209"/>
          </a:xfrm>
          <a:prstGeom prst="rect">
            <a:avLst/>
          </a:prstGeom>
        </p:spPr>
        <p:txBody>
          <a:bodyPr>
            <a:noAutofit/>
          </a:bodyPr>
          <a:lstStyle>
            <a:lvl1pPr algn="ctr" defTabSz="1186800" rtl="0" eaLnBrk="1" latinLnBrk="0" hangingPunct="1">
              <a:spcBef>
                <a:spcPct val="0"/>
              </a:spcBef>
              <a:buNone/>
              <a:defRPr sz="5700" kern="1200">
                <a:solidFill>
                  <a:schemeClr val="tx1"/>
                </a:solidFill>
                <a:latin typeface="+mj-lt"/>
                <a:ea typeface="+mj-ea"/>
                <a:cs typeface="+mj-cs"/>
              </a:defRPr>
            </a:lvl1pPr>
          </a:lstStyle>
          <a:p>
            <a:r>
              <a:rPr lang="en-US" altLang="zh-CN" sz="2541" b="1" dirty="0"/>
              <a:t>C++ Standard Exceptions</a:t>
            </a:r>
          </a:p>
        </p:txBody>
      </p:sp>
      <p:pic>
        <p:nvPicPr>
          <p:cNvPr id="31" name="图片 30">
            <a:extLst>
              <a:ext uri="{FF2B5EF4-FFF2-40B4-BE49-F238E27FC236}">
                <a16:creationId xmlns:a16="http://schemas.microsoft.com/office/drawing/2014/main" id="{73EE6A5B-C6B0-C0F1-514E-6854E6FBD1BC}"/>
              </a:ext>
            </a:extLst>
          </p:cNvPr>
          <p:cNvPicPr>
            <a:picLocks noChangeAspect="1"/>
          </p:cNvPicPr>
          <p:nvPr/>
        </p:nvPicPr>
        <p:blipFill>
          <a:blip r:embed="rId3"/>
          <a:stretch>
            <a:fillRect/>
          </a:stretch>
        </p:blipFill>
        <p:spPr>
          <a:xfrm>
            <a:off x="231642" y="1389019"/>
            <a:ext cx="6517982" cy="4218534"/>
          </a:xfrm>
          <a:prstGeom prst="rect">
            <a:avLst/>
          </a:prstGeom>
        </p:spPr>
      </p:pic>
    </p:spTree>
    <p:extLst>
      <p:ext uri="{BB962C8B-B14F-4D97-AF65-F5344CB8AC3E}">
        <p14:creationId xmlns:p14="http://schemas.microsoft.com/office/powerpoint/2010/main" val="357048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36BEF8-F1ED-8BF0-E17F-58F2DB7DA46D}"/>
              </a:ext>
            </a:extLst>
          </p:cNvPr>
          <p:cNvPicPr>
            <a:picLocks noChangeAspect="1"/>
          </p:cNvPicPr>
          <p:nvPr/>
        </p:nvPicPr>
        <p:blipFill>
          <a:blip r:embed="rId2"/>
          <a:stretch>
            <a:fillRect/>
          </a:stretch>
        </p:blipFill>
        <p:spPr>
          <a:xfrm>
            <a:off x="1280722" y="553521"/>
            <a:ext cx="9630557" cy="2062915"/>
          </a:xfrm>
          <a:prstGeom prst="rect">
            <a:avLst/>
          </a:prstGeom>
        </p:spPr>
      </p:pic>
      <p:grpSp>
        <p:nvGrpSpPr>
          <p:cNvPr id="4" name="组合 3">
            <a:extLst>
              <a:ext uri="{FF2B5EF4-FFF2-40B4-BE49-F238E27FC236}">
                <a16:creationId xmlns:a16="http://schemas.microsoft.com/office/drawing/2014/main" id="{0D0B9CEC-CB58-5ABC-5F62-8C6C7947A49C}"/>
              </a:ext>
            </a:extLst>
          </p:cNvPr>
          <p:cNvGrpSpPr/>
          <p:nvPr/>
        </p:nvGrpSpPr>
        <p:grpSpPr>
          <a:xfrm>
            <a:off x="3743335" y="357466"/>
            <a:ext cx="7972920" cy="977042"/>
            <a:chOff x="413693" y="1706563"/>
            <a:chExt cx="8784977" cy="1076555"/>
          </a:xfrm>
        </p:grpSpPr>
        <p:sp>
          <p:nvSpPr>
            <p:cNvPr id="5" name="矩形 4">
              <a:extLst>
                <a:ext uri="{FF2B5EF4-FFF2-40B4-BE49-F238E27FC236}">
                  <a16:creationId xmlns:a16="http://schemas.microsoft.com/office/drawing/2014/main" id="{807B2533-1239-7660-9378-74C53AB06FBE}"/>
                </a:ext>
              </a:extLst>
            </p:cNvPr>
            <p:cNvSpPr/>
            <p:nvPr/>
          </p:nvSpPr>
          <p:spPr>
            <a:xfrm>
              <a:off x="413693" y="2498651"/>
              <a:ext cx="1152129" cy="2844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6" name="圆角矩形标注 3">
              <a:extLst>
                <a:ext uri="{FF2B5EF4-FFF2-40B4-BE49-F238E27FC236}">
                  <a16:creationId xmlns:a16="http://schemas.microsoft.com/office/drawing/2014/main" id="{14BFD2CE-EFE2-4E52-E399-222F24AAE789}"/>
                </a:ext>
              </a:extLst>
            </p:cNvPr>
            <p:cNvSpPr/>
            <p:nvPr/>
          </p:nvSpPr>
          <p:spPr>
            <a:xfrm>
              <a:off x="1349798" y="1706563"/>
              <a:ext cx="7848872" cy="619096"/>
            </a:xfrm>
            <a:prstGeom prst="wedgeRoundRectCallout">
              <a:avLst>
                <a:gd name="adj1" fmla="val -49548"/>
                <a:gd name="adj2" fmla="val 901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15" dirty="0"/>
                <a:t>Exception specification used in function declaration, with no argument indicates that the function is not allowed to throw any exceptions. </a:t>
              </a:r>
              <a:endParaRPr lang="zh-CN" altLang="en-US" sz="1815" dirty="0"/>
            </a:p>
          </p:txBody>
        </p:sp>
      </p:grpSp>
      <p:sp>
        <p:nvSpPr>
          <p:cNvPr id="7" name="Content Placeholder 2">
            <a:extLst>
              <a:ext uri="{FF2B5EF4-FFF2-40B4-BE49-F238E27FC236}">
                <a16:creationId xmlns:a16="http://schemas.microsoft.com/office/drawing/2014/main" id="{8607F158-FB91-1F7E-000D-65FCE0A5B04D}"/>
              </a:ext>
            </a:extLst>
          </p:cNvPr>
          <p:cNvSpPr txBox="1">
            <a:spLocks/>
          </p:cNvSpPr>
          <p:nvPr/>
        </p:nvSpPr>
        <p:spPr>
          <a:xfrm>
            <a:off x="802504" y="2906186"/>
            <a:ext cx="10717695" cy="1559610"/>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defTabSz="829909">
              <a:spcBef>
                <a:spcPts val="1413"/>
              </a:spcBef>
              <a:buSzPct val="68000"/>
              <a:buNone/>
              <a:defRPr/>
            </a:pPr>
            <a:r>
              <a:rPr lang="en-US" sz="2178" dirty="0">
                <a:solidFill>
                  <a:prstClr val="black"/>
                </a:solidFill>
                <a:latin typeface="Calibri"/>
              </a:rPr>
              <a:t> </a:t>
            </a:r>
            <a:r>
              <a:rPr lang="en-US" sz="2178" b="1" dirty="0">
                <a:solidFill>
                  <a:prstClr val="black"/>
                </a:solidFill>
                <a:latin typeface="Calibri"/>
              </a:rPr>
              <a:t>what() </a:t>
            </a:r>
            <a:r>
              <a:rPr lang="en-US" sz="2178" dirty="0">
                <a:solidFill>
                  <a:prstClr val="black"/>
                </a:solidFill>
                <a:latin typeface="Calibri"/>
              </a:rPr>
              <a:t>is a public method provided by </a:t>
            </a:r>
            <a:r>
              <a:rPr lang="en-US" sz="2178" b="1" dirty="0">
                <a:solidFill>
                  <a:prstClr val="black"/>
                </a:solidFill>
                <a:latin typeface="Calibri"/>
              </a:rPr>
              <a:t>exception class </a:t>
            </a:r>
            <a:r>
              <a:rPr lang="en-US" sz="2178" dirty="0">
                <a:solidFill>
                  <a:prstClr val="black"/>
                </a:solidFill>
                <a:latin typeface="Calibri"/>
              </a:rPr>
              <a:t>which returns a string and it has been overridden by all the child exception classes. </a:t>
            </a:r>
            <a:endParaRPr lang="zh-CN" altLang="zh-CN" sz="2178" b="1"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60617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7C80D5D7-7798-02B7-F9C2-F05C49F0E690}"/>
              </a:ext>
            </a:extLst>
          </p:cNvPr>
          <p:cNvPicPr>
            <a:picLocks noChangeAspect="1"/>
          </p:cNvPicPr>
          <p:nvPr/>
        </p:nvPicPr>
        <p:blipFill>
          <a:blip r:embed="rId2"/>
          <a:stretch>
            <a:fillRect/>
          </a:stretch>
        </p:blipFill>
        <p:spPr>
          <a:xfrm>
            <a:off x="6979845" y="5780304"/>
            <a:ext cx="2398502" cy="520157"/>
          </a:xfrm>
          <a:prstGeom prst="rect">
            <a:avLst/>
          </a:prstGeom>
        </p:spPr>
      </p:pic>
      <p:pic>
        <p:nvPicPr>
          <p:cNvPr id="6" name="图片 5">
            <a:extLst>
              <a:ext uri="{FF2B5EF4-FFF2-40B4-BE49-F238E27FC236}">
                <a16:creationId xmlns:a16="http://schemas.microsoft.com/office/drawing/2014/main" id="{2E284157-D56A-3C66-2F5E-E183F304C358}"/>
              </a:ext>
            </a:extLst>
          </p:cNvPr>
          <p:cNvPicPr>
            <a:picLocks noChangeAspect="1"/>
          </p:cNvPicPr>
          <p:nvPr/>
        </p:nvPicPr>
        <p:blipFill>
          <a:blip r:embed="rId3"/>
          <a:stretch>
            <a:fillRect/>
          </a:stretch>
        </p:blipFill>
        <p:spPr>
          <a:xfrm>
            <a:off x="1688607" y="1099928"/>
            <a:ext cx="5091633" cy="5134855"/>
          </a:xfrm>
          <a:prstGeom prst="rect">
            <a:avLst/>
          </a:prstGeom>
        </p:spPr>
      </p:pic>
      <p:sp>
        <p:nvSpPr>
          <p:cNvPr id="4" name="Content Placeholder 2"/>
          <p:cNvSpPr txBox="1">
            <a:spLocks/>
          </p:cNvSpPr>
          <p:nvPr/>
        </p:nvSpPr>
        <p:spPr>
          <a:xfrm>
            <a:off x="1628199" y="125841"/>
            <a:ext cx="10111219" cy="91492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defTabSz="829909">
              <a:spcBef>
                <a:spcPts val="1413"/>
              </a:spcBef>
              <a:buSzPct val="68000"/>
              <a:buNone/>
              <a:defRPr/>
            </a:pPr>
            <a:r>
              <a:rPr lang="en-US" sz="2400" dirty="0">
                <a:solidFill>
                  <a:prstClr val="black"/>
                </a:solidFill>
                <a:latin typeface="Calibri"/>
              </a:rPr>
              <a:t>Define your own exception class derived from exception class and override </a:t>
            </a:r>
            <a:r>
              <a:rPr lang="en-US" altLang="zh-CN" sz="2400" b="1" dirty="0">
                <a:solidFill>
                  <a:prstClr val="black"/>
                </a:solidFill>
                <a:latin typeface="Calibri"/>
                <a:ea typeface="宋体" panose="02010600030101010101" pitchFamily="2" charset="-122"/>
              </a:rPr>
              <a:t>what() </a:t>
            </a:r>
            <a:r>
              <a:rPr lang="en-US" altLang="zh-CN" sz="2400" dirty="0">
                <a:solidFill>
                  <a:prstClr val="black"/>
                </a:solidFill>
                <a:latin typeface="Calibri"/>
                <a:ea typeface="宋体" panose="02010600030101010101" pitchFamily="2" charset="-122"/>
              </a:rPr>
              <a:t>method</a:t>
            </a:r>
            <a:endParaRPr lang="en-US" sz="2400" dirty="0">
              <a:solidFill>
                <a:prstClr val="black"/>
              </a:solidFill>
              <a:latin typeface="Calibri"/>
            </a:endParaRPr>
          </a:p>
          <a:p>
            <a:pPr marL="129032" lvl="1" indent="0" defTabSz="829909">
              <a:spcBef>
                <a:spcPts val="1413"/>
              </a:spcBef>
              <a:buSzPct val="68000"/>
              <a:buNone/>
              <a:defRPr/>
            </a:pPr>
            <a:r>
              <a:rPr lang="en-US" sz="2400" dirty="0">
                <a:solidFill>
                  <a:prstClr val="black"/>
                </a:solidFill>
                <a:latin typeface="Calibri"/>
              </a:rPr>
              <a:t>  </a:t>
            </a:r>
          </a:p>
        </p:txBody>
      </p:sp>
      <p:sp>
        <p:nvSpPr>
          <p:cNvPr id="11" name="矩形 10"/>
          <p:cNvSpPr/>
          <p:nvPr/>
        </p:nvSpPr>
        <p:spPr>
          <a:xfrm>
            <a:off x="2208518" y="2206177"/>
            <a:ext cx="3006183" cy="9397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nvGrpSpPr>
          <p:cNvPr id="7" name="组合 6">
            <a:extLst>
              <a:ext uri="{FF2B5EF4-FFF2-40B4-BE49-F238E27FC236}">
                <a16:creationId xmlns:a16="http://schemas.microsoft.com/office/drawing/2014/main" id="{C87D67C7-343A-4945-9F70-6D8726824EC6}"/>
              </a:ext>
            </a:extLst>
          </p:cNvPr>
          <p:cNvGrpSpPr/>
          <p:nvPr/>
        </p:nvGrpSpPr>
        <p:grpSpPr>
          <a:xfrm>
            <a:off x="2731332" y="4670684"/>
            <a:ext cx="5947014" cy="1637487"/>
            <a:chOff x="1709837" y="1906042"/>
            <a:chExt cx="6552728" cy="1804268"/>
          </a:xfrm>
        </p:grpSpPr>
        <p:sp>
          <p:nvSpPr>
            <p:cNvPr id="8" name="矩形 7">
              <a:extLst>
                <a:ext uri="{FF2B5EF4-FFF2-40B4-BE49-F238E27FC236}">
                  <a16:creationId xmlns:a16="http://schemas.microsoft.com/office/drawing/2014/main" id="{B081B976-A590-4FDC-9EBD-3B0A9D5B2EC5}"/>
                </a:ext>
              </a:extLst>
            </p:cNvPr>
            <p:cNvSpPr/>
            <p:nvPr/>
          </p:nvSpPr>
          <p:spPr>
            <a:xfrm>
              <a:off x="1709837" y="1906042"/>
              <a:ext cx="2664296" cy="2880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9" name="矩形 8">
              <a:extLst>
                <a:ext uri="{FF2B5EF4-FFF2-40B4-BE49-F238E27FC236}">
                  <a16:creationId xmlns:a16="http://schemas.microsoft.com/office/drawing/2014/main" id="{A258FA21-695B-4011-A0FC-5C394581E2EE}"/>
                </a:ext>
              </a:extLst>
            </p:cNvPr>
            <p:cNvSpPr/>
            <p:nvPr/>
          </p:nvSpPr>
          <p:spPr>
            <a:xfrm>
              <a:off x="6384674" y="3418210"/>
              <a:ext cx="1877891" cy="292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2" name="直接箭头连接符 11">
              <a:extLst>
                <a:ext uri="{FF2B5EF4-FFF2-40B4-BE49-F238E27FC236}">
                  <a16:creationId xmlns:a16="http://schemas.microsoft.com/office/drawing/2014/main" id="{D6BBF052-936D-4425-8991-47C01AB172E9}"/>
                </a:ext>
              </a:extLst>
            </p:cNvPr>
            <p:cNvCxnSpPr>
              <a:cxnSpLocks/>
            </p:cNvCxnSpPr>
            <p:nvPr/>
          </p:nvCxnSpPr>
          <p:spPr>
            <a:xfrm>
              <a:off x="4199451" y="2122066"/>
              <a:ext cx="2191618" cy="144219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4B8A062C-1076-D377-6A69-BD46C3DB9CD2}"/>
              </a:ext>
            </a:extLst>
          </p:cNvPr>
          <p:cNvGrpSpPr/>
          <p:nvPr/>
        </p:nvGrpSpPr>
        <p:grpSpPr>
          <a:xfrm>
            <a:off x="2903017" y="4073749"/>
            <a:ext cx="1723517" cy="466231"/>
            <a:chOff x="1610977" y="4920716"/>
            <a:chExt cx="1899060" cy="513717"/>
          </a:xfrm>
        </p:grpSpPr>
        <p:sp>
          <p:nvSpPr>
            <p:cNvPr id="5" name="椭圆 4">
              <a:extLst>
                <a:ext uri="{FF2B5EF4-FFF2-40B4-BE49-F238E27FC236}">
                  <a16:creationId xmlns:a16="http://schemas.microsoft.com/office/drawing/2014/main" id="{A5F1D256-3B45-3C18-F61B-F75CDE6DA95C}"/>
                </a:ext>
              </a:extLst>
            </p:cNvPr>
            <p:cNvSpPr/>
            <p:nvPr/>
          </p:nvSpPr>
          <p:spPr>
            <a:xfrm>
              <a:off x="1907995" y="4920716"/>
              <a:ext cx="1440160" cy="28803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14" name="椭圆 13">
              <a:extLst>
                <a:ext uri="{FF2B5EF4-FFF2-40B4-BE49-F238E27FC236}">
                  <a16:creationId xmlns:a16="http://schemas.microsoft.com/office/drawing/2014/main" id="{08CC1409-F251-783A-E8F3-E80875F8B112}"/>
                </a:ext>
              </a:extLst>
            </p:cNvPr>
            <p:cNvSpPr/>
            <p:nvPr/>
          </p:nvSpPr>
          <p:spPr>
            <a:xfrm>
              <a:off x="1610977" y="5146402"/>
              <a:ext cx="1899060" cy="28803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spTree>
    <p:extLst>
      <p:ext uri="{BB962C8B-B14F-4D97-AF65-F5344CB8AC3E}">
        <p14:creationId xmlns:p14="http://schemas.microsoft.com/office/powerpoint/2010/main" val="244782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solidFill>
                  <a:srgbClr val="24292F"/>
                </a:solidFill>
                <a:cs typeface="+mj-lt"/>
              </a:rPr>
              <a:t>E</a:t>
            </a:r>
            <a:r>
              <a:rPr lang="en-US" altLang="zh-CN" sz="4000" b="1" i="0" dirty="0">
                <a:solidFill>
                  <a:srgbClr val="24292F"/>
                </a:solidFill>
                <a:effectLst/>
                <a:cs typeface="+mj-lt"/>
              </a:rPr>
              <a:t>xceptions</a:t>
            </a:r>
          </a:p>
        </p:txBody>
      </p:sp>
      <p:sp>
        <p:nvSpPr>
          <p:cNvPr id="3" name="内容占位符 2"/>
          <p:cNvSpPr>
            <a:spLocks noGrp="1"/>
          </p:cNvSpPr>
          <p:nvPr>
            <p:ph idx="1"/>
          </p:nvPr>
        </p:nvSpPr>
        <p:spPr>
          <a:xfrm>
            <a:off x="838200" y="1676618"/>
            <a:ext cx="11053879" cy="3361546"/>
          </a:xfrm>
        </p:spPr>
        <p:txBody>
          <a:bodyPr/>
          <a:lstStyle/>
          <a:p>
            <a:pPr marL="285750" indent="-285750">
              <a:buFont typeface="Arial" panose="020B0604020202020204" pitchFamily="34" charset="0"/>
              <a:buChar char="•"/>
            </a:pPr>
            <a:r>
              <a:rPr lang="en-US" altLang="zh-CN" sz="2800" dirty="0"/>
              <a:t>Exceptions</a:t>
            </a:r>
          </a:p>
          <a:p>
            <a:pPr marL="285750" indent="-285750">
              <a:buFont typeface="Arial" panose="020B0604020202020204" pitchFamily="34" charset="0"/>
              <a:buChar char="•"/>
            </a:pPr>
            <a:r>
              <a:rPr lang="en-US" altLang="zh-CN" dirty="0">
                <a:sym typeface="+mn-ea"/>
              </a:rPr>
              <a:t>Assertion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1B82BD9F-6E5E-328E-E2C3-1A4E135BC0DD}"/>
              </a:ext>
            </a:extLst>
          </p:cNvPr>
          <p:cNvPicPr>
            <a:picLocks noChangeAspect="1"/>
          </p:cNvPicPr>
          <p:nvPr/>
        </p:nvPicPr>
        <p:blipFill>
          <a:blip r:embed="rId2"/>
          <a:stretch>
            <a:fillRect/>
          </a:stretch>
        </p:blipFill>
        <p:spPr>
          <a:xfrm>
            <a:off x="8267165" y="4468452"/>
            <a:ext cx="2715667" cy="474352"/>
          </a:xfrm>
          <a:prstGeom prst="rect">
            <a:avLst/>
          </a:prstGeom>
        </p:spPr>
      </p:pic>
      <p:pic>
        <p:nvPicPr>
          <p:cNvPr id="17" name="图片 16">
            <a:extLst>
              <a:ext uri="{FF2B5EF4-FFF2-40B4-BE49-F238E27FC236}">
                <a16:creationId xmlns:a16="http://schemas.microsoft.com/office/drawing/2014/main" id="{5F339912-8DBC-D3C5-061D-7918B1662017}"/>
              </a:ext>
            </a:extLst>
          </p:cNvPr>
          <p:cNvPicPr>
            <a:picLocks noChangeAspect="1"/>
          </p:cNvPicPr>
          <p:nvPr/>
        </p:nvPicPr>
        <p:blipFill>
          <a:blip r:embed="rId3"/>
          <a:stretch>
            <a:fillRect/>
          </a:stretch>
        </p:blipFill>
        <p:spPr>
          <a:xfrm>
            <a:off x="2567004" y="2194938"/>
            <a:ext cx="5022476" cy="4547027"/>
          </a:xfrm>
          <a:prstGeom prst="rect">
            <a:avLst/>
          </a:prstGeom>
        </p:spPr>
      </p:pic>
      <p:sp>
        <p:nvSpPr>
          <p:cNvPr id="11" name="矩形 10"/>
          <p:cNvSpPr/>
          <p:nvPr/>
        </p:nvSpPr>
        <p:spPr>
          <a:xfrm>
            <a:off x="3089817" y="3298297"/>
            <a:ext cx="3528997" cy="972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nvGrpSpPr>
          <p:cNvPr id="7" name="组合 6">
            <a:extLst>
              <a:ext uri="{FF2B5EF4-FFF2-40B4-BE49-F238E27FC236}">
                <a16:creationId xmlns:a16="http://schemas.microsoft.com/office/drawing/2014/main" id="{C87D67C7-343A-4945-9F70-6D8726824EC6}"/>
              </a:ext>
            </a:extLst>
          </p:cNvPr>
          <p:cNvGrpSpPr/>
          <p:nvPr/>
        </p:nvGrpSpPr>
        <p:grpSpPr>
          <a:xfrm>
            <a:off x="3612632" y="4670685"/>
            <a:ext cx="6012366" cy="1372387"/>
            <a:chOff x="1421805" y="825923"/>
            <a:chExt cx="6624737" cy="1512167"/>
          </a:xfrm>
        </p:grpSpPr>
        <p:sp>
          <p:nvSpPr>
            <p:cNvPr id="8" name="矩形 7">
              <a:extLst>
                <a:ext uri="{FF2B5EF4-FFF2-40B4-BE49-F238E27FC236}">
                  <a16:creationId xmlns:a16="http://schemas.microsoft.com/office/drawing/2014/main" id="{B081B976-A590-4FDC-9EBD-3B0A9D5B2EC5}"/>
                </a:ext>
              </a:extLst>
            </p:cNvPr>
            <p:cNvSpPr/>
            <p:nvPr/>
          </p:nvSpPr>
          <p:spPr>
            <a:xfrm>
              <a:off x="1421805" y="2050059"/>
              <a:ext cx="2664296" cy="2880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9" name="矩形 8">
              <a:extLst>
                <a:ext uri="{FF2B5EF4-FFF2-40B4-BE49-F238E27FC236}">
                  <a16:creationId xmlns:a16="http://schemas.microsoft.com/office/drawing/2014/main" id="{A258FA21-695B-4011-A0FC-5C394581E2EE}"/>
                </a:ext>
              </a:extLst>
            </p:cNvPr>
            <p:cNvSpPr/>
            <p:nvPr/>
          </p:nvSpPr>
          <p:spPr>
            <a:xfrm>
              <a:off x="6550410" y="825923"/>
              <a:ext cx="1496132" cy="292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2" name="直接箭头连接符 11">
              <a:extLst>
                <a:ext uri="{FF2B5EF4-FFF2-40B4-BE49-F238E27FC236}">
                  <a16:creationId xmlns:a16="http://schemas.microsoft.com/office/drawing/2014/main" id="{D6BBF052-936D-4425-8991-47C01AB172E9}"/>
                </a:ext>
              </a:extLst>
            </p:cNvPr>
            <p:cNvCxnSpPr>
              <a:cxnSpLocks/>
              <a:endCxn id="9" idx="1"/>
            </p:cNvCxnSpPr>
            <p:nvPr/>
          </p:nvCxnSpPr>
          <p:spPr>
            <a:xfrm flipV="1">
              <a:off x="4086101" y="971973"/>
              <a:ext cx="2464309" cy="12221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文本框 12">
            <a:extLst>
              <a:ext uri="{FF2B5EF4-FFF2-40B4-BE49-F238E27FC236}">
                <a16:creationId xmlns:a16="http://schemas.microsoft.com/office/drawing/2014/main" id="{94A94882-3D2A-FB1A-9D4D-11434F9F1BB5}"/>
              </a:ext>
            </a:extLst>
          </p:cNvPr>
          <p:cNvSpPr txBox="1"/>
          <p:nvPr/>
        </p:nvSpPr>
        <p:spPr>
          <a:xfrm>
            <a:off x="1446449" y="133272"/>
            <a:ext cx="10422278" cy="2123658"/>
          </a:xfrm>
          <a:prstGeom prst="rect">
            <a:avLst/>
          </a:prstGeom>
          <a:noFill/>
        </p:spPr>
        <p:txBody>
          <a:bodyPr wrap="square" rtlCol="0">
            <a:spAutoFit/>
          </a:bodyPr>
          <a:lstStyle/>
          <a:p>
            <a:pPr defTabSz="1077140">
              <a:defRPr/>
            </a:pPr>
            <a:r>
              <a:rPr lang="en-US" altLang="zh-CN" sz="2200" dirty="0">
                <a:solidFill>
                  <a:prstClr val="black"/>
                </a:solidFill>
                <a:latin typeface="Calibri"/>
                <a:ea typeface="宋体" panose="02010600030101010101" pitchFamily="2" charset="-122"/>
              </a:rPr>
              <a:t>Note: </a:t>
            </a:r>
            <a:r>
              <a:rPr lang="en-US" altLang="zh-CN" sz="2200" b="1" dirty="0">
                <a:solidFill>
                  <a:srgbClr val="00B0F0"/>
                </a:solidFill>
                <a:latin typeface="Calibri"/>
                <a:ea typeface="宋体" panose="02010600030101010101" pitchFamily="2" charset="-122"/>
              </a:rPr>
              <a:t>use catch-by-reference for exception objects</a:t>
            </a:r>
          </a:p>
          <a:p>
            <a:pPr defTabSz="1077140">
              <a:defRPr/>
            </a:pPr>
            <a:r>
              <a:rPr lang="en-US" altLang="zh-CN" sz="2200" b="1" dirty="0">
                <a:solidFill>
                  <a:prstClr val="black"/>
                </a:solidFill>
                <a:latin typeface="Calibri"/>
                <a:ea typeface="宋体" panose="02010600030101010101" pitchFamily="2" charset="-122"/>
              </a:rPr>
              <a:t>catch-by-value</a:t>
            </a:r>
            <a:r>
              <a:rPr lang="en-US" altLang="zh-CN" sz="2200" dirty="0">
                <a:solidFill>
                  <a:prstClr val="black"/>
                </a:solidFill>
                <a:latin typeface="Calibri"/>
                <a:ea typeface="宋体" panose="02010600030101010101" pitchFamily="2" charset="-122"/>
              </a:rPr>
              <a:t>:Derived class exception objects caught as base class exceptions have their </a:t>
            </a:r>
            <a:r>
              <a:rPr lang="en-US" altLang="zh-CN" sz="2200" dirty="0" err="1">
                <a:solidFill>
                  <a:prstClr val="black"/>
                </a:solidFill>
                <a:latin typeface="Calibri"/>
                <a:ea typeface="宋体" panose="02010600030101010101" pitchFamily="2" charset="-122"/>
              </a:rPr>
              <a:t>derivedness</a:t>
            </a:r>
            <a:r>
              <a:rPr lang="en-US" altLang="zh-CN" sz="2200" dirty="0">
                <a:solidFill>
                  <a:prstClr val="black"/>
                </a:solidFill>
                <a:latin typeface="Calibri"/>
                <a:ea typeface="宋体" panose="02010600030101010101" pitchFamily="2" charset="-122"/>
              </a:rPr>
              <a:t> "sliced off." Such "sliced" objects are base class objects: they lack derived class data members, and when virtual functions are called on them, they resolve to virtual functions of the base class. So use </a:t>
            </a:r>
            <a:r>
              <a:rPr lang="en-US" altLang="zh-CN" sz="2200" b="1" dirty="0">
                <a:solidFill>
                  <a:prstClr val="black"/>
                </a:solidFill>
                <a:latin typeface="Calibri"/>
                <a:ea typeface="宋体" panose="02010600030101010101" pitchFamily="2" charset="-122"/>
              </a:rPr>
              <a:t>catch-by-reference</a:t>
            </a:r>
            <a:r>
              <a:rPr lang="en-US" altLang="zh-CN" sz="2200" dirty="0">
                <a:solidFill>
                  <a:prstClr val="black"/>
                </a:solidFill>
                <a:latin typeface="Calibri"/>
                <a:ea typeface="宋体" panose="02010600030101010101" pitchFamily="2" charset="-122"/>
              </a:rPr>
              <a:t> for exception objects and invoke the virtual function of the derived class.</a:t>
            </a:r>
            <a:endParaRPr lang="zh-CN" altLang="en-US" sz="2200" dirty="0">
              <a:solidFill>
                <a:prstClr val="black"/>
              </a:solidFill>
              <a:latin typeface="Calibri"/>
              <a:ea typeface="宋体" panose="02010600030101010101" pitchFamily="2" charset="-122"/>
            </a:endParaRPr>
          </a:p>
        </p:txBody>
      </p:sp>
      <p:grpSp>
        <p:nvGrpSpPr>
          <p:cNvPr id="27" name="组合 26">
            <a:extLst>
              <a:ext uri="{FF2B5EF4-FFF2-40B4-BE49-F238E27FC236}">
                <a16:creationId xmlns:a16="http://schemas.microsoft.com/office/drawing/2014/main" id="{15B737AB-7FFA-450D-77E7-5EF1891E10E2}"/>
              </a:ext>
            </a:extLst>
          </p:cNvPr>
          <p:cNvGrpSpPr/>
          <p:nvPr/>
        </p:nvGrpSpPr>
        <p:grpSpPr>
          <a:xfrm>
            <a:off x="3743336" y="4923377"/>
            <a:ext cx="3707138" cy="727585"/>
            <a:chOff x="4014093" y="5424831"/>
            <a:chExt cx="4084716" cy="801691"/>
          </a:xfrm>
        </p:grpSpPr>
        <p:sp>
          <p:nvSpPr>
            <p:cNvPr id="5" name="椭圆 4">
              <a:extLst>
                <a:ext uri="{FF2B5EF4-FFF2-40B4-BE49-F238E27FC236}">
                  <a16:creationId xmlns:a16="http://schemas.microsoft.com/office/drawing/2014/main" id="{A5F1D256-3B45-3C18-F61B-F75CDE6DA95C}"/>
                </a:ext>
              </a:extLst>
            </p:cNvPr>
            <p:cNvSpPr/>
            <p:nvPr/>
          </p:nvSpPr>
          <p:spPr>
            <a:xfrm>
              <a:off x="4014093" y="5938491"/>
              <a:ext cx="1440160" cy="28803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5" name="直接箭头连接符 24">
              <a:extLst>
                <a:ext uri="{FF2B5EF4-FFF2-40B4-BE49-F238E27FC236}">
                  <a16:creationId xmlns:a16="http://schemas.microsoft.com/office/drawing/2014/main" id="{D6FC5764-102E-CFFA-341B-C21DCC43E878}"/>
                </a:ext>
              </a:extLst>
            </p:cNvPr>
            <p:cNvCxnSpPr/>
            <p:nvPr/>
          </p:nvCxnSpPr>
          <p:spPr>
            <a:xfrm flipH="1">
              <a:off x="5484961" y="5794474"/>
              <a:ext cx="473348" cy="28803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A12A52E6-5A39-CB39-8B7D-6B7F6649E0B2}"/>
                </a:ext>
              </a:extLst>
            </p:cNvPr>
            <p:cNvSpPr txBox="1"/>
            <p:nvPr/>
          </p:nvSpPr>
          <p:spPr>
            <a:xfrm>
              <a:off x="5836285" y="5424831"/>
              <a:ext cx="2262524" cy="717247"/>
            </a:xfrm>
            <a:prstGeom prst="rect">
              <a:avLst/>
            </a:prstGeom>
            <a:noFill/>
          </p:spPr>
          <p:txBody>
            <a:bodyPr wrap="none" rtlCol="0">
              <a:spAutoFit/>
            </a:bodyPr>
            <a:lstStyle/>
            <a:p>
              <a:r>
                <a:rPr lang="en-US" altLang="zh-CN" sz="1815" dirty="0">
                  <a:solidFill>
                    <a:schemeClr val="bg1"/>
                  </a:solidFill>
                </a:rPr>
                <a:t>Catch the exception</a:t>
              </a:r>
            </a:p>
            <a:p>
              <a:r>
                <a:rPr lang="en-US" altLang="zh-CN" sz="1815" dirty="0">
                  <a:solidFill>
                    <a:schemeClr val="bg1"/>
                  </a:solidFill>
                </a:rPr>
                <a:t> by value</a:t>
              </a:r>
              <a:endParaRPr lang="zh-CN" altLang="en-US" sz="1815" dirty="0">
                <a:solidFill>
                  <a:schemeClr val="bg1"/>
                </a:solidFill>
              </a:endParaRPr>
            </a:p>
          </p:txBody>
        </p:sp>
      </p:grpSp>
      <p:grpSp>
        <p:nvGrpSpPr>
          <p:cNvPr id="33" name="组合 32">
            <a:extLst>
              <a:ext uri="{FF2B5EF4-FFF2-40B4-BE49-F238E27FC236}">
                <a16:creationId xmlns:a16="http://schemas.microsoft.com/office/drawing/2014/main" id="{C2E2CAD0-000B-28F4-5824-1A900F423B18}"/>
              </a:ext>
            </a:extLst>
          </p:cNvPr>
          <p:cNvGrpSpPr/>
          <p:nvPr/>
        </p:nvGrpSpPr>
        <p:grpSpPr>
          <a:xfrm>
            <a:off x="7991201" y="4942802"/>
            <a:ext cx="3559116" cy="836290"/>
            <a:chOff x="8609111" y="6806654"/>
            <a:chExt cx="3921619" cy="921468"/>
          </a:xfrm>
        </p:grpSpPr>
        <p:cxnSp>
          <p:nvCxnSpPr>
            <p:cNvPr id="30" name="直接箭头连接符 29">
              <a:extLst>
                <a:ext uri="{FF2B5EF4-FFF2-40B4-BE49-F238E27FC236}">
                  <a16:creationId xmlns:a16="http://schemas.microsoft.com/office/drawing/2014/main" id="{7D95B6D3-26D7-CA48-F5DE-0C5169824AF0}"/>
                </a:ext>
              </a:extLst>
            </p:cNvPr>
            <p:cNvCxnSpPr/>
            <p:nvPr/>
          </p:nvCxnSpPr>
          <p:spPr>
            <a:xfrm flipV="1">
              <a:off x="9270677" y="6806654"/>
              <a:ext cx="216024" cy="2119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3566A487-EFA5-0F10-39A5-ADE83583CBCA}"/>
                </a:ext>
              </a:extLst>
            </p:cNvPr>
            <p:cNvSpPr txBox="1"/>
            <p:nvPr/>
          </p:nvSpPr>
          <p:spPr>
            <a:xfrm>
              <a:off x="8609111" y="7010875"/>
              <a:ext cx="3921619" cy="717247"/>
            </a:xfrm>
            <a:prstGeom prst="rect">
              <a:avLst/>
            </a:prstGeom>
            <a:noFill/>
          </p:spPr>
          <p:txBody>
            <a:bodyPr wrap="none" rtlCol="0">
              <a:spAutoFit/>
            </a:bodyPr>
            <a:lstStyle/>
            <a:p>
              <a:r>
                <a:rPr lang="en-US" altLang="zh-CN" sz="1815" dirty="0"/>
                <a:t>Invoke what() of the exception class</a:t>
              </a:r>
            </a:p>
            <a:p>
              <a:r>
                <a:rPr lang="en-US" altLang="zh-CN" sz="1815" dirty="0"/>
                <a:t>rather than the </a:t>
              </a:r>
              <a:r>
                <a:rPr lang="en-US" altLang="zh-CN" sz="1815" dirty="0" err="1"/>
                <a:t>MyException</a:t>
              </a:r>
              <a:r>
                <a:rPr lang="en-US" altLang="zh-CN" sz="1815" dirty="0"/>
                <a:t> class.</a:t>
              </a:r>
              <a:endParaRPr lang="zh-CN" altLang="en-US" sz="1815" dirty="0"/>
            </a:p>
          </p:txBody>
        </p:sp>
      </p:grpSp>
      <p:grpSp>
        <p:nvGrpSpPr>
          <p:cNvPr id="16" name="组合 15">
            <a:extLst>
              <a:ext uri="{FF2B5EF4-FFF2-40B4-BE49-F238E27FC236}">
                <a16:creationId xmlns:a16="http://schemas.microsoft.com/office/drawing/2014/main" id="{CD3C2D3A-5027-79AB-2657-3E08BCD90518}"/>
              </a:ext>
            </a:extLst>
          </p:cNvPr>
          <p:cNvGrpSpPr/>
          <p:nvPr/>
        </p:nvGrpSpPr>
        <p:grpSpPr>
          <a:xfrm>
            <a:off x="5874326" y="2892243"/>
            <a:ext cx="4807765" cy="826457"/>
            <a:chOff x="5874326" y="2892243"/>
            <a:chExt cx="4807765" cy="826457"/>
          </a:xfrm>
        </p:grpSpPr>
        <p:sp>
          <p:nvSpPr>
            <p:cNvPr id="36" name="椭圆 35">
              <a:extLst>
                <a:ext uri="{FF2B5EF4-FFF2-40B4-BE49-F238E27FC236}">
                  <a16:creationId xmlns:a16="http://schemas.microsoft.com/office/drawing/2014/main" id="{68D1300C-27B3-008A-39D7-05D7A12B9E35}"/>
                </a:ext>
              </a:extLst>
            </p:cNvPr>
            <p:cNvSpPr/>
            <p:nvPr/>
          </p:nvSpPr>
          <p:spPr>
            <a:xfrm>
              <a:off x="5874326" y="3457292"/>
              <a:ext cx="809839" cy="26140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0" name="直接箭头连接符 9">
              <a:extLst>
                <a:ext uri="{FF2B5EF4-FFF2-40B4-BE49-F238E27FC236}">
                  <a16:creationId xmlns:a16="http://schemas.microsoft.com/office/drawing/2014/main" id="{48CE4CDD-5637-FC85-E025-B41DECBAD5A2}"/>
                </a:ext>
              </a:extLst>
            </p:cNvPr>
            <p:cNvCxnSpPr>
              <a:cxnSpLocks/>
              <a:stCxn id="14" idx="1"/>
            </p:cNvCxnSpPr>
            <p:nvPr/>
          </p:nvCxnSpPr>
          <p:spPr>
            <a:xfrm flipH="1">
              <a:off x="6216073" y="3076909"/>
              <a:ext cx="1430572" cy="3803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4512610F-23F3-B5EB-6162-C1863218AAE0}"/>
                </a:ext>
              </a:extLst>
            </p:cNvPr>
            <p:cNvSpPr txBox="1"/>
            <p:nvPr/>
          </p:nvSpPr>
          <p:spPr>
            <a:xfrm>
              <a:off x="7646645" y="2892243"/>
              <a:ext cx="3035446" cy="369332"/>
            </a:xfrm>
            <a:prstGeom prst="rect">
              <a:avLst/>
            </a:prstGeom>
            <a:noFill/>
          </p:spPr>
          <p:txBody>
            <a:bodyPr wrap="none" rtlCol="0">
              <a:spAutoFit/>
            </a:bodyPr>
            <a:lstStyle/>
            <a:p>
              <a:r>
                <a:rPr lang="en-US" altLang="zh-CN" dirty="0"/>
                <a:t>It will not throw any exception</a:t>
              </a:r>
              <a:endParaRPr lang="zh-CN" altLang="en-US" dirty="0"/>
            </a:p>
          </p:txBody>
        </p:sp>
      </p:grpSp>
    </p:spTree>
    <p:extLst>
      <p:ext uri="{BB962C8B-B14F-4D97-AF65-F5344CB8AC3E}">
        <p14:creationId xmlns:p14="http://schemas.microsoft.com/office/powerpoint/2010/main" val="199206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D1B491A-386C-DBE2-6BCD-1CD8B0A3D759}"/>
              </a:ext>
            </a:extLst>
          </p:cNvPr>
          <p:cNvPicPr>
            <a:picLocks noChangeAspect="1"/>
          </p:cNvPicPr>
          <p:nvPr/>
        </p:nvPicPr>
        <p:blipFill>
          <a:blip r:embed="rId2"/>
          <a:stretch>
            <a:fillRect/>
          </a:stretch>
        </p:blipFill>
        <p:spPr>
          <a:xfrm>
            <a:off x="7279801" y="4340234"/>
            <a:ext cx="3110746" cy="522814"/>
          </a:xfrm>
          <a:prstGeom prst="rect">
            <a:avLst/>
          </a:prstGeom>
        </p:spPr>
      </p:pic>
      <p:pic>
        <p:nvPicPr>
          <p:cNvPr id="5" name="图片 4">
            <a:extLst>
              <a:ext uri="{FF2B5EF4-FFF2-40B4-BE49-F238E27FC236}">
                <a16:creationId xmlns:a16="http://schemas.microsoft.com/office/drawing/2014/main" id="{51812150-8265-D05A-3F6B-FD67145F63B3}"/>
              </a:ext>
            </a:extLst>
          </p:cNvPr>
          <p:cNvPicPr>
            <a:picLocks noChangeAspect="1"/>
          </p:cNvPicPr>
          <p:nvPr/>
        </p:nvPicPr>
        <p:blipFill>
          <a:blip r:embed="rId3"/>
          <a:stretch>
            <a:fillRect/>
          </a:stretch>
        </p:blipFill>
        <p:spPr>
          <a:xfrm>
            <a:off x="1319041" y="880281"/>
            <a:ext cx="5031121" cy="4555671"/>
          </a:xfrm>
          <a:prstGeom prst="rect">
            <a:avLst/>
          </a:prstGeom>
        </p:spPr>
      </p:pic>
      <p:sp>
        <p:nvSpPr>
          <p:cNvPr id="6" name="矩形 5">
            <a:extLst>
              <a:ext uri="{FF2B5EF4-FFF2-40B4-BE49-F238E27FC236}">
                <a16:creationId xmlns:a16="http://schemas.microsoft.com/office/drawing/2014/main" id="{C5867C12-1281-F9AF-FEB1-06A29AD47990}"/>
              </a:ext>
            </a:extLst>
          </p:cNvPr>
          <p:cNvSpPr/>
          <p:nvPr/>
        </p:nvSpPr>
        <p:spPr>
          <a:xfrm>
            <a:off x="1851088" y="1991261"/>
            <a:ext cx="4247867" cy="971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nvGrpSpPr>
          <p:cNvPr id="7" name="组合 6">
            <a:extLst>
              <a:ext uri="{FF2B5EF4-FFF2-40B4-BE49-F238E27FC236}">
                <a16:creationId xmlns:a16="http://schemas.microsoft.com/office/drawing/2014/main" id="{E5EFAC70-198D-7045-00C2-CAA95F1FC8A1}"/>
              </a:ext>
            </a:extLst>
          </p:cNvPr>
          <p:cNvGrpSpPr/>
          <p:nvPr/>
        </p:nvGrpSpPr>
        <p:grpSpPr>
          <a:xfrm>
            <a:off x="2364670" y="4474629"/>
            <a:ext cx="6265172" cy="393956"/>
            <a:chOff x="1421805" y="2050059"/>
            <a:chExt cx="6903291" cy="434081"/>
          </a:xfrm>
        </p:grpSpPr>
        <p:sp>
          <p:nvSpPr>
            <p:cNvPr id="8" name="矩形 7">
              <a:extLst>
                <a:ext uri="{FF2B5EF4-FFF2-40B4-BE49-F238E27FC236}">
                  <a16:creationId xmlns:a16="http://schemas.microsoft.com/office/drawing/2014/main" id="{D279A4E2-59E1-7371-6B03-618BE9525EE0}"/>
                </a:ext>
              </a:extLst>
            </p:cNvPr>
            <p:cNvSpPr/>
            <p:nvPr/>
          </p:nvSpPr>
          <p:spPr>
            <a:xfrm>
              <a:off x="1421805" y="2050059"/>
              <a:ext cx="2664296" cy="2880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9" name="矩形 8">
              <a:extLst>
                <a:ext uri="{FF2B5EF4-FFF2-40B4-BE49-F238E27FC236}">
                  <a16:creationId xmlns:a16="http://schemas.microsoft.com/office/drawing/2014/main" id="{144593B0-987D-1D0C-DAAE-BB38B33C1F47}"/>
                </a:ext>
              </a:extLst>
            </p:cNvPr>
            <p:cNvSpPr/>
            <p:nvPr/>
          </p:nvSpPr>
          <p:spPr>
            <a:xfrm>
              <a:off x="6828964" y="2192040"/>
              <a:ext cx="1496132" cy="292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0" name="直接箭头连接符 9">
              <a:extLst>
                <a:ext uri="{FF2B5EF4-FFF2-40B4-BE49-F238E27FC236}">
                  <a16:creationId xmlns:a16="http://schemas.microsoft.com/office/drawing/2014/main" id="{95B31DE7-4893-2B5C-FF17-ED5923D6CE80}"/>
                </a:ext>
              </a:extLst>
            </p:cNvPr>
            <p:cNvCxnSpPr>
              <a:cxnSpLocks/>
              <a:stCxn id="8" idx="3"/>
              <a:endCxn id="9" idx="1"/>
            </p:cNvCxnSpPr>
            <p:nvPr/>
          </p:nvCxnSpPr>
          <p:spPr>
            <a:xfrm>
              <a:off x="4086101" y="2194075"/>
              <a:ext cx="2742863" cy="1440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97A73CDE-D989-B0CA-320D-DCC4916A9B8E}"/>
              </a:ext>
            </a:extLst>
          </p:cNvPr>
          <p:cNvGrpSpPr/>
          <p:nvPr/>
        </p:nvGrpSpPr>
        <p:grpSpPr>
          <a:xfrm>
            <a:off x="2560725" y="3559704"/>
            <a:ext cx="3707138" cy="727585"/>
            <a:chOff x="4014093" y="5424831"/>
            <a:chExt cx="4084716" cy="801691"/>
          </a:xfrm>
        </p:grpSpPr>
        <p:sp>
          <p:nvSpPr>
            <p:cNvPr id="12" name="椭圆 11">
              <a:extLst>
                <a:ext uri="{FF2B5EF4-FFF2-40B4-BE49-F238E27FC236}">
                  <a16:creationId xmlns:a16="http://schemas.microsoft.com/office/drawing/2014/main" id="{943FD47A-2B47-7FF1-FD09-DF99A27852FC}"/>
                </a:ext>
              </a:extLst>
            </p:cNvPr>
            <p:cNvSpPr/>
            <p:nvPr/>
          </p:nvSpPr>
          <p:spPr>
            <a:xfrm>
              <a:off x="4014093" y="5938491"/>
              <a:ext cx="1440160" cy="28803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3" name="直接箭头连接符 12">
              <a:extLst>
                <a:ext uri="{FF2B5EF4-FFF2-40B4-BE49-F238E27FC236}">
                  <a16:creationId xmlns:a16="http://schemas.microsoft.com/office/drawing/2014/main" id="{F7A29DBB-9A25-2080-20AC-F607C47AC614}"/>
                </a:ext>
              </a:extLst>
            </p:cNvPr>
            <p:cNvCxnSpPr/>
            <p:nvPr/>
          </p:nvCxnSpPr>
          <p:spPr>
            <a:xfrm flipH="1">
              <a:off x="5484961" y="5794474"/>
              <a:ext cx="473348" cy="28803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1606A34-622B-8DAE-3DBD-349EBDDCF1CA}"/>
                </a:ext>
              </a:extLst>
            </p:cNvPr>
            <p:cNvSpPr txBox="1"/>
            <p:nvPr/>
          </p:nvSpPr>
          <p:spPr>
            <a:xfrm>
              <a:off x="5836285" y="5424831"/>
              <a:ext cx="2262524" cy="717247"/>
            </a:xfrm>
            <a:prstGeom prst="rect">
              <a:avLst/>
            </a:prstGeom>
            <a:noFill/>
          </p:spPr>
          <p:txBody>
            <a:bodyPr wrap="none" rtlCol="0">
              <a:spAutoFit/>
            </a:bodyPr>
            <a:lstStyle/>
            <a:p>
              <a:r>
                <a:rPr lang="en-US" altLang="zh-CN" sz="1815" dirty="0">
                  <a:solidFill>
                    <a:schemeClr val="bg1"/>
                  </a:solidFill>
                </a:rPr>
                <a:t>Catch the exception</a:t>
              </a:r>
            </a:p>
            <a:p>
              <a:r>
                <a:rPr lang="en-US" altLang="zh-CN" sz="1815" dirty="0">
                  <a:solidFill>
                    <a:schemeClr val="bg1"/>
                  </a:solidFill>
                </a:rPr>
                <a:t> by reference</a:t>
              </a:r>
              <a:endParaRPr lang="zh-CN" altLang="en-US" sz="1815" dirty="0">
                <a:solidFill>
                  <a:schemeClr val="bg1"/>
                </a:solidFill>
              </a:endParaRPr>
            </a:p>
          </p:txBody>
        </p:sp>
      </p:grpSp>
      <p:grpSp>
        <p:nvGrpSpPr>
          <p:cNvPr id="15" name="组合 14">
            <a:extLst>
              <a:ext uri="{FF2B5EF4-FFF2-40B4-BE49-F238E27FC236}">
                <a16:creationId xmlns:a16="http://schemas.microsoft.com/office/drawing/2014/main" id="{DE8584F9-85C3-06FE-034F-01109C03C6AC}"/>
              </a:ext>
            </a:extLst>
          </p:cNvPr>
          <p:cNvGrpSpPr/>
          <p:nvPr/>
        </p:nvGrpSpPr>
        <p:grpSpPr>
          <a:xfrm>
            <a:off x="7200702" y="4953868"/>
            <a:ext cx="3865610" cy="836290"/>
            <a:chOff x="8609111" y="6806654"/>
            <a:chExt cx="4259329" cy="921468"/>
          </a:xfrm>
        </p:grpSpPr>
        <p:cxnSp>
          <p:nvCxnSpPr>
            <p:cNvPr id="16" name="直接箭头连接符 15">
              <a:extLst>
                <a:ext uri="{FF2B5EF4-FFF2-40B4-BE49-F238E27FC236}">
                  <a16:creationId xmlns:a16="http://schemas.microsoft.com/office/drawing/2014/main" id="{57E2FD60-04F1-6A95-A986-A6D93EB65BB2}"/>
                </a:ext>
              </a:extLst>
            </p:cNvPr>
            <p:cNvCxnSpPr/>
            <p:nvPr/>
          </p:nvCxnSpPr>
          <p:spPr>
            <a:xfrm flipV="1">
              <a:off x="9270677" y="6806654"/>
              <a:ext cx="216024" cy="2119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639E7A9F-C7A2-2026-464B-41FAC4586B18}"/>
                </a:ext>
              </a:extLst>
            </p:cNvPr>
            <p:cNvSpPr txBox="1"/>
            <p:nvPr/>
          </p:nvSpPr>
          <p:spPr>
            <a:xfrm>
              <a:off x="8609111" y="7010875"/>
              <a:ext cx="4259329" cy="717247"/>
            </a:xfrm>
            <a:prstGeom prst="rect">
              <a:avLst/>
            </a:prstGeom>
            <a:noFill/>
          </p:spPr>
          <p:txBody>
            <a:bodyPr wrap="none" rtlCol="0">
              <a:spAutoFit/>
            </a:bodyPr>
            <a:lstStyle/>
            <a:p>
              <a:r>
                <a:rPr lang="en-US" altLang="zh-CN" sz="1815" dirty="0"/>
                <a:t>Invoke what() of the </a:t>
              </a:r>
              <a:r>
                <a:rPr lang="en-US" altLang="zh-CN" sz="1815" dirty="0" err="1"/>
                <a:t>MyException</a:t>
              </a:r>
              <a:r>
                <a:rPr lang="en-US" altLang="zh-CN" sz="1815" dirty="0"/>
                <a:t> class</a:t>
              </a:r>
            </a:p>
            <a:p>
              <a:r>
                <a:rPr lang="en-US" altLang="zh-CN" sz="1815" dirty="0"/>
                <a:t>not the exception class.</a:t>
              </a:r>
              <a:endParaRPr lang="zh-CN" altLang="en-US" sz="1815" dirty="0"/>
            </a:p>
          </p:txBody>
        </p:sp>
      </p:grpSp>
      <p:grpSp>
        <p:nvGrpSpPr>
          <p:cNvPr id="24" name="组合 23">
            <a:extLst>
              <a:ext uri="{FF2B5EF4-FFF2-40B4-BE49-F238E27FC236}">
                <a16:creationId xmlns:a16="http://schemas.microsoft.com/office/drawing/2014/main" id="{F8B95965-5211-7807-0D96-D83BA61AB0BC}"/>
              </a:ext>
            </a:extLst>
          </p:cNvPr>
          <p:cNvGrpSpPr/>
          <p:nvPr/>
        </p:nvGrpSpPr>
        <p:grpSpPr>
          <a:xfrm>
            <a:off x="5338617" y="1422048"/>
            <a:ext cx="5853255" cy="1007116"/>
            <a:chOff x="5338617" y="1422048"/>
            <a:chExt cx="5853255" cy="1007116"/>
          </a:xfrm>
        </p:grpSpPr>
        <p:sp>
          <p:nvSpPr>
            <p:cNvPr id="18" name="椭圆 17">
              <a:extLst>
                <a:ext uri="{FF2B5EF4-FFF2-40B4-BE49-F238E27FC236}">
                  <a16:creationId xmlns:a16="http://schemas.microsoft.com/office/drawing/2014/main" id="{A8E8A908-EB64-2C5A-4710-C84106065A24}"/>
                </a:ext>
              </a:extLst>
            </p:cNvPr>
            <p:cNvSpPr/>
            <p:nvPr/>
          </p:nvSpPr>
          <p:spPr>
            <a:xfrm>
              <a:off x="5338617" y="2159026"/>
              <a:ext cx="761035" cy="27013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20" name="文本框 19">
              <a:extLst>
                <a:ext uri="{FF2B5EF4-FFF2-40B4-BE49-F238E27FC236}">
                  <a16:creationId xmlns:a16="http://schemas.microsoft.com/office/drawing/2014/main" id="{40FC4E33-710F-C4CA-7AAF-8441D0551B44}"/>
                </a:ext>
              </a:extLst>
            </p:cNvPr>
            <p:cNvSpPr txBox="1"/>
            <p:nvPr/>
          </p:nvSpPr>
          <p:spPr>
            <a:xfrm>
              <a:off x="6350162" y="1422048"/>
              <a:ext cx="4841710" cy="369332"/>
            </a:xfrm>
            <a:prstGeom prst="rect">
              <a:avLst/>
            </a:prstGeom>
            <a:noFill/>
          </p:spPr>
          <p:txBody>
            <a:bodyPr wrap="none" rtlCol="0">
              <a:spAutoFit/>
            </a:bodyPr>
            <a:lstStyle/>
            <a:p>
              <a:r>
                <a:rPr lang="en-US" altLang="zh-CN" b="0" i="0" dirty="0">
                  <a:effectLst/>
                </a:rPr>
                <a:t>It  is overriding a virtual method of the base class.</a:t>
              </a:r>
              <a:endParaRPr lang="zh-CN" altLang="en-US" dirty="0"/>
            </a:p>
          </p:txBody>
        </p:sp>
        <p:cxnSp>
          <p:nvCxnSpPr>
            <p:cNvPr id="22" name="直接箭头连接符 21">
              <a:extLst>
                <a:ext uri="{FF2B5EF4-FFF2-40B4-BE49-F238E27FC236}">
                  <a16:creationId xmlns:a16="http://schemas.microsoft.com/office/drawing/2014/main" id="{28E9B428-02B1-D203-E8EC-3D7A31094E77}"/>
                </a:ext>
              </a:extLst>
            </p:cNvPr>
            <p:cNvCxnSpPr>
              <a:cxnSpLocks/>
              <a:endCxn id="18" idx="0"/>
            </p:cNvCxnSpPr>
            <p:nvPr/>
          </p:nvCxnSpPr>
          <p:spPr>
            <a:xfrm flipH="1">
              <a:off x="5719135" y="1727283"/>
              <a:ext cx="631027" cy="431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710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63C6470C-D397-5208-100E-EDE46911D63F}"/>
              </a:ext>
            </a:extLst>
          </p:cNvPr>
          <p:cNvPicPr>
            <a:picLocks noChangeAspect="1"/>
          </p:cNvPicPr>
          <p:nvPr/>
        </p:nvPicPr>
        <p:blipFill>
          <a:blip r:embed="rId3"/>
          <a:stretch>
            <a:fillRect/>
          </a:stretch>
        </p:blipFill>
        <p:spPr>
          <a:xfrm>
            <a:off x="4976535" y="5145621"/>
            <a:ext cx="6805071" cy="430142"/>
          </a:xfrm>
          <a:prstGeom prst="rect">
            <a:avLst/>
          </a:prstGeom>
        </p:spPr>
      </p:pic>
      <p:sp>
        <p:nvSpPr>
          <p:cNvPr id="4" name="Content Placeholder 2"/>
          <p:cNvSpPr>
            <a:spLocks noGrp="1"/>
          </p:cNvSpPr>
          <p:nvPr>
            <p:ph idx="1"/>
          </p:nvPr>
        </p:nvSpPr>
        <p:spPr>
          <a:xfrm>
            <a:off x="1475863" y="414614"/>
            <a:ext cx="5443814" cy="465329"/>
          </a:xfrm>
        </p:spPr>
        <p:txBody>
          <a:bodyPr>
            <a:noAutofit/>
          </a:bodyPr>
          <a:lstStyle/>
          <a:p>
            <a:pPr marL="129032" lvl="1" indent="0">
              <a:spcBef>
                <a:spcPts val="1413"/>
              </a:spcBef>
              <a:buSzPct val="68000"/>
              <a:buNone/>
            </a:pPr>
            <a:r>
              <a:rPr lang="en-US" b="1" dirty="0"/>
              <a:t> Assertions in C/C++</a:t>
            </a:r>
          </a:p>
          <a:p>
            <a:pPr marL="129032" lvl="1" indent="0">
              <a:spcBef>
                <a:spcPts val="1413"/>
              </a:spcBef>
              <a:buSzPct val="68000"/>
              <a:buNone/>
            </a:pPr>
            <a:r>
              <a:rPr lang="en-US" b="1" dirty="0"/>
              <a:t>  </a:t>
            </a:r>
          </a:p>
        </p:txBody>
      </p:sp>
      <p:sp>
        <p:nvSpPr>
          <p:cNvPr id="5" name="Content Placeholder 2"/>
          <p:cNvSpPr txBox="1">
            <a:spLocks/>
          </p:cNvSpPr>
          <p:nvPr/>
        </p:nvSpPr>
        <p:spPr bwMode="auto">
          <a:xfrm>
            <a:off x="407157" y="1162208"/>
            <a:ext cx="11167837" cy="728471"/>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29032" lvl="1" indent="0">
              <a:spcBef>
                <a:spcPts val="1413"/>
              </a:spcBef>
              <a:buSzPct val="68000"/>
              <a:buNone/>
            </a:pPr>
            <a:r>
              <a:rPr lang="en-US" sz="2178" dirty="0"/>
              <a:t> </a:t>
            </a:r>
            <a:r>
              <a:rPr lang="en-US" altLang="zh-CN" sz="2178" dirty="0"/>
              <a:t>Assertions are statements used to test assumptions made by programmers. It is designed as a macro in C/C++. Following is the syntax for assertion:</a:t>
            </a:r>
          </a:p>
          <a:p>
            <a:pPr marL="129032" lvl="1" indent="0">
              <a:spcBef>
                <a:spcPts val="1413"/>
              </a:spcBef>
              <a:buSzPct val="68000"/>
              <a:buNone/>
            </a:pPr>
            <a:endParaRPr lang="en-US" sz="2178" dirty="0"/>
          </a:p>
          <a:p>
            <a:pPr marL="129032" lvl="1" indent="0">
              <a:spcBef>
                <a:spcPts val="1413"/>
              </a:spcBef>
              <a:buSzPct val="68000"/>
              <a:buNone/>
            </a:pPr>
            <a:r>
              <a:rPr lang="en-US" sz="2178" dirty="0"/>
              <a:t>  </a:t>
            </a:r>
          </a:p>
        </p:txBody>
      </p:sp>
      <p:sp>
        <p:nvSpPr>
          <p:cNvPr id="6" name="Content Placeholder 2"/>
          <p:cNvSpPr txBox="1">
            <a:spLocks/>
          </p:cNvSpPr>
          <p:nvPr/>
        </p:nvSpPr>
        <p:spPr bwMode="auto">
          <a:xfrm>
            <a:off x="3034956" y="1885224"/>
            <a:ext cx="4930401" cy="465329"/>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29032" lvl="1" indent="0">
              <a:spcBef>
                <a:spcPts val="1413"/>
              </a:spcBef>
              <a:buSzPct val="68000"/>
              <a:buNone/>
            </a:pPr>
            <a:r>
              <a:rPr lang="en-US" altLang="zh-CN" sz="2541" b="1" dirty="0"/>
              <a:t>void assert(int expression);</a:t>
            </a:r>
            <a:endParaRPr lang="en-US" sz="2541" b="1" dirty="0"/>
          </a:p>
        </p:txBody>
      </p:sp>
      <p:sp>
        <p:nvSpPr>
          <p:cNvPr id="7" name="Content Placeholder 2"/>
          <p:cNvSpPr txBox="1">
            <a:spLocks/>
          </p:cNvSpPr>
          <p:nvPr/>
        </p:nvSpPr>
        <p:spPr bwMode="auto">
          <a:xfrm>
            <a:off x="450376" y="2417051"/>
            <a:ext cx="11044454" cy="774115"/>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29032" lvl="1" indent="0">
              <a:spcBef>
                <a:spcPts val="1413"/>
              </a:spcBef>
              <a:buSzPct val="68000"/>
              <a:buNone/>
            </a:pPr>
            <a:r>
              <a:rPr lang="en-US" altLang="zh-CN" sz="2178" dirty="0"/>
              <a:t>If the expression evaluates to 0 (false), then the expression, source code filename, and line number are sent to the standard error, and then </a:t>
            </a:r>
            <a:r>
              <a:rPr lang="en-US" altLang="zh-CN" sz="2178" b="1" dirty="0"/>
              <a:t>abort() </a:t>
            </a:r>
            <a:r>
              <a:rPr lang="en-US" altLang="zh-CN" sz="2178" dirty="0"/>
              <a:t>function is called. </a:t>
            </a:r>
            <a:endParaRPr lang="en-US" sz="2178" dirty="0"/>
          </a:p>
        </p:txBody>
      </p:sp>
      <p:pic>
        <p:nvPicPr>
          <p:cNvPr id="8" name="图片 7">
            <a:extLst>
              <a:ext uri="{FF2B5EF4-FFF2-40B4-BE49-F238E27FC236}">
                <a16:creationId xmlns:a16="http://schemas.microsoft.com/office/drawing/2014/main" id="{719AD2DF-F866-B2CB-800C-F2147B9F8CED}"/>
              </a:ext>
            </a:extLst>
          </p:cNvPr>
          <p:cNvPicPr>
            <a:picLocks noChangeAspect="1"/>
          </p:cNvPicPr>
          <p:nvPr/>
        </p:nvPicPr>
        <p:blipFill>
          <a:blip r:embed="rId4"/>
          <a:stretch>
            <a:fillRect/>
          </a:stretch>
        </p:blipFill>
        <p:spPr>
          <a:xfrm>
            <a:off x="671801" y="3336728"/>
            <a:ext cx="3855756" cy="2909092"/>
          </a:xfrm>
          <a:prstGeom prst="rect">
            <a:avLst/>
          </a:prstGeom>
        </p:spPr>
      </p:pic>
      <p:sp>
        <p:nvSpPr>
          <p:cNvPr id="10" name="矩形 9">
            <a:extLst>
              <a:ext uri="{FF2B5EF4-FFF2-40B4-BE49-F238E27FC236}">
                <a16:creationId xmlns:a16="http://schemas.microsoft.com/office/drawing/2014/main" id="{14278ED6-BB56-08FF-7767-366918FCCEE8}"/>
              </a:ext>
            </a:extLst>
          </p:cNvPr>
          <p:cNvSpPr/>
          <p:nvPr/>
        </p:nvSpPr>
        <p:spPr>
          <a:xfrm>
            <a:off x="1287597" y="5151700"/>
            <a:ext cx="1176332" cy="1727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4" name="组合 13">
            <a:extLst>
              <a:ext uri="{FF2B5EF4-FFF2-40B4-BE49-F238E27FC236}">
                <a16:creationId xmlns:a16="http://schemas.microsoft.com/office/drawing/2014/main" id="{4FF7A68E-7A1F-157E-228F-00E26CB577E4}"/>
              </a:ext>
            </a:extLst>
          </p:cNvPr>
          <p:cNvGrpSpPr/>
          <p:nvPr/>
        </p:nvGrpSpPr>
        <p:grpSpPr>
          <a:xfrm>
            <a:off x="4919670" y="4531548"/>
            <a:ext cx="979755" cy="829714"/>
            <a:chOff x="5310237" y="4993094"/>
            <a:chExt cx="1079545" cy="914222"/>
          </a:xfrm>
        </p:grpSpPr>
        <p:sp>
          <p:nvSpPr>
            <p:cNvPr id="11" name="矩形 10">
              <a:extLst>
                <a:ext uri="{FF2B5EF4-FFF2-40B4-BE49-F238E27FC236}">
                  <a16:creationId xmlns:a16="http://schemas.microsoft.com/office/drawing/2014/main" id="{62CEF617-4642-8F78-4F3F-B998E6FEDB33}"/>
                </a:ext>
              </a:extLst>
            </p:cNvPr>
            <p:cNvSpPr/>
            <p:nvPr/>
          </p:nvSpPr>
          <p:spPr>
            <a:xfrm>
              <a:off x="5505479" y="5650457"/>
              <a:ext cx="720080" cy="2568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12" name="直接箭头连接符 11">
              <a:extLst>
                <a:ext uri="{FF2B5EF4-FFF2-40B4-BE49-F238E27FC236}">
                  <a16:creationId xmlns:a16="http://schemas.microsoft.com/office/drawing/2014/main" id="{92FE32F1-B4EC-83D9-513E-2BA27D4BF5E3}"/>
                </a:ext>
              </a:extLst>
            </p:cNvPr>
            <p:cNvCxnSpPr/>
            <p:nvPr/>
          </p:nvCxnSpPr>
          <p:spPr>
            <a:xfrm flipH="1">
              <a:off x="5742285" y="5290418"/>
              <a:ext cx="216024" cy="3600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907F34F1-434E-63C9-A6E6-919B942235B2}"/>
                </a:ext>
              </a:extLst>
            </p:cNvPr>
            <p:cNvSpPr txBox="1"/>
            <p:nvPr/>
          </p:nvSpPr>
          <p:spPr>
            <a:xfrm>
              <a:off x="5310237" y="4993094"/>
              <a:ext cx="1079545" cy="378830"/>
            </a:xfrm>
            <a:prstGeom prst="rect">
              <a:avLst/>
            </a:prstGeom>
            <a:noFill/>
          </p:spPr>
          <p:txBody>
            <a:bodyPr wrap="none" rtlCol="0">
              <a:spAutoFit/>
            </a:bodyPr>
            <a:lstStyle/>
            <a:p>
              <a:r>
                <a:rPr lang="en-US" altLang="zh-CN" sz="1634" dirty="0"/>
                <a:t>file name</a:t>
              </a:r>
              <a:endParaRPr lang="zh-CN" altLang="en-US" sz="1634" dirty="0"/>
            </a:p>
          </p:txBody>
        </p:sp>
      </p:grpSp>
      <p:grpSp>
        <p:nvGrpSpPr>
          <p:cNvPr id="16" name="组合 15">
            <a:extLst>
              <a:ext uri="{FF2B5EF4-FFF2-40B4-BE49-F238E27FC236}">
                <a16:creationId xmlns:a16="http://schemas.microsoft.com/office/drawing/2014/main" id="{013E5260-E24C-4A6D-ADCF-7D6BEC489BE4}"/>
              </a:ext>
            </a:extLst>
          </p:cNvPr>
          <p:cNvGrpSpPr/>
          <p:nvPr/>
        </p:nvGrpSpPr>
        <p:grpSpPr>
          <a:xfrm>
            <a:off x="5804334" y="4343925"/>
            <a:ext cx="2118182" cy="1025769"/>
            <a:chOff x="5505479" y="4777070"/>
            <a:chExt cx="2333921" cy="1130246"/>
          </a:xfrm>
        </p:grpSpPr>
        <p:sp>
          <p:nvSpPr>
            <p:cNvPr id="17" name="矩形 16">
              <a:extLst>
                <a:ext uri="{FF2B5EF4-FFF2-40B4-BE49-F238E27FC236}">
                  <a16:creationId xmlns:a16="http://schemas.microsoft.com/office/drawing/2014/main" id="{C986EEA4-E16A-9404-146D-0DDB3FEC2071}"/>
                </a:ext>
              </a:extLst>
            </p:cNvPr>
            <p:cNvSpPr/>
            <p:nvPr/>
          </p:nvSpPr>
          <p:spPr>
            <a:xfrm>
              <a:off x="5505479" y="5650457"/>
              <a:ext cx="2049568" cy="2568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cxnSp>
          <p:nvCxnSpPr>
            <p:cNvPr id="18" name="直接箭头连接符 17">
              <a:extLst>
                <a:ext uri="{FF2B5EF4-FFF2-40B4-BE49-F238E27FC236}">
                  <a16:creationId xmlns:a16="http://schemas.microsoft.com/office/drawing/2014/main" id="{0476FB6E-35CE-0759-051B-9F8801FE28B9}"/>
                </a:ext>
              </a:extLst>
            </p:cNvPr>
            <p:cNvCxnSpPr/>
            <p:nvPr/>
          </p:nvCxnSpPr>
          <p:spPr>
            <a:xfrm flipH="1">
              <a:off x="6402919" y="5290418"/>
              <a:ext cx="216024" cy="3600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4EED339-1743-4988-3444-F0E7D6995324}"/>
                </a:ext>
              </a:extLst>
            </p:cNvPr>
            <p:cNvSpPr txBox="1"/>
            <p:nvPr/>
          </p:nvSpPr>
          <p:spPr>
            <a:xfrm>
              <a:off x="5629442" y="4777070"/>
              <a:ext cx="2209958" cy="655923"/>
            </a:xfrm>
            <a:prstGeom prst="rect">
              <a:avLst/>
            </a:prstGeom>
            <a:noFill/>
          </p:spPr>
          <p:txBody>
            <a:bodyPr wrap="none" rtlCol="0">
              <a:spAutoFit/>
            </a:bodyPr>
            <a:lstStyle/>
            <a:p>
              <a:r>
                <a:rPr lang="en-US" altLang="zh-CN" sz="1634" dirty="0"/>
                <a:t>source code filename</a:t>
              </a:r>
            </a:p>
            <a:p>
              <a:r>
                <a:rPr lang="en-US" altLang="zh-CN" sz="1634" dirty="0"/>
                <a:t>and line number</a:t>
              </a:r>
              <a:endParaRPr lang="zh-CN" altLang="en-US" sz="1634" dirty="0"/>
            </a:p>
          </p:txBody>
        </p:sp>
      </p:grpSp>
      <p:grpSp>
        <p:nvGrpSpPr>
          <p:cNvPr id="20" name="组合 19">
            <a:extLst>
              <a:ext uri="{FF2B5EF4-FFF2-40B4-BE49-F238E27FC236}">
                <a16:creationId xmlns:a16="http://schemas.microsoft.com/office/drawing/2014/main" id="{072F82DD-EA3E-9CFE-1A90-9BBA3966023C}"/>
              </a:ext>
            </a:extLst>
          </p:cNvPr>
          <p:cNvGrpSpPr/>
          <p:nvPr/>
        </p:nvGrpSpPr>
        <p:grpSpPr>
          <a:xfrm>
            <a:off x="9710400" y="4494488"/>
            <a:ext cx="1095685" cy="875207"/>
            <a:chOff x="5310237" y="4993094"/>
            <a:chExt cx="1207283" cy="964348"/>
          </a:xfrm>
        </p:grpSpPr>
        <p:sp>
          <p:nvSpPr>
            <p:cNvPr id="21" name="矩形 20">
              <a:extLst>
                <a:ext uri="{FF2B5EF4-FFF2-40B4-BE49-F238E27FC236}">
                  <a16:creationId xmlns:a16="http://schemas.microsoft.com/office/drawing/2014/main" id="{D3D2F726-FE60-BB2A-7E72-CFBDC92F651C}"/>
                </a:ext>
              </a:extLst>
            </p:cNvPr>
            <p:cNvSpPr/>
            <p:nvPr/>
          </p:nvSpPr>
          <p:spPr>
            <a:xfrm>
              <a:off x="5505478" y="5650457"/>
              <a:ext cx="884878" cy="3069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2" name="直接箭头连接符 21">
              <a:extLst>
                <a:ext uri="{FF2B5EF4-FFF2-40B4-BE49-F238E27FC236}">
                  <a16:creationId xmlns:a16="http://schemas.microsoft.com/office/drawing/2014/main" id="{D67A2D37-6B4A-0ED3-62E7-4EFAFA5C0918}"/>
                </a:ext>
              </a:extLst>
            </p:cNvPr>
            <p:cNvCxnSpPr/>
            <p:nvPr/>
          </p:nvCxnSpPr>
          <p:spPr>
            <a:xfrm flipH="1">
              <a:off x="5742285" y="5290418"/>
              <a:ext cx="216024" cy="3600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38CCC615-35F8-2B65-4206-8C0DFE135AAB}"/>
                </a:ext>
              </a:extLst>
            </p:cNvPr>
            <p:cNvSpPr txBox="1"/>
            <p:nvPr/>
          </p:nvSpPr>
          <p:spPr>
            <a:xfrm>
              <a:off x="5310237" y="4993094"/>
              <a:ext cx="1207283" cy="378830"/>
            </a:xfrm>
            <a:prstGeom prst="rect">
              <a:avLst/>
            </a:prstGeom>
            <a:noFill/>
          </p:spPr>
          <p:txBody>
            <a:bodyPr wrap="none" rtlCol="0">
              <a:spAutoFit/>
            </a:bodyPr>
            <a:lstStyle/>
            <a:p>
              <a:r>
                <a:rPr lang="en-US" altLang="zh-CN" sz="1634" dirty="0"/>
                <a:t>expression</a:t>
              </a:r>
              <a:endParaRPr lang="zh-CN" altLang="en-US" sz="1634" dirty="0"/>
            </a:p>
          </p:txBody>
        </p:sp>
      </p:grpSp>
      <p:grpSp>
        <p:nvGrpSpPr>
          <p:cNvPr id="24" name="组合 23">
            <a:extLst>
              <a:ext uri="{FF2B5EF4-FFF2-40B4-BE49-F238E27FC236}">
                <a16:creationId xmlns:a16="http://schemas.microsoft.com/office/drawing/2014/main" id="{BF7C79FC-7D4F-7B19-2FAC-8B1263E6D613}"/>
              </a:ext>
            </a:extLst>
          </p:cNvPr>
          <p:cNvGrpSpPr/>
          <p:nvPr/>
        </p:nvGrpSpPr>
        <p:grpSpPr>
          <a:xfrm>
            <a:off x="5113753" y="5352494"/>
            <a:ext cx="5342241" cy="699198"/>
            <a:chOff x="5505479" y="5650457"/>
            <a:chExt cx="5886358" cy="770413"/>
          </a:xfrm>
        </p:grpSpPr>
        <p:sp>
          <p:nvSpPr>
            <p:cNvPr id="25" name="矩形 24">
              <a:extLst>
                <a:ext uri="{FF2B5EF4-FFF2-40B4-BE49-F238E27FC236}">
                  <a16:creationId xmlns:a16="http://schemas.microsoft.com/office/drawing/2014/main" id="{072D41C8-3C6F-F024-0075-8F8B67072220}"/>
                </a:ext>
              </a:extLst>
            </p:cNvPr>
            <p:cNvSpPr/>
            <p:nvPr/>
          </p:nvSpPr>
          <p:spPr>
            <a:xfrm>
              <a:off x="5505479" y="5650457"/>
              <a:ext cx="884878" cy="2976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6" name="直接箭头连接符 25">
              <a:extLst>
                <a:ext uri="{FF2B5EF4-FFF2-40B4-BE49-F238E27FC236}">
                  <a16:creationId xmlns:a16="http://schemas.microsoft.com/office/drawing/2014/main" id="{496A7BF8-C9D5-F71B-E95D-E04B74FEB828}"/>
                </a:ext>
              </a:extLst>
            </p:cNvPr>
            <p:cNvCxnSpPr>
              <a:cxnSpLocks/>
              <a:endCxn id="25" idx="2"/>
            </p:cNvCxnSpPr>
            <p:nvPr/>
          </p:nvCxnSpPr>
          <p:spPr>
            <a:xfrm flipH="1" flipV="1">
              <a:off x="5947918" y="5948149"/>
              <a:ext cx="63788" cy="1751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8FEBA92-7976-B461-9293-CABFB513732B}"/>
                </a:ext>
              </a:extLst>
            </p:cNvPr>
            <p:cNvSpPr txBox="1"/>
            <p:nvPr/>
          </p:nvSpPr>
          <p:spPr>
            <a:xfrm>
              <a:off x="5526261" y="6042040"/>
              <a:ext cx="5865576" cy="378830"/>
            </a:xfrm>
            <a:prstGeom prst="rect">
              <a:avLst/>
            </a:prstGeom>
            <a:noFill/>
          </p:spPr>
          <p:txBody>
            <a:bodyPr wrap="none" rtlCol="0">
              <a:spAutoFit/>
            </a:bodyPr>
            <a:lstStyle/>
            <a:p>
              <a:r>
                <a:rPr lang="en-US" altLang="zh-CN" sz="1634" dirty="0"/>
                <a:t>abort() function is called and display message on the screen.</a:t>
              </a:r>
              <a:endParaRPr lang="zh-CN" altLang="en-US" sz="1634" dirty="0"/>
            </a:p>
          </p:txBody>
        </p:sp>
      </p:grpSp>
      <p:sp>
        <p:nvSpPr>
          <p:cNvPr id="2" name="椭圆 1">
            <a:extLst>
              <a:ext uri="{FF2B5EF4-FFF2-40B4-BE49-F238E27FC236}">
                <a16:creationId xmlns:a16="http://schemas.microsoft.com/office/drawing/2014/main" id="{004B1FCB-2056-7623-26EB-C9117FD2DB8A}"/>
              </a:ext>
            </a:extLst>
          </p:cNvPr>
          <p:cNvSpPr/>
          <p:nvPr/>
        </p:nvSpPr>
        <p:spPr>
          <a:xfrm>
            <a:off x="1063911" y="3463755"/>
            <a:ext cx="1400018" cy="172795"/>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Tree>
    <p:extLst>
      <p:ext uri="{BB962C8B-B14F-4D97-AF65-F5344CB8AC3E}">
        <p14:creationId xmlns:p14="http://schemas.microsoft.com/office/powerpoint/2010/main" val="158793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animBg="1"/>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644C3CE-6917-8488-CA38-EC9DF13155B5}"/>
              </a:ext>
            </a:extLst>
          </p:cNvPr>
          <p:cNvSpPr txBox="1"/>
          <p:nvPr/>
        </p:nvSpPr>
        <p:spPr>
          <a:xfrm>
            <a:off x="1391901" y="311103"/>
            <a:ext cx="10062946" cy="1107996"/>
          </a:xfrm>
          <a:prstGeom prst="rect">
            <a:avLst/>
          </a:prstGeom>
          <a:noFill/>
        </p:spPr>
        <p:txBody>
          <a:bodyPr wrap="square">
            <a:spAutoFit/>
          </a:bodyPr>
          <a:lstStyle/>
          <a:p>
            <a:r>
              <a:rPr lang="en-US" altLang="zh-CN" sz="2200" b="1" dirty="0">
                <a:solidFill>
                  <a:srgbClr val="273239"/>
                </a:solidFill>
              </a:rPr>
              <a:t>Assertions</a:t>
            </a:r>
            <a:r>
              <a:rPr lang="en-US" altLang="zh-CN" sz="2200" dirty="0">
                <a:solidFill>
                  <a:srgbClr val="273239"/>
                </a:solidFill>
              </a:rPr>
              <a:t> are mainly used to check logically impossible situations. For example, they can be used to check the state of a code which is expected before it starts running, or the state after it finishes running. </a:t>
            </a:r>
            <a:endParaRPr lang="zh-CN" altLang="en-US" sz="2200" dirty="0"/>
          </a:p>
        </p:txBody>
      </p:sp>
      <p:sp>
        <p:nvSpPr>
          <p:cNvPr id="7" name="文本框 6">
            <a:extLst>
              <a:ext uri="{FF2B5EF4-FFF2-40B4-BE49-F238E27FC236}">
                <a16:creationId xmlns:a16="http://schemas.microsoft.com/office/drawing/2014/main" id="{3D379736-B39A-22EB-209F-4D2260D244EA}"/>
              </a:ext>
            </a:extLst>
          </p:cNvPr>
          <p:cNvSpPr txBox="1"/>
          <p:nvPr/>
        </p:nvSpPr>
        <p:spPr>
          <a:xfrm>
            <a:off x="475745" y="1455007"/>
            <a:ext cx="10979102" cy="427489"/>
          </a:xfrm>
          <a:prstGeom prst="rect">
            <a:avLst/>
          </a:prstGeom>
          <a:noFill/>
        </p:spPr>
        <p:txBody>
          <a:bodyPr wrap="square">
            <a:spAutoFit/>
          </a:bodyPr>
          <a:lstStyle/>
          <a:p>
            <a:pPr marL="311216" indent="-311216" latinLnBrk="1">
              <a:buFont typeface="Arial" panose="020B0604020202020204" pitchFamily="34" charset="0"/>
              <a:buChar char="•"/>
            </a:pPr>
            <a:r>
              <a:rPr lang="en-US" altLang="zh-CN" sz="2178" dirty="0"/>
              <a:t>Verify the validity of the passed argument at the beginning of the function.</a:t>
            </a:r>
          </a:p>
        </p:txBody>
      </p:sp>
      <p:sp>
        <p:nvSpPr>
          <p:cNvPr id="9" name="文本框 8">
            <a:extLst>
              <a:ext uri="{FF2B5EF4-FFF2-40B4-BE49-F238E27FC236}">
                <a16:creationId xmlns:a16="http://schemas.microsoft.com/office/drawing/2014/main" id="{54256209-C766-B02B-C5C0-30579A82E0EA}"/>
              </a:ext>
            </a:extLst>
          </p:cNvPr>
          <p:cNvSpPr txBox="1"/>
          <p:nvPr/>
        </p:nvSpPr>
        <p:spPr>
          <a:xfrm>
            <a:off x="737152" y="2131054"/>
            <a:ext cx="4639978" cy="1768176"/>
          </a:xfrm>
          <a:prstGeom prst="rect">
            <a:avLst/>
          </a:prstGeom>
          <a:noFill/>
          <a:ln>
            <a:solidFill>
              <a:srgbClr val="00B0F0"/>
            </a:solidFill>
          </a:ln>
        </p:spPr>
        <p:txBody>
          <a:bodyPr wrap="square">
            <a:spAutoFit/>
          </a:bodyPr>
          <a:lstStyle/>
          <a:p>
            <a:pPr algn="l"/>
            <a:r>
              <a:rPr lang="en-US" altLang="zh-CN" sz="1815" dirty="0">
                <a:solidFill>
                  <a:srgbClr val="454545"/>
                </a:solidFill>
              </a:rPr>
              <a:t>int </a:t>
            </a:r>
            <a:r>
              <a:rPr lang="en-US" altLang="zh-CN" sz="1815" dirty="0" err="1">
                <a:solidFill>
                  <a:srgbClr val="454545"/>
                </a:solidFill>
              </a:rPr>
              <a:t>resetBufferSize</a:t>
            </a:r>
            <a:r>
              <a:rPr lang="en-US" altLang="zh-CN" sz="1815" dirty="0">
                <a:solidFill>
                  <a:srgbClr val="454545"/>
                </a:solidFill>
              </a:rPr>
              <a:t>(int </a:t>
            </a:r>
            <a:r>
              <a:rPr lang="en-US" altLang="zh-CN" sz="1815" dirty="0" err="1">
                <a:solidFill>
                  <a:srgbClr val="454545"/>
                </a:solidFill>
              </a:rPr>
              <a:t>nNewSize</a:t>
            </a:r>
            <a:r>
              <a:rPr lang="en-US" altLang="zh-CN" sz="1815" dirty="0">
                <a:solidFill>
                  <a:srgbClr val="454545"/>
                </a:solidFill>
              </a:rPr>
              <a:t>)</a:t>
            </a:r>
            <a:br>
              <a:rPr lang="en-US" altLang="zh-CN" sz="1815" dirty="0">
                <a:solidFill>
                  <a:srgbClr val="454545"/>
                </a:solidFill>
              </a:rPr>
            </a:br>
            <a:r>
              <a:rPr lang="en-US" altLang="zh-CN" sz="1815" dirty="0">
                <a:solidFill>
                  <a:srgbClr val="454545"/>
                </a:solidFill>
              </a:rPr>
              <a:t>{</a:t>
            </a:r>
            <a:br>
              <a:rPr lang="en-US" altLang="zh-CN" sz="1815" dirty="0">
                <a:solidFill>
                  <a:srgbClr val="454545"/>
                </a:solidFill>
              </a:rPr>
            </a:br>
            <a:r>
              <a:rPr lang="en-US" altLang="zh-CN" sz="1815" dirty="0">
                <a:solidFill>
                  <a:srgbClr val="454545"/>
                </a:solidFill>
              </a:rPr>
              <a:t>       assert(</a:t>
            </a:r>
            <a:r>
              <a:rPr lang="en-US" altLang="zh-CN" sz="1815" dirty="0" err="1">
                <a:solidFill>
                  <a:srgbClr val="454545"/>
                </a:solidFill>
              </a:rPr>
              <a:t>nNewSize</a:t>
            </a:r>
            <a:r>
              <a:rPr lang="en-US" altLang="zh-CN" sz="1815" dirty="0">
                <a:solidFill>
                  <a:srgbClr val="454545"/>
                </a:solidFill>
              </a:rPr>
              <a:t> &gt;= 0);</a:t>
            </a:r>
            <a:br>
              <a:rPr lang="en-US" altLang="zh-CN" sz="1815" dirty="0">
                <a:solidFill>
                  <a:srgbClr val="454545"/>
                </a:solidFill>
              </a:rPr>
            </a:br>
            <a:r>
              <a:rPr lang="en-US" altLang="zh-CN" sz="1815" dirty="0">
                <a:solidFill>
                  <a:srgbClr val="454545"/>
                </a:solidFill>
              </a:rPr>
              <a:t>       assert(</a:t>
            </a:r>
            <a:r>
              <a:rPr lang="en-US" altLang="zh-CN" sz="1815" dirty="0" err="1">
                <a:solidFill>
                  <a:srgbClr val="454545"/>
                </a:solidFill>
              </a:rPr>
              <a:t>nNewSize</a:t>
            </a:r>
            <a:r>
              <a:rPr lang="en-US" altLang="zh-CN" sz="1815" dirty="0">
                <a:solidFill>
                  <a:srgbClr val="454545"/>
                </a:solidFill>
              </a:rPr>
              <a:t> &lt;= MAX_BUFFER_SIZE);</a:t>
            </a:r>
            <a:endParaRPr lang="en-US" altLang="zh-CN" sz="1815" dirty="0">
              <a:solidFill>
                <a:srgbClr val="4D4D4D"/>
              </a:solidFill>
            </a:endParaRPr>
          </a:p>
          <a:p>
            <a:pPr algn="l"/>
            <a:r>
              <a:rPr lang="en-US" altLang="zh-CN" sz="1815" dirty="0">
                <a:solidFill>
                  <a:srgbClr val="454545"/>
                </a:solidFill>
              </a:rPr>
              <a:t>    ...</a:t>
            </a:r>
            <a:br>
              <a:rPr lang="en-US" altLang="zh-CN" sz="1815" dirty="0">
                <a:solidFill>
                  <a:srgbClr val="454545"/>
                </a:solidFill>
              </a:rPr>
            </a:br>
            <a:r>
              <a:rPr lang="en-US" altLang="zh-CN" sz="1815" dirty="0">
                <a:solidFill>
                  <a:srgbClr val="454545"/>
                </a:solidFill>
              </a:rPr>
              <a:t>}</a:t>
            </a:r>
            <a:endParaRPr lang="en-US" altLang="zh-CN" sz="1815" dirty="0">
              <a:solidFill>
                <a:srgbClr val="4D4D4D"/>
              </a:solidFill>
            </a:endParaRPr>
          </a:p>
        </p:txBody>
      </p:sp>
      <p:sp>
        <p:nvSpPr>
          <p:cNvPr id="11" name="文本框 10">
            <a:extLst>
              <a:ext uri="{FF2B5EF4-FFF2-40B4-BE49-F238E27FC236}">
                <a16:creationId xmlns:a16="http://schemas.microsoft.com/office/drawing/2014/main" id="{8360D1AC-5D1D-26A5-923E-9E69445FE0A0}"/>
              </a:ext>
            </a:extLst>
          </p:cNvPr>
          <p:cNvSpPr txBox="1"/>
          <p:nvPr/>
        </p:nvSpPr>
        <p:spPr>
          <a:xfrm>
            <a:off x="639124" y="4052456"/>
            <a:ext cx="10979102" cy="707886"/>
          </a:xfrm>
          <a:prstGeom prst="rect">
            <a:avLst/>
          </a:prstGeom>
          <a:noFill/>
        </p:spPr>
        <p:txBody>
          <a:bodyPr wrap="square">
            <a:spAutoFit/>
          </a:bodyPr>
          <a:lstStyle/>
          <a:p>
            <a:pPr marL="311216" indent="-311216">
              <a:buFont typeface="Arial" panose="020B0604020202020204" pitchFamily="34" charset="0"/>
              <a:buChar char="•"/>
            </a:pPr>
            <a:r>
              <a:rPr lang="en-US" altLang="zh-CN" sz="2000" dirty="0">
                <a:solidFill>
                  <a:srgbClr val="333333"/>
                </a:solidFill>
              </a:rPr>
              <a:t>Each assert tests only one condition, because when multiple conditions are tested at the same time, it is not intuitive to determine which condition failed if the assertion failed.</a:t>
            </a:r>
            <a:endParaRPr lang="zh-CN" altLang="en-US" sz="2000" dirty="0"/>
          </a:p>
        </p:txBody>
      </p:sp>
      <p:sp>
        <p:nvSpPr>
          <p:cNvPr id="13" name="文本框 12">
            <a:extLst>
              <a:ext uri="{FF2B5EF4-FFF2-40B4-BE49-F238E27FC236}">
                <a16:creationId xmlns:a16="http://schemas.microsoft.com/office/drawing/2014/main" id="{F2E3C69F-C853-5D2A-2E39-3889AE956D9E}"/>
              </a:ext>
            </a:extLst>
          </p:cNvPr>
          <p:cNvSpPr txBox="1"/>
          <p:nvPr/>
        </p:nvSpPr>
        <p:spPr>
          <a:xfrm>
            <a:off x="5801917" y="2056612"/>
            <a:ext cx="5816310" cy="1768176"/>
          </a:xfrm>
          <a:prstGeom prst="rect">
            <a:avLst/>
          </a:prstGeom>
          <a:noFill/>
          <a:ln>
            <a:solidFill>
              <a:srgbClr val="00B0F0"/>
            </a:solidFill>
          </a:ln>
        </p:spPr>
        <p:txBody>
          <a:bodyPr wrap="square">
            <a:spAutoFit/>
          </a:bodyPr>
          <a:lstStyle/>
          <a:p>
            <a:pPr algn="l"/>
            <a:r>
              <a:rPr lang="en-US" altLang="zh-CN" sz="1815" dirty="0">
                <a:solidFill>
                  <a:srgbClr val="00B050"/>
                </a:solidFill>
              </a:rPr>
              <a:t>// is not recommended</a:t>
            </a:r>
          </a:p>
          <a:p>
            <a:pPr algn="l"/>
            <a:r>
              <a:rPr lang="en-US" altLang="zh-CN" sz="1815" dirty="0">
                <a:solidFill>
                  <a:srgbClr val="454545"/>
                </a:solidFill>
              </a:rPr>
              <a:t>assert(</a:t>
            </a:r>
            <a:r>
              <a:rPr lang="en-US" altLang="zh-CN" sz="1815" dirty="0" err="1">
                <a:solidFill>
                  <a:srgbClr val="454545"/>
                </a:solidFill>
              </a:rPr>
              <a:t>nOffset</a:t>
            </a:r>
            <a:r>
              <a:rPr lang="en-US" altLang="zh-CN" sz="1815" dirty="0">
                <a:solidFill>
                  <a:srgbClr val="454545"/>
                </a:solidFill>
              </a:rPr>
              <a:t>&gt;=0 &amp;&amp; </a:t>
            </a:r>
            <a:r>
              <a:rPr lang="en-US" altLang="zh-CN" sz="1815" dirty="0" err="1">
                <a:solidFill>
                  <a:srgbClr val="454545"/>
                </a:solidFill>
              </a:rPr>
              <a:t>nOffset+nSize</a:t>
            </a:r>
            <a:r>
              <a:rPr lang="en-US" altLang="zh-CN" sz="1815" dirty="0">
                <a:solidFill>
                  <a:srgbClr val="454545"/>
                </a:solidFill>
              </a:rPr>
              <a:t>&lt;=</a:t>
            </a:r>
            <a:r>
              <a:rPr lang="en-US" altLang="zh-CN" sz="1815" dirty="0" err="1">
                <a:solidFill>
                  <a:srgbClr val="454545"/>
                </a:solidFill>
              </a:rPr>
              <a:t>m_nInfomationSize</a:t>
            </a:r>
            <a:r>
              <a:rPr lang="en-US" altLang="zh-CN" sz="1815" dirty="0">
                <a:solidFill>
                  <a:srgbClr val="454545"/>
                </a:solidFill>
              </a:rPr>
              <a:t>);  </a:t>
            </a:r>
            <a:endParaRPr lang="en-US" altLang="zh-CN" sz="1815" dirty="0">
              <a:solidFill>
                <a:srgbClr val="4D4D4D"/>
              </a:solidFill>
            </a:endParaRPr>
          </a:p>
          <a:p>
            <a:pPr algn="l"/>
            <a:endParaRPr lang="en-US" altLang="zh-CN" sz="1815" dirty="0">
              <a:solidFill>
                <a:srgbClr val="454545"/>
              </a:solidFill>
            </a:endParaRPr>
          </a:p>
          <a:p>
            <a:pPr algn="l"/>
            <a:r>
              <a:rPr lang="en-US" altLang="zh-CN" sz="1815" dirty="0">
                <a:solidFill>
                  <a:srgbClr val="00B050"/>
                </a:solidFill>
              </a:rPr>
              <a:t>// is recommended, each assert test only on condition</a:t>
            </a:r>
          </a:p>
          <a:p>
            <a:pPr algn="l"/>
            <a:r>
              <a:rPr lang="en-US" altLang="zh-CN" sz="1815" dirty="0">
                <a:solidFill>
                  <a:srgbClr val="454545"/>
                </a:solidFill>
              </a:rPr>
              <a:t>assert(</a:t>
            </a:r>
            <a:r>
              <a:rPr lang="en-US" altLang="zh-CN" sz="1815" dirty="0" err="1">
                <a:solidFill>
                  <a:srgbClr val="454545"/>
                </a:solidFill>
              </a:rPr>
              <a:t>nOffset</a:t>
            </a:r>
            <a:r>
              <a:rPr lang="en-US" altLang="zh-CN" sz="1815" dirty="0">
                <a:solidFill>
                  <a:srgbClr val="454545"/>
                </a:solidFill>
              </a:rPr>
              <a:t> &gt;= 0);</a:t>
            </a:r>
            <a:br>
              <a:rPr lang="en-US" altLang="zh-CN" sz="1815" dirty="0">
                <a:solidFill>
                  <a:srgbClr val="454545"/>
                </a:solidFill>
              </a:rPr>
            </a:br>
            <a:r>
              <a:rPr lang="en-US" altLang="zh-CN" sz="1815" dirty="0">
                <a:solidFill>
                  <a:srgbClr val="454545"/>
                </a:solidFill>
              </a:rPr>
              <a:t>assert(</a:t>
            </a:r>
            <a:r>
              <a:rPr lang="en-US" altLang="zh-CN" sz="1815" dirty="0" err="1">
                <a:solidFill>
                  <a:srgbClr val="454545"/>
                </a:solidFill>
              </a:rPr>
              <a:t>nOffset+nSize</a:t>
            </a:r>
            <a:r>
              <a:rPr lang="en-US" altLang="zh-CN" sz="1815" dirty="0">
                <a:solidFill>
                  <a:srgbClr val="454545"/>
                </a:solidFill>
              </a:rPr>
              <a:t> &lt;= </a:t>
            </a:r>
            <a:r>
              <a:rPr lang="en-US" altLang="zh-CN" sz="1815" dirty="0" err="1">
                <a:solidFill>
                  <a:srgbClr val="454545"/>
                </a:solidFill>
              </a:rPr>
              <a:t>m_nInfomationSize</a:t>
            </a:r>
            <a:r>
              <a:rPr lang="en-US" altLang="zh-CN" sz="1815" dirty="0">
                <a:solidFill>
                  <a:srgbClr val="454545"/>
                </a:solidFill>
              </a:rPr>
              <a:t>);</a:t>
            </a:r>
            <a:endParaRPr lang="en-US" altLang="zh-CN" sz="1815" dirty="0">
              <a:solidFill>
                <a:srgbClr val="4D4D4D"/>
              </a:solidFill>
            </a:endParaRPr>
          </a:p>
        </p:txBody>
      </p:sp>
      <p:sp>
        <p:nvSpPr>
          <p:cNvPr id="15" name="文本框 14">
            <a:extLst>
              <a:ext uri="{FF2B5EF4-FFF2-40B4-BE49-F238E27FC236}">
                <a16:creationId xmlns:a16="http://schemas.microsoft.com/office/drawing/2014/main" id="{32A4EDBA-6CC0-5B5A-011B-C73AC16BBB59}"/>
              </a:ext>
            </a:extLst>
          </p:cNvPr>
          <p:cNvSpPr txBox="1"/>
          <p:nvPr/>
        </p:nvSpPr>
        <p:spPr>
          <a:xfrm>
            <a:off x="606449" y="4832159"/>
            <a:ext cx="10979102" cy="707886"/>
          </a:xfrm>
          <a:prstGeom prst="rect">
            <a:avLst/>
          </a:prstGeom>
          <a:noFill/>
        </p:spPr>
        <p:txBody>
          <a:bodyPr wrap="square">
            <a:spAutoFit/>
          </a:bodyPr>
          <a:lstStyle/>
          <a:p>
            <a:pPr marL="311216" indent="-311216">
              <a:buFont typeface="Arial" panose="020B0604020202020204" pitchFamily="34" charset="0"/>
              <a:buChar char="•"/>
            </a:pPr>
            <a:r>
              <a:rPr lang="en-US" altLang="zh-CN" sz="2000" dirty="0">
                <a:solidFill>
                  <a:srgbClr val="273239"/>
                </a:solidFill>
              </a:rPr>
              <a:t>Ignores assertions. We can completely remove assertions at compile time using the preprocessor NDEBUG. </a:t>
            </a:r>
            <a:r>
              <a:rPr lang="en-US" altLang="zh-CN" sz="2000" dirty="0"/>
              <a:t>Put   </a:t>
            </a:r>
            <a:r>
              <a:rPr lang="en-US" altLang="zh-CN" sz="2000" b="1" dirty="0"/>
              <a:t>#define NDEBUG  </a:t>
            </a:r>
            <a:r>
              <a:rPr lang="en-US" altLang="zh-CN" sz="2000" dirty="0"/>
              <a:t>at the beginning of the code, before inclusion of &lt;</a:t>
            </a:r>
            <a:r>
              <a:rPr lang="en-US" altLang="zh-CN" sz="2000" dirty="0" err="1"/>
              <a:t>assert.h</a:t>
            </a:r>
            <a:r>
              <a:rPr lang="en-US" altLang="zh-CN" sz="2000" dirty="0"/>
              <a:t>&gt;</a:t>
            </a:r>
            <a:endParaRPr lang="zh-CN" altLang="en-US" sz="2000" dirty="0"/>
          </a:p>
        </p:txBody>
      </p:sp>
      <p:sp>
        <p:nvSpPr>
          <p:cNvPr id="19" name="文本框 18">
            <a:extLst>
              <a:ext uri="{FF2B5EF4-FFF2-40B4-BE49-F238E27FC236}">
                <a16:creationId xmlns:a16="http://schemas.microsoft.com/office/drawing/2014/main" id="{9E03D661-AE69-579D-B0B1-E54DE609F865}"/>
              </a:ext>
            </a:extLst>
          </p:cNvPr>
          <p:cNvSpPr txBox="1"/>
          <p:nvPr/>
        </p:nvSpPr>
        <p:spPr>
          <a:xfrm>
            <a:off x="475832" y="5666117"/>
            <a:ext cx="11305861" cy="762645"/>
          </a:xfrm>
          <a:prstGeom prst="rect">
            <a:avLst/>
          </a:prstGeom>
          <a:noFill/>
        </p:spPr>
        <p:txBody>
          <a:bodyPr wrap="square">
            <a:spAutoFit/>
          </a:bodyPr>
          <a:lstStyle/>
          <a:p>
            <a:r>
              <a:rPr lang="en-US" altLang="zh-CN" sz="2178" dirty="0">
                <a:solidFill>
                  <a:srgbClr val="000000"/>
                </a:solidFill>
              </a:rPr>
              <a:t>Therefore, this macro is designed to capture programming errors, not user or run-time errors, since it is generally disabled after a program exits its debugging phase.</a:t>
            </a:r>
            <a:endParaRPr lang="zh-CN" altLang="en-US" sz="2178" dirty="0"/>
          </a:p>
        </p:txBody>
      </p:sp>
    </p:spTree>
    <p:extLst>
      <p:ext uri="{BB962C8B-B14F-4D97-AF65-F5344CB8AC3E}">
        <p14:creationId xmlns:p14="http://schemas.microsoft.com/office/powerpoint/2010/main" val="209558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p:bldP spid="13" grpId="0" animBg="1"/>
      <p:bldP spid="15"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70660" y="3277235"/>
            <a:ext cx="3133090" cy="3397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itle 1"/>
          <p:cNvSpPr>
            <a:spLocks noGrp="1"/>
          </p:cNvSpPr>
          <p:nvPr>
            <p:ph type="title"/>
          </p:nvPr>
        </p:nvSpPr>
        <p:spPr>
          <a:xfrm>
            <a:off x="1620629" y="70938"/>
            <a:ext cx="8150900" cy="957235"/>
          </a:xfrm>
        </p:spPr>
        <p:txBody>
          <a:bodyPr>
            <a:noAutofit/>
          </a:bodyPr>
          <a:lstStyle/>
          <a:p>
            <a:r>
              <a:rPr lang="en-US" altLang="zh-CN" sz="3600" dirty="0">
                <a:sym typeface="+mn-ea"/>
              </a:rPr>
              <a:t>Standard output and standard error</a:t>
            </a:r>
            <a:endParaRPr lang="en-US" altLang="zh-CN" sz="3600" dirty="0"/>
          </a:p>
        </p:txBody>
      </p:sp>
      <p:sp>
        <p:nvSpPr>
          <p:cNvPr id="6" name="文本框 5"/>
          <p:cNvSpPr txBox="1"/>
          <p:nvPr/>
        </p:nvSpPr>
        <p:spPr>
          <a:xfrm>
            <a:off x="699247" y="1436973"/>
            <a:ext cx="11017624" cy="1323439"/>
          </a:xfrm>
          <a:prstGeom prst="rect">
            <a:avLst/>
          </a:prstGeom>
          <a:noFill/>
        </p:spPr>
        <p:txBody>
          <a:bodyPr wrap="square">
            <a:spAutoFit/>
          </a:bodyPr>
          <a:lstStyle/>
          <a:p>
            <a:r>
              <a:rPr lang="en-US" altLang="zh-CN" sz="2000" b="0" i="0" dirty="0">
                <a:solidFill>
                  <a:srgbClr val="333333"/>
                </a:solidFill>
                <a:effectLst/>
              </a:rPr>
              <a:t>Apart from the cout you have used before, there is another output stream you can use call stardad error.</a:t>
            </a:r>
          </a:p>
          <a:p>
            <a:endParaRPr lang="en-US" altLang="zh-CN" sz="2000" b="0" i="0" dirty="0">
              <a:solidFill>
                <a:srgbClr val="333333"/>
              </a:solidFill>
              <a:effectLst/>
            </a:endParaRPr>
          </a:p>
          <a:p>
            <a:r>
              <a:rPr lang="en-US" altLang="zh-CN" sz="2000" b="0" i="0" dirty="0">
                <a:solidFill>
                  <a:srgbClr val="333333"/>
                </a:solidFill>
                <a:effectLst/>
              </a:rPr>
              <a:t>The cout put data into “standard output”, while the cerr put data into “standard error”.</a:t>
            </a:r>
          </a:p>
          <a:p>
            <a:endParaRPr lang="zh-CN" altLang="en-US" sz="2000" dirty="0"/>
          </a:p>
        </p:txBody>
      </p:sp>
      <p:sp>
        <p:nvSpPr>
          <p:cNvPr id="2" name="文本框 1"/>
          <p:cNvSpPr txBox="1"/>
          <p:nvPr/>
        </p:nvSpPr>
        <p:spPr>
          <a:xfrm>
            <a:off x="1438275" y="3277235"/>
            <a:ext cx="3197860" cy="3415030"/>
          </a:xfrm>
          <a:prstGeom prst="rect">
            <a:avLst/>
          </a:prstGeom>
          <a:noFill/>
        </p:spPr>
        <p:txBody>
          <a:bodyPr wrap="none" rtlCol="0">
            <a:spAutoFit/>
          </a:bodyPr>
          <a:lstStyle/>
          <a:p>
            <a:pPr algn="l"/>
            <a:r>
              <a:rPr lang="zh-CN" altLang="en-US"/>
              <a:t>#include &lt;iostream&gt;</a:t>
            </a:r>
          </a:p>
          <a:p>
            <a:pPr algn="l"/>
            <a:r>
              <a:rPr lang="zh-CN" altLang="en-US"/>
              <a:t>using std::cout;</a:t>
            </a:r>
          </a:p>
          <a:p>
            <a:pPr algn="l"/>
            <a:r>
              <a:rPr lang="zh-CN" altLang="en-US"/>
              <a:t>using std::cerr;</a:t>
            </a:r>
          </a:p>
          <a:p>
            <a:pPr algn="l"/>
            <a:r>
              <a:rPr lang="zh-CN" altLang="en-US"/>
              <a:t>using std::endl;</a:t>
            </a:r>
          </a:p>
          <a:p>
            <a:pPr algn="l"/>
            <a:endParaRPr lang="zh-CN" altLang="en-US"/>
          </a:p>
          <a:p>
            <a:pPr algn="l"/>
            <a:r>
              <a:rPr lang="zh-CN" altLang="en-US"/>
              <a:t>int main() {</a:t>
            </a:r>
          </a:p>
          <a:p>
            <a:pPr algn="l"/>
            <a:endParaRPr lang="zh-CN" altLang="en-US"/>
          </a:p>
          <a:p>
            <a:pPr algn="l"/>
            <a:r>
              <a:rPr lang="zh-CN" altLang="en-US"/>
              <a:t>    cout&lt;&lt;"Hello world 1."&lt;&lt;endl;</a:t>
            </a:r>
          </a:p>
          <a:p>
            <a:pPr algn="l"/>
            <a:r>
              <a:rPr lang="zh-CN" altLang="en-US"/>
              <a:t>    cerr&lt;&lt;"Hello world 2."&lt;&lt;endl;</a:t>
            </a:r>
          </a:p>
          <a:p>
            <a:pPr algn="l"/>
            <a:endParaRPr lang="zh-CN" altLang="en-US"/>
          </a:p>
          <a:p>
            <a:pPr algn="l"/>
            <a:r>
              <a:rPr lang="zh-CN" altLang="en-US"/>
              <a:t>return 0;</a:t>
            </a:r>
          </a:p>
          <a:p>
            <a:pPr algn="l"/>
            <a:r>
              <a:rPr lang="zh-CN" altLang="en-US"/>
              <a:t>}</a:t>
            </a:r>
          </a:p>
        </p:txBody>
      </p:sp>
      <p:pic>
        <p:nvPicPr>
          <p:cNvPr id="5" name="图片 4"/>
          <p:cNvPicPr>
            <a:picLocks noChangeAspect="1"/>
          </p:cNvPicPr>
          <p:nvPr/>
        </p:nvPicPr>
        <p:blipFill>
          <a:blip r:embed="rId2"/>
          <a:stretch>
            <a:fillRect/>
          </a:stretch>
        </p:blipFill>
        <p:spPr>
          <a:xfrm>
            <a:off x="4876165" y="4435475"/>
            <a:ext cx="6421755" cy="7188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70660" y="3277235"/>
            <a:ext cx="3133090" cy="3397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itle 1"/>
          <p:cNvSpPr>
            <a:spLocks noGrp="1"/>
          </p:cNvSpPr>
          <p:nvPr>
            <p:ph type="title"/>
          </p:nvPr>
        </p:nvSpPr>
        <p:spPr>
          <a:xfrm>
            <a:off x="1620629" y="70938"/>
            <a:ext cx="8150900" cy="957235"/>
          </a:xfrm>
        </p:spPr>
        <p:txBody>
          <a:bodyPr>
            <a:noAutofit/>
          </a:bodyPr>
          <a:lstStyle/>
          <a:p>
            <a:r>
              <a:rPr lang="en-US" altLang="zh-CN" sz="3600" dirty="0">
                <a:sym typeface="+mn-ea"/>
              </a:rPr>
              <a:t>Standard output and standard error</a:t>
            </a:r>
            <a:endParaRPr lang="en-US" altLang="zh-CN" sz="3600" dirty="0"/>
          </a:p>
        </p:txBody>
      </p:sp>
      <p:sp>
        <p:nvSpPr>
          <p:cNvPr id="6" name="文本框 5"/>
          <p:cNvSpPr txBox="1"/>
          <p:nvPr/>
        </p:nvSpPr>
        <p:spPr>
          <a:xfrm>
            <a:off x="699247" y="1436973"/>
            <a:ext cx="11017624" cy="1322070"/>
          </a:xfrm>
          <a:prstGeom prst="rect">
            <a:avLst/>
          </a:prstGeom>
          <a:noFill/>
        </p:spPr>
        <p:txBody>
          <a:bodyPr wrap="square">
            <a:spAutoFit/>
          </a:bodyPr>
          <a:lstStyle/>
          <a:p>
            <a:r>
              <a:rPr lang="en-US" altLang="zh-CN" sz="2000" b="0" i="0" dirty="0">
                <a:solidFill>
                  <a:srgbClr val="333333"/>
                </a:solidFill>
                <a:effectLst/>
              </a:rPr>
              <a:t>At first it does not make a difference. </a:t>
            </a:r>
            <a:r>
              <a:rPr lang="en-US" altLang="zh-CN" sz="2000" dirty="0"/>
              <a:t>But you can redirect the streams.</a:t>
            </a:r>
          </a:p>
          <a:p>
            <a:endParaRPr lang="en-US" altLang="zh-CN" sz="2000" dirty="0"/>
          </a:p>
          <a:p>
            <a:r>
              <a:rPr lang="en-US" altLang="zh-CN" sz="2000" dirty="0"/>
              <a:t>In the example below, we redirect the standard output  to “stdout.txt” and the standard error to “stderr.txt” </a:t>
            </a:r>
          </a:p>
        </p:txBody>
      </p:sp>
      <p:sp>
        <p:nvSpPr>
          <p:cNvPr id="2" name="文本框 1"/>
          <p:cNvSpPr txBox="1"/>
          <p:nvPr/>
        </p:nvSpPr>
        <p:spPr>
          <a:xfrm>
            <a:off x="1438275" y="3277235"/>
            <a:ext cx="3197860" cy="3415030"/>
          </a:xfrm>
          <a:prstGeom prst="rect">
            <a:avLst/>
          </a:prstGeom>
          <a:noFill/>
        </p:spPr>
        <p:txBody>
          <a:bodyPr wrap="none" rtlCol="0">
            <a:spAutoFit/>
          </a:bodyPr>
          <a:lstStyle/>
          <a:p>
            <a:pPr algn="l"/>
            <a:r>
              <a:rPr lang="zh-CN" altLang="en-US"/>
              <a:t>#include &lt;iostream&gt;</a:t>
            </a:r>
          </a:p>
          <a:p>
            <a:pPr algn="l"/>
            <a:r>
              <a:rPr lang="zh-CN" altLang="en-US"/>
              <a:t>using std::cout;</a:t>
            </a:r>
          </a:p>
          <a:p>
            <a:pPr algn="l"/>
            <a:r>
              <a:rPr lang="zh-CN" altLang="en-US"/>
              <a:t>using std::cerr;</a:t>
            </a:r>
          </a:p>
          <a:p>
            <a:pPr algn="l"/>
            <a:r>
              <a:rPr lang="zh-CN" altLang="en-US"/>
              <a:t>using std::endl;</a:t>
            </a:r>
          </a:p>
          <a:p>
            <a:pPr algn="l"/>
            <a:endParaRPr lang="zh-CN" altLang="en-US"/>
          </a:p>
          <a:p>
            <a:pPr algn="l"/>
            <a:r>
              <a:rPr lang="zh-CN" altLang="en-US"/>
              <a:t>int main() {</a:t>
            </a:r>
          </a:p>
          <a:p>
            <a:pPr algn="l"/>
            <a:endParaRPr lang="zh-CN" altLang="en-US"/>
          </a:p>
          <a:p>
            <a:pPr algn="l"/>
            <a:r>
              <a:rPr lang="zh-CN" altLang="en-US"/>
              <a:t>    cout&lt;&lt;"Hello world 1."&lt;&lt;endl;</a:t>
            </a:r>
          </a:p>
          <a:p>
            <a:pPr algn="l"/>
            <a:r>
              <a:rPr lang="zh-CN" altLang="en-US"/>
              <a:t>    cerr&lt;&lt;"Hello world 2."&lt;&lt;endl;</a:t>
            </a:r>
          </a:p>
          <a:p>
            <a:pPr algn="l"/>
            <a:endParaRPr lang="zh-CN" altLang="en-US"/>
          </a:p>
          <a:p>
            <a:pPr algn="l"/>
            <a:r>
              <a:rPr lang="zh-CN" altLang="en-US"/>
              <a:t>return 0;</a:t>
            </a:r>
          </a:p>
          <a:p>
            <a:pPr algn="l"/>
            <a:r>
              <a:rPr lang="zh-CN" altLang="en-US"/>
              <a:t>}</a:t>
            </a:r>
          </a:p>
        </p:txBody>
      </p:sp>
      <p:pic>
        <p:nvPicPr>
          <p:cNvPr id="7" name="图片 6"/>
          <p:cNvPicPr>
            <a:picLocks noChangeAspect="1"/>
          </p:cNvPicPr>
          <p:nvPr>
            <p:custDataLst>
              <p:tags r:id="rId1"/>
            </p:custDataLst>
          </p:nvPr>
        </p:nvPicPr>
        <p:blipFill>
          <a:blip r:embed="rId3"/>
          <a:stretch>
            <a:fillRect/>
          </a:stretch>
        </p:blipFill>
        <p:spPr>
          <a:xfrm>
            <a:off x="5401310" y="3277235"/>
            <a:ext cx="5726430" cy="269811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70660" y="3277235"/>
            <a:ext cx="3133090" cy="3397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itle 1"/>
          <p:cNvSpPr>
            <a:spLocks noGrp="1"/>
          </p:cNvSpPr>
          <p:nvPr>
            <p:ph type="title"/>
          </p:nvPr>
        </p:nvSpPr>
        <p:spPr>
          <a:xfrm>
            <a:off x="1620629" y="70938"/>
            <a:ext cx="8150900" cy="957235"/>
          </a:xfrm>
        </p:spPr>
        <p:txBody>
          <a:bodyPr>
            <a:noAutofit/>
          </a:bodyPr>
          <a:lstStyle/>
          <a:p>
            <a:r>
              <a:rPr lang="en-US" altLang="zh-CN" sz="3600" dirty="0">
                <a:sym typeface="+mn-ea"/>
              </a:rPr>
              <a:t>Standard output and standard error</a:t>
            </a:r>
            <a:endParaRPr lang="en-US" altLang="zh-CN" sz="3600" dirty="0"/>
          </a:p>
        </p:txBody>
      </p:sp>
      <p:sp>
        <p:nvSpPr>
          <p:cNvPr id="6" name="文本框 5"/>
          <p:cNvSpPr txBox="1"/>
          <p:nvPr/>
        </p:nvSpPr>
        <p:spPr>
          <a:xfrm>
            <a:off x="699247" y="1436973"/>
            <a:ext cx="11017624" cy="706755"/>
          </a:xfrm>
          <a:prstGeom prst="rect">
            <a:avLst/>
          </a:prstGeom>
          <a:noFill/>
        </p:spPr>
        <p:txBody>
          <a:bodyPr wrap="square">
            <a:spAutoFit/>
          </a:bodyPr>
          <a:lstStyle/>
          <a:p>
            <a:r>
              <a:rPr lang="en-US" altLang="zh-CN" sz="2000" dirty="0"/>
              <a:t>Conventionally, we put the output of the program in standard output, and the error information, log information in standard error, even if the language does not require this.</a:t>
            </a:r>
          </a:p>
        </p:txBody>
      </p:sp>
      <p:sp>
        <p:nvSpPr>
          <p:cNvPr id="2" name="文本框 1"/>
          <p:cNvSpPr txBox="1"/>
          <p:nvPr/>
        </p:nvSpPr>
        <p:spPr>
          <a:xfrm>
            <a:off x="1438275" y="3277235"/>
            <a:ext cx="3197860" cy="3415030"/>
          </a:xfrm>
          <a:prstGeom prst="rect">
            <a:avLst/>
          </a:prstGeom>
          <a:noFill/>
        </p:spPr>
        <p:txBody>
          <a:bodyPr wrap="none" rtlCol="0">
            <a:spAutoFit/>
          </a:bodyPr>
          <a:lstStyle/>
          <a:p>
            <a:pPr algn="l"/>
            <a:r>
              <a:rPr lang="zh-CN" altLang="en-US"/>
              <a:t>#include &lt;iostream&gt;</a:t>
            </a:r>
          </a:p>
          <a:p>
            <a:pPr algn="l"/>
            <a:r>
              <a:rPr lang="zh-CN" altLang="en-US"/>
              <a:t>using std::cout;</a:t>
            </a:r>
          </a:p>
          <a:p>
            <a:pPr algn="l"/>
            <a:r>
              <a:rPr lang="zh-CN" altLang="en-US"/>
              <a:t>using std::cerr;</a:t>
            </a:r>
          </a:p>
          <a:p>
            <a:pPr algn="l"/>
            <a:r>
              <a:rPr lang="zh-CN" altLang="en-US"/>
              <a:t>using std::endl;</a:t>
            </a:r>
          </a:p>
          <a:p>
            <a:pPr algn="l"/>
            <a:endParaRPr lang="zh-CN" altLang="en-US"/>
          </a:p>
          <a:p>
            <a:pPr algn="l"/>
            <a:r>
              <a:rPr lang="zh-CN" altLang="en-US"/>
              <a:t>int main() {</a:t>
            </a:r>
          </a:p>
          <a:p>
            <a:pPr algn="l"/>
            <a:endParaRPr lang="zh-CN" altLang="en-US"/>
          </a:p>
          <a:p>
            <a:pPr algn="l"/>
            <a:r>
              <a:rPr lang="zh-CN" altLang="en-US"/>
              <a:t>    cout&lt;&lt;"Hello world 1."&lt;&lt;endl;</a:t>
            </a:r>
          </a:p>
          <a:p>
            <a:pPr algn="l"/>
            <a:r>
              <a:rPr lang="zh-CN" altLang="en-US"/>
              <a:t>    cerr&lt;&lt;"Hello world 2."&lt;&lt;endl;</a:t>
            </a:r>
          </a:p>
          <a:p>
            <a:pPr algn="l"/>
            <a:endParaRPr lang="zh-CN" altLang="en-US"/>
          </a:p>
          <a:p>
            <a:pPr algn="l"/>
            <a:r>
              <a:rPr lang="zh-CN" altLang="en-US"/>
              <a:t>return 0;</a:t>
            </a:r>
          </a:p>
          <a:p>
            <a:pPr algn="l"/>
            <a:r>
              <a:rPr lang="zh-CN" altLang="en-US"/>
              <a:t>}</a:t>
            </a:r>
          </a:p>
        </p:txBody>
      </p:sp>
      <p:pic>
        <p:nvPicPr>
          <p:cNvPr id="7" name="图片 6"/>
          <p:cNvPicPr>
            <a:picLocks noChangeAspect="1"/>
          </p:cNvPicPr>
          <p:nvPr>
            <p:custDataLst>
              <p:tags r:id="rId1"/>
            </p:custDataLst>
          </p:nvPr>
        </p:nvPicPr>
        <p:blipFill>
          <a:blip r:embed="rId3"/>
          <a:stretch>
            <a:fillRect/>
          </a:stretch>
        </p:blipFill>
        <p:spPr>
          <a:xfrm>
            <a:off x="5401310" y="3277235"/>
            <a:ext cx="5726430" cy="269811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2520" y="2204720"/>
            <a:ext cx="3419475" cy="250317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itle 1"/>
          <p:cNvSpPr>
            <a:spLocks noGrp="1"/>
          </p:cNvSpPr>
          <p:nvPr>
            <p:ph type="title"/>
          </p:nvPr>
        </p:nvSpPr>
        <p:spPr>
          <a:xfrm>
            <a:off x="1620629" y="70938"/>
            <a:ext cx="8150900" cy="957235"/>
          </a:xfrm>
        </p:spPr>
        <p:txBody>
          <a:bodyPr>
            <a:noAutofit/>
          </a:bodyPr>
          <a:lstStyle/>
          <a:p>
            <a:r>
              <a:rPr lang="en-US" altLang="zh-CN" sz="3600" dirty="0"/>
              <a:t>Standard output and standard error</a:t>
            </a:r>
          </a:p>
        </p:txBody>
      </p:sp>
      <p:sp>
        <p:nvSpPr>
          <p:cNvPr id="6" name="文本框 5"/>
          <p:cNvSpPr txBox="1"/>
          <p:nvPr/>
        </p:nvSpPr>
        <p:spPr>
          <a:xfrm>
            <a:off x="699247" y="1436973"/>
            <a:ext cx="11017624" cy="398780"/>
          </a:xfrm>
          <a:prstGeom prst="rect">
            <a:avLst/>
          </a:prstGeom>
          <a:noFill/>
        </p:spPr>
        <p:txBody>
          <a:bodyPr wrap="square">
            <a:spAutoFit/>
          </a:bodyPr>
          <a:lstStyle/>
          <a:p>
            <a:r>
              <a:rPr lang="en-US" altLang="zh-CN" sz="2000" dirty="0"/>
              <a:t>You can do the same with c language.</a:t>
            </a:r>
          </a:p>
        </p:txBody>
      </p:sp>
      <p:sp>
        <p:nvSpPr>
          <p:cNvPr id="2" name="文本框 1"/>
          <p:cNvSpPr txBox="1"/>
          <p:nvPr/>
        </p:nvSpPr>
        <p:spPr>
          <a:xfrm>
            <a:off x="1039495" y="2123440"/>
            <a:ext cx="4101465" cy="2584450"/>
          </a:xfrm>
          <a:prstGeom prst="rect">
            <a:avLst/>
          </a:prstGeom>
          <a:noFill/>
        </p:spPr>
        <p:txBody>
          <a:bodyPr wrap="square" rtlCol="0">
            <a:spAutoFit/>
          </a:bodyPr>
          <a:lstStyle/>
          <a:p>
            <a:pPr algn="l"/>
            <a:r>
              <a:rPr lang="zh-CN" altLang="en-US"/>
              <a:t>#include &lt;cstdio&gt;</a:t>
            </a:r>
          </a:p>
          <a:p>
            <a:pPr algn="l"/>
            <a:endParaRPr lang="zh-CN" altLang="en-US"/>
          </a:p>
          <a:p>
            <a:pPr algn="l"/>
            <a:r>
              <a:rPr lang="zh-CN" altLang="en-US"/>
              <a:t>int main() {</a:t>
            </a:r>
          </a:p>
          <a:p>
            <a:pPr algn="l"/>
            <a:endParaRPr lang="zh-CN" altLang="en-US"/>
          </a:p>
          <a:p>
            <a:pPr algn="l"/>
            <a:r>
              <a:rPr lang="zh-CN" altLang="en-US"/>
              <a:t>    fprintf(stdout, "Hello world 1.\n");</a:t>
            </a:r>
          </a:p>
          <a:p>
            <a:pPr algn="l"/>
            <a:r>
              <a:rPr lang="zh-CN" altLang="en-US"/>
              <a:t>    fprintf(stderr, "Hello world 2.\n");</a:t>
            </a:r>
          </a:p>
          <a:p>
            <a:pPr algn="l"/>
            <a:endParaRPr lang="zh-CN" altLang="en-US"/>
          </a:p>
          <a:p>
            <a:pPr algn="l"/>
            <a:r>
              <a:rPr lang="zh-CN" altLang="en-US"/>
              <a:t>return 0;</a:t>
            </a:r>
          </a:p>
          <a:p>
            <a:pPr algn="l"/>
            <a:r>
              <a:rPr lang="zh-CN" altLang="en-US"/>
              <a:t>}</a:t>
            </a:r>
          </a:p>
        </p:txBody>
      </p:sp>
      <p:pic>
        <p:nvPicPr>
          <p:cNvPr id="5" name="图片 4"/>
          <p:cNvPicPr>
            <a:picLocks noChangeAspect="1"/>
          </p:cNvPicPr>
          <p:nvPr/>
        </p:nvPicPr>
        <p:blipFill>
          <a:blip r:embed="rId2"/>
          <a:stretch>
            <a:fillRect/>
          </a:stretch>
        </p:blipFill>
        <p:spPr>
          <a:xfrm>
            <a:off x="4983480" y="2459355"/>
            <a:ext cx="5029200" cy="1912620"/>
          </a:xfrm>
          <a:prstGeom prst="rect">
            <a:avLst/>
          </a:prstGeom>
        </p:spPr>
      </p:pic>
      <p:sp>
        <p:nvSpPr>
          <p:cNvPr id="8" name="文本框 7"/>
          <p:cNvSpPr txBox="1"/>
          <p:nvPr/>
        </p:nvSpPr>
        <p:spPr>
          <a:xfrm>
            <a:off x="1112520" y="5415915"/>
            <a:ext cx="9716770" cy="645160"/>
          </a:xfrm>
          <a:prstGeom prst="rect">
            <a:avLst/>
          </a:prstGeom>
          <a:noFill/>
        </p:spPr>
        <p:txBody>
          <a:bodyPr wrap="square" rtlCol="0" anchor="t">
            <a:spAutoFit/>
          </a:bodyPr>
          <a:lstStyle/>
          <a:p>
            <a:r>
              <a:rPr lang="en-US" altLang="zh-CN"/>
              <a:t>You may need to search for “linux file descriptor table” to understand the basic idea behind these concepts.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0930" y="1357174"/>
            <a:ext cx="11145298" cy="1416466"/>
          </a:xfrm>
        </p:spPr>
        <p:txBody>
          <a:bodyPr>
            <a:noAutofit/>
          </a:bodyPr>
          <a:lstStyle/>
          <a:p>
            <a:pPr marL="127000" lvl="1" indent="0">
              <a:spcBef>
                <a:spcPts val="1390"/>
              </a:spcBef>
              <a:buSzPct val="68000"/>
              <a:buNone/>
            </a:pPr>
            <a:r>
              <a:rPr lang="en-US" sz="2000" dirty="0"/>
              <a:t>Write a function </a:t>
            </a:r>
            <a:r>
              <a:rPr lang="en-US" sz="2000" b="1" dirty="0" err="1"/>
              <a:t>calculateAverage</a:t>
            </a:r>
            <a:r>
              <a:rPr lang="en-US" sz="2000" b="1" dirty="0"/>
              <a:t>()</a:t>
            </a:r>
            <a:r>
              <a:rPr lang="en-US" sz="2000" dirty="0"/>
              <a:t> which takes four int arguments which are marks for four courses in the semester and returns their average as a float.</a:t>
            </a:r>
          </a:p>
          <a:p>
            <a:pPr marL="127000" lvl="1" indent="0">
              <a:spcBef>
                <a:spcPts val="1390"/>
              </a:spcBef>
              <a:buSzPct val="68000"/>
              <a:buNone/>
            </a:pPr>
            <a:r>
              <a:rPr lang="en-US" sz="2000" dirty="0"/>
              <a:t>The </a:t>
            </a:r>
            <a:r>
              <a:rPr lang="en-US" sz="2000" b="1" dirty="0" err="1"/>
              <a:t>calculateAverage</a:t>
            </a:r>
            <a:r>
              <a:rPr lang="en-US" sz="2000" b="1" dirty="0"/>
              <a:t>() </a:t>
            </a:r>
            <a:r>
              <a:rPr lang="en-US" sz="2000" dirty="0"/>
              <a:t>function should take only valid range for marks which is between 0-100. If the marks are out of range throw an </a:t>
            </a:r>
            <a:r>
              <a:rPr lang="en-US" sz="2000" b="1" dirty="0" err="1"/>
              <a:t>OutOfRangeException</a:t>
            </a:r>
            <a:r>
              <a:rPr lang="en-US" sz="2000" dirty="0"/>
              <a:t> – define this exception as a class.</a:t>
            </a:r>
          </a:p>
          <a:p>
            <a:pPr marL="127000" lvl="1" indent="0">
              <a:spcBef>
                <a:spcPts val="1390"/>
              </a:spcBef>
              <a:buSzPct val="68000"/>
              <a:buNone/>
            </a:pPr>
            <a:r>
              <a:rPr lang="en-US" sz="2000" dirty="0"/>
              <a:t>Invoke the </a:t>
            </a:r>
            <a:r>
              <a:rPr lang="en-US" sz="2000" b="1" dirty="0" err="1"/>
              <a:t>calculateAverage</a:t>
            </a:r>
            <a:r>
              <a:rPr lang="en-US" sz="2000" b="1" dirty="0"/>
              <a:t>() </a:t>
            </a:r>
            <a:r>
              <a:rPr lang="en-US" sz="2000" dirty="0"/>
              <a:t>function in main function and get the following inputs and outputs:</a:t>
            </a:r>
          </a:p>
          <a:p>
            <a:pPr marL="127000" lvl="1" indent="0">
              <a:spcBef>
                <a:spcPts val="1390"/>
              </a:spcBef>
              <a:buSzPct val="68000"/>
              <a:buNone/>
            </a:pPr>
            <a:endParaRPr lang="en-US" sz="20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319" y="3814660"/>
            <a:ext cx="7527978" cy="2635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1802801" y="322633"/>
            <a:ext cx="3558093" cy="779057"/>
          </a:xfrm>
        </p:spPr>
        <p:txBody>
          <a:bodyPr>
            <a:noAutofit/>
          </a:bodyPr>
          <a:lstStyle/>
          <a:p>
            <a:r>
              <a:rPr lang="en-US" altLang="zh-CN" sz="4640" dirty="0"/>
              <a:t>Exercise 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190" y="1356995"/>
            <a:ext cx="11145520" cy="2481580"/>
          </a:xfrm>
        </p:spPr>
        <p:txBody>
          <a:bodyPr>
            <a:noAutofit/>
          </a:bodyPr>
          <a:lstStyle/>
          <a:p>
            <a:pPr marL="127000" lvl="1" indent="0">
              <a:spcBef>
                <a:spcPts val="1390"/>
              </a:spcBef>
              <a:buSzPct val="68000"/>
              <a:buNone/>
            </a:pPr>
            <a:r>
              <a:rPr lang="en-US" sz="2000" dirty="0"/>
              <a:t>Rewrite exercise 1, using assert instead of exceptions this time.</a:t>
            </a:r>
          </a:p>
        </p:txBody>
      </p:sp>
      <p:sp>
        <p:nvSpPr>
          <p:cNvPr id="4" name="Title 1"/>
          <p:cNvSpPr>
            <a:spLocks noGrp="1"/>
          </p:cNvSpPr>
          <p:nvPr>
            <p:ph type="title"/>
          </p:nvPr>
        </p:nvSpPr>
        <p:spPr>
          <a:xfrm>
            <a:off x="1802801" y="322633"/>
            <a:ext cx="3558093" cy="779057"/>
          </a:xfrm>
        </p:spPr>
        <p:txBody>
          <a:bodyPr>
            <a:noAutofit/>
          </a:bodyPr>
          <a:lstStyle/>
          <a:p>
            <a:r>
              <a:rPr lang="en-US" altLang="zh-CN" sz="4640" dirty="0"/>
              <a:t>Exercise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348702" y="1811651"/>
            <a:ext cx="11494596" cy="1470809"/>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29032" lvl="1" indent="0">
              <a:spcBef>
                <a:spcPts val="1413"/>
              </a:spcBef>
              <a:buClr>
                <a:srgbClr val="2DA2BF"/>
              </a:buClr>
              <a:buSzPct val="68000"/>
              <a:buNone/>
              <a:defRPr/>
            </a:pPr>
            <a:r>
              <a:rPr lang="en-US" sz="2178" dirty="0">
                <a:solidFill>
                  <a:prstClr val="black"/>
                </a:solidFill>
                <a:latin typeface="Calibri"/>
              </a:rPr>
              <a:t>    An </a:t>
            </a:r>
            <a:r>
              <a:rPr lang="en-US" sz="2178" b="1" dirty="0">
                <a:solidFill>
                  <a:prstClr val="black"/>
                </a:solidFill>
                <a:latin typeface="Calibri"/>
              </a:rPr>
              <a:t>exception</a:t>
            </a:r>
            <a:r>
              <a:rPr lang="en-US" sz="2178" dirty="0">
                <a:solidFill>
                  <a:prstClr val="black"/>
                </a:solidFill>
                <a:latin typeface="Calibri"/>
              </a:rPr>
              <a:t> is a situation, which occurred by the runtime error. In other words, an exception is a runtime error. An exception may result in loss of data or an abnormal execution of program. </a:t>
            </a:r>
            <a:r>
              <a:rPr lang="en-US" altLang="zh-CN" sz="2178" dirty="0">
                <a:solidFill>
                  <a:prstClr val="black"/>
                </a:solidFill>
              </a:rPr>
              <a:t>Exception handling is a mechanism that allows you to take appropriate action to avoid runtime errors.</a:t>
            </a:r>
          </a:p>
          <a:p>
            <a:pPr marL="129032" lvl="1" indent="0" defTabSz="1077140">
              <a:spcBef>
                <a:spcPts val="1413"/>
              </a:spcBef>
              <a:buClr>
                <a:srgbClr val="2DA2BF"/>
              </a:buClr>
              <a:buSzPct val="68000"/>
              <a:buNone/>
              <a:defRPr/>
            </a:pPr>
            <a:endParaRPr lang="en-US" sz="2178" dirty="0">
              <a:solidFill>
                <a:prstClr val="black"/>
              </a:solidFill>
              <a:latin typeface="Calibri"/>
            </a:endParaRPr>
          </a:p>
          <a:p>
            <a:pPr marL="129032" lvl="1" indent="0" defTabSz="1077140">
              <a:spcBef>
                <a:spcPts val="1413"/>
              </a:spcBef>
              <a:buClr>
                <a:srgbClr val="2DA2BF"/>
              </a:buClr>
              <a:buSzPct val="68000"/>
              <a:buNone/>
              <a:defRPr/>
            </a:pPr>
            <a:r>
              <a:rPr lang="en-US" sz="2178" dirty="0">
                <a:solidFill>
                  <a:prstClr val="black"/>
                </a:solidFill>
                <a:latin typeface="Calibri"/>
              </a:rPr>
              <a:t>  </a:t>
            </a:r>
          </a:p>
        </p:txBody>
      </p:sp>
      <p:sp>
        <p:nvSpPr>
          <p:cNvPr id="7" name="Content Placeholder 2"/>
          <p:cNvSpPr txBox="1">
            <a:spLocks/>
          </p:cNvSpPr>
          <p:nvPr/>
        </p:nvSpPr>
        <p:spPr bwMode="auto">
          <a:xfrm>
            <a:off x="541097" y="5313397"/>
            <a:ext cx="10521640" cy="544422"/>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29032" lvl="1" indent="0" defTabSz="1077140">
              <a:spcBef>
                <a:spcPts val="1413"/>
              </a:spcBef>
              <a:buClr>
                <a:srgbClr val="2DA2BF"/>
              </a:buClr>
              <a:buSzPct val="68000"/>
              <a:buNone/>
              <a:defRPr/>
            </a:pPr>
            <a:r>
              <a:rPr lang="en-US" sz="2178" dirty="0">
                <a:solidFill>
                  <a:prstClr val="black"/>
                </a:solidFill>
                <a:latin typeface="Calibri"/>
              </a:rPr>
              <a:t>Let’s consider a simple example: a is divided by b, if b equals to zero, what will happen?</a:t>
            </a:r>
          </a:p>
        </p:txBody>
      </p:sp>
      <p:sp>
        <p:nvSpPr>
          <p:cNvPr id="8" name="文本框 7">
            <a:extLst>
              <a:ext uri="{FF2B5EF4-FFF2-40B4-BE49-F238E27FC236}">
                <a16:creationId xmlns:a16="http://schemas.microsoft.com/office/drawing/2014/main" id="{21358DD1-B35C-A426-0CEB-619D9C65FADA}"/>
              </a:ext>
            </a:extLst>
          </p:cNvPr>
          <p:cNvSpPr txBox="1"/>
          <p:nvPr/>
        </p:nvSpPr>
        <p:spPr>
          <a:xfrm>
            <a:off x="541097" y="3618776"/>
            <a:ext cx="11044454" cy="1097801"/>
          </a:xfrm>
          <a:prstGeom prst="rect">
            <a:avLst/>
          </a:prstGeom>
          <a:noFill/>
        </p:spPr>
        <p:txBody>
          <a:bodyPr wrap="square">
            <a:spAutoFit/>
          </a:bodyPr>
          <a:lstStyle/>
          <a:p>
            <a:r>
              <a:rPr lang="en-US" altLang="zh-CN" sz="2178" dirty="0"/>
              <a:t>The default behavior for unexpected is to call </a:t>
            </a:r>
            <a:r>
              <a:rPr lang="en-US" altLang="zh-CN" sz="2178" b="1" dirty="0"/>
              <a:t>terminate</a:t>
            </a:r>
            <a:r>
              <a:rPr lang="en-US" altLang="zh-CN" sz="2178" dirty="0"/>
              <a:t>, and the default behavior for terminate is to call </a:t>
            </a:r>
            <a:r>
              <a:rPr lang="en-US" altLang="zh-CN" sz="2178" b="1" dirty="0"/>
              <a:t>abort</a:t>
            </a:r>
            <a:r>
              <a:rPr lang="en-US" altLang="zh-CN" sz="2178" dirty="0"/>
              <a:t>, so the program is to halt. Local variables in active stack frames are not destroyed, because </a:t>
            </a:r>
            <a:r>
              <a:rPr lang="en-US" altLang="zh-CN" sz="2178" b="1" dirty="0"/>
              <a:t>abort </a:t>
            </a:r>
            <a:r>
              <a:rPr lang="en-US" altLang="zh-CN" sz="2178" dirty="0"/>
              <a:t>shuts down program execution without performing such cleanup.</a:t>
            </a:r>
            <a:endParaRPr lang="zh-CN" altLang="en-US" sz="2178" dirty="0"/>
          </a:p>
        </p:txBody>
      </p:sp>
      <p:sp>
        <p:nvSpPr>
          <p:cNvPr id="6" name="Title 1">
            <a:extLst>
              <a:ext uri="{FF2B5EF4-FFF2-40B4-BE49-F238E27FC236}">
                <a16:creationId xmlns:a16="http://schemas.microsoft.com/office/drawing/2014/main" id="{715CB85F-EC7E-0CEC-DE12-CC2C102EB158}"/>
              </a:ext>
            </a:extLst>
          </p:cNvPr>
          <p:cNvSpPr>
            <a:spLocks noGrp="1"/>
          </p:cNvSpPr>
          <p:nvPr>
            <p:ph type="title"/>
          </p:nvPr>
        </p:nvSpPr>
        <p:spPr>
          <a:xfrm>
            <a:off x="1564558" y="252177"/>
            <a:ext cx="9062884" cy="936104"/>
          </a:xfrm>
        </p:spPr>
        <p:txBody>
          <a:bodyPr>
            <a:noAutofit/>
          </a:bodyPr>
          <a:lstStyle/>
          <a:p>
            <a:r>
              <a:rPr lang="en-US" altLang="zh-CN" sz="4720" dirty="0"/>
              <a:t> Exception and Exception Handling</a:t>
            </a:r>
          </a:p>
        </p:txBody>
      </p:sp>
      <p:sp>
        <p:nvSpPr>
          <p:cNvPr id="9" name="Content Placeholder 2">
            <a:extLst>
              <a:ext uri="{FF2B5EF4-FFF2-40B4-BE49-F238E27FC236}">
                <a16:creationId xmlns:a16="http://schemas.microsoft.com/office/drawing/2014/main" id="{39CB4DDB-8638-3BB6-0036-D06A9558D822}"/>
              </a:ext>
            </a:extLst>
          </p:cNvPr>
          <p:cNvSpPr>
            <a:spLocks noGrp="1"/>
          </p:cNvSpPr>
          <p:nvPr>
            <p:ph idx="1"/>
          </p:nvPr>
        </p:nvSpPr>
        <p:spPr>
          <a:xfrm>
            <a:off x="594539" y="1244929"/>
            <a:ext cx="5443814" cy="465329"/>
          </a:xfrm>
        </p:spPr>
        <p:txBody>
          <a:bodyPr>
            <a:noAutofit/>
          </a:bodyPr>
          <a:lstStyle/>
          <a:p>
            <a:pPr marL="128905" lvl="1" indent="0">
              <a:spcBef>
                <a:spcPts val="1415"/>
              </a:spcBef>
              <a:buSzPct val="68000"/>
              <a:buNone/>
            </a:pPr>
            <a:r>
              <a:rPr lang="en-US" sz="2800" b="1" dirty="0"/>
              <a:t> What is an exception?</a:t>
            </a:r>
            <a:endParaRPr lang="zh-CN" altLang="zh-CN" sz="2800" b="1" dirty="0"/>
          </a:p>
          <a:p>
            <a:pPr marL="128905" lvl="1" indent="0">
              <a:spcBef>
                <a:spcPts val="1415"/>
              </a:spcBef>
              <a:buSzPct val="68000"/>
              <a:buNone/>
            </a:pPr>
            <a:endParaRPr lang="en-US" sz="2800" b="1" dirty="0"/>
          </a:p>
          <a:p>
            <a:pPr marL="128905" lvl="1" indent="0">
              <a:spcBef>
                <a:spcPts val="1415"/>
              </a:spcBef>
              <a:buSzPct val="68000"/>
              <a:buNone/>
            </a:pPr>
            <a:r>
              <a:rPr lang="en-US" sz="2800" b="1" dirty="0"/>
              <a:t>  </a:t>
            </a:r>
          </a:p>
        </p:txBody>
      </p:sp>
    </p:spTree>
    <p:extLst>
      <p:ext uri="{BB962C8B-B14F-4D97-AF65-F5344CB8AC3E}">
        <p14:creationId xmlns:p14="http://schemas.microsoft.com/office/powerpoint/2010/main" val="409038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DEA5891-567C-F0C2-3802-944A1E7ADE0B}"/>
              </a:ext>
            </a:extLst>
          </p:cNvPr>
          <p:cNvPicPr>
            <a:picLocks noChangeAspect="1"/>
          </p:cNvPicPr>
          <p:nvPr/>
        </p:nvPicPr>
        <p:blipFill>
          <a:blip r:embed="rId2"/>
          <a:stretch>
            <a:fillRect/>
          </a:stretch>
        </p:blipFill>
        <p:spPr>
          <a:xfrm>
            <a:off x="7664443" y="1252084"/>
            <a:ext cx="3257088" cy="356497"/>
          </a:xfrm>
          <a:prstGeom prst="rect">
            <a:avLst/>
          </a:prstGeom>
        </p:spPr>
      </p:pic>
      <p:sp>
        <p:nvSpPr>
          <p:cNvPr id="3" name="Content Placeholder 2"/>
          <p:cNvSpPr txBox="1">
            <a:spLocks/>
          </p:cNvSpPr>
          <p:nvPr/>
        </p:nvSpPr>
        <p:spPr>
          <a:xfrm>
            <a:off x="1242602" y="300126"/>
            <a:ext cx="10219228" cy="522814"/>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solidFill>
                  <a:prstClr val="black"/>
                </a:solidFill>
              </a:rPr>
              <a:t> Example of a program without exception handling</a:t>
            </a:r>
          </a:p>
          <a:p>
            <a:pPr marL="129032" lvl="1" indent="0">
              <a:spcBef>
                <a:spcPts val="1413"/>
              </a:spcBef>
              <a:buSzPct val="68000"/>
              <a:buNone/>
            </a:pPr>
            <a:r>
              <a:rPr lang="en-US" sz="2541" dirty="0">
                <a:solidFill>
                  <a:prstClr val="black"/>
                </a:solidFill>
              </a:rPr>
              <a:t>  </a:t>
            </a:r>
          </a:p>
        </p:txBody>
      </p:sp>
      <p:grpSp>
        <p:nvGrpSpPr>
          <p:cNvPr id="5" name="组合 4"/>
          <p:cNvGrpSpPr/>
          <p:nvPr/>
        </p:nvGrpSpPr>
        <p:grpSpPr>
          <a:xfrm>
            <a:off x="7379854" y="1272390"/>
            <a:ext cx="3663184" cy="2339032"/>
            <a:chOff x="8020999" y="1401986"/>
            <a:chExt cx="4036286" cy="2577264"/>
          </a:xfrm>
        </p:grpSpPr>
        <p:sp>
          <p:nvSpPr>
            <p:cNvPr id="2" name="矩形 1"/>
            <p:cNvSpPr/>
            <p:nvPr/>
          </p:nvSpPr>
          <p:spPr>
            <a:xfrm>
              <a:off x="11358909" y="1401986"/>
              <a:ext cx="432048" cy="368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4" name="圆角矩形标注 3"/>
            <p:cNvSpPr/>
            <p:nvPr/>
          </p:nvSpPr>
          <p:spPr>
            <a:xfrm>
              <a:off x="8020999" y="1978820"/>
              <a:ext cx="4036286" cy="2000430"/>
            </a:xfrm>
            <a:prstGeom prst="wedgeRoundRectCallout">
              <a:avLst>
                <a:gd name="adj1" fmla="val 35708"/>
                <a:gd name="adj2" fmla="val -610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When divisor is zero, compiler generates a special floating-point value that represents infinity; </a:t>
              </a:r>
              <a:r>
                <a:rPr lang="en-US" altLang="zh-CN" sz="2000" b="1" i="1" dirty="0" err="1"/>
                <a:t>cout</a:t>
              </a:r>
              <a:r>
                <a:rPr lang="en-US" altLang="zh-CN" sz="2000" dirty="0"/>
                <a:t> displays this value as </a:t>
              </a:r>
              <a:r>
                <a:rPr lang="en-US" altLang="zh-CN" sz="2000" b="1" i="1" dirty="0" err="1">
                  <a:solidFill>
                    <a:srgbClr val="FFFF00"/>
                  </a:solidFill>
                </a:rPr>
                <a:t>Inf</a:t>
              </a:r>
              <a:r>
                <a:rPr lang="en-US" altLang="zh-CN" sz="2000" b="1" i="1" dirty="0">
                  <a:solidFill>
                    <a:srgbClr val="FFFF00"/>
                  </a:solidFill>
                </a:rPr>
                <a:t>, </a:t>
              </a:r>
              <a:r>
                <a:rPr lang="en-US" altLang="zh-CN" sz="2000" b="1" i="1" dirty="0" err="1">
                  <a:solidFill>
                    <a:srgbClr val="FFFF00"/>
                  </a:solidFill>
                </a:rPr>
                <a:t>inf</a:t>
              </a:r>
              <a:r>
                <a:rPr lang="en-US" altLang="zh-CN" sz="2000" b="1" i="1" dirty="0">
                  <a:solidFill>
                    <a:srgbClr val="FFFF00"/>
                  </a:solidFill>
                </a:rPr>
                <a:t> or INF</a:t>
              </a:r>
              <a:r>
                <a:rPr lang="en-US" altLang="zh-CN" sz="2000" dirty="0"/>
                <a:t>.</a:t>
              </a:r>
              <a:endParaRPr lang="zh-CN" altLang="en-US" sz="2000" dirty="0"/>
            </a:p>
          </p:txBody>
        </p:sp>
      </p:grpSp>
      <p:pic>
        <p:nvPicPr>
          <p:cNvPr id="9" name="图片 8">
            <a:extLst>
              <a:ext uri="{FF2B5EF4-FFF2-40B4-BE49-F238E27FC236}">
                <a16:creationId xmlns:a16="http://schemas.microsoft.com/office/drawing/2014/main" id="{14F23892-DA32-5F6A-4F65-C3BF7052161A}"/>
              </a:ext>
            </a:extLst>
          </p:cNvPr>
          <p:cNvPicPr>
            <a:picLocks noChangeAspect="1"/>
          </p:cNvPicPr>
          <p:nvPr/>
        </p:nvPicPr>
        <p:blipFill>
          <a:blip r:embed="rId3"/>
          <a:stretch>
            <a:fillRect/>
          </a:stretch>
        </p:blipFill>
        <p:spPr>
          <a:xfrm>
            <a:off x="818185" y="1342770"/>
            <a:ext cx="6016598" cy="4183956"/>
          </a:xfrm>
          <a:prstGeom prst="rect">
            <a:avLst/>
          </a:prstGeom>
        </p:spPr>
      </p:pic>
      <p:sp>
        <p:nvSpPr>
          <p:cNvPr id="12" name="矩形 11">
            <a:extLst>
              <a:ext uri="{FF2B5EF4-FFF2-40B4-BE49-F238E27FC236}">
                <a16:creationId xmlns:a16="http://schemas.microsoft.com/office/drawing/2014/main" id="{8363B62E-6F72-79BE-8E8F-C54D101BB0D3}"/>
              </a:ext>
            </a:extLst>
          </p:cNvPr>
          <p:cNvSpPr/>
          <p:nvPr/>
        </p:nvSpPr>
        <p:spPr>
          <a:xfrm>
            <a:off x="2190573" y="5061047"/>
            <a:ext cx="1307036" cy="3342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Tree>
    <p:extLst>
      <p:ext uri="{BB962C8B-B14F-4D97-AF65-F5344CB8AC3E}">
        <p14:creationId xmlns:p14="http://schemas.microsoft.com/office/powerpoint/2010/main" val="267146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3605BAF-DB93-8178-A4D8-1FB2C5BE1490}"/>
              </a:ext>
            </a:extLst>
          </p:cNvPr>
          <p:cNvPicPr>
            <a:picLocks noChangeAspect="1"/>
          </p:cNvPicPr>
          <p:nvPr/>
        </p:nvPicPr>
        <p:blipFill>
          <a:blip r:embed="rId2"/>
          <a:stretch>
            <a:fillRect/>
          </a:stretch>
        </p:blipFill>
        <p:spPr>
          <a:xfrm>
            <a:off x="671801" y="1141687"/>
            <a:ext cx="6094399" cy="5134855"/>
          </a:xfrm>
          <a:prstGeom prst="rect">
            <a:avLst/>
          </a:prstGeom>
        </p:spPr>
      </p:pic>
      <p:sp>
        <p:nvSpPr>
          <p:cNvPr id="3" name="Content Placeholder 2"/>
          <p:cNvSpPr txBox="1">
            <a:spLocks/>
          </p:cNvSpPr>
          <p:nvPr/>
        </p:nvSpPr>
        <p:spPr>
          <a:xfrm>
            <a:off x="1852203" y="292689"/>
            <a:ext cx="10127361" cy="980277"/>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178" dirty="0">
                <a:solidFill>
                  <a:prstClr val="black"/>
                </a:solidFill>
              </a:rPr>
              <a:t>Example of a program with if statement to judge whether the divisor is zero. If the divisor is zero, call </a:t>
            </a:r>
            <a:r>
              <a:rPr lang="en-US" sz="2178" b="1" dirty="0">
                <a:solidFill>
                  <a:prstClr val="black"/>
                </a:solidFill>
              </a:rPr>
              <a:t>abort() </a:t>
            </a:r>
            <a:r>
              <a:rPr lang="en-US" sz="2178" dirty="0">
                <a:solidFill>
                  <a:prstClr val="black"/>
                </a:solidFill>
              </a:rPr>
              <a:t>function to terminate the program.</a:t>
            </a:r>
          </a:p>
          <a:p>
            <a:pPr marL="129032" lvl="1" indent="0">
              <a:spcBef>
                <a:spcPts val="1413"/>
              </a:spcBef>
              <a:buSzPct val="68000"/>
              <a:buNone/>
            </a:pPr>
            <a:r>
              <a:rPr lang="en-US" sz="2178" dirty="0">
                <a:solidFill>
                  <a:prstClr val="black"/>
                </a:solidFill>
              </a:rPr>
              <a:t>  </a:t>
            </a:r>
          </a:p>
        </p:txBody>
      </p:sp>
      <p:sp>
        <p:nvSpPr>
          <p:cNvPr id="2" name="矩形 1"/>
          <p:cNvSpPr/>
          <p:nvPr/>
        </p:nvSpPr>
        <p:spPr>
          <a:xfrm>
            <a:off x="1410368" y="4866739"/>
            <a:ext cx="3901410" cy="10456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sp>
        <p:nvSpPr>
          <p:cNvPr id="9" name="圆角矩形标注 8"/>
          <p:cNvSpPr/>
          <p:nvPr/>
        </p:nvSpPr>
        <p:spPr>
          <a:xfrm>
            <a:off x="3370922" y="5543130"/>
            <a:ext cx="3046914" cy="532042"/>
          </a:xfrm>
          <a:prstGeom prst="wedgeRoundRectCallout">
            <a:avLst>
              <a:gd name="adj1" fmla="val -72590"/>
              <a:gd name="adj2" fmla="val -382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15" dirty="0"/>
              <a:t>You can use exit() function without a message displayed.</a:t>
            </a:r>
            <a:endParaRPr lang="zh-CN" altLang="en-US" sz="1815" dirty="0"/>
          </a:p>
        </p:txBody>
      </p:sp>
      <p:pic>
        <p:nvPicPr>
          <p:cNvPr id="5" name="图片 4">
            <a:extLst>
              <a:ext uri="{FF2B5EF4-FFF2-40B4-BE49-F238E27FC236}">
                <a16:creationId xmlns:a16="http://schemas.microsoft.com/office/drawing/2014/main" id="{E76C0581-F7D3-2548-7B69-892CFCACDEDE}"/>
              </a:ext>
            </a:extLst>
          </p:cNvPr>
          <p:cNvPicPr>
            <a:picLocks noChangeAspect="1"/>
          </p:cNvPicPr>
          <p:nvPr/>
        </p:nvPicPr>
        <p:blipFill>
          <a:blip r:embed="rId3"/>
          <a:stretch>
            <a:fillRect/>
          </a:stretch>
        </p:blipFill>
        <p:spPr>
          <a:xfrm>
            <a:off x="7925851" y="4017166"/>
            <a:ext cx="2444157" cy="522814"/>
          </a:xfrm>
          <a:prstGeom prst="rect">
            <a:avLst/>
          </a:prstGeom>
        </p:spPr>
      </p:pic>
      <p:grpSp>
        <p:nvGrpSpPr>
          <p:cNvPr id="12" name="组合 11">
            <a:extLst>
              <a:ext uri="{FF2B5EF4-FFF2-40B4-BE49-F238E27FC236}">
                <a16:creationId xmlns:a16="http://schemas.microsoft.com/office/drawing/2014/main" id="{3BB50367-BE0F-1266-45D7-AB6AD7A6AE9C}"/>
              </a:ext>
            </a:extLst>
          </p:cNvPr>
          <p:cNvGrpSpPr/>
          <p:nvPr/>
        </p:nvGrpSpPr>
        <p:grpSpPr>
          <a:xfrm>
            <a:off x="1679708" y="4297435"/>
            <a:ext cx="7161068" cy="1390587"/>
            <a:chOff x="1740281" y="4735136"/>
            <a:chExt cx="7890436" cy="1532221"/>
          </a:xfrm>
        </p:grpSpPr>
        <p:sp>
          <p:nvSpPr>
            <p:cNvPr id="4" name="椭圆 3">
              <a:extLst>
                <a:ext uri="{FF2B5EF4-FFF2-40B4-BE49-F238E27FC236}">
                  <a16:creationId xmlns:a16="http://schemas.microsoft.com/office/drawing/2014/main" id="{34C17E74-69F8-585E-FB65-DFF92C7A27D8}"/>
                </a:ext>
              </a:extLst>
            </p:cNvPr>
            <p:cNvSpPr/>
            <p:nvPr/>
          </p:nvSpPr>
          <p:spPr>
            <a:xfrm>
              <a:off x="1740281" y="6076535"/>
              <a:ext cx="1080120" cy="19082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8" name="椭圆 7">
              <a:extLst>
                <a:ext uri="{FF2B5EF4-FFF2-40B4-BE49-F238E27FC236}">
                  <a16:creationId xmlns:a16="http://schemas.microsoft.com/office/drawing/2014/main" id="{B621C183-A014-9587-9B3E-E32D754FB0B9}"/>
                </a:ext>
              </a:extLst>
            </p:cNvPr>
            <p:cNvSpPr/>
            <p:nvPr/>
          </p:nvSpPr>
          <p:spPr>
            <a:xfrm>
              <a:off x="8550597" y="4735136"/>
              <a:ext cx="1080120" cy="19082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7" name="直接箭头连接符 6">
              <a:extLst>
                <a:ext uri="{FF2B5EF4-FFF2-40B4-BE49-F238E27FC236}">
                  <a16:creationId xmlns:a16="http://schemas.microsoft.com/office/drawing/2014/main" id="{953C2490-21FD-6C70-007B-DE40C7E67D0F}"/>
                </a:ext>
              </a:extLst>
            </p:cNvPr>
            <p:cNvCxnSpPr>
              <a:cxnSpLocks/>
              <a:stCxn id="4" idx="7"/>
              <a:endCxn id="8" idx="3"/>
            </p:cNvCxnSpPr>
            <p:nvPr/>
          </p:nvCxnSpPr>
          <p:spPr>
            <a:xfrm flipV="1">
              <a:off x="2662221" y="4898013"/>
              <a:ext cx="6046556" cy="1206467"/>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647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C0202828-E35F-09DF-0ACA-A283FA1E9EE8}"/>
              </a:ext>
            </a:extLst>
          </p:cNvPr>
          <p:cNvPicPr>
            <a:picLocks noChangeAspect="1"/>
          </p:cNvPicPr>
          <p:nvPr/>
        </p:nvPicPr>
        <p:blipFill>
          <a:blip r:embed="rId2"/>
          <a:stretch>
            <a:fillRect/>
          </a:stretch>
        </p:blipFill>
        <p:spPr>
          <a:xfrm>
            <a:off x="1334213" y="1082085"/>
            <a:ext cx="5611533" cy="5264189"/>
          </a:xfrm>
          <a:prstGeom prst="rect">
            <a:avLst/>
          </a:prstGeom>
        </p:spPr>
      </p:pic>
      <p:sp>
        <p:nvSpPr>
          <p:cNvPr id="3" name="Content Placeholder 2"/>
          <p:cNvSpPr txBox="1">
            <a:spLocks/>
          </p:cNvSpPr>
          <p:nvPr/>
        </p:nvSpPr>
        <p:spPr>
          <a:xfrm>
            <a:off x="1482750" y="221782"/>
            <a:ext cx="9166779" cy="726314"/>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178" dirty="0">
                <a:solidFill>
                  <a:prstClr val="black"/>
                </a:solidFill>
              </a:rPr>
              <a:t> Example of a program with the return a </a:t>
            </a:r>
            <a:r>
              <a:rPr lang="en-US" sz="2178" dirty="0" err="1">
                <a:solidFill>
                  <a:prstClr val="black"/>
                </a:solidFill>
              </a:rPr>
              <a:t>boolean</a:t>
            </a:r>
            <a:r>
              <a:rPr lang="en-US" sz="2178" dirty="0">
                <a:solidFill>
                  <a:prstClr val="black"/>
                </a:solidFill>
              </a:rPr>
              <a:t> value to judge the condition, add another  argument to store the answer.</a:t>
            </a:r>
          </a:p>
          <a:p>
            <a:pPr marL="129032" lvl="1" indent="0">
              <a:spcBef>
                <a:spcPts val="1413"/>
              </a:spcBef>
              <a:buSzPct val="68000"/>
              <a:buNone/>
            </a:pPr>
            <a:r>
              <a:rPr lang="en-US" sz="2178" dirty="0">
                <a:solidFill>
                  <a:prstClr val="black"/>
                </a:solidFill>
              </a:rPr>
              <a:t>  </a:t>
            </a:r>
          </a:p>
        </p:txBody>
      </p:sp>
      <p:sp>
        <p:nvSpPr>
          <p:cNvPr id="2" name="矩形 1"/>
          <p:cNvSpPr/>
          <p:nvPr/>
        </p:nvSpPr>
        <p:spPr>
          <a:xfrm>
            <a:off x="1746702" y="4616731"/>
            <a:ext cx="2640571" cy="1729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4" name="组合 3"/>
          <p:cNvGrpSpPr/>
          <p:nvPr/>
        </p:nvGrpSpPr>
        <p:grpSpPr>
          <a:xfrm>
            <a:off x="2025483" y="2580073"/>
            <a:ext cx="4540367" cy="1049826"/>
            <a:chOff x="710108" y="2555798"/>
            <a:chExt cx="5002810" cy="1156750"/>
          </a:xfrm>
        </p:grpSpPr>
        <p:sp>
          <p:nvSpPr>
            <p:cNvPr id="10" name="矩形 9"/>
            <p:cNvSpPr/>
            <p:nvPr/>
          </p:nvSpPr>
          <p:spPr>
            <a:xfrm>
              <a:off x="710108" y="3465016"/>
              <a:ext cx="1869591" cy="2475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sp>
          <p:nvSpPr>
            <p:cNvPr id="9" name="圆角矩形标注 8"/>
            <p:cNvSpPr/>
            <p:nvPr/>
          </p:nvSpPr>
          <p:spPr>
            <a:xfrm>
              <a:off x="2400735" y="2555798"/>
              <a:ext cx="3312183" cy="622871"/>
            </a:xfrm>
            <a:prstGeom prst="wedgeRoundRectCallout">
              <a:avLst>
                <a:gd name="adj1" fmla="val -46908"/>
                <a:gd name="adj2" fmla="val 1005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15" dirty="0">
                  <a:solidFill>
                    <a:prstClr val="white"/>
                  </a:solidFill>
                </a:rPr>
                <a:t>To judge whether the divisor is zero by return value</a:t>
              </a:r>
              <a:endParaRPr lang="zh-CN" altLang="en-US" sz="1815" dirty="0">
                <a:solidFill>
                  <a:prstClr val="white"/>
                </a:solidFill>
              </a:endParaRPr>
            </a:p>
          </p:txBody>
        </p:sp>
      </p:grpSp>
      <p:pic>
        <p:nvPicPr>
          <p:cNvPr id="8" name="图片 7">
            <a:extLst>
              <a:ext uri="{FF2B5EF4-FFF2-40B4-BE49-F238E27FC236}">
                <a16:creationId xmlns:a16="http://schemas.microsoft.com/office/drawing/2014/main" id="{9D942888-BFA6-33AF-1F09-3D63621A29AF}"/>
              </a:ext>
            </a:extLst>
          </p:cNvPr>
          <p:cNvPicPr>
            <a:picLocks noChangeAspect="1"/>
          </p:cNvPicPr>
          <p:nvPr/>
        </p:nvPicPr>
        <p:blipFill>
          <a:blip r:embed="rId3"/>
          <a:stretch>
            <a:fillRect/>
          </a:stretch>
        </p:blipFill>
        <p:spPr>
          <a:xfrm>
            <a:off x="7900933" y="4460789"/>
            <a:ext cx="2790287" cy="340598"/>
          </a:xfrm>
          <a:prstGeom prst="rect">
            <a:avLst/>
          </a:prstGeom>
        </p:spPr>
      </p:pic>
    </p:spTree>
    <p:extLst>
      <p:ext uri="{BB962C8B-B14F-4D97-AF65-F5344CB8AC3E}">
        <p14:creationId xmlns:p14="http://schemas.microsoft.com/office/powerpoint/2010/main" val="393468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217999" y="2386332"/>
            <a:ext cx="11756003" cy="3787444"/>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667602" lvl="1" indent="-538570">
              <a:spcBef>
                <a:spcPts val="1413"/>
              </a:spcBef>
              <a:buSzPct val="68000"/>
            </a:pPr>
            <a:r>
              <a:rPr lang="en-US" altLang="zh-CN" sz="2178" b="1" dirty="0">
                <a:solidFill>
                  <a:srgbClr val="00B0F0"/>
                </a:solidFill>
              </a:rPr>
              <a:t>try</a:t>
            </a:r>
            <a:r>
              <a:rPr lang="en-US" altLang="zh-CN" sz="2178" dirty="0"/>
              <a:t>: The </a:t>
            </a:r>
            <a:r>
              <a:rPr lang="en-US" altLang="zh-CN" sz="2178" b="1" dirty="0"/>
              <a:t>try </a:t>
            </a:r>
            <a:r>
              <a:rPr lang="en-US" altLang="zh-CN" sz="2178" dirty="0"/>
              <a:t>block</a:t>
            </a:r>
            <a:r>
              <a:rPr lang="en-US" altLang="zh-CN" sz="2178" b="1" dirty="0"/>
              <a:t> </a:t>
            </a:r>
            <a:r>
              <a:rPr lang="en-US" altLang="zh-CN" sz="2178" dirty="0"/>
              <a:t>contain statements which may generate exceptions.</a:t>
            </a:r>
            <a:r>
              <a:rPr lang="en-US" altLang="zh-CN" sz="2178" dirty="0">
                <a:solidFill>
                  <a:srgbClr val="000000"/>
                </a:solidFill>
              </a:rPr>
              <a:t> When an exceptional circumstance arises within that block, an exception is thrown that transfers the control to the exception handler. If no exception is thrown, the code continues normally and all handlers are ignored.</a:t>
            </a:r>
            <a:endParaRPr lang="en-US" altLang="zh-CN" sz="2178" dirty="0"/>
          </a:p>
          <a:p>
            <a:pPr marL="667602" lvl="1" indent="-538570">
              <a:spcBef>
                <a:spcPts val="1413"/>
              </a:spcBef>
              <a:buSzPct val="68000"/>
            </a:pPr>
            <a:r>
              <a:rPr lang="en-US" altLang="zh-CN" sz="2178" b="1" dirty="0">
                <a:solidFill>
                  <a:srgbClr val="00B0F0"/>
                </a:solidFill>
              </a:rPr>
              <a:t>throw</a:t>
            </a:r>
            <a:r>
              <a:rPr lang="en-US" altLang="zh-CN" sz="2178" dirty="0"/>
              <a:t>: When an exception occur in </a:t>
            </a:r>
            <a:r>
              <a:rPr lang="en-US" altLang="zh-CN" sz="2178" b="1" dirty="0"/>
              <a:t>try </a:t>
            </a:r>
            <a:r>
              <a:rPr lang="en-US" altLang="zh-CN" sz="2178" dirty="0"/>
              <a:t>block, it is thrown to the </a:t>
            </a:r>
            <a:r>
              <a:rPr lang="en-US" altLang="zh-CN" sz="2178" b="1" dirty="0"/>
              <a:t>catch</a:t>
            </a:r>
            <a:r>
              <a:rPr lang="en-US" altLang="zh-CN" sz="2178" dirty="0"/>
              <a:t> block using </a:t>
            </a:r>
            <a:r>
              <a:rPr lang="en-US" altLang="zh-CN" sz="2178" b="1" dirty="0"/>
              <a:t>throw</a:t>
            </a:r>
            <a:r>
              <a:rPr lang="en-US" altLang="zh-CN" sz="2178" dirty="0"/>
              <a:t> keyword. </a:t>
            </a:r>
          </a:p>
          <a:p>
            <a:pPr marL="667602" lvl="1" indent="-538570">
              <a:spcBef>
                <a:spcPts val="1413"/>
              </a:spcBef>
              <a:buSzPct val="68000"/>
            </a:pPr>
            <a:r>
              <a:rPr lang="en-US" altLang="zh-CN" sz="2178" b="1" dirty="0">
                <a:solidFill>
                  <a:srgbClr val="00B0F0"/>
                </a:solidFill>
              </a:rPr>
              <a:t>catch</a:t>
            </a:r>
            <a:r>
              <a:rPr lang="en-US" altLang="zh-CN" sz="2178" dirty="0"/>
              <a:t>: The </a:t>
            </a:r>
            <a:r>
              <a:rPr lang="en-US" altLang="zh-CN" sz="2178" b="1" dirty="0"/>
              <a:t>catch</a:t>
            </a:r>
            <a:r>
              <a:rPr lang="en-US" altLang="zh-CN" sz="2178" dirty="0"/>
              <a:t> block defines the action to be taken when an exception occur. Exception handlers are declared with the keyword </a:t>
            </a:r>
            <a:r>
              <a:rPr lang="en-US" altLang="zh-CN" sz="2178" b="1" dirty="0"/>
              <a:t>catch</a:t>
            </a:r>
            <a:r>
              <a:rPr lang="en-US" altLang="zh-CN" sz="2178" dirty="0"/>
              <a:t>, which must be placed immediately after the </a:t>
            </a:r>
            <a:r>
              <a:rPr lang="en-US" altLang="zh-CN" sz="2178" b="1" dirty="0"/>
              <a:t>try</a:t>
            </a:r>
            <a:r>
              <a:rPr lang="en-US" altLang="zh-CN" sz="2178" dirty="0"/>
              <a:t> block.</a:t>
            </a:r>
            <a:endParaRPr lang="zh-CN" altLang="zh-CN" sz="2178" dirty="0"/>
          </a:p>
        </p:txBody>
      </p:sp>
      <p:sp>
        <p:nvSpPr>
          <p:cNvPr id="6" name="文本框 5">
            <a:extLst>
              <a:ext uri="{FF2B5EF4-FFF2-40B4-BE49-F238E27FC236}">
                <a16:creationId xmlns:a16="http://schemas.microsoft.com/office/drawing/2014/main" id="{7852513C-4A0B-076B-A247-BB496D432998}"/>
              </a:ext>
            </a:extLst>
          </p:cNvPr>
          <p:cNvSpPr txBox="1"/>
          <p:nvPr/>
        </p:nvSpPr>
        <p:spPr>
          <a:xfrm>
            <a:off x="951491" y="989476"/>
            <a:ext cx="11240509" cy="1097801"/>
          </a:xfrm>
          <a:prstGeom prst="rect">
            <a:avLst/>
          </a:prstGeom>
          <a:noFill/>
        </p:spPr>
        <p:txBody>
          <a:bodyPr wrap="square">
            <a:spAutoFit/>
          </a:bodyPr>
          <a:lstStyle/>
          <a:p>
            <a:r>
              <a:rPr lang="en-US" altLang="zh-CN" sz="2178" dirty="0">
                <a:solidFill>
                  <a:srgbClr val="000000"/>
                </a:solidFill>
              </a:rPr>
              <a:t>Exceptions provide a way to react to exceptional circumstances (like runtime errors) in programs by transferring control to special functions called </a:t>
            </a:r>
            <a:r>
              <a:rPr lang="en-US" altLang="zh-CN" sz="2178" b="1" i="1" dirty="0">
                <a:solidFill>
                  <a:srgbClr val="000000"/>
                </a:solidFill>
              </a:rPr>
              <a:t>handlers</a:t>
            </a:r>
            <a:r>
              <a:rPr lang="en-US" altLang="zh-CN" sz="2178" dirty="0">
                <a:solidFill>
                  <a:srgbClr val="000000"/>
                </a:solidFill>
              </a:rPr>
              <a:t>.</a:t>
            </a:r>
            <a:r>
              <a:rPr lang="en-US" altLang="zh-CN" sz="2178" dirty="0"/>
              <a:t> C++ provides </a:t>
            </a:r>
            <a:r>
              <a:rPr lang="en-US" altLang="zh-CN" sz="2178" b="1" dirty="0"/>
              <a:t>three keywords </a:t>
            </a:r>
            <a:r>
              <a:rPr lang="en-US" altLang="zh-CN" sz="2178" dirty="0"/>
              <a:t>to support exception handling.</a:t>
            </a:r>
          </a:p>
        </p:txBody>
      </p:sp>
      <p:sp>
        <p:nvSpPr>
          <p:cNvPr id="7" name="Content Placeholder 2">
            <a:extLst>
              <a:ext uri="{FF2B5EF4-FFF2-40B4-BE49-F238E27FC236}">
                <a16:creationId xmlns:a16="http://schemas.microsoft.com/office/drawing/2014/main" id="{B5751592-61D4-484D-504B-B24316489D08}"/>
              </a:ext>
            </a:extLst>
          </p:cNvPr>
          <p:cNvSpPr>
            <a:spLocks noGrp="1"/>
          </p:cNvSpPr>
          <p:nvPr>
            <p:ph idx="1"/>
          </p:nvPr>
        </p:nvSpPr>
        <p:spPr>
          <a:xfrm>
            <a:off x="1508939" y="451559"/>
            <a:ext cx="5443814" cy="465329"/>
          </a:xfrm>
        </p:spPr>
        <p:txBody>
          <a:bodyPr>
            <a:noAutofit/>
          </a:bodyPr>
          <a:lstStyle/>
          <a:p>
            <a:pPr marL="128905" lvl="1" indent="0">
              <a:spcBef>
                <a:spcPts val="1415"/>
              </a:spcBef>
              <a:buSzPct val="68000"/>
              <a:buNone/>
            </a:pPr>
            <a:r>
              <a:rPr lang="en-US" sz="2800" b="1" dirty="0"/>
              <a:t>Exception handling</a:t>
            </a:r>
            <a:endParaRPr lang="zh-CN" altLang="zh-CN" sz="2800" b="1" dirty="0"/>
          </a:p>
          <a:p>
            <a:pPr marL="128905" lvl="1" indent="0">
              <a:spcBef>
                <a:spcPts val="1415"/>
              </a:spcBef>
              <a:buSzPct val="68000"/>
              <a:buNone/>
            </a:pPr>
            <a:endParaRPr lang="en-US" sz="2800" b="1" dirty="0"/>
          </a:p>
          <a:p>
            <a:pPr marL="128905" lvl="1" indent="0">
              <a:spcBef>
                <a:spcPts val="1415"/>
              </a:spcBef>
              <a:buSzPct val="68000"/>
              <a:buNone/>
            </a:pPr>
            <a:r>
              <a:rPr lang="en-US" sz="2800" b="1" dirty="0"/>
              <a:t>  </a:t>
            </a:r>
          </a:p>
        </p:txBody>
      </p:sp>
    </p:spTree>
    <p:extLst>
      <p:ext uri="{BB962C8B-B14F-4D97-AF65-F5344CB8AC3E}">
        <p14:creationId xmlns:p14="http://schemas.microsoft.com/office/powerpoint/2010/main" val="255163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64F9DC62-BCC2-53A5-9F91-7132BC7425ED}"/>
              </a:ext>
            </a:extLst>
          </p:cNvPr>
          <p:cNvPicPr>
            <a:picLocks noChangeAspect="1"/>
          </p:cNvPicPr>
          <p:nvPr/>
        </p:nvPicPr>
        <p:blipFill>
          <a:blip r:embed="rId3"/>
          <a:stretch>
            <a:fillRect/>
          </a:stretch>
        </p:blipFill>
        <p:spPr>
          <a:xfrm>
            <a:off x="1717429" y="884072"/>
            <a:ext cx="3263254" cy="2544927"/>
          </a:xfrm>
          <a:prstGeom prst="rect">
            <a:avLst/>
          </a:prstGeom>
        </p:spPr>
      </p:pic>
      <p:sp>
        <p:nvSpPr>
          <p:cNvPr id="3" name="Content Placeholder 2"/>
          <p:cNvSpPr>
            <a:spLocks noGrp="1"/>
          </p:cNvSpPr>
          <p:nvPr>
            <p:ph sz="half" idx="1"/>
          </p:nvPr>
        </p:nvSpPr>
        <p:spPr>
          <a:xfrm>
            <a:off x="1919064" y="302225"/>
            <a:ext cx="5181600" cy="437284"/>
          </a:xfrm>
        </p:spPr>
        <p:txBody>
          <a:bodyPr>
            <a:noAutofit/>
          </a:bodyPr>
          <a:lstStyle/>
          <a:p>
            <a:pPr marL="129032" lvl="1" indent="0">
              <a:spcBef>
                <a:spcPts val="1413"/>
              </a:spcBef>
              <a:buSzPct val="68000"/>
              <a:buNone/>
            </a:pPr>
            <a:r>
              <a:rPr lang="en-US" sz="2178" dirty="0"/>
              <a:t> The syntax for using </a:t>
            </a:r>
            <a:r>
              <a:rPr lang="en-US" sz="2178" b="1" dirty="0">
                <a:solidFill>
                  <a:srgbClr val="00B0F0"/>
                </a:solidFill>
              </a:rPr>
              <a:t>try/catch</a:t>
            </a:r>
            <a:r>
              <a:rPr lang="en-US" sz="2178" dirty="0"/>
              <a:t> as follows:</a:t>
            </a:r>
          </a:p>
        </p:txBody>
      </p:sp>
      <p:sp>
        <p:nvSpPr>
          <p:cNvPr id="4" name="Content Placeholder 2"/>
          <p:cNvSpPr txBox="1">
            <a:spLocks/>
          </p:cNvSpPr>
          <p:nvPr/>
        </p:nvSpPr>
        <p:spPr bwMode="auto">
          <a:xfrm>
            <a:off x="541098" y="4179019"/>
            <a:ext cx="11472710" cy="1076490"/>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29032" lvl="1" indent="0">
              <a:spcBef>
                <a:spcPts val="1413"/>
              </a:spcBef>
              <a:buSzPct val="68000"/>
              <a:buNone/>
            </a:pPr>
            <a:r>
              <a:rPr lang="en-US" sz="2178" dirty="0"/>
              <a:t>You can list down multiple </a:t>
            </a:r>
            <a:r>
              <a:rPr lang="en-US" sz="2178" b="1" dirty="0"/>
              <a:t>catch</a:t>
            </a:r>
            <a:r>
              <a:rPr lang="en-US" sz="2178" dirty="0"/>
              <a:t> statements to catch different type of exceptions in case your </a:t>
            </a:r>
            <a:r>
              <a:rPr lang="en-US" sz="2178" b="1" dirty="0"/>
              <a:t>try </a:t>
            </a:r>
            <a:r>
              <a:rPr lang="en-US" sz="2178" dirty="0"/>
              <a:t>block raises more than one exception in different situations.</a:t>
            </a:r>
            <a:endParaRPr lang="zh-CN" altLang="zh-CN" sz="2178" dirty="0"/>
          </a:p>
        </p:txBody>
      </p:sp>
      <p:grpSp>
        <p:nvGrpSpPr>
          <p:cNvPr id="5" name="组合 4"/>
          <p:cNvGrpSpPr/>
          <p:nvPr/>
        </p:nvGrpSpPr>
        <p:grpSpPr>
          <a:xfrm>
            <a:off x="1848134" y="2681100"/>
            <a:ext cx="5677363" cy="510575"/>
            <a:chOff x="566092" y="3465015"/>
            <a:chExt cx="6255613" cy="562578"/>
          </a:xfrm>
        </p:grpSpPr>
        <p:sp>
          <p:nvSpPr>
            <p:cNvPr id="7" name="矩形 6"/>
            <p:cNvSpPr/>
            <p:nvPr/>
          </p:nvSpPr>
          <p:spPr>
            <a:xfrm>
              <a:off x="566092" y="3465015"/>
              <a:ext cx="1296144" cy="392027"/>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sp>
          <p:nvSpPr>
            <p:cNvPr id="6" name="圆角矩形标注 5"/>
            <p:cNvSpPr/>
            <p:nvPr/>
          </p:nvSpPr>
          <p:spPr>
            <a:xfrm>
              <a:off x="3230388" y="3465015"/>
              <a:ext cx="3591317" cy="562578"/>
            </a:xfrm>
            <a:prstGeom prst="wedgeRoundRectCallout">
              <a:avLst>
                <a:gd name="adj1" fmla="val -87786"/>
                <a:gd name="adj2" fmla="val -28592"/>
                <a:gd name="adj3" fmla="val 16667"/>
              </a:avLst>
            </a:prstGeom>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Catches any type exception</a:t>
              </a:r>
              <a:endParaRPr lang="zh-CN" altLang="en-US" sz="2000" dirty="0">
                <a:solidFill>
                  <a:prstClr val="white"/>
                </a:solidFill>
              </a:endParaRPr>
            </a:p>
          </p:txBody>
        </p:sp>
      </p:grpSp>
    </p:spTree>
    <p:extLst>
      <p:ext uri="{BB962C8B-B14F-4D97-AF65-F5344CB8AC3E}">
        <p14:creationId xmlns:p14="http://schemas.microsoft.com/office/powerpoint/2010/main" val="385494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352668" y="1318361"/>
            <a:ext cx="10906124" cy="3974357"/>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543986" lvl="1" indent="-414955">
              <a:spcBef>
                <a:spcPts val="1413"/>
              </a:spcBef>
              <a:buSzPct val="68000"/>
            </a:pPr>
            <a:r>
              <a:rPr lang="en-US" sz="2400" dirty="0"/>
              <a:t> When a problem is detected during the computation, an exception is raised by using </a:t>
            </a:r>
            <a:r>
              <a:rPr lang="en-US" sz="2400" b="1" dirty="0"/>
              <a:t>keyword </a:t>
            </a:r>
            <a:r>
              <a:rPr lang="en-US" sz="2400" b="1" dirty="0">
                <a:solidFill>
                  <a:srgbClr val="00B0F0"/>
                </a:solidFill>
              </a:rPr>
              <a:t>throw</a:t>
            </a:r>
            <a:r>
              <a:rPr lang="en-US" sz="2400" b="1" dirty="0"/>
              <a:t>.</a:t>
            </a:r>
          </a:p>
          <a:p>
            <a:pPr marL="543986" lvl="1" indent="-414955">
              <a:spcBef>
                <a:spcPts val="1413"/>
              </a:spcBef>
              <a:buSzPct val="68000"/>
            </a:pPr>
            <a:r>
              <a:rPr lang="en-US" altLang="zh-CN" sz="2400" dirty="0"/>
              <a:t>The raised exceptions are handled by the</a:t>
            </a:r>
            <a:r>
              <a:rPr lang="en-US" altLang="zh-CN" sz="2400" b="1" dirty="0"/>
              <a:t> catch block</a:t>
            </a:r>
            <a:r>
              <a:rPr lang="en-US" altLang="zh-CN" sz="2400" dirty="0"/>
              <a:t>. This exception handler is indicated by the </a:t>
            </a:r>
            <a:r>
              <a:rPr lang="en-US" altLang="zh-CN" sz="2400" b="1" dirty="0"/>
              <a:t>keyword </a:t>
            </a:r>
            <a:r>
              <a:rPr lang="en-US" altLang="zh-CN" sz="2400" b="1" dirty="0">
                <a:solidFill>
                  <a:srgbClr val="00B0F0"/>
                </a:solidFill>
              </a:rPr>
              <a:t>catch</a:t>
            </a:r>
            <a:r>
              <a:rPr lang="en-US" altLang="zh-CN" sz="2400" dirty="0"/>
              <a:t>. </a:t>
            </a:r>
            <a:endParaRPr lang="en-US" altLang="zh-CN" sz="2400" b="1" dirty="0"/>
          </a:p>
          <a:p>
            <a:pPr marL="543986" lvl="1" indent="-414955">
              <a:spcBef>
                <a:spcPts val="1413"/>
              </a:spcBef>
              <a:buSzPct val="68000"/>
            </a:pPr>
            <a:r>
              <a:rPr lang="en-US" altLang="zh-CN" sz="2400" b="1" dirty="0"/>
              <a:t>try</a:t>
            </a:r>
            <a:r>
              <a:rPr lang="en-US" altLang="zh-CN" sz="2400" dirty="0"/>
              <a:t> block is responsible for testing the existence of exceptions.</a:t>
            </a:r>
          </a:p>
          <a:p>
            <a:pPr marL="543986" lvl="1" indent="-414955">
              <a:spcBef>
                <a:spcPts val="1413"/>
              </a:spcBef>
              <a:buSzPct val="68000"/>
            </a:pPr>
            <a:r>
              <a:rPr lang="en-US" altLang="zh-CN" sz="2400" dirty="0"/>
              <a:t>After an exception has been handled, the program execution resumes after the </a:t>
            </a:r>
            <a:r>
              <a:rPr lang="en-US" altLang="zh-CN" sz="2400" b="1" dirty="0"/>
              <a:t>try-catch</a:t>
            </a:r>
            <a:r>
              <a:rPr lang="en-US" altLang="zh-CN" sz="2400" dirty="0"/>
              <a:t> block, not after the </a:t>
            </a:r>
            <a:r>
              <a:rPr lang="en-US" altLang="zh-CN" sz="2400" b="1" dirty="0"/>
              <a:t>throw</a:t>
            </a:r>
            <a:r>
              <a:rPr lang="en-US" altLang="zh-CN" sz="2400" dirty="0"/>
              <a:t> statement.</a:t>
            </a:r>
            <a:endParaRPr lang="zh-CN" altLang="zh-CN" sz="2400" dirty="0"/>
          </a:p>
          <a:p>
            <a:pPr marL="129032" lvl="1" indent="0">
              <a:spcBef>
                <a:spcPts val="1413"/>
              </a:spcBef>
              <a:buSzPct val="68000"/>
              <a:buNone/>
            </a:pPr>
            <a:endParaRPr lang="en-US" sz="2400" dirty="0"/>
          </a:p>
          <a:p>
            <a:pPr marL="129032" lvl="1" indent="0">
              <a:spcBef>
                <a:spcPts val="1413"/>
              </a:spcBef>
              <a:buSzPct val="68000"/>
              <a:buNone/>
            </a:pPr>
            <a:r>
              <a:rPr lang="en-US" sz="2400" dirty="0"/>
              <a:t>  </a:t>
            </a:r>
          </a:p>
        </p:txBody>
      </p:sp>
      <p:sp>
        <p:nvSpPr>
          <p:cNvPr id="2" name="Content Placeholder 2">
            <a:extLst>
              <a:ext uri="{FF2B5EF4-FFF2-40B4-BE49-F238E27FC236}">
                <a16:creationId xmlns:a16="http://schemas.microsoft.com/office/drawing/2014/main" id="{29FD11C1-0CF6-B3D5-19F6-7FD2188BD2B2}"/>
              </a:ext>
            </a:extLst>
          </p:cNvPr>
          <p:cNvSpPr txBox="1">
            <a:spLocks/>
          </p:cNvSpPr>
          <p:nvPr/>
        </p:nvSpPr>
        <p:spPr>
          <a:xfrm>
            <a:off x="2051863" y="378154"/>
            <a:ext cx="6339661" cy="4653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905" lvl="1" indent="0">
              <a:spcBef>
                <a:spcPts val="1415"/>
              </a:spcBef>
              <a:buSzPct val="68000"/>
              <a:buFont typeface="Wingdings" panose="05000000000000000000" pitchFamily="2" charset="2"/>
              <a:buNone/>
            </a:pPr>
            <a:r>
              <a:rPr lang="en-US" sz="2800" b="1" dirty="0"/>
              <a:t> How does exception handling work?</a:t>
            </a:r>
            <a:endParaRPr lang="zh-CN" altLang="zh-CN" sz="2800" b="1" dirty="0"/>
          </a:p>
          <a:p>
            <a:pPr marL="128905" lvl="1" indent="0">
              <a:spcBef>
                <a:spcPts val="1415"/>
              </a:spcBef>
              <a:buSzPct val="68000"/>
              <a:buFont typeface="Wingdings" panose="05000000000000000000" pitchFamily="2" charset="2"/>
              <a:buNone/>
            </a:pPr>
            <a:endParaRPr lang="en-US" sz="2800" b="1" dirty="0"/>
          </a:p>
          <a:p>
            <a:pPr marL="128905" lvl="1" indent="0">
              <a:spcBef>
                <a:spcPts val="1415"/>
              </a:spcBef>
              <a:buSzPct val="68000"/>
              <a:buFont typeface="Wingdings" panose="05000000000000000000" pitchFamily="2" charset="2"/>
              <a:buNone/>
            </a:pPr>
            <a:r>
              <a:rPr lang="en-US" sz="2800" b="1" dirty="0"/>
              <a:t>  </a:t>
            </a:r>
          </a:p>
        </p:txBody>
      </p:sp>
    </p:spTree>
    <p:extLst>
      <p:ext uri="{BB962C8B-B14F-4D97-AF65-F5344CB8AC3E}">
        <p14:creationId xmlns:p14="http://schemas.microsoft.com/office/powerpoint/2010/main" val="272547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20,&quot;width&quot;:7896}"/>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20,&quot;width&quot;:789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1798</Words>
  <Application>Microsoft Office PowerPoint</Application>
  <PresentationFormat>宽屏</PresentationFormat>
  <Paragraphs>190</Paragraphs>
  <Slides>29</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等线</vt:lpstr>
      <vt:lpstr>Arial</vt:lpstr>
      <vt:lpstr>Calibri</vt:lpstr>
      <vt:lpstr>Franklin Gothic Demi</vt:lpstr>
      <vt:lpstr>Franklin Gothic Medium</vt:lpstr>
      <vt:lpstr>Wingdings</vt:lpstr>
      <vt:lpstr>Office 主题</vt:lpstr>
      <vt:lpstr>C/C++ Program Design</vt:lpstr>
      <vt:lpstr>Exceptions</vt:lpstr>
      <vt:lpstr> Exception and Exception Handling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Standard output and standard error</vt:lpstr>
      <vt:lpstr>Standard output and standard error</vt:lpstr>
      <vt:lpstr>Standard output and standard error</vt:lpstr>
      <vt:lpstr>Standard output and standard error</vt:lpstr>
      <vt:lpstr>Exercise 1</vt:lpstr>
      <vt:lpstr>Exercise 2</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maydlee@163.com</cp:lastModifiedBy>
  <cp:revision>1074</cp:revision>
  <dcterms:created xsi:type="dcterms:W3CDTF">2020-09-05T08:11:00Z</dcterms:created>
  <dcterms:modified xsi:type="dcterms:W3CDTF">2022-12-14T01:43:16Z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2052-11.1.0.11115</vt:lpwstr>
  </property>
</Properties>
</file>