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477" r:id="rId3"/>
    <p:sldId id="466" r:id="rId4"/>
    <p:sldId id="467" r:id="rId5"/>
    <p:sldId id="468" r:id="rId6"/>
    <p:sldId id="469" r:id="rId7"/>
    <p:sldId id="470" r:id="rId8"/>
    <p:sldId id="1130" r:id="rId9"/>
    <p:sldId id="471" r:id="rId10"/>
    <p:sldId id="472" r:id="rId11"/>
    <p:sldId id="1131" r:id="rId12"/>
    <p:sldId id="1132" r:id="rId13"/>
    <p:sldId id="476" r:id="rId14"/>
    <p:sldId id="1133" r:id="rId15"/>
    <p:sldId id="478" r:id="rId16"/>
    <p:sldId id="461" r:id="rId17"/>
    <p:sldId id="1150" r:id="rId18"/>
    <p:sldId id="1144" r:id="rId19"/>
    <p:sldId id="1142" r:id="rId20"/>
    <p:sldId id="1138" r:id="rId21"/>
    <p:sldId id="1139" r:id="rId22"/>
    <p:sldId id="1141" r:id="rId23"/>
    <p:sldId id="1151" r:id="rId24"/>
    <p:sldId id="312" r:id="rId25"/>
    <p:sldId id="113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83" d="100"/>
          <a:sy n="83" d="100"/>
        </p:scale>
        <p:origin x="1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16</a:t>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7301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15, Friend classes, Nested classes and RTTI</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3F1247-2543-4722-89EA-8373C7501FF9}"/>
              </a:ext>
            </a:extLst>
          </p:cNvPr>
          <p:cNvPicPr>
            <a:picLocks noChangeAspect="1"/>
          </p:cNvPicPr>
          <p:nvPr/>
        </p:nvPicPr>
        <p:blipFill>
          <a:blip r:embed="rId3"/>
          <a:stretch>
            <a:fillRect/>
          </a:stretch>
        </p:blipFill>
        <p:spPr>
          <a:xfrm>
            <a:off x="677582" y="1601337"/>
            <a:ext cx="3049524" cy="5028635"/>
          </a:xfrm>
          <a:prstGeom prst="rect">
            <a:avLst/>
          </a:prstGeom>
          <a:ln>
            <a:solidFill>
              <a:srgbClr val="00B0F0"/>
            </a:solidFill>
          </a:ln>
        </p:spPr>
      </p:pic>
      <p:grpSp>
        <p:nvGrpSpPr>
          <p:cNvPr id="3" name="组合 2"/>
          <p:cNvGrpSpPr/>
          <p:nvPr/>
        </p:nvGrpSpPr>
        <p:grpSpPr>
          <a:xfrm>
            <a:off x="3818824" y="2483155"/>
            <a:ext cx="3405948" cy="3567313"/>
            <a:chOff x="3870077" y="2410098"/>
            <a:chExt cx="3752850" cy="3930650"/>
          </a:xfrm>
        </p:grpSpPr>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077" y="2410098"/>
              <a:ext cx="3752850" cy="393065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6527" y="5354966"/>
              <a:ext cx="417992" cy="12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363592" y="485352"/>
            <a:ext cx="8874103" cy="413511"/>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This time you can declare the </a:t>
            </a:r>
            <a:r>
              <a:rPr lang="en-US" altLang="zh-CN" sz="2087" b="1" dirty="0">
                <a:solidFill>
                  <a:srgbClr val="00B0F0"/>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as a </a:t>
            </a:r>
            <a:r>
              <a:rPr lang="en-US" altLang="zh-CN" sz="2087" b="1" dirty="0">
                <a:solidFill>
                  <a:srgbClr val="00B0F0"/>
                </a:solidFill>
                <a:latin typeface="Calibri"/>
                <a:ea typeface="宋体" panose="02010600030101010101" pitchFamily="2" charset="-122"/>
              </a:rPr>
              <a:t>friend class </a:t>
            </a:r>
            <a:r>
              <a:rPr lang="en-US" altLang="zh-CN" sz="2087" dirty="0">
                <a:solidFill>
                  <a:prstClr val="black"/>
                </a:solidFill>
                <a:latin typeface="Calibri"/>
                <a:ea typeface="宋体" panose="02010600030101010101" pitchFamily="2" charset="-122"/>
              </a:rPr>
              <a:t>of the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nvGrpSpPr>
          <p:cNvPr id="9" name="组合 8"/>
          <p:cNvGrpSpPr/>
          <p:nvPr/>
        </p:nvGrpSpPr>
        <p:grpSpPr>
          <a:xfrm>
            <a:off x="943344" y="1502877"/>
            <a:ext cx="10755987" cy="734688"/>
            <a:chOff x="4806180" y="7150410"/>
            <a:chExt cx="11851504" cy="809517"/>
          </a:xfrm>
        </p:grpSpPr>
        <p:sp>
          <p:nvSpPr>
            <p:cNvPr id="10" name="矩形 9"/>
            <p:cNvSpPr/>
            <p:nvPr/>
          </p:nvSpPr>
          <p:spPr>
            <a:xfrm>
              <a:off x="4806180" y="7578411"/>
              <a:ext cx="1728193" cy="2504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p:cNvCxnSpPr>
              <a:cxnSpLocks/>
            </p:cNvCxnSpPr>
            <p:nvPr/>
          </p:nvCxnSpPr>
          <p:spPr>
            <a:xfrm flipH="1">
              <a:off x="6465225" y="7438442"/>
              <a:ext cx="429188" cy="254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34203" y="7150410"/>
              <a:ext cx="9823481"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Declare the </a:t>
              </a:r>
              <a:r>
                <a:rPr lang="en-US" altLang="zh-CN" sz="2087" b="1" dirty="0">
                  <a:solidFill>
                    <a:srgbClr val="00B0F0"/>
                  </a:solidFill>
                  <a:latin typeface="Calibri"/>
                  <a:ea typeface="宋体" panose="02010600030101010101" pitchFamily="2" charset="-122"/>
                </a:rPr>
                <a:t>Circle </a:t>
              </a:r>
              <a:r>
                <a:rPr lang="en-US" altLang="zh-CN" sz="2087" dirty="0">
                  <a:solidFill>
                    <a:prstClr val="black"/>
                  </a:solidFill>
                  <a:latin typeface="Calibri"/>
                  <a:ea typeface="宋体" panose="02010600030101010101" pitchFamily="2" charset="-122"/>
                </a:rPr>
                <a:t>class as a friend of the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 That means in </a:t>
              </a:r>
              <a:r>
                <a:rPr lang="en-US" altLang="zh-CN" sz="2087" b="1" dirty="0">
                  <a:solidFill>
                    <a:prstClr val="black"/>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its member functions can access the private members of the </a:t>
              </a:r>
              <a:r>
                <a:rPr lang="en-US" altLang="zh-CN" sz="2087" b="1" dirty="0">
                  <a:solidFill>
                    <a:prstClr val="black"/>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15" name="组合 14"/>
          <p:cNvGrpSpPr/>
          <p:nvPr/>
        </p:nvGrpSpPr>
        <p:grpSpPr>
          <a:xfrm>
            <a:off x="4238269" y="4182301"/>
            <a:ext cx="6912731" cy="956068"/>
            <a:chOff x="4560112" y="5301015"/>
            <a:chExt cx="7616805" cy="1053445"/>
          </a:xfrm>
        </p:grpSpPr>
        <p:sp>
          <p:nvSpPr>
            <p:cNvPr id="16" name="矩形 15"/>
            <p:cNvSpPr/>
            <p:nvPr/>
          </p:nvSpPr>
          <p:spPr>
            <a:xfrm>
              <a:off x="4560112" y="5301015"/>
              <a:ext cx="1338033" cy="4339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p:cNvCxnSpPr/>
            <p:nvPr/>
          </p:nvCxnSpPr>
          <p:spPr>
            <a:xfrm flipH="1" flipV="1">
              <a:off x="5826138" y="5517039"/>
              <a:ext cx="351178" cy="2604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4348" y="5544943"/>
              <a:ext cx="6162569"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 Member function of the </a:t>
              </a:r>
              <a:r>
                <a:rPr lang="en-US" altLang="zh-CN" sz="2087" b="1" dirty="0">
                  <a:solidFill>
                    <a:prstClr val="black"/>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can access    the private member of the </a:t>
              </a:r>
              <a:r>
                <a:rPr lang="en-US" altLang="zh-CN" sz="2087" b="1" dirty="0">
                  <a:solidFill>
                    <a:prstClr val="black"/>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053" y="1249042"/>
            <a:ext cx="1259221" cy="24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18"/>
          <p:cNvGrpSpPr/>
          <p:nvPr/>
        </p:nvGrpSpPr>
        <p:grpSpPr>
          <a:xfrm>
            <a:off x="880588" y="1032836"/>
            <a:ext cx="9187270" cy="464841"/>
            <a:chOff x="5022204" y="7322554"/>
            <a:chExt cx="10123010" cy="512186"/>
          </a:xfrm>
        </p:grpSpPr>
        <p:sp>
          <p:nvSpPr>
            <p:cNvPr id="20" name="矩形 19"/>
            <p:cNvSpPr/>
            <p:nvPr/>
          </p:nvSpPr>
          <p:spPr>
            <a:xfrm>
              <a:off x="5022204" y="7578411"/>
              <a:ext cx="1333675" cy="2563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1" name="直接箭头连接符 20"/>
            <p:cNvCxnSpPr/>
            <p:nvPr/>
          </p:nvCxnSpPr>
          <p:spPr>
            <a:xfrm flipH="1">
              <a:off x="6318349" y="7528580"/>
              <a:ext cx="515277"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50397" y="7322554"/>
              <a:ext cx="8394817"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This declaration is necessary which is called </a:t>
              </a:r>
              <a:r>
                <a:rPr lang="en-US" altLang="zh-CN" sz="2087" b="1" dirty="0">
                  <a:solidFill>
                    <a:srgbClr val="00B0F0"/>
                  </a:solidFill>
                  <a:latin typeface="Calibri"/>
                  <a:ea typeface="宋体" panose="02010600030101010101" pitchFamily="2" charset="-122"/>
                </a:rPr>
                <a:t>forward declaration</a:t>
              </a:r>
              <a:r>
                <a:rPr lang="en-US" altLang="zh-CN" sz="2087" dirty="0">
                  <a:solidFill>
                    <a:prstClr val="black"/>
                  </a:solidFill>
                  <a:latin typeface="Calibri"/>
                  <a:ea typeface="宋体" panose="02010600030101010101" pitchFamily="2" charset="-122"/>
                </a:rPr>
                <a:t>.</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38902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342" y="1587061"/>
            <a:ext cx="3898010" cy="4443922"/>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837" y="2593023"/>
            <a:ext cx="2443523" cy="243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a:extLst>
              <a:ext uri="{FF2B5EF4-FFF2-40B4-BE49-F238E27FC236}">
                <a16:creationId xmlns:a16="http://schemas.microsoft.com/office/drawing/2014/main" id="{BAC341BB-80E4-4776-9A3D-DEE556B87B9A}"/>
              </a:ext>
            </a:extLst>
          </p:cNvPr>
          <p:cNvGrpSpPr/>
          <p:nvPr/>
        </p:nvGrpSpPr>
        <p:grpSpPr>
          <a:xfrm>
            <a:off x="2252452" y="2828745"/>
            <a:ext cx="7188698" cy="980277"/>
            <a:chOff x="1205781" y="2050058"/>
            <a:chExt cx="7920880" cy="1080120"/>
          </a:xfrm>
        </p:grpSpPr>
        <p:sp>
          <p:nvSpPr>
            <p:cNvPr id="2" name="矩形 1">
              <a:extLst>
                <a:ext uri="{FF2B5EF4-FFF2-40B4-BE49-F238E27FC236}">
                  <a16:creationId xmlns:a16="http://schemas.microsoft.com/office/drawing/2014/main" id="{F9AD0BB5-97D3-4A46-94DC-7FF4F09E130D}"/>
                </a:ext>
              </a:extLst>
            </p:cNvPr>
            <p:cNvSpPr/>
            <p:nvPr/>
          </p:nvSpPr>
          <p:spPr>
            <a:xfrm>
              <a:off x="1205781" y="2194074"/>
              <a:ext cx="3672408" cy="9361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矩形 4">
              <a:extLst>
                <a:ext uri="{FF2B5EF4-FFF2-40B4-BE49-F238E27FC236}">
                  <a16:creationId xmlns:a16="http://schemas.microsoft.com/office/drawing/2014/main" id="{DFFECEAA-7D8E-4DFA-A046-582A403D3A8E}"/>
                </a:ext>
              </a:extLst>
            </p:cNvPr>
            <p:cNvSpPr/>
            <p:nvPr/>
          </p:nvSpPr>
          <p:spPr>
            <a:xfrm>
              <a:off x="6606381" y="2050058"/>
              <a:ext cx="2520280" cy="10081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4" name="直接箭头连接符 3">
              <a:extLst>
                <a:ext uri="{FF2B5EF4-FFF2-40B4-BE49-F238E27FC236}">
                  <a16:creationId xmlns:a16="http://schemas.microsoft.com/office/drawing/2014/main" id="{0F12E34C-79E7-43CD-8C7A-15251FAB7FF1}"/>
                </a:ext>
              </a:extLst>
            </p:cNvPr>
            <p:cNvCxnSpPr/>
            <p:nvPr/>
          </p:nvCxnSpPr>
          <p:spPr>
            <a:xfrm>
              <a:off x="4831632" y="2698130"/>
              <a:ext cx="177474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78886C9D-25AB-4364-9795-451F1C34283D}"/>
              </a:ext>
            </a:extLst>
          </p:cNvPr>
          <p:cNvGrpSpPr/>
          <p:nvPr/>
        </p:nvGrpSpPr>
        <p:grpSpPr>
          <a:xfrm>
            <a:off x="2252452" y="4005079"/>
            <a:ext cx="7188698" cy="1241683"/>
            <a:chOff x="1205781" y="1906043"/>
            <a:chExt cx="7920880" cy="1368151"/>
          </a:xfrm>
        </p:grpSpPr>
        <p:sp>
          <p:nvSpPr>
            <p:cNvPr id="10" name="矩形 9">
              <a:extLst>
                <a:ext uri="{FF2B5EF4-FFF2-40B4-BE49-F238E27FC236}">
                  <a16:creationId xmlns:a16="http://schemas.microsoft.com/office/drawing/2014/main" id="{4FAF95FD-8D9C-4518-807C-686D6F63518D}"/>
                </a:ext>
              </a:extLst>
            </p:cNvPr>
            <p:cNvSpPr/>
            <p:nvPr/>
          </p:nvSpPr>
          <p:spPr>
            <a:xfrm>
              <a:off x="1205781" y="2194073"/>
              <a:ext cx="3672408" cy="108012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a:extLst>
                <a:ext uri="{FF2B5EF4-FFF2-40B4-BE49-F238E27FC236}">
                  <a16:creationId xmlns:a16="http://schemas.microsoft.com/office/drawing/2014/main" id="{4AA97E91-0FC8-4A4E-96CB-4A74057C9ED0}"/>
                </a:ext>
              </a:extLst>
            </p:cNvPr>
            <p:cNvSpPr/>
            <p:nvPr/>
          </p:nvSpPr>
          <p:spPr>
            <a:xfrm>
              <a:off x="6606381" y="1906043"/>
              <a:ext cx="2520280" cy="1008113"/>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2" name="直接箭头连接符 11">
              <a:extLst>
                <a:ext uri="{FF2B5EF4-FFF2-40B4-BE49-F238E27FC236}">
                  <a16:creationId xmlns:a16="http://schemas.microsoft.com/office/drawing/2014/main" id="{C1E1DF24-B862-4822-B2FA-0053B861753B}"/>
                </a:ext>
              </a:extLst>
            </p:cNvPr>
            <p:cNvCxnSpPr/>
            <p:nvPr/>
          </p:nvCxnSpPr>
          <p:spPr>
            <a:xfrm>
              <a:off x="4831632" y="2698130"/>
              <a:ext cx="1774749"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72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1699" y="1370744"/>
            <a:ext cx="11550611" cy="1569660"/>
          </a:xfrm>
          <a:prstGeom prst="rect">
            <a:avLst/>
          </a:prstGeom>
          <a:noFill/>
        </p:spPr>
        <p:txBody>
          <a:bodyPr wrap="square" rtlCol="0">
            <a:spAutoFit/>
          </a:bodyPr>
          <a:lstStyle/>
          <a:p>
            <a:pPr marL="311216" indent="-311216" defTabSz="1077140">
              <a:buFont typeface="Arial" pitchFamily="34" charset="0"/>
              <a:buChar char="•"/>
              <a:defRPr/>
            </a:pPr>
            <a:r>
              <a:rPr lang="en-US" altLang="zh-CN" sz="2400" dirty="0">
                <a:solidFill>
                  <a:prstClr val="black"/>
                </a:solidFill>
                <a:latin typeface="Calibri"/>
                <a:ea typeface="宋体" panose="02010600030101010101" pitchFamily="2" charset="-122"/>
              </a:rPr>
              <a:t>Friendship </a:t>
            </a:r>
            <a:r>
              <a:rPr lang="en-US" altLang="zh-CN" sz="2400" b="1" i="1" dirty="0">
                <a:solidFill>
                  <a:prstClr val="black"/>
                </a:solidFill>
                <a:latin typeface="Calibri"/>
                <a:ea typeface="宋体" panose="02010600030101010101" pitchFamily="2" charset="-122"/>
              </a:rPr>
              <a:t>is not symmetric</a:t>
            </a:r>
            <a:r>
              <a:rPr lang="en-US" altLang="zh-CN" sz="2400" dirty="0">
                <a:solidFill>
                  <a:prstClr val="black"/>
                </a:solidFill>
                <a:latin typeface="Calibri"/>
                <a:ea typeface="宋体" panose="02010600030101010101" pitchFamily="2" charset="-122"/>
              </a:rPr>
              <a:t>– if class A is a friend of class B, you cannot infer that class B is a friend of class A. </a:t>
            </a:r>
          </a:p>
          <a:p>
            <a:pPr marL="311216" indent="-311216" defTabSz="1077140">
              <a:buFont typeface="Arial" pitchFamily="34" charset="0"/>
              <a:buChar char="•"/>
              <a:defRPr/>
            </a:pPr>
            <a:r>
              <a:rPr lang="en-US" altLang="zh-CN" sz="2400" dirty="0">
                <a:solidFill>
                  <a:prstClr val="black"/>
                </a:solidFill>
                <a:latin typeface="Calibri"/>
                <a:ea typeface="宋体" panose="02010600030101010101" pitchFamily="2" charset="-122"/>
              </a:rPr>
              <a:t>Friendship </a:t>
            </a:r>
            <a:r>
              <a:rPr lang="en-US" altLang="zh-CN" sz="2400" b="1" i="1" dirty="0">
                <a:solidFill>
                  <a:prstClr val="black"/>
                </a:solidFill>
                <a:latin typeface="Calibri"/>
                <a:ea typeface="宋体" panose="02010600030101010101" pitchFamily="2" charset="-122"/>
              </a:rPr>
              <a:t>is not transitive </a:t>
            </a:r>
            <a:r>
              <a:rPr lang="en-US" altLang="zh-CN" sz="2400" dirty="0">
                <a:solidFill>
                  <a:prstClr val="black"/>
                </a:solidFill>
                <a:latin typeface="Calibri"/>
                <a:ea typeface="宋体" panose="02010600030101010101" pitchFamily="2" charset="-122"/>
              </a:rPr>
              <a:t>---if class A is a friend of class B and class B is a friend of class C, you cannot infer that class A is a friend of class C.</a:t>
            </a:r>
            <a:endParaRPr lang="zh-CN" altLang="en-US" sz="2400" dirty="0">
              <a:solidFill>
                <a:prstClr val="black"/>
              </a:solidFill>
              <a:latin typeface="Calibri"/>
              <a:ea typeface="宋体" panose="02010600030101010101" pitchFamily="2" charset="-122"/>
            </a:endParaRPr>
          </a:p>
        </p:txBody>
      </p:sp>
      <p:sp>
        <p:nvSpPr>
          <p:cNvPr id="3" name="TextBox 2"/>
          <p:cNvSpPr txBox="1"/>
          <p:nvPr/>
        </p:nvSpPr>
        <p:spPr>
          <a:xfrm>
            <a:off x="1309038" y="767334"/>
            <a:ext cx="1158138" cy="523220"/>
          </a:xfrm>
          <a:prstGeom prst="rect">
            <a:avLst/>
          </a:prstGeom>
          <a:noFill/>
        </p:spPr>
        <p:txBody>
          <a:bodyPr wrap="none" rtlCol="0">
            <a:spAutoFit/>
          </a:bodyPr>
          <a:lstStyle/>
          <a:p>
            <a:pPr defTabSz="1077140">
              <a:defRPr/>
            </a:pPr>
            <a:r>
              <a:rPr lang="en-US" altLang="zh-CN" sz="2800" b="1" dirty="0">
                <a:solidFill>
                  <a:prstClr val="black"/>
                </a:solidFill>
                <a:latin typeface="Calibri"/>
                <a:ea typeface="宋体" panose="02010600030101010101" pitchFamily="2" charset="-122"/>
              </a:rPr>
              <a:t>Notes:</a:t>
            </a:r>
            <a:endParaRPr lang="zh-CN" altLang="en-US" sz="2800" b="1" dirty="0">
              <a:solidFill>
                <a:prstClr val="black"/>
              </a:solidFill>
              <a:latin typeface="Calibri"/>
              <a:ea typeface="宋体" panose="02010600030101010101" pitchFamily="2" charset="-122"/>
            </a:endParaRPr>
          </a:p>
        </p:txBody>
      </p:sp>
      <p:sp>
        <p:nvSpPr>
          <p:cNvPr id="5" name="矩形 4">
            <a:extLst>
              <a:ext uri="{FF2B5EF4-FFF2-40B4-BE49-F238E27FC236}">
                <a16:creationId xmlns:a16="http://schemas.microsoft.com/office/drawing/2014/main" id="{0C9338C8-60A1-45B2-8D79-E7DC4FB10BF3}"/>
              </a:ext>
            </a:extLst>
          </p:cNvPr>
          <p:cNvSpPr/>
          <p:nvPr/>
        </p:nvSpPr>
        <p:spPr>
          <a:xfrm>
            <a:off x="582101" y="3300631"/>
            <a:ext cx="11109806" cy="1938992"/>
          </a:xfrm>
          <a:prstGeom prst="rect">
            <a:avLst/>
          </a:prstGeom>
        </p:spPr>
        <p:txBody>
          <a:bodyPr wrap="square">
            <a:spAutoFit/>
          </a:bodyPr>
          <a:lstStyle/>
          <a:p>
            <a:pPr defTabSz="1077140">
              <a:defRPr/>
            </a:pPr>
            <a:r>
              <a:rPr lang="en-US" altLang="zh-CN" sz="2400" dirty="0">
                <a:solidFill>
                  <a:prstClr val="black"/>
                </a:solidFill>
                <a:latin typeface="Calibri"/>
                <a:ea typeface="宋体" panose="02010600030101010101" pitchFamily="2" charset="-122"/>
              </a:rPr>
              <a:t>When to use friend class?</a:t>
            </a:r>
          </a:p>
          <a:p>
            <a:pPr defTabSz="1077140">
              <a:defRPr/>
            </a:pPr>
            <a:r>
              <a:rPr lang="en-US" altLang="zh-CN" sz="2400" dirty="0">
                <a:solidFill>
                  <a:prstClr val="black"/>
                </a:solidFill>
                <a:latin typeface="Calibri"/>
                <a:ea typeface="宋体" panose="02010600030101010101" pitchFamily="2" charset="-122"/>
              </a:rPr>
              <a:t>    If one class(or object) is not another class(or object) and vice versa, so the </a:t>
            </a:r>
            <a:r>
              <a:rPr lang="en-US" altLang="zh-CN" sz="2400" b="1" i="1" dirty="0">
                <a:solidFill>
                  <a:prstClr val="black"/>
                </a:solidFill>
                <a:latin typeface="Calibri"/>
                <a:ea typeface="宋体" panose="02010600030101010101" pitchFamily="2" charset="-122"/>
              </a:rPr>
              <a:t>is-a relationship </a:t>
            </a:r>
            <a:r>
              <a:rPr lang="en-US" altLang="zh-CN" sz="2400" dirty="0">
                <a:solidFill>
                  <a:prstClr val="black"/>
                </a:solidFill>
                <a:latin typeface="Calibri"/>
                <a:ea typeface="宋体" panose="02010600030101010101" pitchFamily="2" charset="-122"/>
              </a:rPr>
              <a:t>of public inheritance doesn’t apply. Nor it is either a component of the other, so the </a:t>
            </a:r>
            <a:r>
              <a:rPr lang="en-US" altLang="zh-CN" sz="2400" b="1" i="1" dirty="0">
                <a:solidFill>
                  <a:prstClr val="black"/>
                </a:solidFill>
                <a:latin typeface="Calibri"/>
                <a:ea typeface="宋体" panose="02010600030101010101" pitchFamily="2" charset="-122"/>
              </a:rPr>
              <a:t>has-a relationship </a:t>
            </a:r>
            <a:r>
              <a:rPr lang="en-US" altLang="zh-CN" sz="2400" dirty="0">
                <a:solidFill>
                  <a:prstClr val="black"/>
                </a:solidFill>
                <a:latin typeface="Calibri"/>
                <a:ea typeface="宋体" panose="02010600030101010101" pitchFamily="2" charset="-122"/>
              </a:rPr>
              <a:t>of containment or of private or protected inheritance doesn’t apply. This suggests making the one class </a:t>
            </a:r>
            <a:r>
              <a:rPr lang="en-US" altLang="zh-CN" sz="2400" b="1" dirty="0">
                <a:solidFill>
                  <a:srgbClr val="00B0F0"/>
                </a:solidFill>
                <a:latin typeface="Calibri"/>
                <a:ea typeface="宋体" panose="02010600030101010101" pitchFamily="2" charset="-122"/>
              </a:rPr>
              <a:t>a friend </a:t>
            </a:r>
            <a:r>
              <a:rPr lang="en-US" altLang="zh-CN" sz="2400" dirty="0">
                <a:solidFill>
                  <a:prstClr val="black"/>
                </a:solidFill>
                <a:latin typeface="Calibri"/>
                <a:ea typeface="宋体" panose="02010600030101010101" pitchFamily="2" charset="-122"/>
              </a:rPr>
              <a:t>to the other class.</a:t>
            </a:r>
            <a:endParaRPr lang="zh-CN" altLang="en-US" sz="240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3814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5821" y="493440"/>
            <a:ext cx="5368171" cy="792088"/>
          </a:xfrm>
        </p:spPr>
        <p:txBody>
          <a:bodyPr>
            <a:noAutofit/>
          </a:bodyPr>
          <a:lstStyle/>
          <a:p>
            <a:r>
              <a:rPr lang="en-US" altLang="zh-CN" sz="4720" dirty="0"/>
              <a:t>Nested Class</a:t>
            </a:r>
          </a:p>
        </p:txBody>
      </p:sp>
      <p:sp>
        <p:nvSpPr>
          <p:cNvPr id="7" name="文本框 6">
            <a:extLst>
              <a:ext uri="{FF2B5EF4-FFF2-40B4-BE49-F238E27FC236}">
                <a16:creationId xmlns:a16="http://schemas.microsoft.com/office/drawing/2014/main" id="{EA2FB470-82BB-C34D-8771-FE3FDF913FC9}"/>
              </a:ext>
            </a:extLst>
          </p:cNvPr>
          <p:cNvSpPr txBox="1"/>
          <p:nvPr/>
        </p:nvSpPr>
        <p:spPr>
          <a:xfrm>
            <a:off x="820977" y="1781020"/>
            <a:ext cx="10344729" cy="1938992"/>
          </a:xfrm>
          <a:prstGeom prst="rect">
            <a:avLst/>
          </a:prstGeom>
          <a:noFill/>
        </p:spPr>
        <p:txBody>
          <a:bodyPr wrap="square">
            <a:spAutoFit/>
          </a:bodyPr>
          <a:lstStyle/>
          <a:p>
            <a:pPr algn="l" fontAlgn="base"/>
            <a:r>
              <a:rPr lang="en-US" altLang="zh-CN" sz="2400" b="0" i="0" dirty="0">
                <a:solidFill>
                  <a:srgbClr val="273239"/>
                </a:solidFill>
                <a:effectLst/>
              </a:rPr>
              <a:t>A nested class is a class which is declared in another enclosing class. </a:t>
            </a:r>
            <a:r>
              <a:rPr lang="en-US" altLang="zh-CN" sz="2400" dirty="0">
                <a:solidFill>
                  <a:prstClr val="black"/>
                </a:solidFill>
                <a:ea typeface="宋体" panose="02010600030101010101" pitchFamily="2" charset="-122"/>
              </a:rPr>
              <a:t>Nested class can be defined in private as well as in the public section of the Enclosing class. </a:t>
            </a:r>
            <a:r>
              <a:rPr lang="en-US" altLang="zh-CN" sz="2400" b="0" i="0" dirty="0">
                <a:solidFill>
                  <a:srgbClr val="273239"/>
                </a:solidFill>
                <a:effectLst/>
              </a:rPr>
              <a:t>A nested class is a member and as such has the same access rights as any other member. The members of an enclosing class have no special access to members of a nested class; the usual access rules shall be obeyed.</a:t>
            </a:r>
          </a:p>
        </p:txBody>
      </p:sp>
    </p:spTree>
    <p:extLst>
      <p:ext uri="{BB962C8B-B14F-4D97-AF65-F5344CB8AC3E}">
        <p14:creationId xmlns:p14="http://schemas.microsoft.com/office/powerpoint/2010/main" val="45941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45" y="254156"/>
            <a:ext cx="3336723" cy="425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737153" y="1010983"/>
            <a:ext cx="5032444" cy="1110981"/>
            <a:chOff x="4950197" y="7466570"/>
            <a:chExt cx="5545008" cy="1224136"/>
          </a:xfrm>
        </p:grpSpPr>
        <p:sp>
          <p:nvSpPr>
            <p:cNvPr id="4" name="矩形 3"/>
            <p:cNvSpPr/>
            <p:nvPr/>
          </p:nvSpPr>
          <p:spPr>
            <a:xfrm>
              <a:off x="4950197" y="7607502"/>
              <a:ext cx="1800200" cy="1083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5" name="直接箭头连接符 4"/>
            <p:cNvCxnSpPr/>
            <p:nvPr/>
          </p:nvCxnSpPr>
          <p:spPr>
            <a:xfrm flipH="1">
              <a:off x="6102325" y="7528580"/>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41003" y="7466570"/>
              <a:ext cx="3554202"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Declare a nested class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a:t>
              </a:r>
            </a:p>
            <a:p>
              <a:pPr defTabSz="1077140">
                <a:defRPr/>
              </a:pPr>
              <a:r>
                <a:rPr lang="en-US" altLang="zh-CN" sz="2087" dirty="0">
                  <a:solidFill>
                    <a:prstClr val="black"/>
                  </a:solidFill>
                  <a:latin typeface="Calibri"/>
                  <a:ea typeface="宋体" panose="02010600030101010101" pitchFamily="2" charset="-122"/>
                </a:rPr>
                <a:t>inside the </a:t>
              </a:r>
              <a:r>
                <a:rPr lang="en-US" altLang="zh-CN" sz="2087" b="1" dirty="0">
                  <a:solidFill>
                    <a:prstClr val="black"/>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7" name="组合 6"/>
          <p:cNvGrpSpPr/>
          <p:nvPr/>
        </p:nvGrpSpPr>
        <p:grpSpPr>
          <a:xfrm>
            <a:off x="792071" y="1912995"/>
            <a:ext cx="4454356" cy="734688"/>
            <a:chOff x="5226733" y="7244448"/>
            <a:chExt cx="4908040" cy="809517"/>
          </a:xfrm>
        </p:grpSpPr>
        <p:sp>
          <p:nvSpPr>
            <p:cNvPr id="8" name="矩形 7"/>
            <p:cNvSpPr/>
            <p:nvPr/>
          </p:nvSpPr>
          <p:spPr>
            <a:xfrm>
              <a:off x="5226733" y="7650420"/>
              <a:ext cx="1379648"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9" name="直接箭头连接符 8"/>
            <p:cNvCxnSpPr/>
            <p:nvPr/>
          </p:nvCxnSpPr>
          <p:spPr>
            <a:xfrm flipH="1">
              <a:off x="6462365"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96068" y="7244448"/>
              <a:ext cx="2838705"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a:t>
              </a:r>
            </a:p>
            <a:p>
              <a:pPr defTabSz="1077140">
                <a:defRPr/>
              </a:pPr>
              <a:r>
                <a:rPr lang="en-US" altLang="zh-CN" sz="2087" dirty="0">
                  <a:solidFill>
                    <a:prstClr val="black"/>
                  </a:solidFill>
                  <a:latin typeface="Calibri"/>
                  <a:ea typeface="宋体" panose="02010600030101010101" pitchFamily="2" charset="-122"/>
                </a:rPr>
                <a:t>the nested class </a:t>
              </a:r>
              <a:r>
                <a:rPr lang="en-US" altLang="zh-CN" sz="2087" b="1" dirty="0">
                  <a:solidFill>
                    <a:prstClr val="black"/>
                  </a:solidFill>
                  <a:latin typeface="Calibri"/>
                  <a:ea typeface="宋体" panose="02010600030101010101" pitchFamily="2" charset="-122"/>
                </a:rPr>
                <a:t>Inner</a:t>
              </a:r>
              <a:endParaRPr lang="zh-CN" altLang="en-US" sz="2087" b="1" dirty="0">
                <a:solidFill>
                  <a:prstClr val="black"/>
                </a:solidFill>
                <a:latin typeface="Calibri"/>
                <a:ea typeface="宋体" panose="02010600030101010101" pitchFamily="2" charset="-122"/>
              </a:endParaRPr>
            </a:p>
          </p:txBody>
        </p:sp>
      </p:grpSp>
      <p:grpSp>
        <p:nvGrpSpPr>
          <p:cNvPr id="12" name="组合 11"/>
          <p:cNvGrpSpPr/>
          <p:nvPr/>
        </p:nvGrpSpPr>
        <p:grpSpPr>
          <a:xfrm>
            <a:off x="1118829" y="2958629"/>
            <a:ext cx="6375665" cy="413511"/>
            <a:chOff x="5226733" y="7590260"/>
            <a:chExt cx="7025038" cy="455628"/>
          </a:xfrm>
        </p:grpSpPr>
        <p:sp>
          <p:nvSpPr>
            <p:cNvPr id="13" name="矩形 12"/>
            <p:cNvSpPr/>
            <p:nvPr/>
          </p:nvSpPr>
          <p:spPr>
            <a:xfrm>
              <a:off x="5226733" y="7650420"/>
              <a:ext cx="1379648"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4" name="直接箭头连接符 13"/>
            <p:cNvCxnSpPr>
              <a:cxnSpLocks/>
              <a:stCxn id="15" idx="1"/>
            </p:cNvCxnSpPr>
            <p:nvPr/>
          </p:nvCxnSpPr>
          <p:spPr>
            <a:xfrm flipH="1" flipV="1">
              <a:off x="6375163" y="7742580"/>
              <a:ext cx="807283" cy="754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82446" y="7590260"/>
              <a:ext cx="5069325"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Invoke the function of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object</a:t>
              </a:r>
              <a:endParaRPr lang="zh-CN" altLang="en-US" sz="2087" dirty="0">
                <a:solidFill>
                  <a:prstClr val="black"/>
                </a:solidFill>
                <a:latin typeface="Calibri"/>
                <a:ea typeface="宋体" panose="02010600030101010101" pitchFamily="2" charset="-122"/>
              </a:endParaRPr>
            </a:p>
          </p:txBody>
        </p:sp>
      </p:grpSp>
      <p:grpSp>
        <p:nvGrpSpPr>
          <p:cNvPr id="18" name="组合 17"/>
          <p:cNvGrpSpPr/>
          <p:nvPr/>
        </p:nvGrpSpPr>
        <p:grpSpPr>
          <a:xfrm>
            <a:off x="541097" y="3363648"/>
            <a:ext cx="10979103" cy="535727"/>
            <a:chOff x="5226732" y="7244448"/>
            <a:chExt cx="12097345" cy="590292"/>
          </a:xfrm>
        </p:grpSpPr>
        <p:sp>
          <p:nvSpPr>
            <p:cNvPr id="19" name="矩形 18"/>
            <p:cNvSpPr/>
            <p:nvPr/>
          </p:nvSpPr>
          <p:spPr>
            <a:xfrm>
              <a:off x="5226732" y="7650420"/>
              <a:ext cx="1652483"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0" name="直接箭头连接符 19"/>
            <p:cNvCxnSpPr/>
            <p:nvPr/>
          </p:nvCxnSpPr>
          <p:spPr>
            <a:xfrm flipH="1">
              <a:off x="6462365"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296067" y="7244448"/>
              <a:ext cx="10028010"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the function of  the nested class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using a class qualifier in the outside</a:t>
              </a:r>
              <a:endParaRPr lang="zh-CN" altLang="en-US" sz="2087" dirty="0">
                <a:solidFill>
                  <a:prstClr val="black"/>
                </a:solidFill>
                <a:latin typeface="Calibri"/>
                <a:ea typeface="宋体" panose="02010600030101010101" pitchFamily="2" charset="-122"/>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82" y="4801388"/>
            <a:ext cx="1570924" cy="176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组合 22"/>
          <p:cNvGrpSpPr/>
          <p:nvPr/>
        </p:nvGrpSpPr>
        <p:grpSpPr>
          <a:xfrm>
            <a:off x="876303" y="4830679"/>
            <a:ext cx="5415753" cy="535727"/>
            <a:chOff x="5443680" y="7244448"/>
            <a:chExt cx="5967357" cy="590292"/>
          </a:xfrm>
        </p:grpSpPr>
        <p:sp>
          <p:nvSpPr>
            <p:cNvPr id="24" name="矩形 23"/>
            <p:cNvSpPr/>
            <p:nvPr/>
          </p:nvSpPr>
          <p:spPr>
            <a:xfrm>
              <a:off x="5443680" y="7650420"/>
              <a:ext cx="866285"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5" name="直接箭头连接符 24"/>
            <p:cNvCxnSpPr/>
            <p:nvPr/>
          </p:nvCxnSpPr>
          <p:spPr>
            <a:xfrm flipH="1">
              <a:off x="6226461"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60163" y="7244448"/>
              <a:ext cx="4350874"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the </a:t>
              </a:r>
              <a:r>
                <a:rPr lang="en-US" altLang="zh-CN" sz="2087" b="1" dirty="0">
                  <a:solidFill>
                    <a:prstClr val="black"/>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27" name="组合 26"/>
          <p:cNvGrpSpPr/>
          <p:nvPr/>
        </p:nvGrpSpPr>
        <p:grpSpPr>
          <a:xfrm>
            <a:off x="876303" y="5226411"/>
            <a:ext cx="7899121" cy="535727"/>
            <a:chOff x="5226732" y="7244448"/>
            <a:chExt cx="8703661" cy="590292"/>
          </a:xfrm>
        </p:grpSpPr>
        <p:sp>
          <p:nvSpPr>
            <p:cNvPr id="28" name="矩形 27"/>
            <p:cNvSpPr/>
            <p:nvPr/>
          </p:nvSpPr>
          <p:spPr>
            <a:xfrm>
              <a:off x="5226732" y="7650420"/>
              <a:ext cx="1559672"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9" name="直接箭头连接符 28"/>
            <p:cNvCxnSpPr>
              <a:stCxn id="30" idx="1"/>
            </p:cNvCxnSpPr>
            <p:nvPr/>
          </p:nvCxnSpPr>
          <p:spPr>
            <a:xfrm flipH="1">
              <a:off x="6642389" y="7472263"/>
              <a:ext cx="417774" cy="17815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60163" y="7244448"/>
              <a:ext cx="6870230"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the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class using a class qualifier</a:t>
              </a:r>
              <a:endParaRPr lang="zh-CN" altLang="en-US" sz="2087" dirty="0">
                <a:solidFill>
                  <a:prstClr val="black"/>
                </a:solidFill>
                <a:latin typeface="Calibri"/>
                <a:ea typeface="宋体" panose="02010600030101010101" pitchFamily="2" charset="-122"/>
              </a:endParaRPr>
            </a:p>
          </p:txBody>
        </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059" y="5721709"/>
            <a:ext cx="1786538" cy="86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组合 31"/>
          <p:cNvGrpSpPr/>
          <p:nvPr/>
        </p:nvGrpSpPr>
        <p:grpSpPr>
          <a:xfrm>
            <a:off x="851322" y="5781147"/>
            <a:ext cx="4555099" cy="712617"/>
            <a:chOff x="827523" y="6369968"/>
            <a:chExt cx="5019044" cy="785198"/>
          </a:xfrm>
        </p:grpSpPr>
        <p:grpSp>
          <p:nvGrpSpPr>
            <p:cNvPr id="34" name="组合 33"/>
            <p:cNvGrpSpPr/>
            <p:nvPr/>
          </p:nvGrpSpPr>
          <p:grpSpPr>
            <a:xfrm>
              <a:off x="827523" y="6369968"/>
              <a:ext cx="3504500" cy="616368"/>
              <a:chOff x="5280522" y="7618146"/>
              <a:chExt cx="3504500" cy="616368"/>
            </a:xfrm>
          </p:grpSpPr>
          <p:sp>
            <p:nvSpPr>
              <p:cNvPr id="35" name="矩形 34"/>
              <p:cNvSpPr/>
              <p:nvPr/>
            </p:nvSpPr>
            <p:spPr>
              <a:xfrm>
                <a:off x="5280522" y="7618146"/>
                <a:ext cx="1080120"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36" name="直接箭头连接符 35"/>
              <p:cNvCxnSpPr>
                <a:stCxn id="35" idx="3"/>
              </p:cNvCxnSpPr>
              <p:nvPr/>
            </p:nvCxnSpPr>
            <p:spPr>
              <a:xfrm>
                <a:off x="6360642" y="7710306"/>
                <a:ext cx="2424380" cy="5242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4286895" y="6845274"/>
              <a:ext cx="1559672" cy="309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sp>
        <p:nvSpPr>
          <p:cNvPr id="33" name="矩形 32"/>
          <p:cNvSpPr/>
          <p:nvPr/>
        </p:nvSpPr>
        <p:spPr>
          <a:xfrm>
            <a:off x="5965297" y="207919"/>
            <a:ext cx="5993546" cy="2340577"/>
          </a:xfrm>
          <a:prstGeom prst="rect">
            <a:avLst/>
          </a:prstGeom>
        </p:spPr>
        <p:txBody>
          <a:bodyPr>
            <a:spAutoFit/>
          </a:bodyPr>
          <a:lstStyle/>
          <a:p>
            <a:pPr defTabSz="1077140">
              <a:defRPr/>
            </a:pPr>
            <a:r>
              <a:rPr lang="en-US" altLang="zh-CN" sz="2087" dirty="0">
                <a:solidFill>
                  <a:prstClr val="black"/>
                </a:solidFill>
                <a:latin typeface="Calibri"/>
                <a:ea typeface="宋体" panose="02010600030101010101" pitchFamily="2" charset="-122"/>
              </a:rPr>
              <a:t>If a nested class is declared in a </a:t>
            </a:r>
            <a:r>
              <a:rPr lang="en-US" altLang="zh-CN" sz="2087" b="1" i="1" dirty="0">
                <a:solidFill>
                  <a:prstClr val="black"/>
                </a:solidFill>
                <a:latin typeface="Calibri"/>
                <a:ea typeface="宋体" panose="02010600030101010101" pitchFamily="2" charset="-122"/>
              </a:rPr>
              <a:t>public section </a:t>
            </a:r>
            <a:r>
              <a:rPr lang="en-US" altLang="zh-CN" sz="2087" dirty="0">
                <a:solidFill>
                  <a:prstClr val="black"/>
                </a:solidFill>
                <a:latin typeface="Calibri"/>
                <a:ea typeface="宋体" panose="02010600030101010101" pitchFamily="2" charset="-122"/>
              </a:rPr>
              <a:t>of a second class(in the example </a:t>
            </a:r>
            <a:r>
              <a:rPr lang="en-US" altLang="zh-CN" sz="2087" b="1" dirty="0">
                <a:solidFill>
                  <a:srgbClr val="00B0F0"/>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 it is available to the second class, to classes derived from the second class, and, because it’s public, to the outside world. However, because the nested class has class scope, it has to be used with a </a:t>
            </a:r>
            <a:r>
              <a:rPr lang="en-US" altLang="zh-CN" sz="2087" b="1" dirty="0">
                <a:solidFill>
                  <a:srgbClr val="00B0F0"/>
                </a:solidFill>
                <a:latin typeface="Calibri"/>
                <a:ea typeface="宋体" panose="02010600030101010101" pitchFamily="2" charset="-122"/>
              </a:rPr>
              <a:t>class qualifier </a:t>
            </a:r>
            <a:r>
              <a:rPr lang="en-US" altLang="zh-CN" sz="2087" dirty="0">
                <a:solidFill>
                  <a:prstClr val="black"/>
                </a:solidFill>
                <a:latin typeface="Calibri"/>
                <a:ea typeface="宋体" panose="02010600030101010101" pitchFamily="2" charset="-122"/>
              </a:rPr>
              <a:t>in the outside world.</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77377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42" y="488169"/>
            <a:ext cx="5358847" cy="500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71801" y="1941567"/>
            <a:ext cx="4117163" cy="1437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3" name="矩形 2"/>
          <p:cNvSpPr/>
          <p:nvPr/>
        </p:nvSpPr>
        <p:spPr>
          <a:xfrm>
            <a:off x="5246427" y="161410"/>
            <a:ext cx="6451009" cy="3304110"/>
          </a:xfrm>
          <a:prstGeom prst="rect">
            <a:avLst/>
          </a:prstGeom>
        </p:spPr>
        <p:txBody>
          <a:bodyPr wrap="square">
            <a:spAutoFit/>
          </a:bodyPr>
          <a:lstStyle/>
          <a:p>
            <a:pPr defTabSz="1077140">
              <a:defRPr/>
            </a:pPr>
            <a:r>
              <a:rPr lang="en-US" altLang="zh-CN" sz="2087" dirty="0">
                <a:solidFill>
                  <a:prstClr val="black"/>
                </a:solidFill>
                <a:latin typeface="Calibri"/>
                <a:ea typeface="宋体" panose="02010600030101010101" pitchFamily="2" charset="-122"/>
              </a:rPr>
              <a:t>If a nested class is declared in a </a:t>
            </a:r>
            <a:r>
              <a:rPr lang="en-US" altLang="zh-CN" sz="2087" b="1" i="1" dirty="0">
                <a:solidFill>
                  <a:prstClr val="black"/>
                </a:solidFill>
                <a:latin typeface="Calibri"/>
                <a:ea typeface="宋体" panose="02010600030101010101" pitchFamily="2" charset="-122"/>
              </a:rPr>
              <a:t>private section </a:t>
            </a:r>
            <a:r>
              <a:rPr lang="en-US" altLang="zh-CN" sz="2087" dirty="0">
                <a:solidFill>
                  <a:prstClr val="black"/>
                </a:solidFill>
                <a:latin typeface="Calibri"/>
                <a:ea typeface="宋体" panose="02010600030101010101" pitchFamily="2" charset="-122"/>
              </a:rPr>
              <a:t>of a second class, it is known only to that second class. This applies, for example, to the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class nested in the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declaration . Hence,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members can use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objects and pointers to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objects, but other parts of a program don’t even know that the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class exists. If you were to derive a class from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would be invisible to that derived class, too, because a derived class can’t directly access the private parts of a base class.</a:t>
            </a:r>
          </a:p>
        </p:txBody>
      </p:sp>
      <p:sp>
        <p:nvSpPr>
          <p:cNvPr id="4" name="矩形 3"/>
          <p:cNvSpPr/>
          <p:nvPr/>
        </p:nvSpPr>
        <p:spPr>
          <a:xfrm>
            <a:off x="5769241" y="3895684"/>
            <a:ext cx="5993546" cy="1698222"/>
          </a:xfrm>
          <a:prstGeom prst="rect">
            <a:avLst/>
          </a:prstGeom>
        </p:spPr>
        <p:txBody>
          <a:bodyPr>
            <a:spAutoFit/>
          </a:bodyPr>
          <a:lstStyle/>
          <a:p>
            <a:pPr defTabSz="1077140">
              <a:defRPr/>
            </a:pPr>
            <a:r>
              <a:rPr lang="en-US" altLang="zh-CN" sz="2087" dirty="0">
                <a:solidFill>
                  <a:prstClr val="black"/>
                </a:solidFill>
                <a:latin typeface="Calibri"/>
                <a:ea typeface="宋体" panose="02010600030101010101" pitchFamily="2" charset="-122"/>
              </a:rPr>
              <a:t>If the nested class is declared in a </a:t>
            </a:r>
            <a:r>
              <a:rPr lang="en-US" altLang="zh-CN" sz="2087" b="1" i="1" dirty="0">
                <a:solidFill>
                  <a:prstClr val="black"/>
                </a:solidFill>
                <a:latin typeface="Calibri"/>
                <a:ea typeface="宋体" panose="02010600030101010101" pitchFamily="2" charset="-122"/>
              </a:rPr>
              <a:t>protected section </a:t>
            </a:r>
            <a:r>
              <a:rPr lang="en-US" altLang="zh-CN" sz="2087" dirty="0">
                <a:solidFill>
                  <a:prstClr val="black"/>
                </a:solidFill>
                <a:latin typeface="Calibri"/>
                <a:ea typeface="宋体" panose="02010600030101010101" pitchFamily="2" charset="-122"/>
              </a:rPr>
              <a:t>of a second class, it is visible to that class but invisible to the outside world. However, in this case, a derived class would know about the nested class and could directly create objects of that type.</a:t>
            </a:r>
          </a:p>
        </p:txBody>
      </p:sp>
    </p:spTree>
    <p:extLst>
      <p:ext uri="{BB962C8B-B14F-4D97-AF65-F5344CB8AC3E}">
        <p14:creationId xmlns:p14="http://schemas.microsoft.com/office/powerpoint/2010/main" val="22343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86027" y="194886"/>
            <a:ext cx="9219946" cy="792088"/>
          </a:xfrm>
        </p:spPr>
        <p:txBody>
          <a:bodyPr>
            <a:noAutofit/>
          </a:bodyPr>
          <a:lstStyle/>
          <a:p>
            <a:r>
              <a:rPr lang="en-US" altLang="zh-CN" sz="4720" dirty="0"/>
              <a:t>RTTI(Run-Time</a:t>
            </a:r>
            <a:r>
              <a:rPr lang="zh-CN" altLang="en-US" sz="4720" dirty="0"/>
              <a:t> </a:t>
            </a:r>
            <a:r>
              <a:rPr lang="en-US" altLang="zh-CN" sz="4720" dirty="0"/>
              <a:t>Type Identification)</a:t>
            </a:r>
          </a:p>
        </p:txBody>
      </p:sp>
      <p:sp>
        <p:nvSpPr>
          <p:cNvPr id="7" name="文本框 6">
            <a:extLst>
              <a:ext uri="{FF2B5EF4-FFF2-40B4-BE49-F238E27FC236}">
                <a16:creationId xmlns:a16="http://schemas.microsoft.com/office/drawing/2014/main" id="{77228820-CC95-8CCE-8288-D81BC7D3CE3F}"/>
              </a:ext>
            </a:extLst>
          </p:cNvPr>
          <p:cNvSpPr txBox="1"/>
          <p:nvPr/>
        </p:nvSpPr>
        <p:spPr>
          <a:xfrm>
            <a:off x="541097" y="1301180"/>
            <a:ext cx="10783047" cy="762645"/>
          </a:xfrm>
          <a:prstGeom prst="rect">
            <a:avLst/>
          </a:prstGeom>
          <a:noFill/>
        </p:spPr>
        <p:txBody>
          <a:bodyPr wrap="square">
            <a:spAutoFit/>
          </a:bodyPr>
          <a:lstStyle/>
          <a:p>
            <a:r>
              <a:rPr lang="en-US" altLang="zh-CN" sz="2178" b="1" dirty="0">
                <a:solidFill>
                  <a:srgbClr val="00B0F0"/>
                </a:solidFill>
              </a:rPr>
              <a:t>Type conversion </a:t>
            </a:r>
            <a:r>
              <a:rPr lang="en-US" altLang="zh-CN" sz="2178" dirty="0">
                <a:solidFill>
                  <a:srgbClr val="273239"/>
                </a:solidFill>
              </a:rPr>
              <a:t>A type cast is basically a conversion from one type to another. C++ supports four types of casting: Static Cast, Dynamic Cast, </a:t>
            </a:r>
            <a:r>
              <a:rPr lang="en-US" altLang="zh-CN" sz="2200" dirty="0">
                <a:solidFill>
                  <a:srgbClr val="273239"/>
                </a:solidFill>
              </a:rPr>
              <a:t>Const</a:t>
            </a:r>
            <a:r>
              <a:rPr lang="en-US" altLang="zh-CN" sz="2178" dirty="0">
                <a:solidFill>
                  <a:srgbClr val="273239"/>
                </a:solidFill>
              </a:rPr>
              <a:t> Cast, Reinterpret Cast.</a:t>
            </a:r>
            <a:endParaRPr lang="zh-CN" altLang="en-US" sz="2178" dirty="0"/>
          </a:p>
        </p:txBody>
      </p:sp>
      <p:pic>
        <p:nvPicPr>
          <p:cNvPr id="8" name="图片 7">
            <a:extLst>
              <a:ext uri="{FF2B5EF4-FFF2-40B4-BE49-F238E27FC236}">
                <a16:creationId xmlns:a16="http://schemas.microsoft.com/office/drawing/2014/main" id="{7040060D-E16C-D168-73B8-5758F607781C}"/>
              </a:ext>
            </a:extLst>
          </p:cNvPr>
          <p:cNvPicPr>
            <a:picLocks noChangeAspect="1"/>
          </p:cNvPicPr>
          <p:nvPr/>
        </p:nvPicPr>
        <p:blipFill>
          <a:blip r:embed="rId3"/>
          <a:stretch>
            <a:fillRect/>
          </a:stretch>
        </p:blipFill>
        <p:spPr>
          <a:xfrm>
            <a:off x="1980439" y="3232945"/>
            <a:ext cx="7252448" cy="1193441"/>
          </a:xfrm>
          <a:prstGeom prst="rect">
            <a:avLst/>
          </a:prstGeom>
        </p:spPr>
      </p:pic>
      <p:grpSp>
        <p:nvGrpSpPr>
          <p:cNvPr id="9" name="组合 8">
            <a:extLst>
              <a:ext uri="{FF2B5EF4-FFF2-40B4-BE49-F238E27FC236}">
                <a16:creationId xmlns:a16="http://schemas.microsoft.com/office/drawing/2014/main" id="{F4F055BB-500B-6F7F-C0A9-05DDE328C44C}"/>
              </a:ext>
            </a:extLst>
          </p:cNvPr>
          <p:cNvGrpSpPr/>
          <p:nvPr/>
        </p:nvGrpSpPr>
        <p:grpSpPr>
          <a:xfrm>
            <a:off x="3984111" y="3372324"/>
            <a:ext cx="2328455" cy="579490"/>
            <a:chOff x="3212172" y="1032654"/>
            <a:chExt cx="2565612" cy="638512"/>
          </a:xfrm>
        </p:grpSpPr>
        <p:sp>
          <p:nvSpPr>
            <p:cNvPr id="11" name="矩形 10">
              <a:extLst>
                <a:ext uri="{FF2B5EF4-FFF2-40B4-BE49-F238E27FC236}">
                  <a16:creationId xmlns:a16="http://schemas.microsoft.com/office/drawing/2014/main" id="{82F53617-CB2F-7006-EFA6-BE9235608D4A}"/>
                </a:ext>
              </a:extLst>
            </p:cNvPr>
            <p:cNvSpPr/>
            <p:nvPr/>
          </p:nvSpPr>
          <p:spPr>
            <a:xfrm>
              <a:off x="3212172" y="1383134"/>
              <a:ext cx="93259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3" name="直接箭头连接符 12">
              <a:extLst>
                <a:ext uri="{FF2B5EF4-FFF2-40B4-BE49-F238E27FC236}">
                  <a16:creationId xmlns:a16="http://schemas.microsoft.com/office/drawing/2014/main" id="{3C9E0C2D-46B3-36BC-ED3E-7A76A3777A2B}"/>
                </a:ext>
              </a:extLst>
            </p:cNvPr>
            <p:cNvCxnSpPr>
              <a:cxnSpLocks/>
              <a:endCxn id="11" idx="3"/>
            </p:cNvCxnSpPr>
            <p:nvPr/>
          </p:nvCxnSpPr>
          <p:spPr>
            <a:xfrm flipH="1">
              <a:off x="4144767" y="1257970"/>
              <a:ext cx="445390" cy="2691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AFAC585-958F-FFC0-408B-CE86A9EC648B}"/>
                </a:ext>
              </a:extLst>
            </p:cNvPr>
            <p:cNvSpPr txBox="1"/>
            <p:nvPr/>
          </p:nvSpPr>
          <p:spPr>
            <a:xfrm>
              <a:off x="4518149" y="1032654"/>
              <a:ext cx="1259635" cy="378830"/>
            </a:xfrm>
            <a:prstGeom prst="rect">
              <a:avLst/>
            </a:prstGeom>
            <a:noFill/>
          </p:spPr>
          <p:txBody>
            <a:bodyPr wrap="none" rtlCol="0">
              <a:spAutoFit/>
            </a:bodyPr>
            <a:lstStyle/>
            <a:p>
              <a:r>
                <a:rPr lang="en-US" altLang="zh-CN" sz="1634" dirty="0"/>
                <a:t>C-style cast</a:t>
              </a:r>
              <a:endParaRPr lang="zh-CN" altLang="en-US" sz="1634" dirty="0"/>
            </a:p>
          </p:txBody>
        </p:sp>
      </p:grpSp>
      <p:grpSp>
        <p:nvGrpSpPr>
          <p:cNvPr id="16" name="组合 15">
            <a:extLst>
              <a:ext uri="{FF2B5EF4-FFF2-40B4-BE49-F238E27FC236}">
                <a16:creationId xmlns:a16="http://schemas.microsoft.com/office/drawing/2014/main" id="{FB17C32E-96D3-EAB4-18FB-79F2747AA17C}"/>
              </a:ext>
            </a:extLst>
          </p:cNvPr>
          <p:cNvGrpSpPr/>
          <p:nvPr/>
        </p:nvGrpSpPr>
        <p:grpSpPr>
          <a:xfrm>
            <a:off x="3789164" y="4147369"/>
            <a:ext cx="2177734" cy="662639"/>
            <a:chOff x="3212173" y="1383133"/>
            <a:chExt cx="2399540" cy="730130"/>
          </a:xfrm>
        </p:grpSpPr>
        <p:sp>
          <p:nvSpPr>
            <p:cNvPr id="17" name="矩形 16">
              <a:extLst>
                <a:ext uri="{FF2B5EF4-FFF2-40B4-BE49-F238E27FC236}">
                  <a16:creationId xmlns:a16="http://schemas.microsoft.com/office/drawing/2014/main" id="{9661B6C0-CAD6-67FF-B278-0D6DB2F48673}"/>
                </a:ext>
              </a:extLst>
            </p:cNvPr>
            <p:cNvSpPr/>
            <p:nvPr/>
          </p:nvSpPr>
          <p:spPr>
            <a:xfrm>
              <a:off x="3212173" y="1383133"/>
              <a:ext cx="2399540" cy="3512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8" name="直接箭头连接符 17">
              <a:extLst>
                <a:ext uri="{FF2B5EF4-FFF2-40B4-BE49-F238E27FC236}">
                  <a16:creationId xmlns:a16="http://schemas.microsoft.com/office/drawing/2014/main" id="{8F1EEE81-E37F-C54F-4291-6C834B3FCE99}"/>
                </a:ext>
              </a:extLst>
            </p:cNvPr>
            <p:cNvCxnSpPr>
              <a:cxnSpLocks/>
            </p:cNvCxnSpPr>
            <p:nvPr/>
          </p:nvCxnSpPr>
          <p:spPr>
            <a:xfrm flipH="1" flipV="1">
              <a:off x="4138445" y="1671166"/>
              <a:ext cx="239402" cy="1628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CDCFCB4-F632-9051-2B5D-5FE698FFAD78}"/>
                </a:ext>
              </a:extLst>
            </p:cNvPr>
            <p:cNvSpPr txBox="1"/>
            <p:nvPr/>
          </p:nvSpPr>
          <p:spPr>
            <a:xfrm>
              <a:off x="4359571" y="1734433"/>
              <a:ext cx="983107" cy="378830"/>
            </a:xfrm>
            <a:prstGeom prst="rect">
              <a:avLst/>
            </a:prstGeom>
            <a:noFill/>
          </p:spPr>
          <p:txBody>
            <a:bodyPr wrap="none" rtlCol="0">
              <a:spAutoFit/>
            </a:bodyPr>
            <a:lstStyle/>
            <a:p>
              <a:r>
                <a:rPr lang="en-US" altLang="zh-CN" sz="1634" dirty="0"/>
                <a:t>C++ cast</a:t>
              </a:r>
              <a:endParaRPr lang="zh-CN" altLang="en-US" sz="1634" dirty="0"/>
            </a:p>
          </p:txBody>
        </p:sp>
      </p:grpSp>
      <p:pic>
        <p:nvPicPr>
          <p:cNvPr id="20" name="图片 19">
            <a:extLst>
              <a:ext uri="{FF2B5EF4-FFF2-40B4-BE49-F238E27FC236}">
                <a16:creationId xmlns:a16="http://schemas.microsoft.com/office/drawing/2014/main" id="{C53D1721-F7B6-95A2-9603-6F2C8B569699}"/>
              </a:ext>
            </a:extLst>
          </p:cNvPr>
          <p:cNvPicPr>
            <a:picLocks noChangeAspect="1"/>
          </p:cNvPicPr>
          <p:nvPr/>
        </p:nvPicPr>
        <p:blipFill>
          <a:blip r:embed="rId4"/>
          <a:stretch>
            <a:fillRect/>
          </a:stretch>
        </p:blipFill>
        <p:spPr>
          <a:xfrm>
            <a:off x="1165579" y="2477006"/>
            <a:ext cx="4441083" cy="326550"/>
          </a:xfrm>
          <a:prstGeom prst="rect">
            <a:avLst/>
          </a:prstGeom>
        </p:spPr>
      </p:pic>
      <p:sp>
        <p:nvSpPr>
          <p:cNvPr id="21" name="文本框 20">
            <a:extLst>
              <a:ext uri="{FF2B5EF4-FFF2-40B4-BE49-F238E27FC236}">
                <a16:creationId xmlns:a16="http://schemas.microsoft.com/office/drawing/2014/main" id="{62962E83-963C-7F24-674B-641D09F72B45}"/>
              </a:ext>
            </a:extLst>
          </p:cNvPr>
          <p:cNvSpPr txBox="1"/>
          <p:nvPr/>
        </p:nvSpPr>
        <p:spPr>
          <a:xfrm>
            <a:off x="475746" y="5019050"/>
            <a:ext cx="11240509" cy="1097801"/>
          </a:xfrm>
          <a:prstGeom prst="rect">
            <a:avLst/>
          </a:prstGeom>
          <a:noFill/>
        </p:spPr>
        <p:txBody>
          <a:bodyPr wrap="square">
            <a:spAutoFit/>
          </a:bodyPr>
          <a:lstStyle/>
          <a:p>
            <a:r>
              <a:rPr lang="en-US" altLang="zh-CN" sz="2200" b="1" dirty="0" err="1">
                <a:solidFill>
                  <a:srgbClr val="00B0F0"/>
                </a:solidFill>
              </a:rPr>
              <a:t>static_cast</a:t>
            </a:r>
            <a:r>
              <a:rPr lang="en-US" altLang="zh-CN" sz="2200" b="1" dirty="0">
                <a:solidFill>
                  <a:srgbClr val="00B0F0"/>
                </a:solidFill>
              </a:rPr>
              <a:t> </a:t>
            </a:r>
            <a:r>
              <a:rPr lang="en-US" altLang="zh-CN" sz="2200" dirty="0"/>
              <a:t>has basically the same power and meaning as the general-purpose C-style cast. It also has the same kind of restrictions. For example, you can‘t cast a </a:t>
            </a:r>
            <a:r>
              <a:rPr lang="en-US" altLang="zh-CN" sz="2200" b="1" dirty="0"/>
              <a:t>struct</a:t>
            </a:r>
            <a:r>
              <a:rPr lang="en-US" altLang="zh-CN" sz="2200" dirty="0"/>
              <a:t> into an int or a </a:t>
            </a:r>
            <a:r>
              <a:rPr lang="en-US" altLang="zh-CN" sz="2200" b="1" dirty="0"/>
              <a:t>double</a:t>
            </a:r>
            <a:r>
              <a:rPr lang="en-US" altLang="zh-CN" sz="2200" dirty="0"/>
              <a:t> into a pointer. Furthermore, </a:t>
            </a:r>
            <a:r>
              <a:rPr lang="en-US" altLang="zh-CN" sz="2200" b="1" dirty="0" err="1"/>
              <a:t>static_cast</a:t>
            </a:r>
            <a:r>
              <a:rPr lang="en-US" altLang="zh-CN" sz="2200" b="1" dirty="0"/>
              <a:t> </a:t>
            </a:r>
            <a:r>
              <a:rPr lang="en-US" altLang="zh-CN" sz="2200" dirty="0"/>
              <a:t>can’t remove </a:t>
            </a:r>
            <a:r>
              <a:rPr lang="en-US" altLang="zh-CN" sz="2200" dirty="0" err="1"/>
              <a:t>constness</a:t>
            </a:r>
            <a:r>
              <a:rPr lang="en-US" altLang="zh-CN" sz="2200" dirty="0"/>
              <a:t> from an expression.</a:t>
            </a:r>
            <a:endParaRPr lang="zh-CN" altLang="en-US" sz="2200" dirty="0"/>
          </a:p>
        </p:txBody>
      </p:sp>
    </p:spTree>
    <p:extLst>
      <p:ext uri="{BB962C8B-B14F-4D97-AF65-F5344CB8AC3E}">
        <p14:creationId xmlns:p14="http://schemas.microsoft.com/office/powerpoint/2010/main" val="2183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7228820-CC95-8CCE-8288-D81BC7D3CE3F}"/>
              </a:ext>
            </a:extLst>
          </p:cNvPr>
          <p:cNvSpPr txBox="1"/>
          <p:nvPr/>
        </p:nvSpPr>
        <p:spPr>
          <a:xfrm>
            <a:off x="1356360" y="167080"/>
            <a:ext cx="10524080" cy="1432956"/>
          </a:xfrm>
          <a:prstGeom prst="rect">
            <a:avLst/>
          </a:prstGeom>
          <a:noFill/>
        </p:spPr>
        <p:txBody>
          <a:bodyPr wrap="square">
            <a:spAutoFit/>
          </a:bodyPr>
          <a:lstStyle/>
          <a:p>
            <a:pPr defTabSz="1077140">
              <a:defRPr/>
            </a:pPr>
            <a:r>
              <a:rPr lang="en-US" altLang="zh-CN" sz="2200" b="1" dirty="0">
                <a:solidFill>
                  <a:srgbClr val="00B0F0"/>
                </a:solidFill>
                <a:latin typeface="Calibri"/>
                <a:ea typeface="宋体" panose="02010600030101010101" pitchFamily="2" charset="-122"/>
              </a:rPr>
              <a:t>RTTI</a:t>
            </a:r>
            <a:r>
              <a:rPr lang="en-US" altLang="zh-CN" sz="2200" dirty="0">
                <a:solidFill>
                  <a:srgbClr val="080A19"/>
                </a:solidFill>
                <a:latin typeface="Calibri"/>
                <a:ea typeface="宋体" panose="02010600030101010101" pitchFamily="2" charset="-122"/>
              </a:rPr>
              <a:t> stands for </a:t>
            </a:r>
            <a:r>
              <a:rPr lang="en-US" altLang="zh-CN" sz="2200" b="1" dirty="0">
                <a:solidFill>
                  <a:srgbClr val="080A19"/>
                </a:solidFill>
                <a:latin typeface="Calibri"/>
                <a:ea typeface="宋体" panose="02010600030101010101" pitchFamily="2" charset="-122"/>
              </a:rPr>
              <a:t>Runtime Type Identification</a:t>
            </a:r>
            <a:r>
              <a:rPr lang="en-US" altLang="zh-CN" sz="2200" dirty="0">
                <a:solidFill>
                  <a:srgbClr val="080A19"/>
                </a:solidFill>
                <a:latin typeface="Calibri"/>
                <a:ea typeface="宋体" panose="02010600030101010101" pitchFamily="2" charset="-122"/>
              </a:rPr>
              <a:t>. It is a mechanism to find the type of an object dynamically(in runtime) from an available </a:t>
            </a:r>
            <a:r>
              <a:rPr lang="en-US" altLang="zh-CN" sz="2200" b="1" dirty="0">
                <a:solidFill>
                  <a:srgbClr val="080A19"/>
                </a:solidFill>
                <a:latin typeface="Calibri"/>
                <a:ea typeface="宋体" panose="02010600030101010101" pitchFamily="2" charset="-122"/>
              </a:rPr>
              <a:t>pointer</a:t>
            </a:r>
            <a:r>
              <a:rPr lang="en-US" altLang="zh-CN" sz="2200" dirty="0">
                <a:solidFill>
                  <a:srgbClr val="080A19"/>
                </a:solidFill>
                <a:latin typeface="Calibri"/>
                <a:ea typeface="宋体" panose="02010600030101010101" pitchFamily="2" charset="-122"/>
              </a:rPr>
              <a:t> or </a:t>
            </a:r>
            <a:r>
              <a:rPr lang="en-US" altLang="zh-CN" sz="2200" b="1" dirty="0">
                <a:solidFill>
                  <a:srgbClr val="080A19"/>
                </a:solidFill>
                <a:latin typeface="Calibri"/>
                <a:ea typeface="宋体" panose="02010600030101010101" pitchFamily="2" charset="-122"/>
              </a:rPr>
              <a:t>reference</a:t>
            </a:r>
            <a:r>
              <a:rPr lang="en-US" altLang="zh-CN" sz="2200" dirty="0">
                <a:solidFill>
                  <a:srgbClr val="080A19"/>
                </a:solidFill>
                <a:latin typeface="Calibri"/>
                <a:ea typeface="宋体" panose="02010600030101010101" pitchFamily="2" charset="-122"/>
              </a:rPr>
              <a:t> to the base type. The RTTI provides an explicit way to identify the runtime type separately from what is possible with the virtual function mechanism.</a:t>
            </a:r>
            <a:endParaRPr lang="zh-CN" altLang="en-US" sz="2200" dirty="0">
              <a:solidFill>
                <a:prstClr val="black"/>
              </a:solidFill>
              <a:latin typeface="Calibri"/>
              <a:ea typeface="宋体" panose="02010600030101010101" pitchFamily="2" charset="-122"/>
            </a:endParaRPr>
          </a:p>
        </p:txBody>
      </p:sp>
      <p:pic>
        <p:nvPicPr>
          <p:cNvPr id="4" name="图片 3">
            <a:extLst>
              <a:ext uri="{FF2B5EF4-FFF2-40B4-BE49-F238E27FC236}">
                <a16:creationId xmlns:a16="http://schemas.microsoft.com/office/drawing/2014/main" id="{C47AD72B-AC91-FF69-E7AF-A94F9EE1CE04}"/>
              </a:ext>
            </a:extLst>
          </p:cNvPr>
          <p:cNvPicPr>
            <a:picLocks noChangeAspect="1"/>
          </p:cNvPicPr>
          <p:nvPr/>
        </p:nvPicPr>
        <p:blipFill>
          <a:blip r:embed="rId3"/>
          <a:stretch>
            <a:fillRect/>
          </a:stretch>
        </p:blipFill>
        <p:spPr>
          <a:xfrm>
            <a:off x="345042" y="2252668"/>
            <a:ext cx="4382781" cy="1720263"/>
          </a:xfrm>
          <a:prstGeom prst="rect">
            <a:avLst/>
          </a:prstGeom>
        </p:spPr>
      </p:pic>
      <p:sp>
        <p:nvSpPr>
          <p:cNvPr id="10" name="文本框 9">
            <a:extLst>
              <a:ext uri="{FF2B5EF4-FFF2-40B4-BE49-F238E27FC236}">
                <a16:creationId xmlns:a16="http://schemas.microsoft.com/office/drawing/2014/main" id="{4540A7AB-C85F-DCB8-2955-B388176BEC00}"/>
              </a:ext>
            </a:extLst>
          </p:cNvPr>
          <p:cNvSpPr txBox="1"/>
          <p:nvPr/>
        </p:nvSpPr>
        <p:spPr>
          <a:xfrm>
            <a:off x="345042" y="1795206"/>
            <a:ext cx="11247581" cy="427489"/>
          </a:xfrm>
          <a:prstGeom prst="rect">
            <a:avLst/>
          </a:prstGeom>
          <a:noFill/>
        </p:spPr>
        <p:txBody>
          <a:bodyPr wrap="square">
            <a:spAutoFit/>
          </a:bodyPr>
          <a:lstStyle/>
          <a:p>
            <a:pPr defTabSz="1077140">
              <a:defRPr/>
            </a:pPr>
            <a:r>
              <a:rPr lang="en-US" altLang="zh-CN" sz="2178" dirty="0">
                <a:solidFill>
                  <a:srgbClr val="080A19"/>
                </a:solidFill>
                <a:latin typeface="Calibri"/>
                <a:ea typeface="宋体" panose="02010600030101010101" pitchFamily="2" charset="-122"/>
              </a:rPr>
              <a:t>The casting of an object is mainly required when dealing with the inheritance hierarchy of classes. </a:t>
            </a:r>
            <a:endParaRPr lang="zh-CN" altLang="en-US" sz="2178" dirty="0">
              <a:solidFill>
                <a:prstClr val="black"/>
              </a:solidFill>
              <a:latin typeface="Calibri"/>
              <a:ea typeface="宋体" panose="02010600030101010101" pitchFamily="2" charset="-122"/>
            </a:endParaRPr>
          </a:p>
        </p:txBody>
      </p:sp>
      <p:sp>
        <p:nvSpPr>
          <p:cNvPr id="12" name="文本框 11">
            <a:extLst>
              <a:ext uri="{FF2B5EF4-FFF2-40B4-BE49-F238E27FC236}">
                <a16:creationId xmlns:a16="http://schemas.microsoft.com/office/drawing/2014/main" id="{EF41C25F-157C-1577-5B6E-7091E6AAB590}"/>
              </a:ext>
            </a:extLst>
          </p:cNvPr>
          <p:cNvSpPr txBox="1"/>
          <p:nvPr/>
        </p:nvSpPr>
        <p:spPr>
          <a:xfrm>
            <a:off x="4957391" y="2296550"/>
            <a:ext cx="6910633" cy="1432956"/>
          </a:xfrm>
          <a:prstGeom prst="rect">
            <a:avLst/>
          </a:prstGeom>
          <a:noFill/>
        </p:spPr>
        <p:txBody>
          <a:bodyPr wrap="square">
            <a:spAutoFit/>
          </a:bodyPr>
          <a:lstStyle/>
          <a:p>
            <a:pPr marL="311216" indent="-311216" defTabSz="1077140">
              <a:buFont typeface="Arial" panose="020B0604020202020204" pitchFamily="34" charset="0"/>
              <a:buChar char="•"/>
              <a:defRPr/>
            </a:pPr>
            <a:r>
              <a:rPr lang="en-US" altLang="zh-CN" sz="2178" b="1" dirty="0">
                <a:solidFill>
                  <a:srgbClr val="080A19"/>
                </a:solidFill>
                <a:latin typeface="Calibri"/>
                <a:ea typeface="宋体" panose="02010600030101010101" pitchFamily="2" charset="-122"/>
              </a:rPr>
              <a:t>Upcasting</a:t>
            </a:r>
            <a:r>
              <a:rPr lang="en-US" altLang="zh-CN" sz="2178" dirty="0">
                <a:solidFill>
                  <a:srgbClr val="080A19"/>
                </a:solidFill>
                <a:latin typeface="Calibri"/>
                <a:ea typeface="宋体" panose="02010600030101010101" pitchFamily="2" charset="-122"/>
              </a:rPr>
              <a:t> is the process where we treat a pointer or a reference of a derived class object as a base class pointer. It is automatically accomplished by assigning a derived class pointer or a reference to its base class pointer.</a:t>
            </a:r>
            <a:endParaRPr lang="zh-CN" altLang="en-US" sz="2178" dirty="0">
              <a:solidFill>
                <a:prstClr val="black"/>
              </a:solidFill>
              <a:latin typeface="Calibri"/>
              <a:ea typeface="宋体" panose="02010600030101010101" pitchFamily="2" charset="-122"/>
            </a:endParaRPr>
          </a:p>
        </p:txBody>
      </p:sp>
      <p:pic>
        <p:nvPicPr>
          <p:cNvPr id="15" name="图片 14">
            <a:extLst>
              <a:ext uri="{FF2B5EF4-FFF2-40B4-BE49-F238E27FC236}">
                <a16:creationId xmlns:a16="http://schemas.microsoft.com/office/drawing/2014/main" id="{8299F5A0-5D89-F095-7B6B-17FFFA0F60E5}"/>
              </a:ext>
            </a:extLst>
          </p:cNvPr>
          <p:cNvPicPr>
            <a:picLocks noChangeAspect="1"/>
          </p:cNvPicPr>
          <p:nvPr/>
        </p:nvPicPr>
        <p:blipFill>
          <a:blip r:embed="rId4"/>
          <a:stretch>
            <a:fillRect/>
          </a:stretch>
        </p:blipFill>
        <p:spPr>
          <a:xfrm>
            <a:off x="5308258" y="3742556"/>
            <a:ext cx="6572182" cy="829106"/>
          </a:xfrm>
          <a:prstGeom prst="rect">
            <a:avLst/>
          </a:prstGeom>
        </p:spPr>
      </p:pic>
      <p:sp>
        <p:nvSpPr>
          <p:cNvPr id="11" name="文本框 10">
            <a:extLst>
              <a:ext uri="{FF2B5EF4-FFF2-40B4-BE49-F238E27FC236}">
                <a16:creationId xmlns:a16="http://schemas.microsoft.com/office/drawing/2014/main" id="{DA404954-0345-D13B-6979-F95D5E79BB09}"/>
              </a:ext>
            </a:extLst>
          </p:cNvPr>
          <p:cNvSpPr txBox="1"/>
          <p:nvPr/>
        </p:nvSpPr>
        <p:spPr>
          <a:xfrm>
            <a:off x="279690" y="4539981"/>
            <a:ext cx="11161887" cy="762645"/>
          </a:xfrm>
          <a:prstGeom prst="rect">
            <a:avLst/>
          </a:prstGeom>
          <a:noFill/>
        </p:spPr>
        <p:txBody>
          <a:bodyPr wrap="square">
            <a:spAutoFit/>
          </a:bodyPr>
          <a:lstStyle/>
          <a:p>
            <a:pPr marL="311216" indent="-311216">
              <a:buFont typeface="Arial" panose="020B0604020202020204" pitchFamily="34" charset="0"/>
              <a:buChar char="•"/>
            </a:pPr>
            <a:r>
              <a:rPr lang="en-US" altLang="zh-CN" sz="2178" b="1" dirty="0">
                <a:solidFill>
                  <a:srgbClr val="080A19"/>
                </a:solidFill>
              </a:rPr>
              <a:t>Down casting </a:t>
            </a:r>
            <a:r>
              <a:rPr lang="en-US" altLang="zh-CN" sz="2178" dirty="0">
                <a:solidFill>
                  <a:srgbClr val="080A19"/>
                </a:solidFill>
              </a:rPr>
              <a:t>is converting a base class pointer or reference to a derived class. It requires explicit cast.</a:t>
            </a:r>
            <a:endParaRPr lang="zh-CN" altLang="en-US" sz="2178" dirty="0"/>
          </a:p>
        </p:txBody>
      </p:sp>
      <p:pic>
        <p:nvPicPr>
          <p:cNvPr id="13" name="图片 12">
            <a:extLst>
              <a:ext uri="{FF2B5EF4-FFF2-40B4-BE49-F238E27FC236}">
                <a16:creationId xmlns:a16="http://schemas.microsoft.com/office/drawing/2014/main" id="{C93629FF-B887-E263-1A65-6D7CA8236406}"/>
              </a:ext>
            </a:extLst>
          </p:cNvPr>
          <p:cNvPicPr>
            <a:picLocks noChangeAspect="1"/>
          </p:cNvPicPr>
          <p:nvPr/>
        </p:nvPicPr>
        <p:blipFill>
          <a:blip r:embed="rId5"/>
          <a:stretch>
            <a:fillRect/>
          </a:stretch>
        </p:blipFill>
        <p:spPr>
          <a:xfrm>
            <a:off x="1774456" y="5258850"/>
            <a:ext cx="5097440" cy="1381549"/>
          </a:xfrm>
          <a:prstGeom prst="rect">
            <a:avLst/>
          </a:prstGeom>
        </p:spPr>
      </p:pic>
      <p:grpSp>
        <p:nvGrpSpPr>
          <p:cNvPr id="14" name="组合 13">
            <a:extLst>
              <a:ext uri="{FF2B5EF4-FFF2-40B4-BE49-F238E27FC236}">
                <a16:creationId xmlns:a16="http://schemas.microsoft.com/office/drawing/2014/main" id="{969574F3-BBDE-BBF7-2C14-7920FD11A9E1}"/>
              </a:ext>
            </a:extLst>
          </p:cNvPr>
          <p:cNvGrpSpPr/>
          <p:nvPr/>
        </p:nvGrpSpPr>
        <p:grpSpPr>
          <a:xfrm>
            <a:off x="2885437" y="5920913"/>
            <a:ext cx="8482327" cy="728031"/>
            <a:chOff x="2357909" y="2544020"/>
            <a:chExt cx="9346268" cy="802182"/>
          </a:xfrm>
        </p:grpSpPr>
        <p:grpSp>
          <p:nvGrpSpPr>
            <p:cNvPr id="16" name="组合 15">
              <a:extLst>
                <a:ext uri="{FF2B5EF4-FFF2-40B4-BE49-F238E27FC236}">
                  <a16:creationId xmlns:a16="http://schemas.microsoft.com/office/drawing/2014/main" id="{A50A4D0B-8FF8-6B53-BA31-42F72193A694}"/>
                </a:ext>
              </a:extLst>
            </p:cNvPr>
            <p:cNvGrpSpPr/>
            <p:nvPr/>
          </p:nvGrpSpPr>
          <p:grpSpPr>
            <a:xfrm>
              <a:off x="2357909" y="2544020"/>
              <a:ext cx="9346268" cy="553060"/>
              <a:chOff x="3212173" y="1157567"/>
              <a:chExt cx="9346268" cy="553060"/>
            </a:xfrm>
          </p:grpSpPr>
          <p:sp>
            <p:nvSpPr>
              <p:cNvPr id="18" name="矩形 17">
                <a:extLst>
                  <a:ext uri="{FF2B5EF4-FFF2-40B4-BE49-F238E27FC236}">
                    <a16:creationId xmlns:a16="http://schemas.microsoft.com/office/drawing/2014/main" id="{4DA3457E-FF7D-3283-DC5A-3510EC5418DB}"/>
                  </a:ext>
                </a:extLst>
              </p:cNvPr>
              <p:cNvSpPr/>
              <p:nvPr/>
            </p:nvSpPr>
            <p:spPr>
              <a:xfrm>
                <a:off x="3212173" y="1436184"/>
                <a:ext cx="1512168" cy="2744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9" name="直接箭头连接符 18">
                <a:extLst>
                  <a:ext uri="{FF2B5EF4-FFF2-40B4-BE49-F238E27FC236}">
                    <a16:creationId xmlns:a16="http://schemas.microsoft.com/office/drawing/2014/main" id="{60B53A60-5D79-947A-EE98-D0418D12AB24}"/>
                  </a:ext>
                </a:extLst>
              </p:cNvPr>
              <p:cNvCxnSpPr>
                <a:cxnSpLocks/>
              </p:cNvCxnSpPr>
              <p:nvPr/>
            </p:nvCxnSpPr>
            <p:spPr>
              <a:xfrm flipH="1">
                <a:off x="5839340" y="1471177"/>
                <a:ext cx="506305" cy="1655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BAD54A6-90D3-5E78-EA4A-19F78142902C}"/>
                  </a:ext>
                </a:extLst>
              </p:cNvPr>
              <p:cNvSpPr txBox="1"/>
              <p:nvPr/>
            </p:nvSpPr>
            <p:spPr>
              <a:xfrm>
                <a:off x="6345050" y="1157567"/>
                <a:ext cx="6213391" cy="378830"/>
              </a:xfrm>
              <a:prstGeom prst="rect">
                <a:avLst/>
              </a:prstGeom>
              <a:noFill/>
            </p:spPr>
            <p:txBody>
              <a:bodyPr wrap="none" rtlCol="0">
                <a:spAutoFit/>
              </a:bodyPr>
              <a:lstStyle/>
              <a:p>
                <a:r>
                  <a:rPr lang="en-US" altLang="zh-CN" sz="1634" dirty="0"/>
                  <a:t>Using C-style cast or C++ </a:t>
                </a:r>
                <a:r>
                  <a:rPr lang="en-US" altLang="zh-CN" sz="1634" dirty="0" err="1"/>
                  <a:t>static_cast</a:t>
                </a:r>
                <a:r>
                  <a:rPr lang="en-US" altLang="zh-CN" sz="1634" dirty="0"/>
                  <a:t>, neither conversion is safety</a:t>
                </a:r>
                <a:endParaRPr lang="zh-CN" altLang="en-US" sz="1634" dirty="0"/>
              </a:p>
            </p:txBody>
          </p:sp>
        </p:grpSp>
        <p:sp>
          <p:nvSpPr>
            <p:cNvPr id="17" name="矩形 16">
              <a:extLst>
                <a:ext uri="{FF2B5EF4-FFF2-40B4-BE49-F238E27FC236}">
                  <a16:creationId xmlns:a16="http://schemas.microsoft.com/office/drawing/2014/main" id="{0A7C02F6-916F-55DB-CF78-BEB28AF450BE}"/>
                </a:ext>
              </a:extLst>
            </p:cNvPr>
            <p:cNvSpPr/>
            <p:nvPr/>
          </p:nvSpPr>
          <p:spPr>
            <a:xfrm>
              <a:off x="2357909" y="3058170"/>
              <a:ext cx="288032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spTree>
    <p:extLst>
      <p:ext uri="{BB962C8B-B14F-4D97-AF65-F5344CB8AC3E}">
        <p14:creationId xmlns:p14="http://schemas.microsoft.com/office/powerpoint/2010/main" val="243837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ABAB70B-4BB0-54F8-9E78-4C4EC39F5D54}"/>
              </a:ext>
            </a:extLst>
          </p:cNvPr>
          <p:cNvSpPr txBox="1"/>
          <p:nvPr/>
        </p:nvSpPr>
        <p:spPr>
          <a:xfrm>
            <a:off x="1599995" y="255542"/>
            <a:ext cx="10246963" cy="1097801"/>
          </a:xfrm>
          <a:prstGeom prst="rect">
            <a:avLst/>
          </a:prstGeom>
          <a:noFill/>
        </p:spPr>
        <p:txBody>
          <a:bodyPr wrap="square">
            <a:spAutoFit/>
          </a:bodyPr>
          <a:lstStyle/>
          <a:p>
            <a:r>
              <a:rPr lang="en-US" altLang="zh-CN" sz="2200" b="1" i="1" dirty="0" err="1">
                <a:solidFill>
                  <a:srgbClr val="00B0F0"/>
                </a:solidFill>
              </a:rPr>
              <a:t>dynamic_cast</a:t>
            </a:r>
            <a:r>
              <a:rPr lang="en-US" altLang="zh-CN" sz="2200" b="1" i="1" dirty="0">
                <a:solidFill>
                  <a:srgbClr val="00B0F0"/>
                </a:solidFill>
              </a:rPr>
              <a:t> </a:t>
            </a:r>
            <a:r>
              <a:rPr lang="en-US" altLang="zh-CN" sz="2200" dirty="0"/>
              <a:t>is used to perform safe casts down or across an inheritance hierarchy. That is, you use </a:t>
            </a:r>
            <a:r>
              <a:rPr lang="en-US" altLang="zh-CN" sz="2200" b="1" dirty="0" err="1"/>
              <a:t>dynamic_cast</a:t>
            </a:r>
            <a:r>
              <a:rPr lang="en-US" altLang="zh-CN" sz="2200" b="1" dirty="0"/>
              <a:t> </a:t>
            </a:r>
            <a:r>
              <a:rPr lang="en-US" altLang="zh-CN" sz="2200" dirty="0"/>
              <a:t>to cast pointers or references to base class objects into pointers or references to derived or sibling base class objects. </a:t>
            </a:r>
            <a:endParaRPr lang="zh-CN" altLang="en-US" sz="2200" dirty="0"/>
          </a:p>
        </p:txBody>
      </p:sp>
      <p:pic>
        <p:nvPicPr>
          <p:cNvPr id="17" name="图片 16">
            <a:extLst>
              <a:ext uri="{FF2B5EF4-FFF2-40B4-BE49-F238E27FC236}">
                <a16:creationId xmlns:a16="http://schemas.microsoft.com/office/drawing/2014/main" id="{CC12A628-6D42-D6BD-B6A1-025190DDF540}"/>
              </a:ext>
            </a:extLst>
          </p:cNvPr>
          <p:cNvPicPr>
            <a:picLocks noChangeAspect="1"/>
          </p:cNvPicPr>
          <p:nvPr/>
        </p:nvPicPr>
        <p:blipFill>
          <a:blip r:embed="rId2"/>
          <a:stretch>
            <a:fillRect/>
          </a:stretch>
        </p:blipFill>
        <p:spPr>
          <a:xfrm>
            <a:off x="489016" y="4090259"/>
            <a:ext cx="4891918" cy="1070958"/>
          </a:xfrm>
          <a:prstGeom prst="rect">
            <a:avLst/>
          </a:prstGeom>
        </p:spPr>
      </p:pic>
      <p:pic>
        <p:nvPicPr>
          <p:cNvPr id="19" name="图片 18">
            <a:extLst>
              <a:ext uri="{FF2B5EF4-FFF2-40B4-BE49-F238E27FC236}">
                <a16:creationId xmlns:a16="http://schemas.microsoft.com/office/drawing/2014/main" id="{D07028AC-D397-84E4-B96A-77567C634055}"/>
              </a:ext>
            </a:extLst>
          </p:cNvPr>
          <p:cNvPicPr>
            <a:picLocks noChangeAspect="1"/>
          </p:cNvPicPr>
          <p:nvPr/>
        </p:nvPicPr>
        <p:blipFill>
          <a:blip r:embed="rId3"/>
          <a:stretch>
            <a:fillRect/>
          </a:stretch>
        </p:blipFill>
        <p:spPr>
          <a:xfrm>
            <a:off x="5573185" y="3951815"/>
            <a:ext cx="6273773" cy="1331815"/>
          </a:xfrm>
          <a:prstGeom prst="rect">
            <a:avLst/>
          </a:prstGeom>
        </p:spPr>
      </p:pic>
      <p:sp>
        <p:nvSpPr>
          <p:cNvPr id="20" name="矩形 19">
            <a:extLst>
              <a:ext uri="{FF2B5EF4-FFF2-40B4-BE49-F238E27FC236}">
                <a16:creationId xmlns:a16="http://schemas.microsoft.com/office/drawing/2014/main" id="{AF70A07D-F271-E2BC-AC28-DEFD7D34F95A}"/>
              </a:ext>
            </a:extLst>
          </p:cNvPr>
          <p:cNvSpPr/>
          <p:nvPr/>
        </p:nvSpPr>
        <p:spPr>
          <a:xfrm>
            <a:off x="1456022" y="4839317"/>
            <a:ext cx="2614072"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sp>
        <p:nvSpPr>
          <p:cNvPr id="21" name="矩形 20">
            <a:extLst>
              <a:ext uri="{FF2B5EF4-FFF2-40B4-BE49-F238E27FC236}">
                <a16:creationId xmlns:a16="http://schemas.microsoft.com/office/drawing/2014/main" id="{5F287918-B611-1445-E3DA-E66575A1E63A}"/>
              </a:ext>
            </a:extLst>
          </p:cNvPr>
          <p:cNvSpPr/>
          <p:nvPr/>
        </p:nvSpPr>
        <p:spPr>
          <a:xfrm>
            <a:off x="8317961" y="4465052"/>
            <a:ext cx="2418017"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nvGrpSpPr>
          <p:cNvPr id="26" name="组合 25">
            <a:extLst>
              <a:ext uri="{FF2B5EF4-FFF2-40B4-BE49-F238E27FC236}">
                <a16:creationId xmlns:a16="http://schemas.microsoft.com/office/drawing/2014/main" id="{40F09FE3-157A-2B4D-366C-C605AE5C261C}"/>
              </a:ext>
            </a:extLst>
          </p:cNvPr>
          <p:cNvGrpSpPr/>
          <p:nvPr/>
        </p:nvGrpSpPr>
        <p:grpSpPr>
          <a:xfrm>
            <a:off x="5442482" y="4343924"/>
            <a:ext cx="6451091" cy="1567135"/>
            <a:chOff x="5886301" y="5146402"/>
            <a:chExt cx="7108146" cy="1726751"/>
          </a:xfrm>
        </p:grpSpPr>
        <p:cxnSp>
          <p:nvCxnSpPr>
            <p:cNvPr id="23" name="直接箭头连接符 22">
              <a:extLst>
                <a:ext uri="{FF2B5EF4-FFF2-40B4-BE49-F238E27FC236}">
                  <a16:creationId xmlns:a16="http://schemas.microsoft.com/office/drawing/2014/main" id="{A80E323B-946C-3B32-74F9-ED5F2710B0D7}"/>
                </a:ext>
              </a:extLst>
            </p:cNvPr>
            <p:cNvCxnSpPr>
              <a:cxnSpLocks/>
            </p:cNvCxnSpPr>
            <p:nvPr/>
          </p:nvCxnSpPr>
          <p:spPr>
            <a:xfrm flipH="1" flipV="1">
              <a:off x="6174333" y="6154514"/>
              <a:ext cx="239402" cy="1628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575E48D0-0411-95C8-DA66-41C421B91B42}"/>
                </a:ext>
              </a:extLst>
            </p:cNvPr>
            <p:cNvGrpSpPr/>
            <p:nvPr/>
          </p:nvGrpSpPr>
          <p:grpSpPr>
            <a:xfrm>
              <a:off x="5886301" y="5146402"/>
              <a:ext cx="7108146" cy="1726751"/>
              <a:chOff x="5886301" y="5650457"/>
              <a:chExt cx="7108146" cy="1726751"/>
            </a:xfrm>
          </p:grpSpPr>
          <p:sp>
            <p:nvSpPr>
              <p:cNvPr id="22" name="矩形 21">
                <a:extLst>
                  <a:ext uri="{FF2B5EF4-FFF2-40B4-BE49-F238E27FC236}">
                    <a16:creationId xmlns:a16="http://schemas.microsoft.com/office/drawing/2014/main" id="{9F0BCC12-ED10-5FB6-07DD-44C604D4EAAE}"/>
                  </a:ext>
                </a:extLst>
              </p:cNvPr>
              <p:cNvSpPr/>
              <p:nvPr/>
            </p:nvSpPr>
            <p:spPr>
              <a:xfrm>
                <a:off x="5886301" y="5650457"/>
                <a:ext cx="1080120" cy="10656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sp>
            <p:nvSpPr>
              <p:cNvPr id="24" name="文本框 23">
                <a:extLst>
                  <a:ext uri="{FF2B5EF4-FFF2-40B4-BE49-F238E27FC236}">
                    <a16:creationId xmlns:a16="http://schemas.microsoft.com/office/drawing/2014/main" id="{2D30EFE5-5A42-7B76-0145-1B2BAD9AFEA1}"/>
                  </a:ext>
                </a:extLst>
              </p:cNvPr>
              <p:cNvSpPr txBox="1"/>
              <p:nvPr/>
            </p:nvSpPr>
            <p:spPr>
              <a:xfrm>
                <a:off x="6390357" y="6721286"/>
                <a:ext cx="6604090" cy="655922"/>
              </a:xfrm>
              <a:prstGeom prst="rect">
                <a:avLst/>
              </a:prstGeom>
              <a:noFill/>
            </p:spPr>
            <p:txBody>
              <a:bodyPr wrap="none" rtlCol="0">
                <a:spAutoFit/>
              </a:bodyPr>
              <a:lstStyle/>
              <a:p>
                <a:r>
                  <a:rPr lang="en-US" altLang="zh-CN" sz="1634" dirty="0"/>
                  <a:t>When failing to cast a reference, </a:t>
                </a:r>
                <a:r>
                  <a:rPr lang="en-US" altLang="zh-CN" sz="1634" dirty="0" err="1"/>
                  <a:t>dynamic_cast</a:t>
                </a:r>
                <a:r>
                  <a:rPr lang="en-US" altLang="zh-CN" sz="1634" dirty="0"/>
                  <a:t> throws </a:t>
                </a:r>
                <a:r>
                  <a:rPr lang="en-US" altLang="zh-CN" sz="1634" b="1" i="1" dirty="0"/>
                  <a:t>std::</a:t>
                </a:r>
                <a:r>
                  <a:rPr lang="en-US" altLang="zh-CN" sz="1634" b="1" i="1" dirty="0" err="1"/>
                  <a:t>bad_cast</a:t>
                </a:r>
                <a:endParaRPr lang="en-US" altLang="zh-CN" sz="1634" b="1" i="1" dirty="0"/>
              </a:p>
              <a:p>
                <a:r>
                  <a:rPr lang="en-US" altLang="zh-CN" sz="1634" dirty="0"/>
                  <a:t>exception defined in the </a:t>
                </a:r>
                <a:r>
                  <a:rPr lang="en-US" altLang="zh-CN" sz="1634" b="1" i="1" dirty="0" err="1"/>
                  <a:t>typeinfo</a:t>
                </a:r>
                <a:r>
                  <a:rPr lang="en-US" altLang="zh-CN" sz="1634" dirty="0"/>
                  <a:t> header. </a:t>
                </a:r>
                <a:endParaRPr lang="zh-CN" altLang="en-US" sz="1634" dirty="0"/>
              </a:p>
            </p:txBody>
          </p:sp>
        </p:grpSp>
      </p:grpSp>
      <p:sp>
        <p:nvSpPr>
          <p:cNvPr id="27" name="文本框 26">
            <a:extLst>
              <a:ext uri="{FF2B5EF4-FFF2-40B4-BE49-F238E27FC236}">
                <a16:creationId xmlns:a16="http://schemas.microsoft.com/office/drawing/2014/main" id="{D26500A0-C742-A992-3566-A632F90AA7E2}"/>
              </a:ext>
            </a:extLst>
          </p:cNvPr>
          <p:cNvSpPr txBox="1"/>
          <p:nvPr/>
        </p:nvSpPr>
        <p:spPr>
          <a:xfrm>
            <a:off x="1498779" y="5983108"/>
            <a:ext cx="10449393" cy="762645"/>
          </a:xfrm>
          <a:prstGeom prst="rect">
            <a:avLst/>
          </a:prstGeom>
          <a:noFill/>
        </p:spPr>
        <p:txBody>
          <a:bodyPr wrap="square" rtlCol="0">
            <a:spAutoFit/>
          </a:bodyPr>
          <a:lstStyle/>
          <a:p>
            <a:r>
              <a:rPr lang="en-US" altLang="zh-CN" sz="2178" b="1" dirty="0">
                <a:solidFill>
                  <a:srgbClr val="FF0000"/>
                </a:solidFill>
              </a:rPr>
              <a:t>Note:</a:t>
            </a:r>
            <a:r>
              <a:rPr lang="en-US" altLang="zh-CN" sz="2178" dirty="0"/>
              <a:t>  </a:t>
            </a:r>
            <a:r>
              <a:rPr lang="en-US" altLang="zh-CN" sz="2178" b="1" i="1" dirty="0" err="1"/>
              <a:t>dynamic_cast</a:t>
            </a:r>
            <a:r>
              <a:rPr lang="en-US" altLang="zh-CN" sz="2178" dirty="0" err="1"/>
              <a:t>s</a:t>
            </a:r>
            <a:r>
              <a:rPr lang="en-US" altLang="zh-CN" sz="2178" b="1" i="1" dirty="0"/>
              <a:t> </a:t>
            </a:r>
            <a:r>
              <a:rPr lang="en-US" altLang="zh-CN" sz="2178" dirty="0"/>
              <a:t>cannot be applied to types lacking virtual functions, nor can they cast away </a:t>
            </a:r>
            <a:r>
              <a:rPr lang="en-US" altLang="zh-CN" sz="2178" dirty="0" err="1"/>
              <a:t>constness</a:t>
            </a:r>
            <a:r>
              <a:rPr lang="en-US" altLang="zh-CN" sz="2178" dirty="0"/>
              <a:t>.</a:t>
            </a:r>
            <a:endParaRPr lang="zh-CN" altLang="en-US" sz="2178" dirty="0"/>
          </a:p>
        </p:txBody>
      </p:sp>
      <p:sp>
        <p:nvSpPr>
          <p:cNvPr id="28" name="文本框 27">
            <a:extLst>
              <a:ext uri="{FF2B5EF4-FFF2-40B4-BE49-F238E27FC236}">
                <a16:creationId xmlns:a16="http://schemas.microsoft.com/office/drawing/2014/main" id="{E6C6385F-CC38-EB25-3E9F-6A912E176D8D}"/>
              </a:ext>
            </a:extLst>
          </p:cNvPr>
          <p:cNvSpPr txBox="1"/>
          <p:nvPr/>
        </p:nvSpPr>
        <p:spPr>
          <a:xfrm>
            <a:off x="1586727" y="1451524"/>
            <a:ext cx="5997235" cy="455638"/>
          </a:xfrm>
          <a:prstGeom prst="rect">
            <a:avLst/>
          </a:prstGeom>
          <a:noFill/>
        </p:spPr>
        <p:txBody>
          <a:bodyPr wrap="square">
            <a:spAutoFit/>
          </a:bodyPr>
          <a:lstStyle/>
          <a:p>
            <a:r>
              <a:rPr lang="en-US" altLang="zh-CN" sz="2361" b="1" dirty="0" err="1">
                <a:solidFill>
                  <a:srgbClr val="00B0F0"/>
                </a:solidFill>
              </a:rPr>
              <a:t>dynamic_cast</a:t>
            </a:r>
            <a:r>
              <a:rPr lang="en-US" altLang="zh-CN" sz="2361" b="1" dirty="0">
                <a:solidFill>
                  <a:srgbClr val="00B0F0"/>
                </a:solidFill>
              </a:rPr>
              <a:t> &lt; type-name &gt; ( expression )</a:t>
            </a:r>
            <a:endParaRPr lang="zh-CN" altLang="en-US" sz="2361" b="1" dirty="0">
              <a:solidFill>
                <a:srgbClr val="00B0F0"/>
              </a:solidFill>
            </a:endParaRPr>
          </a:p>
        </p:txBody>
      </p:sp>
      <p:sp>
        <p:nvSpPr>
          <p:cNvPr id="29" name="文本框 28">
            <a:extLst>
              <a:ext uri="{FF2B5EF4-FFF2-40B4-BE49-F238E27FC236}">
                <a16:creationId xmlns:a16="http://schemas.microsoft.com/office/drawing/2014/main" id="{3EB4214C-F14C-E17A-7D56-49D47E3B3BC8}"/>
              </a:ext>
            </a:extLst>
          </p:cNvPr>
          <p:cNvSpPr txBox="1"/>
          <p:nvPr/>
        </p:nvSpPr>
        <p:spPr>
          <a:xfrm>
            <a:off x="1180293" y="2051688"/>
            <a:ext cx="10666665" cy="1768113"/>
          </a:xfrm>
          <a:prstGeom prst="rect">
            <a:avLst/>
          </a:prstGeom>
          <a:noFill/>
        </p:spPr>
        <p:txBody>
          <a:bodyPr wrap="square">
            <a:spAutoFit/>
          </a:bodyPr>
          <a:lstStyle/>
          <a:p>
            <a:r>
              <a:rPr lang="en-US" altLang="zh-CN" sz="2178" dirty="0"/>
              <a:t>In all cases, the type of </a:t>
            </a:r>
            <a:r>
              <a:rPr lang="en-US" altLang="zh-CN" sz="2178" b="1" i="1" dirty="0"/>
              <a:t>expression</a:t>
            </a:r>
            <a:r>
              <a:rPr lang="en-US" altLang="zh-CN" sz="2178" dirty="0"/>
              <a:t> must be either a class type that is publicly derived from the type-name type, a public base class of the type-name which points to the type-name, or the same as the type-name. If expression has one of these types, then the cast will succeed. Otherwise, the cast fails. If a </a:t>
            </a:r>
            <a:r>
              <a:rPr lang="en-US" altLang="zh-CN" sz="2178" b="1" i="1" dirty="0" err="1"/>
              <a:t>dynamic_cast</a:t>
            </a:r>
            <a:r>
              <a:rPr lang="en-US" altLang="zh-CN" sz="2178" b="1" i="1" dirty="0"/>
              <a:t> </a:t>
            </a:r>
            <a:r>
              <a:rPr lang="en-US" altLang="zh-CN" sz="2178" dirty="0"/>
              <a:t>to a pointer type fails, the result is 0. If a </a:t>
            </a:r>
            <a:r>
              <a:rPr lang="en-US" altLang="zh-CN" sz="2178" b="1" i="1" dirty="0" err="1"/>
              <a:t>dynamic_cast</a:t>
            </a:r>
            <a:r>
              <a:rPr lang="en-US" altLang="zh-CN" sz="2178" b="1" i="1" dirty="0"/>
              <a:t> </a:t>
            </a:r>
            <a:r>
              <a:rPr lang="en-US" altLang="zh-CN" sz="2178" dirty="0"/>
              <a:t>to a reference type fails, the operator throws an exception of type </a:t>
            </a:r>
            <a:r>
              <a:rPr lang="en-US" altLang="zh-CN" sz="2178" b="1" dirty="0" err="1"/>
              <a:t>bad_cast</a:t>
            </a:r>
            <a:r>
              <a:rPr lang="en-US" altLang="zh-CN" sz="2178" dirty="0"/>
              <a:t>.</a:t>
            </a:r>
            <a:endParaRPr lang="zh-CN" altLang="en-US" sz="2178" dirty="0"/>
          </a:p>
        </p:txBody>
      </p:sp>
    </p:spTree>
    <p:extLst>
      <p:ext uri="{BB962C8B-B14F-4D97-AF65-F5344CB8AC3E}">
        <p14:creationId xmlns:p14="http://schemas.microsoft.com/office/powerpoint/2010/main" val="2823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7"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72922D0-BCE0-4429-B2AC-BF17AA5292A2}"/>
              </a:ext>
            </a:extLst>
          </p:cNvPr>
          <p:cNvSpPr txBox="1"/>
          <p:nvPr/>
        </p:nvSpPr>
        <p:spPr>
          <a:xfrm>
            <a:off x="796853" y="1476502"/>
            <a:ext cx="8297001" cy="4114203"/>
          </a:xfrm>
          <a:prstGeom prst="rect">
            <a:avLst/>
          </a:prstGeom>
          <a:solidFill>
            <a:schemeClr val="bg2"/>
          </a:solidFill>
        </p:spPr>
        <p:txBody>
          <a:bodyPr wrap="square">
            <a:spAutoFit/>
          </a:bodyPr>
          <a:lstStyle/>
          <a:p>
            <a:r>
              <a:rPr lang="en-US" altLang="zh-CN" sz="2178" dirty="0">
                <a:solidFill>
                  <a:srgbClr val="000000"/>
                </a:solidFill>
              </a:rPr>
              <a:t>class B { ... };</a:t>
            </a:r>
          </a:p>
          <a:p>
            <a:r>
              <a:rPr lang="en-US" altLang="zh-CN" sz="2178" dirty="0">
                <a:solidFill>
                  <a:srgbClr val="000000"/>
                </a:solidFill>
              </a:rPr>
              <a:t>class D : public B { ... };</a:t>
            </a:r>
          </a:p>
          <a:p>
            <a:r>
              <a:rPr lang="en-US" altLang="zh-CN" sz="2178" dirty="0">
                <a:solidFill>
                  <a:srgbClr val="000000"/>
                </a:solidFill>
              </a:rPr>
              <a:t>void f()</a:t>
            </a:r>
          </a:p>
          <a:p>
            <a:r>
              <a:rPr lang="en-US" altLang="zh-CN" sz="2178" dirty="0">
                <a:solidFill>
                  <a:srgbClr val="000000"/>
                </a:solidFill>
              </a:rPr>
              <a:t>{</a:t>
            </a:r>
          </a:p>
          <a:p>
            <a:r>
              <a:rPr lang="en-US" altLang="zh-CN" sz="2178" dirty="0">
                <a:solidFill>
                  <a:srgbClr val="000000"/>
                </a:solidFill>
              </a:rPr>
              <a:t>   B* pb = new D;                     </a:t>
            </a:r>
          </a:p>
          <a:p>
            <a:r>
              <a:rPr lang="en-US" altLang="zh-CN" sz="2178" dirty="0">
                <a:solidFill>
                  <a:srgbClr val="000000"/>
                </a:solidFill>
              </a:rPr>
              <a:t>   B* pb2 = new B;</a:t>
            </a:r>
          </a:p>
          <a:p>
            <a:r>
              <a:rPr lang="en-US" altLang="zh-CN" sz="2178" dirty="0">
                <a:solidFill>
                  <a:srgbClr val="000000"/>
                </a:solidFill>
              </a:rPr>
              <a:t>   D* pd = </a:t>
            </a:r>
            <a:r>
              <a:rPr lang="en-US" altLang="zh-CN" sz="2178" dirty="0" err="1">
                <a:solidFill>
                  <a:srgbClr val="000000"/>
                </a:solidFill>
              </a:rPr>
              <a:t>dynamic_cast</a:t>
            </a:r>
            <a:r>
              <a:rPr lang="en-US" altLang="zh-CN" sz="2178" dirty="0">
                <a:solidFill>
                  <a:srgbClr val="000000"/>
                </a:solidFill>
              </a:rPr>
              <a:t>&lt;D*&gt;(pb);      </a:t>
            </a:r>
            <a:r>
              <a:rPr lang="en-US" altLang="zh-CN" sz="2178" dirty="0">
                <a:solidFill>
                  <a:srgbClr val="00B050"/>
                </a:solidFill>
              </a:rPr>
              <a:t>// ok: pb points to D</a:t>
            </a:r>
          </a:p>
          <a:p>
            <a:r>
              <a:rPr lang="en-US" altLang="zh-CN" sz="2178" dirty="0">
                <a:solidFill>
                  <a:srgbClr val="000000"/>
                </a:solidFill>
              </a:rPr>
              <a:t>   ...</a:t>
            </a:r>
          </a:p>
          <a:p>
            <a:r>
              <a:rPr lang="en-US" altLang="zh-CN" sz="2178" dirty="0">
                <a:solidFill>
                  <a:srgbClr val="000000"/>
                </a:solidFill>
              </a:rPr>
              <a:t>   D* pd2 = </a:t>
            </a:r>
            <a:r>
              <a:rPr lang="en-US" altLang="zh-CN" sz="2178" dirty="0" err="1">
                <a:solidFill>
                  <a:srgbClr val="000000"/>
                </a:solidFill>
              </a:rPr>
              <a:t>dynamic_cast</a:t>
            </a:r>
            <a:r>
              <a:rPr lang="en-US" altLang="zh-CN" sz="2178" dirty="0">
                <a:solidFill>
                  <a:srgbClr val="000000"/>
                </a:solidFill>
              </a:rPr>
              <a:t>&lt;D*&gt;(pb2);   </a:t>
            </a:r>
            <a:r>
              <a:rPr lang="en-US" altLang="zh-CN" sz="2178" dirty="0">
                <a:solidFill>
                  <a:srgbClr val="00B050"/>
                </a:solidFill>
              </a:rPr>
              <a:t>// fail,pb2 points to B not D</a:t>
            </a:r>
          </a:p>
          <a:p>
            <a:r>
              <a:rPr lang="en-US" altLang="zh-CN" sz="2178" dirty="0">
                <a:solidFill>
                  <a:srgbClr val="000000"/>
                </a:solidFill>
              </a:rPr>
              <a:t>                                                                  </a:t>
            </a:r>
            <a:r>
              <a:rPr lang="en-US" altLang="zh-CN" sz="2178" dirty="0">
                <a:solidFill>
                  <a:srgbClr val="00B050"/>
                </a:solidFill>
              </a:rPr>
              <a:t>// </a:t>
            </a:r>
            <a:r>
              <a:rPr lang="zh-CN" altLang="en-US" sz="2178" dirty="0">
                <a:solidFill>
                  <a:srgbClr val="00B050"/>
                </a:solidFill>
              </a:rPr>
              <a:t> </a:t>
            </a:r>
            <a:r>
              <a:rPr lang="en-US" altLang="zh-CN" sz="2178" dirty="0">
                <a:solidFill>
                  <a:srgbClr val="00B050"/>
                </a:solidFill>
              </a:rPr>
              <a:t>pd2 is</a:t>
            </a:r>
            <a:r>
              <a:rPr lang="zh-CN" altLang="en-US" sz="2178" dirty="0">
                <a:solidFill>
                  <a:srgbClr val="00B050"/>
                </a:solidFill>
              </a:rPr>
              <a:t> </a:t>
            </a:r>
            <a:r>
              <a:rPr lang="en-US" altLang="zh-CN" sz="2178" dirty="0">
                <a:solidFill>
                  <a:srgbClr val="00B050"/>
                </a:solidFill>
              </a:rPr>
              <a:t>NULL</a:t>
            </a:r>
          </a:p>
          <a:p>
            <a:r>
              <a:rPr lang="en-US" altLang="zh-CN" sz="2178" dirty="0">
                <a:solidFill>
                  <a:srgbClr val="000000"/>
                </a:solidFill>
              </a:rPr>
              <a:t>   ...</a:t>
            </a:r>
          </a:p>
          <a:p>
            <a:r>
              <a:rPr lang="en-US" altLang="zh-CN" sz="2178" dirty="0">
                <a:solidFill>
                  <a:srgbClr val="000000"/>
                </a:solidFill>
              </a:rPr>
              <a:t>}</a:t>
            </a:r>
          </a:p>
        </p:txBody>
      </p:sp>
      <p:grpSp>
        <p:nvGrpSpPr>
          <p:cNvPr id="9" name="组合 8">
            <a:extLst>
              <a:ext uri="{FF2B5EF4-FFF2-40B4-BE49-F238E27FC236}">
                <a16:creationId xmlns:a16="http://schemas.microsoft.com/office/drawing/2014/main" id="{B46E751F-31D3-4EB0-98C5-E18D5DAC7B58}"/>
              </a:ext>
            </a:extLst>
          </p:cNvPr>
          <p:cNvGrpSpPr/>
          <p:nvPr/>
        </p:nvGrpSpPr>
        <p:grpSpPr>
          <a:xfrm>
            <a:off x="1387607" y="892301"/>
            <a:ext cx="10261976" cy="584201"/>
            <a:chOff x="1308847" y="849868"/>
            <a:chExt cx="10433632" cy="593973"/>
          </a:xfrm>
        </p:grpSpPr>
        <p:cxnSp>
          <p:nvCxnSpPr>
            <p:cNvPr id="7" name="直接箭头连接符 6">
              <a:extLst>
                <a:ext uri="{FF2B5EF4-FFF2-40B4-BE49-F238E27FC236}">
                  <a16:creationId xmlns:a16="http://schemas.microsoft.com/office/drawing/2014/main" id="{82B0862F-1A5A-489E-90EC-8BED92BABB79}"/>
                </a:ext>
              </a:extLst>
            </p:cNvPr>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F58F2E-2C7A-4E64-857C-18BB86A4F25F}"/>
                </a:ext>
              </a:extLst>
            </p:cNvPr>
            <p:cNvSpPr txBox="1"/>
            <p:nvPr/>
          </p:nvSpPr>
          <p:spPr>
            <a:xfrm>
              <a:off x="1308847" y="849868"/>
              <a:ext cx="10433632" cy="447939"/>
            </a:xfrm>
            <a:prstGeom prst="rect">
              <a:avLst/>
            </a:prstGeom>
            <a:noFill/>
          </p:spPr>
          <p:txBody>
            <a:bodyPr wrap="none" rtlCol="0">
              <a:spAutoFit/>
            </a:bodyPr>
            <a:lstStyle/>
            <a:p>
              <a:r>
                <a:rPr lang="en-US" altLang="zh-CN" sz="2263" dirty="0"/>
                <a:t>There must be at least one virtual function in the class B, otherwise it fails to compile.</a:t>
              </a:r>
              <a:endParaRPr lang="zh-CN" altLang="en-US" sz="2263" dirty="0"/>
            </a:p>
          </p:txBody>
        </p:sp>
      </p:grpSp>
    </p:spTree>
    <p:extLst>
      <p:ext uri="{BB962C8B-B14F-4D97-AF65-F5344CB8AC3E}">
        <p14:creationId xmlns:p14="http://schemas.microsoft.com/office/powerpoint/2010/main" val="137498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Friend </a:t>
            </a:r>
            <a:r>
              <a:rPr lang="en-US" altLang="zh-CN" sz="4000" b="1" i="0" dirty="0" err="1">
                <a:solidFill>
                  <a:srgbClr val="24292F"/>
                </a:solidFill>
                <a:effectLst/>
                <a:cs typeface="+mj-lt"/>
              </a:rPr>
              <a:t>classes</a:t>
            </a:r>
            <a:r>
              <a:rPr lang="en-US" altLang="zh-CN" sz="4000" b="1" dirty="0" err="1">
                <a:solidFill>
                  <a:srgbClr val="24292F"/>
                </a:solidFill>
                <a:cs typeface="+mj-lt"/>
              </a:rPr>
              <a:t>,</a:t>
            </a:r>
            <a:r>
              <a:rPr lang="en-US" altLang="zh-CN" sz="4000" b="1" i="0" dirty="0" err="1">
                <a:solidFill>
                  <a:srgbClr val="24292F"/>
                </a:solidFill>
                <a:effectLst/>
                <a:cs typeface="+mj-lt"/>
              </a:rPr>
              <a:t>Nested</a:t>
            </a:r>
            <a:r>
              <a:rPr lang="en-US" altLang="zh-CN" sz="4000" b="1" i="0" dirty="0">
                <a:solidFill>
                  <a:srgbClr val="24292F"/>
                </a:solidFill>
                <a:effectLst/>
                <a:cs typeface="+mj-lt"/>
              </a:rPr>
              <a:t> classes and RTTI</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dirty="0">
                <a:sym typeface="+mn-ea"/>
              </a:rPr>
              <a:t>Friend class</a:t>
            </a:r>
          </a:p>
          <a:p>
            <a:pPr marL="285750" indent="-285750">
              <a:buFont typeface="Arial" panose="020B0604020202020204" pitchFamily="34" charset="0"/>
              <a:buChar char="•"/>
            </a:pPr>
            <a:r>
              <a:rPr lang="en-US" altLang="zh-CN" dirty="0">
                <a:sym typeface="+mn-ea"/>
              </a:rPr>
              <a:t>Nested class</a:t>
            </a:r>
          </a:p>
          <a:p>
            <a:pPr marL="285750" indent="-285750">
              <a:buFont typeface="Arial" panose="020B0604020202020204" pitchFamily="34" charset="0"/>
              <a:buChar char="•"/>
            </a:pPr>
            <a:r>
              <a:rPr lang="en-US" altLang="zh-CN" dirty="0">
                <a:sym typeface="+mn-ea"/>
              </a:rPr>
              <a:t>RTTI</a:t>
            </a: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8A0F8EF-6EA3-4A6E-8411-D74440D9B90D}"/>
              </a:ext>
            </a:extLst>
          </p:cNvPr>
          <p:cNvSpPr txBox="1"/>
          <p:nvPr/>
        </p:nvSpPr>
        <p:spPr>
          <a:xfrm>
            <a:off x="1325886" y="828313"/>
            <a:ext cx="9672486" cy="1545551"/>
          </a:xfrm>
          <a:prstGeom prst="rect">
            <a:avLst/>
          </a:prstGeom>
          <a:noFill/>
        </p:spPr>
        <p:txBody>
          <a:bodyPr wrap="square">
            <a:spAutoFit/>
          </a:bodyPr>
          <a:lstStyle/>
          <a:p>
            <a:r>
              <a:rPr lang="en-US" altLang="zh-CN" sz="2361" dirty="0"/>
              <a:t>if (Derived *</a:t>
            </a:r>
            <a:r>
              <a:rPr lang="en-US" altLang="zh-CN" sz="2361" dirty="0" err="1"/>
              <a:t>dp</a:t>
            </a:r>
            <a:r>
              <a:rPr lang="en-US" altLang="zh-CN" sz="2361" dirty="0"/>
              <a:t> = </a:t>
            </a:r>
            <a:r>
              <a:rPr lang="en-US" altLang="zh-CN" sz="2361" dirty="0" err="1"/>
              <a:t>dynamic_cast</a:t>
            </a:r>
            <a:r>
              <a:rPr lang="en-US" altLang="zh-CN" sz="2361" dirty="0"/>
              <a:t>&lt;Derived*&gt;(bp))   </a:t>
            </a:r>
            <a:r>
              <a:rPr lang="en-US" altLang="zh-CN" sz="1967" dirty="0">
                <a:solidFill>
                  <a:srgbClr val="00B050"/>
                </a:solidFill>
              </a:rPr>
              <a:t>//bp is a base class pointer</a:t>
            </a:r>
          </a:p>
          <a:p>
            <a:r>
              <a:rPr lang="en-US" altLang="zh-CN" sz="2361" dirty="0"/>
              <a:t>{ </a:t>
            </a:r>
          </a:p>
          <a:p>
            <a:r>
              <a:rPr lang="en-US" altLang="zh-CN" sz="2361" dirty="0">
                <a:solidFill>
                  <a:srgbClr val="00B050"/>
                </a:solidFill>
              </a:rPr>
              <a:t>        </a:t>
            </a:r>
          </a:p>
          <a:p>
            <a:r>
              <a:rPr lang="en-US" altLang="zh-CN" sz="2361" dirty="0"/>
              <a:t>} </a:t>
            </a:r>
            <a:endParaRPr lang="zh-CN" altLang="en-US" sz="2361" dirty="0"/>
          </a:p>
        </p:txBody>
      </p:sp>
      <p:grpSp>
        <p:nvGrpSpPr>
          <p:cNvPr id="8" name="组合 7">
            <a:extLst>
              <a:ext uri="{FF2B5EF4-FFF2-40B4-BE49-F238E27FC236}">
                <a16:creationId xmlns:a16="http://schemas.microsoft.com/office/drawing/2014/main" id="{0AD68BA8-F89D-4532-B5C1-13908BA2F4DE}"/>
              </a:ext>
            </a:extLst>
          </p:cNvPr>
          <p:cNvGrpSpPr/>
          <p:nvPr/>
        </p:nvGrpSpPr>
        <p:grpSpPr>
          <a:xfrm>
            <a:off x="1431694" y="398530"/>
            <a:ext cx="7963398" cy="584201"/>
            <a:chOff x="1308847" y="849868"/>
            <a:chExt cx="8096604" cy="593973"/>
          </a:xfrm>
        </p:grpSpPr>
        <p:cxnSp>
          <p:nvCxnSpPr>
            <p:cNvPr id="10" name="直接箭头连接符 9">
              <a:extLst>
                <a:ext uri="{FF2B5EF4-FFF2-40B4-BE49-F238E27FC236}">
                  <a16:creationId xmlns:a16="http://schemas.microsoft.com/office/drawing/2014/main" id="{C1A8CD30-82BB-4637-A959-85649D4A4AD4}"/>
                </a:ext>
              </a:extLst>
            </p:cNvPr>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66A7263-CFE8-4AE1-BE81-E2BB1E2C9FCD}"/>
                </a:ext>
              </a:extLst>
            </p:cNvPr>
            <p:cNvSpPr txBox="1"/>
            <p:nvPr/>
          </p:nvSpPr>
          <p:spPr>
            <a:xfrm>
              <a:off x="1308847" y="849868"/>
              <a:ext cx="8096604" cy="447939"/>
            </a:xfrm>
            <a:prstGeom prst="rect">
              <a:avLst/>
            </a:prstGeom>
            <a:noFill/>
          </p:spPr>
          <p:txBody>
            <a:bodyPr wrap="none" rtlCol="0">
              <a:spAutoFit/>
            </a:bodyPr>
            <a:lstStyle/>
            <a:p>
              <a:r>
                <a:rPr lang="en-US" altLang="zh-CN" sz="2263" dirty="0"/>
                <a:t>You</a:t>
              </a:r>
              <a:r>
                <a:rPr lang="zh-CN" altLang="en-US" sz="2263" dirty="0"/>
                <a:t> </a:t>
              </a:r>
              <a:r>
                <a:rPr lang="en-US" altLang="zh-CN" sz="2263" dirty="0"/>
                <a:t>can</a:t>
              </a:r>
              <a:r>
                <a:rPr lang="zh-CN" altLang="en-US" sz="2263" dirty="0"/>
                <a:t> </a:t>
              </a:r>
              <a:r>
                <a:rPr lang="en-US" altLang="zh-CN" sz="2263" dirty="0"/>
                <a:t>check</a:t>
              </a:r>
              <a:r>
                <a:rPr lang="zh-CN" altLang="en-US" sz="2263" dirty="0"/>
                <a:t> </a:t>
              </a:r>
              <a:r>
                <a:rPr lang="en-US" altLang="zh-CN" sz="2263" dirty="0"/>
                <a:t>whether</a:t>
              </a:r>
              <a:r>
                <a:rPr lang="zh-CN" altLang="en-US" sz="2263" dirty="0"/>
                <a:t> </a:t>
              </a:r>
              <a:r>
                <a:rPr lang="en-US" altLang="zh-CN" sz="2263" dirty="0"/>
                <a:t>the</a:t>
              </a:r>
              <a:r>
                <a:rPr lang="zh-CN" altLang="en-US" sz="2263" dirty="0"/>
                <a:t> </a:t>
              </a:r>
              <a:r>
                <a:rPr lang="en-US" altLang="zh-CN" sz="2263" dirty="0"/>
                <a:t>downcast</a:t>
              </a:r>
              <a:r>
                <a:rPr lang="zh-CN" altLang="en-US" sz="2263" dirty="0"/>
                <a:t> </a:t>
              </a:r>
              <a:r>
                <a:rPr lang="en-US" altLang="zh-CN" sz="2263" dirty="0"/>
                <a:t>is</a:t>
              </a:r>
              <a:r>
                <a:rPr lang="zh-CN" altLang="en-US" sz="2263" dirty="0"/>
                <a:t> </a:t>
              </a:r>
              <a:r>
                <a:rPr lang="en-US" altLang="zh-CN" sz="2263" dirty="0"/>
                <a:t>successful by if statement.</a:t>
              </a:r>
              <a:endParaRPr lang="zh-CN" altLang="en-US" sz="2263" dirty="0"/>
            </a:p>
          </p:txBody>
        </p:sp>
      </p:grpSp>
      <p:grpSp>
        <p:nvGrpSpPr>
          <p:cNvPr id="14" name="组合 13">
            <a:extLst>
              <a:ext uri="{FF2B5EF4-FFF2-40B4-BE49-F238E27FC236}">
                <a16:creationId xmlns:a16="http://schemas.microsoft.com/office/drawing/2014/main" id="{C9B3CC9B-F55A-4ED2-A370-AAA0937F6765}"/>
              </a:ext>
            </a:extLst>
          </p:cNvPr>
          <p:cNvGrpSpPr/>
          <p:nvPr/>
        </p:nvGrpSpPr>
        <p:grpSpPr>
          <a:xfrm>
            <a:off x="2031263" y="1211469"/>
            <a:ext cx="9672486" cy="1185629"/>
            <a:chOff x="1963270" y="1676400"/>
            <a:chExt cx="9834282" cy="1205461"/>
          </a:xfrm>
        </p:grpSpPr>
        <p:sp>
          <p:nvSpPr>
            <p:cNvPr id="12" name="文本框 11">
              <a:extLst>
                <a:ext uri="{FF2B5EF4-FFF2-40B4-BE49-F238E27FC236}">
                  <a16:creationId xmlns:a16="http://schemas.microsoft.com/office/drawing/2014/main" id="{8B304F60-7214-4473-BDA8-1B7DB716D990}"/>
                </a:ext>
              </a:extLst>
            </p:cNvPr>
            <p:cNvSpPr txBox="1"/>
            <p:nvPr/>
          </p:nvSpPr>
          <p:spPr>
            <a:xfrm>
              <a:off x="1963270" y="1864659"/>
              <a:ext cx="9834282" cy="1017202"/>
            </a:xfrm>
            <a:prstGeom prst="rect">
              <a:avLst/>
            </a:prstGeom>
            <a:noFill/>
          </p:spPr>
          <p:txBody>
            <a:bodyPr wrap="square">
              <a:spAutoFit/>
            </a:bodyPr>
            <a:lstStyle/>
            <a:p>
              <a:r>
                <a:rPr lang="en-US" altLang="zh-CN" sz="1967" dirty="0"/>
                <a:t>If </a:t>
              </a:r>
              <a:r>
                <a:rPr lang="en-US" altLang="zh-CN" sz="1967" b="1" dirty="0"/>
                <a:t>bp</a:t>
              </a:r>
              <a:r>
                <a:rPr lang="en-US" altLang="zh-CN" sz="1967" dirty="0"/>
                <a:t> points to a Derived object, then the cast will initialize </a:t>
              </a:r>
              <a:r>
                <a:rPr lang="en-US" altLang="zh-CN" sz="1967" dirty="0" err="1"/>
                <a:t>dp</a:t>
              </a:r>
              <a:r>
                <a:rPr lang="en-US" altLang="zh-CN" sz="1967" dirty="0"/>
                <a:t> to point to the Derived object to which bp points. In this case, it is safe for the code inside the if to use Derived operations. Otherwise, the result of the cast is 0.</a:t>
              </a:r>
              <a:endParaRPr lang="zh-CN" altLang="en-US" sz="1967" dirty="0"/>
            </a:p>
          </p:txBody>
        </p:sp>
        <p:cxnSp>
          <p:nvCxnSpPr>
            <p:cNvPr id="13" name="直接箭头连接符 12">
              <a:extLst>
                <a:ext uri="{FF2B5EF4-FFF2-40B4-BE49-F238E27FC236}">
                  <a16:creationId xmlns:a16="http://schemas.microsoft.com/office/drawing/2014/main" id="{057D353A-6ED0-4584-9BE8-DA0A0B0A67EA}"/>
                </a:ext>
              </a:extLst>
            </p:cNvPr>
            <p:cNvCxnSpPr>
              <a:cxnSpLocks/>
            </p:cNvCxnSpPr>
            <p:nvPr/>
          </p:nvCxnSpPr>
          <p:spPr>
            <a:xfrm flipH="1" flipV="1">
              <a:off x="6808694" y="1676400"/>
              <a:ext cx="143434" cy="1882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图片 8">
            <a:extLst>
              <a:ext uri="{FF2B5EF4-FFF2-40B4-BE49-F238E27FC236}">
                <a16:creationId xmlns:a16="http://schemas.microsoft.com/office/drawing/2014/main" id="{C6A57003-A7E8-42EF-B5CF-5FE645FD2BAB}"/>
              </a:ext>
            </a:extLst>
          </p:cNvPr>
          <p:cNvPicPr>
            <a:picLocks noChangeAspect="1"/>
          </p:cNvPicPr>
          <p:nvPr/>
        </p:nvPicPr>
        <p:blipFill>
          <a:blip r:embed="rId2"/>
          <a:stretch>
            <a:fillRect/>
          </a:stretch>
        </p:blipFill>
        <p:spPr>
          <a:xfrm>
            <a:off x="7357728" y="2584208"/>
            <a:ext cx="4194516" cy="2877163"/>
          </a:xfrm>
          <a:prstGeom prst="rect">
            <a:avLst/>
          </a:prstGeom>
        </p:spPr>
      </p:pic>
      <p:pic>
        <p:nvPicPr>
          <p:cNvPr id="18" name="图片 17">
            <a:extLst>
              <a:ext uri="{FF2B5EF4-FFF2-40B4-BE49-F238E27FC236}">
                <a16:creationId xmlns:a16="http://schemas.microsoft.com/office/drawing/2014/main" id="{41811465-A723-4696-8730-90C51E1610AF}"/>
              </a:ext>
            </a:extLst>
          </p:cNvPr>
          <p:cNvPicPr>
            <a:picLocks noChangeAspect="1"/>
          </p:cNvPicPr>
          <p:nvPr/>
        </p:nvPicPr>
        <p:blipFill>
          <a:blip r:embed="rId3"/>
          <a:stretch>
            <a:fillRect/>
          </a:stretch>
        </p:blipFill>
        <p:spPr>
          <a:xfrm>
            <a:off x="1034920" y="2438675"/>
            <a:ext cx="3238851" cy="3961685"/>
          </a:xfrm>
          <a:prstGeom prst="rect">
            <a:avLst/>
          </a:prstGeom>
        </p:spPr>
      </p:pic>
      <p:pic>
        <p:nvPicPr>
          <p:cNvPr id="20" name="图片 19">
            <a:extLst>
              <a:ext uri="{FF2B5EF4-FFF2-40B4-BE49-F238E27FC236}">
                <a16:creationId xmlns:a16="http://schemas.microsoft.com/office/drawing/2014/main" id="{11070992-8D15-4042-BB83-87BF8AF5A65C}"/>
              </a:ext>
            </a:extLst>
          </p:cNvPr>
          <p:cNvPicPr>
            <a:picLocks noChangeAspect="1"/>
          </p:cNvPicPr>
          <p:nvPr/>
        </p:nvPicPr>
        <p:blipFill>
          <a:blip r:embed="rId4"/>
          <a:stretch>
            <a:fillRect/>
          </a:stretch>
        </p:blipFill>
        <p:spPr>
          <a:xfrm>
            <a:off x="4564201" y="2783444"/>
            <a:ext cx="2503097" cy="2362193"/>
          </a:xfrm>
          <a:prstGeom prst="rect">
            <a:avLst/>
          </a:prstGeom>
        </p:spPr>
      </p:pic>
      <p:grpSp>
        <p:nvGrpSpPr>
          <p:cNvPr id="25" name="组合 24">
            <a:extLst>
              <a:ext uri="{FF2B5EF4-FFF2-40B4-BE49-F238E27FC236}">
                <a16:creationId xmlns:a16="http://schemas.microsoft.com/office/drawing/2014/main" id="{008B2CEA-6DAA-4B0D-ACF6-BCD84475FF4D}"/>
              </a:ext>
            </a:extLst>
          </p:cNvPr>
          <p:cNvGrpSpPr/>
          <p:nvPr/>
        </p:nvGrpSpPr>
        <p:grpSpPr>
          <a:xfrm>
            <a:off x="4685246" y="4022792"/>
            <a:ext cx="2678362" cy="2291065"/>
            <a:chOff x="4661646" y="4032722"/>
            <a:chExt cx="2723164" cy="2329388"/>
          </a:xfrm>
        </p:grpSpPr>
        <p:sp>
          <p:nvSpPr>
            <p:cNvPr id="21" name="椭圆 20">
              <a:extLst>
                <a:ext uri="{FF2B5EF4-FFF2-40B4-BE49-F238E27FC236}">
                  <a16:creationId xmlns:a16="http://schemas.microsoft.com/office/drawing/2014/main" id="{FF82CCE3-171F-4E14-BED7-C0B66F925BB7}"/>
                </a:ext>
              </a:extLst>
            </p:cNvPr>
            <p:cNvSpPr/>
            <p:nvPr/>
          </p:nvSpPr>
          <p:spPr>
            <a:xfrm>
              <a:off x="4858871" y="4032722"/>
              <a:ext cx="1237129"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23" name="直接箭头连接符 22">
              <a:extLst>
                <a:ext uri="{FF2B5EF4-FFF2-40B4-BE49-F238E27FC236}">
                  <a16:creationId xmlns:a16="http://schemas.microsoft.com/office/drawing/2014/main" id="{53936563-FF3A-409F-8E1D-DA41AAF6C63B}"/>
                </a:ext>
              </a:extLst>
            </p:cNvPr>
            <p:cNvCxnSpPr>
              <a:stCxn id="21" idx="4"/>
            </p:cNvCxnSpPr>
            <p:nvPr/>
          </p:nvCxnSpPr>
          <p:spPr>
            <a:xfrm flipH="1">
              <a:off x="5208494" y="4312024"/>
              <a:ext cx="26894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D1A51F3-F746-45A1-A20A-67CE3D235803}"/>
                </a:ext>
              </a:extLst>
            </p:cNvPr>
            <p:cNvSpPr txBox="1"/>
            <p:nvPr/>
          </p:nvSpPr>
          <p:spPr>
            <a:xfrm>
              <a:off x="4661646" y="5416294"/>
              <a:ext cx="2723164" cy="945816"/>
            </a:xfrm>
            <a:prstGeom prst="rect">
              <a:avLst/>
            </a:prstGeom>
            <a:noFill/>
          </p:spPr>
          <p:txBody>
            <a:bodyPr wrap="none" rtlCol="0">
              <a:spAutoFit/>
            </a:bodyPr>
            <a:lstStyle/>
            <a:p>
              <a:r>
                <a:rPr lang="en-US" altLang="zh-CN" sz="1815" dirty="0"/>
                <a:t>Invoke the show() of base</a:t>
              </a:r>
            </a:p>
            <a:p>
              <a:r>
                <a:rPr lang="en-US" altLang="zh-CN" sz="1815" dirty="0"/>
                <a:t>class, though </a:t>
              </a:r>
              <a:r>
                <a:rPr lang="en-US" altLang="zh-CN" sz="1815" dirty="0" err="1"/>
                <a:t>pBase</a:t>
              </a:r>
              <a:r>
                <a:rPr lang="en-US" altLang="zh-CN" sz="1815" dirty="0"/>
                <a:t> points</a:t>
              </a:r>
            </a:p>
            <a:p>
              <a:r>
                <a:rPr lang="en-US" altLang="zh-CN" sz="1815" dirty="0"/>
                <a:t>to the derived object.</a:t>
              </a:r>
              <a:endParaRPr lang="zh-CN" altLang="en-US" sz="1815" dirty="0"/>
            </a:p>
          </p:txBody>
        </p:sp>
      </p:grpSp>
      <p:grpSp>
        <p:nvGrpSpPr>
          <p:cNvPr id="26" name="组合 25">
            <a:extLst>
              <a:ext uri="{FF2B5EF4-FFF2-40B4-BE49-F238E27FC236}">
                <a16:creationId xmlns:a16="http://schemas.microsoft.com/office/drawing/2014/main" id="{0D453D81-65B7-4262-95A7-3A59E9E3CE77}"/>
              </a:ext>
            </a:extLst>
          </p:cNvPr>
          <p:cNvGrpSpPr/>
          <p:nvPr/>
        </p:nvGrpSpPr>
        <p:grpSpPr>
          <a:xfrm>
            <a:off x="7674292" y="4155049"/>
            <a:ext cx="4316246" cy="2011757"/>
            <a:chOff x="4661646" y="4032722"/>
            <a:chExt cx="4388446" cy="2045407"/>
          </a:xfrm>
        </p:grpSpPr>
        <p:sp>
          <p:nvSpPr>
            <p:cNvPr id="27" name="椭圆 26">
              <a:extLst>
                <a:ext uri="{FF2B5EF4-FFF2-40B4-BE49-F238E27FC236}">
                  <a16:creationId xmlns:a16="http://schemas.microsoft.com/office/drawing/2014/main" id="{30217739-922F-4B6F-B8B0-3F52B271B74A}"/>
                </a:ext>
              </a:extLst>
            </p:cNvPr>
            <p:cNvSpPr/>
            <p:nvPr/>
          </p:nvSpPr>
          <p:spPr>
            <a:xfrm>
              <a:off x="4858871" y="4032722"/>
              <a:ext cx="1604671"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28" name="直接箭头连接符 27">
              <a:extLst>
                <a:ext uri="{FF2B5EF4-FFF2-40B4-BE49-F238E27FC236}">
                  <a16:creationId xmlns:a16="http://schemas.microsoft.com/office/drawing/2014/main" id="{46E5A416-1CEB-4BBD-BD32-1F7D630CA8A9}"/>
                </a:ext>
              </a:extLst>
            </p:cNvPr>
            <p:cNvCxnSpPr>
              <a:cxnSpLocks/>
              <a:stCxn id="27" idx="4"/>
            </p:cNvCxnSpPr>
            <p:nvPr/>
          </p:nvCxnSpPr>
          <p:spPr>
            <a:xfrm flipH="1">
              <a:off x="5208495" y="4312024"/>
              <a:ext cx="45271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A1B695D-BC0A-4DB7-8691-E1ECB9BB3719}"/>
                </a:ext>
              </a:extLst>
            </p:cNvPr>
            <p:cNvSpPr txBox="1"/>
            <p:nvPr/>
          </p:nvSpPr>
          <p:spPr>
            <a:xfrm>
              <a:off x="4661646" y="5416294"/>
              <a:ext cx="4388446" cy="661835"/>
            </a:xfrm>
            <a:prstGeom prst="rect">
              <a:avLst/>
            </a:prstGeom>
            <a:noFill/>
          </p:spPr>
          <p:txBody>
            <a:bodyPr wrap="none" rtlCol="0">
              <a:spAutoFit/>
            </a:bodyPr>
            <a:lstStyle/>
            <a:p>
              <a:r>
                <a:rPr lang="en-US" altLang="zh-CN" sz="1815" dirty="0"/>
                <a:t>Invoke the show() of derived class, because </a:t>
              </a:r>
            </a:p>
            <a:p>
              <a:r>
                <a:rPr lang="en-US" altLang="zh-CN" sz="1815" dirty="0" err="1"/>
                <a:t>pBase</a:t>
              </a:r>
              <a:r>
                <a:rPr lang="en-US" altLang="zh-CN" sz="1815" dirty="0"/>
                <a:t> is converted to the derived pointer.</a:t>
              </a:r>
              <a:endParaRPr lang="zh-CN" altLang="en-US" sz="1815" dirty="0"/>
            </a:p>
          </p:txBody>
        </p:sp>
      </p:grpSp>
    </p:spTree>
    <p:extLst>
      <p:ext uri="{BB962C8B-B14F-4D97-AF65-F5344CB8AC3E}">
        <p14:creationId xmlns:p14="http://schemas.microsoft.com/office/powerpoint/2010/main" val="15794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B224B96-093D-4C28-B4EF-A82FCCD15EE2}"/>
              </a:ext>
            </a:extLst>
          </p:cNvPr>
          <p:cNvSpPr txBox="1"/>
          <p:nvPr/>
        </p:nvSpPr>
        <p:spPr>
          <a:xfrm>
            <a:off x="867793" y="3879215"/>
            <a:ext cx="10805512" cy="1768113"/>
          </a:xfrm>
          <a:prstGeom prst="rect">
            <a:avLst/>
          </a:prstGeom>
          <a:noFill/>
        </p:spPr>
        <p:txBody>
          <a:bodyPr wrap="square" rtlCol="0">
            <a:spAutoFit/>
          </a:bodyPr>
          <a:lstStyle/>
          <a:p>
            <a:r>
              <a:rPr lang="en-US" altLang="zh-CN" sz="2178" dirty="0"/>
              <a:t>The </a:t>
            </a:r>
            <a:r>
              <a:rPr lang="en-US" altLang="zh-CN" sz="2178" b="1" i="1" dirty="0" err="1"/>
              <a:t>typeid</a:t>
            </a:r>
            <a:r>
              <a:rPr lang="en-US" altLang="zh-CN" sz="2178" dirty="0"/>
              <a:t> operator returns a reference to a </a:t>
            </a:r>
            <a:r>
              <a:rPr lang="en-US" altLang="zh-CN" sz="2178" b="1" dirty="0" err="1"/>
              <a:t>type_info</a:t>
            </a:r>
            <a:r>
              <a:rPr lang="en-US" altLang="zh-CN" sz="2178" b="1" dirty="0"/>
              <a:t> </a:t>
            </a:r>
            <a:r>
              <a:rPr lang="en-US" altLang="zh-CN" sz="2178" dirty="0"/>
              <a:t>object, where </a:t>
            </a:r>
            <a:r>
              <a:rPr lang="en-US" altLang="zh-CN" sz="2178" dirty="0" err="1"/>
              <a:t>type_info</a:t>
            </a:r>
            <a:r>
              <a:rPr lang="en-US" altLang="zh-CN" sz="2178" dirty="0"/>
              <a:t> is a class </a:t>
            </a:r>
          </a:p>
          <a:p>
            <a:r>
              <a:rPr lang="en-US" altLang="zh-CN" sz="2178" dirty="0"/>
              <a:t>defined in the </a:t>
            </a:r>
            <a:r>
              <a:rPr lang="en-US" altLang="zh-CN" sz="2178" dirty="0" err="1"/>
              <a:t>typeinfo</a:t>
            </a:r>
            <a:r>
              <a:rPr lang="en-US" altLang="zh-CN" sz="2178" dirty="0"/>
              <a:t> header file. The </a:t>
            </a:r>
            <a:r>
              <a:rPr lang="en-US" altLang="zh-CN" sz="2178" dirty="0" err="1"/>
              <a:t>type_info</a:t>
            </a:r>
            <a:r>
              <a:rPr lang="en-US" altLang="zh-CN" sz="2178" dirty="0"/>
              <a:t> class overloads the </a:t>
            </a:r>
            <a:r>
              <a:rPr lang="en-US" altLang="zh-CN" sz="2178" b="1" dirty="0"/>
              <a:t>==</a:t>
            </a:r>
            <a:r>
              <a:rPr lang="en-US" altLang="zh-CN" sz="2178" dirty="0"/>
              <a:t> and </a:t>
            </a:r>
            <a:r>
              <a:rPr lang="en-US" altLang="zh-CN" sz="2178" b="1" dirty="0"/>
              <a:t>!=</a:t>
            </a:r>
            <a:r>
              <a:rPr lang="en-US" altLang="zh-CN" sz="2178" dirty="0"/>
              <a:t> operators </a:t>
            </a:r>
          </a:p>
          <a:p>
            <a:r>
              <a:rPr lang="en-US" altLang="zh-CN" sz="2178" dirty="0"/>
              <a:t>so that you can use these operators to compare types.</a:t>
            </a:r>
          </a:p>
          <a:p>
            <a:r>
              <a:rPr lang="en-US" altLang="zh-CN" sz="2178" dirty="0"/>
              <a:t>If the expression’s type is a class and contains at least one virtual function, the </a:t>
            </a:r>
            <a:r>
              <a:rPr lang="en-US" altLang="zh-CN" sz="2178" b="1" i="1" dirty="0" err="1"/>
              <a:t>typeid</a:t>
            </a:r>
            <a:r>
              <a:rPr lang="en-US" altLang="zh-CN" sz="2178" dirty="0"/>
              <a:t> operator returns the dynamic type of the expression; otherwise, it provides static type information. </a:t>
            </a:r>
            <a:endParaRPr lang="zh-CN" altLang="en-US" sz="2178" dirty="0"/>
          </a:p>
        </p:txBody>
      </p:sp>
      <p:sp>
        <p:nvSpPr>
          <p:cNvPr id="7" name="Title 1">
            <a:extLst>
              <a:ext uri="{FF2B5EF4-FFF2-40B4-BE49-F238E27FC236}">
                <a16:creationId xmlns:a16="http://schemas.microsoft.com/office/drawing/2014/main" id="{FECBC458-5A62-4346-8753-7D9007C456FD}"/>
              </a:ext>
            </a:extLst>
          </p:cNvPr>
          <p:cNvSpPr>
            <a:spLocks noGrp="1"/>
          </p:cNvSpPr>
          <p:nvPr>
            <p:ph type="title"/>
          </p:nvPr>
        </p:nvSpPr>
        <p:spPr/>
        <p:txBody>
          <a:bodyPr>
            <a:noAutofit/>
          </a:bodyPr>
          <a:lstStyle/>
          <a:p>
            <a:pPr algn="l"/>
            <a:r>
              <a:rPr lang="en-US" altLang="zh-CN" sz="2904" b="1" dirty="0" err="1"/>
              <a:t>typeid</a:t>
            </a:r>
            <a:r>
              <a:rPr lang="en-US" altLang="zh-CN" sz="2904" b="1" dirty="0"/>
              <a:t> operator</a:t>
            </a:r>
          </a:p>
        </p:txBody>
      </p:sp>
      <p:sp>
        <p:nvSpPr>
          <p:cNvPr id="2" name="文本框 1">
            <a:extLst>
              <a:ext uri="{FF2B5EF4-FFF2-40B4-BE49-F238E27FC236}">
                <a16:creationId xmlns:a16="http://schemas.microsoft.com/office/drawing/2014/main" id="{786EB9A0-B339-4EEC-B282-17C2C98A0ED8}"/>
              </a:ext>
            </a:extLst>
          </p:cNvPr>
          <p:cNvSpPr txBox="1"/>
          <p:nvPr/>
        </p:nvSpPr>
        <p:spPr>
          <a:xfrm>
            <a:off x="2296783" y="1526202"/>
            <a:ext cx="6546920" cy="455638"/>
          </a:xfrm>
          <a:prstGeom prst="rect">
            <a:avLst/>
          </a:prstGeom>
          <a:noFill/>
        </p:spPr>
        <p:txBody>
          <a:bodyPr wrap="none" rtlCol="0">
            <a:spAutoFit/>
          </a:bodyPr>
          <a:lstStyle/>
          <a:p>
            <a:r>
              <a:rPr lang="en-US" altLang="zh-CN" sz="2361" b="1" i="1" dirty="0" err="1"/>
              <a:t>typeid</a:t>
            </a:r>
            <a:r>
              <a:rPr lang="en-US" altLang="zh-CN" sz="2361" dirty="0"/>
              <a:t> operator can tell you what type is the object.</a:t>
            </a:r>
            <a:endParaRPr lang="zh-CN" altLang="en-US" sz="2361" dirty="0"/>
          </a:p>
        </p:txBody>
      </p:sp>
      <p:grpSp>
        <p:nvGrpSpPr>
          <p:cNvPr id="3" name="组合 2">
            <a:extLst>
              <a:ext uri="{FF2B5EF4-FFF2-40B4-BE49-F238E27FC236}">
                <a16:creationId xmlns:a16="http://schemas.microsoft.com/office/drawing/2014/main" id="{F7B3EC88-D52D-48CD-B217-FF54FB3E416C}"/>
              </a:ext>
            </a:extLst>
          </p:cNvPr>
          <p:cNvGrpSpPr/>
          <p:nvPr/>
        </p:nvGrpSpPr>
        <p:grpSpPr>
          <a:xfrm>
            <a:off x="2341466" y="2240155"/>
            <a:ext cx="5959592" cy="1023697"/>
            <a:chOff x="1776626" y="2220268"/>
            <a:chExt cx="6059281" cy="1040821"/>
          </a:xfrm>
        </p:grpSpPr>
        <p:sp>
          <p:nvSpPr>
            <p:cNvPr id="9" name="Title 1">
              <a:extLst>
                <a:ext uri="{FF2B5EF4-FFF2-40B4-BE49-F238E27FC236}">
                  <a16:creationId xmlns:a16="http://schemas.microsoft.com/office/drawing/2014/main" id="{153D5A57-335D-4038-A3A7-7E077FDEBA1A}"/>
                </a:ext>
              </a:extLst>
            </p:cNvPr>
            <p:cNvSpPr txBox="1">
              <a:spLocks/>
            </p:cNvSpPr>
            <p:nvPr/>
          </p:nvSpPr>
          <p:spPr>
            <a:xfrm>
              <a:off x="1776626" y="2220268"/>
              <a:ext cx="4319374" cy="554034"/>
            </a:xfrm>
            <a:prstGeom prst="rect">
              <a:avLst/>
            </a:prstGeom>
          </p:spPr>
          <p:txBody>
            <a:bodyPr vert="horz" lIns="89936" tIns="44968" rIns="89936" bIns="44968"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754" b="1" dirty="0" err="1">
                  <a:solidFill>
                    <a:srgbClr val="00B0F0"/>
                  </a:solidFill>
                </a:rPr>
                <a:t>typeid</a:t>
              </a:r>
              <a:r>
                <a:rPr lang="en-US" altLang="zh-CN" sz="2754" b="1" dirty="0">
                  <a:solidFill>
                    <a:srgbClr val="00B0F0"/>
                  </a:solidFill>
                </a:rPr>
                <a:t>(expression) </a:t>
              </a:r>
            </a:p>
          </p:txBody>
        </p:sp>
        <p:grpSp>
          <p:nvGrpSpPr>
            <p:cNvPr id="11" name="组合 10">
              <a:extLst>
                <a:ext uri="{FF2B5EF4-FFF2-40B4-BE49-F238E27FC236}">
                  <a16:creationId xmlns:a16="http://schemas.microsoft.com/office/drawing/2014/main" id="{2FE716A8-BECD-4502-8502-79D57098CC41}"/>
                </a:ext>
              </a:extLst>
            </p:cNvPr>
            <p:cNvGrpSpPr/>
            <p:nvPr/>
          </p:nvGrpSpPr>
          <p:grpSpPr>
            <a:xfrm>
              <a:off x="2035739" y="2733930"/>
              <a:ext cx="5800168" cy="527159"/>
              <a:chOff x="3299765" y="1613647"/>
              <a:chExt cx="5800168" cy="527159"/>
            </a:xfrm>
          </p:grpSpPr>
          <p:sp>
            <p:nvSpPr>
              <p:cNvPr id="12" name="文本框 11">
                <a:extLst>
                  <a:ext uri="{FF2B5EF4-FFF2-40B4-BE49-F238E27FC236}">
                    <a16:creationId xmlns:a16="http://schemas.microsoft.com/office/drawing/2014/main" id="{C0B77DF9-EFC0-408B-B959-50C3F9CD629E}"/>
                  </a:ext>
                </a:extLst>
              </p:cNvPr>
              <p:cNvSpPr txBox="1"/>
              <p:nvPr/>
            </p:nvSpPr>
            <p:spPr>
              <a:xfrm>
                <a:off x="3299765" y="1739153"/>
                <a:ext cx="5800168" cy="401653"/>
              </a:xfrm>
              <a:prstGeom prst="rect">
                <a:avLst/>
              </a:prstGeom>
              <a:noFill/>
            </p:spPr>
            <p:txBody>
              <a:bodyPr wrap="square">
                <a:spAutoFit/>
              </a:bodyPr>
              <a:lstStyle/>
              <a:p>
                <a:r>
                  <a:rPr lang="en-US" altLang="zh-CN" sz="1967" dirty="0"/>
                  <a:t>The operand can be any expression or type name.</a:t>
                </a:r>
                <a:endParaRPr lang="zh-CN" altLang="en-US" sz="1967" dirty="0"/>
              </a:p>
            </p:txBody>
          </p:sp>
          <p:cxnSp>
            <p:nvCxnSpPr>
              <p:cNvPr id="13" name="直接箭头连接符 12">
                <a:extLst>
                  <a:ext uri="{FF2B5EF4-FFF2-40B4-BE49-F238E27FC236}">
                    <a16:creationId xmlns:a16="http://schemas.microsoft.com/office/drawing/2014/main" id="{B4949CE4-4E10-4F6E-A76E-36192A0E68D3}"/>
                  </a:ext>
                </a:extLst>
              </p:cNvPr>
              <p:cNvCxnSpPr/>
              <p:nvPr/>
            </p:nvCxnSpPr>
            <p:spPr>
              <a:xfrm flipH="1" flipV="1">
                <a:off x="5342965"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1181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030EE-97D5-44CA-9E99-58AC97FFFA6D}"/>
              </a:ext>
            </a:extLst>
          </p:cNvPr>
          <p:cNvSpPr txBox="1"/>
          <p:nvPr/>
        </p:nvSpPr>
        <p:spPr>
          <a:xfrm>
            <a:off x="2034989" y="1604776"/>
            <a:ext cx="9037646" cy="4464043"/>
          </a:xfrm>
          <a:prstGeom prst="rect">
            <a:avLst/>
          </a:prstGeom>
          <a:solidFill>
            <a:schemeClr val="bg2"/>
          </a:solidFill>
        </p:spPr>
        <p:txBody>
          <a:bodyPr wrap="square">
            <a:spAutoFit/>
          </a:bodyPr>
          <a:lstStyle/>
          <a:p>
            <a:r>
              <a:rPr lang="en-US" altLang="zh-CN" sz="2400" dirty="0">
                <a:solidFill>
                  <a:srgbClr val="000000"/>
                </a:solidFill>
              </a:rPr>
              <a:t>class Base { ... };</a:t>
            </a:r>
          </a:p>
          <a:p>
            <a:r>
              <a:rPr lang="en-US" altLang="zh-CN" sz="2400" dirty="0">
                <a:solidFill>
                  <a:srgbClr val="000000"/>
                </a:solidFill>
              </a:rPr>
              <a:t>class Derived : public Base { ... };</a:t>
            </a:r>
          </a:p>
          <a:p>
            <a:r>
              <a:rPr lang="en-US" altLang="zh-CN" sz="2361" dirty="0"/>
              <a:t>Derived *</a:t>
            </a:r>
            <a:r>
              <a:rPr lang="en-US" altLang="zh-CN" sz="2361" dirty="0" err="1"/>
              <a:t>dp</a:t>
            </a:r>
            <a:r>
              <a:rPr lang="en-US" altLang="zh-CN" sz="2361" dirty="0"/>
              <a:t> = new Derived;</a:t>
            </a:r>
          </a:p>
          <a:p>
            <a:r>
              <a:rPr lang="en-US" altLang="zh-CN" sz="2361" dirty="0"/>
              <a:t>Base *bp = </a:t>
            </a:r>
            <a:r>
              <a:rPr lang="en-US" altLang="zh-CN" sz="2361" dirty="0" err="1"/>
              <a:t>dp</a:t>
            </a:r>
            <a:r>
              <a:rPr lang="en-US" altLang="zh-CN" sz="2361" dirty="0"/>
              <a:t>;                    </a:t>
            </a:r>
          </a:p>
          <a:p>
            <a:r>
              <a:rPr lang="en-US" altLang="zh-CN" sz="2361" dirty="0"/>
              <a:t> </a:t>
            </a:r>
          </a:p>
          <a:p>
            <a:r>
              <a:rPr lang="en-US" altLang="zh-CN" sz="2361" dirty="0">
                <a:solidFill>
                  <a:srgbClr val="00B050"/>
                </a:solidFill>
              </a:rPr>
              <a:t>// compare the type of two objects at run time </a:t>
            </a:r>
          </a:p>
          <a:p>
            <a:r>
              <a:rPr lang="en-US" altLang="zh-CN" sz="2361" dirty="0"/>
              <a:t>if (</a:t>
            </a:r>
            <a:r>
              <a:rPr lang="en-US" altLang="zh-CN" sz="2361" dirty="0" err="1"/>
              <a:t>typeid</a:t>
            </a:r>
            <a:r>
              <a:rPr lang="en-US" altLang="zh-CN" sz="2361" dirty="0"/>
              <a:t>(*bp) == </a:t>
            </a:r>
            <a:r>
              <a:rPr lang="en-US" altLang="zh-CN" sz="2361" dirty="0" err="1"/>
              <a:t>typeid</a:t>
            </a:r>
            <a:r>
              <a:rPr lang="en-US" altLang="zh-CN" sz="2361" dirty="0"/>
              <a:t>(*</a:t>
            </a:r>
            <a:r>
              <a:rPr lang="en-US" altLang="zh-CN" sz="2361" dirty="0" err="1"/>
              <a:t>dp</a:t>
            </a:r>
            <a:r>
              <a:rPr lang="en-US" altLang="zh-CN" sz="2361" dirty="0"/>
              <a:t>))</a:t>
            </a:r>
          </a:p>
          <a:p>
            <a:r>
              <a:rPr lang="en-US" altLang="zh-CN" sz="2361" dirty="0"/>
              <a:t> {  …                             }</a:t>
            </a:r>
          </a:p>
          <a:p>
            <a:endParaRPr lang="en-US" altLang="zh-CN" sz="2361" dirty="0"/>
          </a:p>
          <a:p>
            <a:r>
              <a:rPr lang="en-US" altLang="zh-CN" sz="2361" dirty="0"/>
              <a:t> </a:t>
            </a:r>
            <a:r>
              <a:rPr lang="en-US" altLang="zh-CN" sz="2361" dirty="0">
                <a:solidFill>
                  <a:srgbClr val="00B050"/>
                </a:solidFill>
              </a:rPr>
              <a:t>// test whether the run-time type is a specific type</a:t>
            </a:r>
          </a:p>
          <a:p>
            <a:r>
              <a:rPr lang="en-US" altLang="zh-CN" sz="2361" dirty="0"/>
              <a:t> if (</a:t>
            </a:r>
            <a:r>
              <a:rPr lang="en-US" altLang="zh-CN" sz="2361" dirty="0" err="1"/>
              <a:t>typeid</a:t>
            </a:r>
            <a:r>
              <a:rPr lang="en-US" altLang="zh-CN" sz="2361" dirty="0"/>
              <a:t>(*bp) == </a:t>
            </a:r>
            <a:r>
              <a:rPr lang="en-US" altLang="zh-CN" sz="2361" dirty="0" err="1"/>
              <a:t>typeid</a:t>
            </a:r>
            <a:r>
              <a:rPr lang="en-US" altLang="zh-CN" sz="2361" dirty="0"/>
              <a:t>(Derived)) </a:t>
            </a:r>
          </a:p>
          <a:p>
            <a:r>
              <a:rPr lang="en-US" altLang="zh-CN" sz="2361" dirty="0"/>
              <a:t>{ …                                                                 } </a:t>
            </a:r>
            <a:endParaRPr lang="zh-CN" altLang="en-US" sz="2361" dirty="0"/>
          </a:p>
        </p:txBody>
      </p:sp>
      <p:grpSp>
        <p:nvGrpSpPr>
          <p:cNvPr id="5" name="组合 4">
            <a:extLst>
              <a:ext uri="{FF2B5EF4-FFF2-40B4-BE49-F238E27FC236}">
                <a16:creationId xmlns:a16="http://schemas.microsoft.com/office/drawing/2014/main" id="{00CC5025-F6F8-428C-B585-00075376B661}"/>
              </a:ext>
            </a:extLst>
          </p:cNvPr>
          <p:cNvGrpSpPr/>
          <p:nvPr/>
        </p:nvGrpSpPr>
        <p:grpSpPr>
          <a:xfrm>
            <a:off x="4751430" y="4223840"/>
            <a:ext cx="6021419" cy="518486"/>
            <a:chOff x="3299765" y="1613647"/>
            <a:chExt cx="6122142" cy="527159"/>
          </a:xfrm>
        </p:grpSpPr>
        <p:sp>
          <p:nvSpPr>
            <p:cNvPr id="6" name="文本框 5">
              <a:extLst>
                <a:ext uri="{FF2B5EF4-FFF2-40B4-BE49-F238E27FC236}">
                  <a16:creationId xmlns:a16="http://schemas.microsoft.com/office/drawing/2014/main" id="{95A3DA52-7DC6-402B-AD98-A4CDF4FEDA8A}"/>
                </a:ext>
              </a:extLst>
            </p:cNvPr>
            <p:cNvSpPr txBox="1"/>
            <p:nvPr/>
          </p:nvSpPr>
          <p:spPr>
            <a:xfrm>
              <a:off x="3299765" y="1739153"/>
              <a:ext cx="6122142" cy="401653"/>
            </a:xfrm>
            <a:prstGeom prst="rect">
              <a:avLst/>
            </a:prstGeom>
            <a:noFill/>
          </p:spPr>
          <p:txBody>
            <a:bodyPr wrap="square">
              <a:spAutoFit/>
            </a:bodyPr>
            <a:lstStyle/>
            <a:p>
              <a:r>
                <a:rPr lang="en-US" altLang="zh-CN" sz="1967" dirty="0">
                  <a:solidFill>
                    <a:srgbClr val="00B0F0"/>
                  </a:solidFill>
                </a:rPr>
                <a:t>the operands of the </a:t>
              </a:r>
              <a:r>
                <a:rPr lang="en-US" altLang="zh-CN" sz="1967" dirty="0" err="1">
                  <a:solidFill>
                    <a:srgbClr val="00B0F0"/>
                  </a:solidFill>
                </a:rPr>
                <a:t>typeid</a:t>
              </a:r>
              <a:r>
                <a:rPr lang="en-US" altLang="zh-CN" sz="1967" dirty="0">
                  <a:solidFill>
                    <a:srgbClr val="00B0F0"/>
                  </a:solidFill>
                </a:rPr>
                <a:t> are objects, so use *</a:t>
              </a:r>
              <a:r>
                <a:rPr lang="en-US" altLang="zh-CN" sz="1967" dirty="0" err="1">
                  <a:solidFill>
                    <a:srgbClr val="00B0F0"/>
                  </a:solidFill>
                </a:rPr>
                <a:t>dp</a:t>
              </a:r>
              <a:r>
                <a:rPr lang="en-US" altLang="zh-CN" sz="1967" dirty="0">
                  <a:solidFill>
                    <a:srgbClr val="00B0F0"/>
                  </a:solidFill>
                </a:rPr>
                <a:t> not </a:t>
              </a:r>
              <a:r>
                <a:rPr lang="en-US" altLang="zh-CN" sz="1967" dirty="0" err="1">
                  <a:solidFill>
                    <a:srgbClr val="00B0F0"/>
                  </a:solidFill>
                </a:rPr>
                <a:t>dp</a:t>
              </a:r>
              <a:endParaRPr lang="zh-CN" altLang="en-US" sz="1967" dirty="0">
                <a:solidFill>
                  <a:srgbClr val="00B0F0"/>
                </a:solidFill>
              </a:endParaRPr>
            </a:p>
          </p:txBody>
        </p:sp>
        <p:cxnSp>
          <p:nvCxnSpPr>
            <p:cNvPr id="8" name="直接箭头连接符 7">
              <a:extLst>
                <a:ext uri="{FF2B5EF4-FFF2-40B4-BE49-F238E27FC236}">
                  <a16:creationId xmlns:a16="http://schemas.microsoft.com/office/drawing/2014/main" id="{9B41F29B-A0DB-43D7-BAC6-84577AB229B4}"/>
                </a:ext>
              </a:extLst>
            </p:cNvPr>
            <p:cNvCxnSpPr/>
            <p:nvPr/>
          </p:nvCxnSpPr>
          <p:spPr>
            <a:xfrm flipH="1" flipV="1">
              <a:off x="4078941"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7C6B49DB-B38B-8F44-86A1-15FBC04F2B18}"/>
              </a:ext>
            </a:extLst>
          </p:cNvPr>
          <p:cNvGrpSpPr/>
          <p:nvPr/>
        </p:nvGrpSpPr>
        <p:grpSpPr>
          <a:xfrm>
            <a:off x="3158619" y="1095506"/>
            <a:ext cx="7112653" cy="584201"/>
            <a:chOff x="1308847" y="849868"/>
            <a:chExt cx="7231628" cy="593973"/>
          </a:xfrm>
        </p:grpSpPr>
        <p:cxnSp>
          <p:nvCxnSpPr>
            <p:cNvPr id="3" name="直接箭头连接符 2">
              <a:extLst>
                <a:ext uri="{FF2B5EF4-FFF2-40B4-BE49-F238E27FC236}">
                  <a16:creationId xmlns:a16="http://schemas.microsoft.com/office/drawing/2014/main" id="{2ED56001-22EB-9FE5-ACE0-36FE753F7564}"/>
                </a:ext>
              </a:extLst>
            </p:cNvPr>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A3E755C-D315-753A-3834-C8DCBA3DF736}"/>
                </a:ext>
              </a:extLst>
            </p:cNvPr>
            <p:cNvSpPr txBox="1"/>
            <p:nvPr/>
          </p:nvSpPr>
          <p:spPr>
            <a:xfrm>
              <a:off x="1308847" y="849868"/>
              <a:ext cx="7231628" cy="447939"/>
            </a:xfrm>
            <a:prstGeom prst="rect">
              <a:avLst/>
            </a:prstGeom>
            <a:noFill/>
          </p:spPr>
          <p:txBody>
            <a:bodyPr wrap="none" rtlCol="0">
              <a:spAutoFit/>
            </a:bodyPr>
            <a:lstStyle/>
            <a:p>
              <a:r>
                <a:rPr lang="en-US" altLang="zh-CN" sz="2263" dirty="0"/>
                <a:t>Suppose there is at least one virtual function in the class B.</a:t>
              </a:r>
              <a:endParaRPr lang="zh-CN" altLang="en-US" sz="2263" dirty="0"/>
            </a:p>
          </p:txBody>
        </p:sp>
      </p:grpSp>
    </p:spTree>
    <p:extLst>
      <p:ext uri="{BB962C8B-B14F-4D97-AF65-F5344CB8AC3E}">
        <p14:creationId xmlns:p14="http://schemas.microsoft.com/office/powerpoint/2010/main" val="156341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CBB866BC-D5B3-A563-5044-1FFFCCEF74FD}"/>
              </a:ext>
            </a:extLst>
          </p:cNvPr>
          <p:cNvPicPr>
            <a:picLocks noChangeAspect="1"/>
          </p:cNvPicPr>
          <p:nvPr/>
        </p:nvPicPr>
        <p:blipFill>
          <a:blip r:embed="rId2"/>
          <a:stretch>
            <a:fillRect/>
          </a:stretch>
        </p:blipFill>
        <p:spPr>
          <a:xfrm>
            <a:off x="6034306" y="5686313"/>
            <a:ext cx="4648200" cy="1162050"/>
          </a:xfrm>
          <a:prstGeom prst="rect">
            <a:avLst/>
          </a:prstGeom>
        </p:spPr>
      </p:pic>
      <p:pic>
        <p:nvPicPr>
          <p:cNvPr id="26" name="图片 25">
            <a:extLst>
              <a:ext uri="{FF2B5EF4-FFF2-40B4-BE49-F238E27FC236}">
                <a16:creationId xmlns:a16="http://schemas.microsoft.com/office/drawing/2014/main" id="{D5B38C00-5A06-36F1-F960-480F5BF96BB4}"/>
              </a:ext>
            </a:extLst>
          </p:cNvPr>
          <p:cNvPicPr>
            <a:picLocks noChangeAspect="1"/>
          </p:cNvPicPr>
          <p:nvPr/>
        </p:nvPicPr>
        <p:blipFill>
          <a:blip r:embed="rId3"/>
          <a:stretch>
            <a:fillRect/>
          </a:stretch>
        </p:blipFill>
        <p:spPr>
          <a:xfrm>
            <a:off x="4819650" y="808380"/>
            <a:ext cx="6273223" cy="4815948"/>
          </a:xfrm>
          <a:prstGeom prst="rect">
            <a:avLst/>
          </a:prstGeom>
        </p:spPr>
      </p:pic>
      <p:pic>
        <p:nvPicPr>
          <p:cNvPr id="6" name="图片 5">
            <a:extLst>
              <a:ext uri="{FF2B5EF4-FFF2-40B4-BE49-F238E27FC236}">
                <a16:creationId xmlns:a16="http://schemas.microsoft.com/office/drawing/2014/main" id="{A2DD6052-2015-A8AC-B4E7-808353D3CD54}"/>
              </a:ext>
            </a:extLst>
          </p:cNvPr>
          <p:cNvPicPr>
            <a:picLocks noChangeAspect="1"/>
          </p:cNvPicPr>
          <p:nvPr/>
        </p:nvPicPr>
        <p:blipFill>
          <a:blip r:embed="rId4"/>
          <a:stretch>
            <a:fillRect/>
          </a:stretch>
        </p:blipFill>
        <p:spPr>
          <a:xfrm>
            <a:off x="1514465" y="849750"/>
            <a:ext cx="2644023" cy="4662024"/>
          </a:xfrm>
          <a:prstGeom prst="rect">
            <a:avLst/>
          </a:prstGeom>
        </p:spPr>
      </p:pic>
      <p:grpSp>
        <p:nvGrpSpPr>
          <p:cNvPr id="15" name="组合 14">
            <a:extLst>
              <a:ext uri="{FF2B5EF4-FFF2-40B4-BE49-F238E27FC236}">
                <a16:creationId xmlns:a16="http://schemas.microsoft.com/office/drawing/2014/main" id="{3FF09548-6D01-E607-3F8E-BB76A4E176A9}"/>
              </a:ext>
            </a:extLst>
          </p:cNvPr>
          <p:cNvGrpSpPr/>
          <p:nvPr/>
        </p:nvGrpSpPr>
        <p:grpSpPr>
          <a:xfrm>
            <a:off x="7036803" y="1574317"/>
            <a:ext cx="1781074" cy="4360759"/>
            <a:chOff x="5455432" y="3240297"/>
            <a:chExt cx="1810871" cy="4433704"/>
          </a:xfrm>
        </p:grpSpPr>
        <p:sp>
          <p:nvSpPr>
            <p:cNvPr id="16" name="椭圆 15">
              <a:extLst>
                <a:ext uri="{FF2B5EF4-FFF2-40B4-BE49-F238E27FC236}">
                  <a16:creationId xmlns:a16="http://schemas.microsoft.com/office/drawing/2014/main" id="{8A816FAB-CE44-11DC-6D88-5BBF4F4885DD}"/>
                </a:ext>
              </a:extLst>
            </p:cNvPr>
            <p:cNvSpPr/>
            <p:nvPr/>
          </p:nvSpPr>
          <p:spPr>
            <a:xfrm>
              <a:off x="5455432" y="3240297"/>
              <a:ext cx="1810871" cy="2544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17" name="直接箭头连接符 16">
              <a:extLst>
                <a:ext uri="{FF2B5EF4-FFF2-40B4-BE49-F238E27FC236}">
                  <a16:creationId xmlns:a16="http://schemas.microsoft.com/office/drawing/2014/main" id="{188F4C16-689A-607A-D21E-60A48FD523A1}"/>
                </a:ext>
              </a:extLst>
            </p:cNvPr>
            <p:cNvCxnSpPr>
              <a:cxnSpLocks/>
            </p:cNvCxnSpPr>
            <p:nvPr/>
          </p:nvCxnSpPr>
          <p:spPr>
            <a:xfrm>
              <a:off x="5922968" y="3448990"/>
              <a:ext cx="0" cy="39872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9823AA86-7047-04C7-CBAF-0528FC320495}"/>
                </a:ext>
              </a:extLst>
            </p:cNvPr>
            <p:cNvSpPr/>
            <p:nvPr/>
          </p:nvSpPr>
          <p:spPr>
            <a:xfrm>
              <a:off x="5723121" y="7378166"/>
              <a:ext cx="961384" cy="2958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dirty="0"/>
            </a:p>
          </p:txBody>
        </p:sp>
      </p:grpSp>
      <p:grpSp>
        <p:nvGrpSpPr>
          <p:cNvPr id="19" name="组合 18">
            <a:extLst>
              <a:ext uri="{FF2B5EF4-FFF2-40B4-BE49-F238E27FC236}">
                <a16:creationId xmlns:a16="http://schemas.microsoft.com/office/drawing/2014/main" id="{CB5F9E80-9A99-BECD-5067-678EEC9BA0E2}"/>
              </a:ext>
            </a:extLst>
          </p:cNvPr>
          <p:cNvGrpSpPr/>
          <p:nvPr/>
        </p:nvGrpSpPr>
        <p:grpSpPr>
          <a:xfrm>
            <a:off x="7148020" y="1765681"/>
            <a:ext cx="3525247" cy="4168854"/>
            <a:chOff x="5388113" y="2989244"/>
            <a:chExt cx="3584224" cy="4238576"/>
          </a:xfrm>
        </p:grpSpPr>
        <p:sp>
          <p:nvSpPr>
            <p:cNvPr id="20" name="椭圆 19">
              <a:extLst>
                <a:ext uri="{FF2B5EF4-FFF2-40B4-BE49-F238E27FC236}">
                  <a16:creationId xmlns:a16="http://schemas.microsoft.com/office/drawing/2014/main" id="{20FB975C-A2FC-6D4A-BA3E-F6A32807E751}"/>
                </a:ext>
              </a:extLst>
            </p:cNvPr>
            <p:cNvSpPr/>
            <p:nvPr/>
          </p:nvSpPr>
          <p:spPr>
            <a:xfrm>
              <a:off x="5388113" y="2989244"/>
              <a:ext cx="1810871" cy="295835"/>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21" name="直接箭头连接符 20">
              <a:extLst>
                <a:ext uri="{FF2B5EF4-FFF2-40B4-BE49-F238E27FC236}">
                  <a16:creationId xmlns:a16="http://schemas.microsoft.com/office/drawing/2014/main" id="{3C3EBB8B-314F-64DE-C415-8CD44A0B872B}"/>
                </a:ext>
              </a:extLst>
            </p:cNvPr>
            <p:cNvCxnSpPr>
              <a:cxnSpLocks/>
            </p:cNvCxnSpPr>
            <p:nvPr/>
          </p:nvCxnSpPr>
          <p:spPr>
            <a:xfrm>
              <a:off x="6880699" y="3231834"/>
              <a:ext cx="1210114" cy="374359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31F054F-0836-4762-0CDE-12D1114BCC6E}"/>
                </a:ext>
              </a:extLst>
            </p:cNvPr>
            <p:cNvSpPr/>
            <p:nvPr/>
          </p:nvSpPr>
          <p:spPr>
            <a:xfrm>
              <a:off x="7882850" y="6910656"/>
              <a:ext cx="1089487" cy="3171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grpSp>
      <p:grpSp>
        <p:nvGrpSpPr>
          <p:cNvPr id="34" name="组合 33">
            <a:extLst>
              <a:ext uri="{FF2B5EF4-FFF2-40B4-BE49-F238E27FC236}">
                <a16:creationId xmlns:a16="http://schemas.microsoft.com/office/drawing/2014/main" id="{B5CCF64A-B90D-8D92-04F3-0DC7ED7B7037}"/>
              </a:ext>
            </a:extLst>
          </p:cNvPr>
          <p:cNvGrpSpPr/>
          <p:nvPr/>
        </p:nvGrpSpPr>
        <p:grpSpPr>
          <a:xfrm>
            <a:off x="5057775" y="4214949"/>
            <a:ext cx="5372100" cy="2436295"/>
            <a:chOff x="5057775" y="4113353"/>
            <a:chExt cx="5372100" cy="2436295"/>
          </a:xfrm>
        </p:grpSpPr>
        <p:sp>
          <p:nvSpPr>
            <p:cNvPr id="29" name="矩形 28">
              <a:extLst>
                <a:ext uri="{FF2B5EF4-FFF2-40B4-BE49-F238E27FC236}">
                  <a16:creationId xmlns:a16="http://schemas.microsoft.com/office/drawing/2014/main" id="{A570EEA9-EF5D-EDB4-4269-FED6B1CA30CB}"/>
                </a:ext>
              </a:extLst>
            </p:cNvPr>
            <p:cNvSpPr/>
            <p:nvPr/>
          </p:nvSpPr>
          <p:spPr>
            <a:xfrm>
              <a:off x="5057775" y="4113353"/>
              <a:ext cx="5372100" cy="44767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BAB53036-8A61-7D9D-0250-235453601843}"/>
                </a:ext>
              </a:extLst>
            </p:cNvPr>
            <p:cNvCxnSpPr>
              <a:cxnSpLocks/>
            </p:cNvCxnSpPr>
            <p:nvPr/>
          </p:nvCxnSpPr>
          <p:spPr>
            <a:xfrm flipH="1">
              <a:off x="6991351" y="4552400"/>
              <a:ext cx="268639" cy="179413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2B4D0DD-7D1D-B363-A452-07DFB0E835B5}"/>
                </a:ext>
              </a:extLst>
            </p:cNvPr>
            <p:cNvSpPr/>
            <p:nvPr/>
          </p:nvSpPr>
          <p:spPr>
            <a:xfrm>
              <a:off x="6038850" y="6346530"/>
              <a:ext cx="3362326" cy="2031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id="{B82568B9-C5C5-FE3B-1538-23D4A918CF20}"/>
              </a:ext>
            </a:extLst>
          </p:cNvPr>
          <p:cNvSpPr txBox="1"/>
          <p:nvPr/>
        </p:nvSpPr>
        <p:spPr>
          <a:xfrm>
            <a:off x="1589023" y="5982011"/>
            <a:ext cx="4383829" cy="707886"/>
          </a:xfrm>
          <a:prstGeom prst="rect">
            <a:avLst/>
          </a:prstGeom>
          <a:noFill/>
        </p:spPr>
        <p:txBody>
          <a:bodyPr wrap="none" rtlCol="0">
            <a:spAutoFit/>
          </a:bodyPr>
          <a:lstStyle/>
          <a:p>
            <a:r>
              <a:rPr lang="en-US" altLang="zh-CN" sz="2000" b="1" dirty="0"/>
              <a:t>P</a:t>
            </a:r>
            <a:r>
              <a:rPr lang="en-US" altLang="zh-CN" sz="2000" dirty="0"/>
              <a:t>:pointer, </a:t>
            </a:r>
            <a:r>
              <a:rPr lang="en-US" altLang="zh-CN" sz="2000" b="1" dirty="0"/>
              <a:t>K</a:t>
            </a:r>
            <a:r>
              <a:rPr lang="en-US" altLang="zh-CN" sz="2000" dirty="0"/>
              <a:t>: const, </a:t>
            </a:r>
          </a:p>
          <a:p>
            <a:r>
              <a:rPr lang="en-US" altLang="zh-CN" sz="2000" b="1" dirty="0"/>
              <a:t>6</a:t>
            </a:r>
            <a:r>
              <a:rPr lang="en-US" altLang="zh-CN" sz="2000" dirty="0"/>
              <a:t>: numbers of the characters of the type</a:t>
            </a:r>
            <a:endParaRPr lang="zh-CN" altLang="en-US" sz="2000" dirty="0"/>
          </a:p>
        </p:txBody>
      </p:sp>
      <p:sp>
        <p:nvSpPr>
          <p:cNvPr id="39" name="文本框 38">
            <a:extLst>
              <a:ext uri="{FF2B5EF4-FFF2-40B4-BE49-F238E27FC236}">
                <a16:creationId xmlns:a16="http://schemas.microsoft.com/office/drawing/2014/main" id="{8B016692-D3A1-964D-2976-15429E6F17EB}"/>
              </a:ext>
            </a:extLst>
          </p:cNvPr>
          <p:cNvSpPr txBox="1"/>
          <p:nvPr/>
        </p:nvSpPr>
        <p:spPr>
          <a:xfrm>
            <a:off x="1272349" y="272603"/>
            <a:ext cx="10919651" cy="400110"/>
          </a:xfrm>
          <a:prstGeom prst="rect">
            <a:avLst/>
          </a:prstGeom>
          <a:noFill/>
        </p:spPr>
        <p:txBody>
          <a:bodyPr wrap="square">
            <a:spAutoFit/>
          </a:bodyPr>
          <a:lstStyle/>
          <a:p>
            <a:r>
              <a:rPr lang="en-US" altLang="zh-CN" sz="2000" b="1" dirty="0" err="1"/>
              <a:t>type_info</a:t>
            </a:r>
            <a:r>
              <a:rPr lang="en-US" altLang="zh-CN" sz="2000" b="1" dirty="0"/>
              <a:t> </a:t>
            </a:r>
            <a:r>
              <a:rPr lang="en-US" altLang="zh-CN" sz="2000" dirty="0"/>
              <a:t>class includes a </a:t>
            </a:r>
            <a:r>
              <a:rPr lang="en-US" altLang="zh-CN" sz="2000" b="1" i="1" dirty="0"/>
              <a:t>name() </a:t>
            </a:r>
            <a:r>
              <a:rPr lang="en-US" altLang="zh-CN" sz="2000" dirty="0"/>
              <a:t>member that returns an string that is typically the name of the class.</a:t>
            </a:r>
            <a:endParaRPr lang="zh-CN" altLang="en-US" sz="2000" dirty="0"/>
          </a:p>
        </p:txBody>
      </p:sp>
      <p:grpSp>
        <p:nvGrpSpPr>
          <p:cNvPr id="44" name="组合 43">
            <a:extLst>
              <a:ext uri="{FF2B5EF4-FFF2-40B4-BE49-F238E27FC236}">
                <a16:creationId xmlns:a16="http://schemas.microsoft.com/office/drawing/2014/main" id="{85A43BC3-53DC-326F-4831-75D23519783F}"/>
              </a:ext>
            </a:extLst>
          </p:cNvPr>
          <p:cNvGrpSpPr/>
          <p:nvPr/>
        </p:nvGrpSpPr>
        <p:grpSpPr>
          <a:xfrm>
            <a:off x="1522989" y="3426396"/>
            <a:ext cx="2611428" cy="1088452"/>
            <a:chOff x="1522989" y="3537228"/>
            <a:chExt cx="2611428" cy="1088452"/>
          </a:xfrm>
        </p:grpSpPr>
        <p:sp>
          <p:nvSpPr>
            <p:cNvPr id="40" name="矩形 39">
              <a:extLst>
                <a:ext uri="{FF2B5EF4-FFF2-40B4-BE49-F238E27FC236}">
                  <a16:creationId xmlns:a16="http://schemas.microsoft.com/office/drawing/2014/main" id="{4C248BCD-E8F9-7874-489B-BA2101F83A62}"/>
                </a:ext>
              </a:extLst>
            </p:cNvPr>
            <p:cNvSpPr/>
            <p:nvPr/>
          </p:nvSpPr>
          <p:spPr>
            <a:xfrm>
              <a:off x="1522989" y="3842327"/>
              <a:ext cx="1331047" cy="783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2120B773-2776-D200-1211-647775DDEF69}"/>
                </a:ext>
              </a:extLst>
            </p:cNvPr>
            <p:cNvCxnSpPr/>
            <p:nvPr/>
          </p:nvCxnSpPr>
          <p:spPr>
            <a:xfrm flipH="1">
              <a:off x="2854036" y="4017818"/>
              <a:ext cx="357665" cy="1601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0D81EAF3-B27D-5E83-D39C-65C8F523D4BF}"/>
                </a:ext>
              </a:extLst>
            </p:cNvPr>
            <p:cNvSpPr txBox="1"/>
            <p:nvPr/>
          </p:nvSpPr>
          <p:spPr>
            <a:xfrm>
              <a:off x="2822839" y="3537228"/>
              <a:ext cx="1311578" cy="584775"/>
            </a:xfrm>
            <a:prstGeom prst="rect">
              <a:avLst/>
            </a:prstGeom>
            <a:noFill/>
          </p:spPr>
          <p:txBody>
            <a:bodyPr wrap="none" rtlCol="0">
              <a:spAutoFit/>
            </a:bodyPr>
            <a:lstStyle/>
            <a:p>
              <a:r>
                <a:rPr lang="en-US" altLang="zh-CN" sz="1600" dirty="0">
                  <a:solidFill>
                    <a:schemeClr val="bg1"/>
                  </a:solidFill>
                </a:rPr>
                <a:t>has no virtual</a:t>
              </a:r>
            </a:p>
            <a:p>
              <a:r>
                <a:rPr lang="en-US" altLang="zh-CN" sz="1600" dirty="0">
                  <a:solidFill>
                    <a:schemeClr val="bg1"/>
                  </a:solidFill>
                </a:rPr>
                <a:t>function</a:t>
              </a:r>
              <a:endParaRPr lang="zh-CN" altLang="en-US" sz="1600" dirty="0">
                <a:solidFill>
                  <a:schemeClr val="bg1"/>
                </a:solidFill>
              </a:endParaRPr>
            </a:p>
          </p:txBody>
        </p:sp>
      </p:grpSp>
    </p:spTree>
    <p:extLst>
      <p:ext uri="{BB962C8B-B14F-4D97-AF65-F5344CB8AC3E}">
        <p14:creationId xmlns:p14="http://schemas.microsoft.com/office/powerpoint/2010/main" val="396842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408" y="956151"/>
            <a:ext cx="11145298" cy="757722"/>
          </a:xfrm>
        </p:spPr>
        <p:txBody>
          <a:bodyPr>
            <a:noAutofit/>
          </a:bodyPr>
          <a:lstStyle/>
          <a:p>
            <a:pPr marL="126912" lvl="1" indent="0">
              <a:spcBef>
                <a:spcPts val="1390"/>
              </a:spcBef>
              <a:buSzPct val="68000"/>
              <a:buNone/>
            </a:pPr>
            <a:r>
              <a:rPr lang="en-US" altLang="zh-CN" sz="2000" dirty="0"/>
              <a:t>There are two classes named Car and Driver, suppose the car can drive automatically, and driver also can drive the car. The declarations of car and driver are as follows:</a:t>
            </a:r>
            <a:endParaRPr lang="en-US" sz="2000" dirty="0"/>
          </a:p>
        </p:txBody>
      </p:sp>
      <p:pic>
        <p:nvPicPr>
          <p:cNvPr id="6" name="图片 5">
            <a:extLst>
              <a:ext uri="{FF2B5EF4-FFF2-40B4-BE49-F238E27FC236}">
                <a16:creationId xmlns:a16="http://schemas.microsoft.com/office/drawing/2014/main" id="{EABD395D-B5F1-49FA-9B08-8D72E6AB8A33}"/>
              </a:ext>
            </a:extLst>
          </p:cNvPr>
          <p:cNvPicPr>
            <a:picLocks noChangeAspect="1"/>
          </p:cNvPicPr>
          <p:nvPr/>
        </p:nvPicPr>
        <p:blipFill>
          <a:blip r:embed="rId3"/>
          <a:stretch>
            <a:fillRect/>
          </a:stretch>
        </p:blipFill>
        <p:spPr>
          <a:xfrm>
            <a:off x="1690573" y="1718702"/>
            <a:ext cx="6011304" cy="3164541"/>
          </a:xfrm>
          <a:prstGeom prst="rect">
            <a:avLst/>
          </a:prstGeom>
        </p:spPr>
      </p:pic>
      <p:pic>
        <p:nvPicPr>
          <p:cNvPr id="8" name="图片 7">
            <a:extLst>
              <a:ext uri="{FF2B5EF4-FFF2-40B4-BE49-F238E27FC236}">
                <a16:creationId xmlns:a16="http://schemas.microsoft.com/office/drawing/2014/main" id="{6DD2F225-B053-4576-B016-0D9C76A6C16F}"/>
              </a:ext>
            </a:extLst>
          </p:cNvPr>
          <p:cNvPicPr>
            <a:picLocks noChangeAspect="1"/>
          </p:cNvPicPr>
          <p:nvPr/>
        </p:nvPicPr>
        <p:blipFill>
          <a:blip r:embed="rId4"/>
          <a:stretch>
            <a:fillRect/>
          </a:stretch>
        </p:blipFill>
        <p:spPr>
          <a:xfrm>
            <a:off x="1690573" y="5024157"/>
            <a:ext cx="7172606" cy="1671664"/>
          </a:xfrm>
          <a:prstGeom prst="rect">
            <a:avLst/>
          </a:prstGeom>
        </p:spPr>
      </p:pic>
      <p:sp>
        <p:nvSpPr>
          <p:cNvPr id="7" name="文本框 6">
            <a:extLst>
              <a:ext uri="{FF2B5EF4-FFF2-40B4-BE49-F238E27FC236}">
                <a16:creationId xmlns:a16="http://schemas.microsoft.com/office/drawing/2014/main" id="{001E75C5-8473-4D22-8C98-642E638A4F88}"/>
              </a:ext>
            </a:extLst>
          </p:cNvPr>
          <p:cNvSpPr txBox="1"/>
          <p:nvPr/>
        </p:nvSpPr>
        <p:spPr>
          <a:xfrm>
            <a:off x="1470212" y="309820"/>
            <a:ext cx="1693412" cy="646331"/>
          </a:xfrm>
          <a:prstGeom prst="rect">
            <a:avLst/>
          </a:prstGeom>
          <a:noFill/>
        </p:spPr>
        <p:txBody>
          <a:bodyPr wrap="none" rtlCol="0">
            <a:spAutoFit/>
          </a:bodyPr>
          <a:lstStyle/>
          <a:p>
            <a:r>
              <a:rPr lang="en-US" altLang="zh-CN" sz="3600" dirty="0"/>
              <a:t>Exercise</a:t>
            </a:r>
            <a:endParaRPr lang="zh-CN" altLang="en-US" sz="3600" dirty="0"/>
          </a:p>
        </p:txBody>
      </p:sp>
    </p:spTree>
    <p:extLst>
      <p:ext uri="{BB962C8B-B14F-4D97-AF65-F5344CB8AC3E}">
        <p14:creationId xmlns:p14="http://schemas.microsoft.com/office/powerpoint/2010/main" val="413362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F752E25-81A9-4B4F-AD7D-0F9715AA288F}"/>
              </a:ext>
            </a:extLst>
          </p:cNvPr>
          <p:cNvSpPr txBox="1">
            <a:spLocks/>
          </p:cNvSpPr>
          <p:nvPr/>
        </p:nvSpPr>
        <p:spPr>
          <a:xfrm>
            <a:off x="910029" y="837996"/>
            <a:ext cx="11145298" cy="7577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Calibri" panose="020F050202020403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26912" lvl="1">
              <a:spcBef>
                <a:spcPts val="1390"/>
              </a:spcBef>
              <a:buSzPct val="68000"/>
            </a:pPr>
            <a:r>
              <a:rPr lang="en-US" altLang="zh-CN" dirty="0">
                <a:solidFill>
                  <a:schemeClr val="tx1"/>
                </a:solidFill>
              </a:rPr>
              <a:t>Implement all the member functions of the two classes and make Driver as Car’s friend class so that it can access the members of Car. Write a program to test the two classes.</a:t>
            </a:r>
            <a:endParaRPr lang="en-US" dirty="0">
              <a:solidFill>
                <a:schemeClr val="tx1"/>
              </a:solidFill>
            </a:endParaRPr>
          </a:p>
        </p:txBody>
      </p:sp>
      <p:sp>
        <p:nvSpPr>
          <p:cNvPr id="8" name="文本框 7">
            <a:extLst>
              <a:ext uri="{FF2B5EF4-FFF2-40B4-BE49-F238E27FC236}">
                <a16:creationId xmlns:a16="http://schemas.microsoft.com/office/drawing/2014/main" id="{58240C3A-5C80-4D55-97E7-2FD6610CCDFF}"/>
              </a:ext>
            </a:extLst>
          </p:cNvPr>
          <p:cNvSpPr txBox="1"/>
          <p:nvPr/>
        </p:nvSpPr>
        <p:spPr>
          <a:xfrm>
            <a:off x="1272988" y="2106706"/>
            <a:ext cx="1646605" cy="369332"/>
          </a:xfrm>
          <a:prstGeom prst="rect">
            <a:avLst/>
          </a:prstGeom>
          <a:noFill/>
        </p:spPr>
        <p:txBody>
          <a:bodyPr wrap="none" rtlCol="0">
            <a:spAutoFit/>
          </a:bodyPr>
          <a:lstStyle/>
          <a:p>
            <a:r>
              <a:rPr lang="en-US" altLang="zh-CN" dirty="0"/>
              <a:t>Output sample:</a:t>
            </a:r>
            <a:endParaRPr lang="zh-CN" altLang="en-US" dirty="0"/>
          </a:p>
        </p:txBody>
      </p:sp>
      <p:pic>
        <p:nvPicPr>
          <p:cNvPr id="5" name="图片 4">
            <a:extLst>
              <a:ext uri="{FF2B5EF4-FFF2-40B4-BE49-F238E27FC236}">
                <a16:creationId xmlns:a16="http://schemas.microsoft.com/office/drawing/2014/main" id="{3990EE98-7021-4D2F-AAC9-83683ABBC7F9}"/>
              </a:ext>
            </a:extLst>
          </p:cNvPr>
          <p:cNvPicPr>
            <a:picLocks noChangeAspect="1"/>
          </p:cNvPicPr>
          <p:nvPr/>
        </p:nvPicPr>
        <p:blipFill>
          <a:blip r:embed="rId2"/>
          <a:stretch>
            <a:fillRect/>
          </a:stretch>
        </p:blipFill>
        <p:spPr>
          <a:xfrm>
            <a:off x="1272988" y="2757110"/>
            <a:ext cx="7636809" cy="1624853"/>
          </a:xfrm>
          <a:prstGeom prst="rect">
            <a:avLst/>
          </a:prstGeom>
        </p:spPr>
      </p:pic>
    </p:spTree>
    <p:extLst>
      <p:ext uri="{BB962C8B-B14F-4D97-AF65-F5344CB8AC3E}">
        <p14:creationId xmlns:p14="http://schemas.microsoft.com/office/powerpoint/2010/main" val="284505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865092" y="259481"/>
            <a:ext cx="5970061" cy="792088"/>
          </a:xfrm>
        </p:spPr>
        <p:txBody>
          <a:bodyPr>
            <a:noAutofit/>
          </a:bodyPr>
          <a:lstStyle/>
          <a:p>
            <a:r>
              <a:rPr lang="en-US" altLang="zh-CN" sz="4720" dirty="0"/>
              <a:t>Friend Functions</a:t>
            </a:r>
          </a:p>
        </p:txBody>
      </p:sp>
      <p:sp>
        <p:nvSpPr>
          <p:cNvPr id="2" name="TextBox 1"/>
          <p:cNvSpPr txBox="1"/>
          <p:nvPr/>
        </p:nvSpPr>
        <p:spPr>
          <a:xfrm>
            <a:off x="563536" y="1580962"/>
            <a:ext cx="11550611" cy="73468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A </a:t>
            </a:r>
            <a:r>
              <a:rPr lang="en-US" altLang="zh-CN" sz="2087" b="1" dirty="0">
                <a:solidFill>
                  <a:srgbClr val="00B0F0"/>
                </a:solidFill>
                <a:latin typeface="Calibri"/>
                <a:ea typeface="宋体" panose="02010600030101010101" pitchFamily="2" charset="-122"/>
              </a:rPr>
              <a:t>friend function </a:t>
            </a:r>
            <a:r>
              <a:rPr lang="en-US" altLang="zh-CN" sz="2087" dirty="0">
                <a:solidFill>
                  <a:prstClr val="black"/>
                </a:solidFill>
                <a:latin typeface="Calibri"/>
                <a:ea typeface="宋体" panose="02010600030101010101" pitchFamily="2" charset="-122"/>
              </a:rPr>
              <a:t>of a class is a non-member function that has the right to access the </a:t>
            </a:r>
            <a:r>
              <a:rPr lang="en-US" altLang="zh-CN" sz="2087" b="1" dirty="0">
                <a:solidFill>
                  <a:prstClr val="black"/>
                </a:solidFill>
                <a:latin typeface="Calibri"/>
                <a:ea typeface="宋体" panose="02010600030101010101" pitchFamily="2" charset="-122"/>
              </a:rPr>
              <a:t>private</a:t>
            </a:r>
            <a:r>
              <a:rPr lang="en-US" altLang="zh-CN" sz="2087" dirty="0">
                <a:solidFill>
                  <a:prstClr val="black"/>
                </a:solidFill>
                <a:latin typeface="Calibri"/>
                <a:ea typeface="宋体" panose="02010600030101010101" pitchFamily="2" charset="-122"/>
              </a:rPr>
              <a:t> and </a:t>
            </a:r>
            <a:r>
              <a:rPr lang="en-US" altLang="zh-CN" sz="2087" b="1" dirty="0">
                <a:solidFill>
                  <a:prstClr val="black"/>
                </a:solidFill>
                <a:latin typeface="Calibri"/>
                <a:ea typeface="宋体" panose="02010600030101010101" pitchFamily="2" charset="-122"/>
              </a:rPr>
              <a:t>protected</a:t>
            </a:r>
            <a:r>
              <a:rPr lang="en-US" altLang="zh-CN" sz="2087" dirty="0">
                <a:solidFill>
                  <a:prstClr val="black"/>
                </a:solidFill>
                <a:latin typeface="Calibri"/>
                <a:ea typeface="宋体" panose="02010600030101010101" pitchFamily="2" charset="-122"/>
              </a:rPr>
              <a:t> class members.</a:t>
            </a:r>
            <a:endParaRPr lang="zh-CN" altLang="en-US" sz="2087" dirty="0">
              <a:solidFill>
                <a:prstClr val="black"/>
              </a:solidFill>
              <a:latin typeface="Calibri"/>
              <a:ea typeface="宋体" panose="02010600030101010101" pitchFamily="2" charset="-122"/>
            </a:endParaRPr>
          </a:p>
        </p:txBody>
      </p:sp>
      <p:sp>
        <p:nvSpPr>
          <p:cNvPr id="9" name="TextBox 8"/>
          <p:cNvSpPr txBox="1"/>
          <p:nvPr/>
        </p:nvSpPr>
        <p:spPr>
          <a:xfrm>
            <a:off x="544837" y="2495887"/>
            <a:ext cx="11550611" cy="73468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To declare a non-member function as a friend of a class, place the function prototype in the class definition and precede it with the keyword </a:t>
            </a:r>
            <a:r>
              <a:rPr lang="en-US" altLang="zh-CN" sz="2087" b="1" dirty="0">
                <a:solidFill>
                  <a:srgbClr val="00B0F0"/>
                </a:solidFill>
                <a:latin typeface="Calibri"/>
                <a:ea typeface="宋体" panose="02010600030101010101" pitchFamily="2" charset="-122"/>
              </a:rPr>
              <a:t>friend</a:t>
            </a:r>
            <a:r>
              <a:rPr lang="en-US" altLang="zh-CN" sz="2087" dirty="0">
                <a:solidFill>
                  <a:prstClr val="black"/>
                </a:solidFill>
                <a:latin typeface="Calibri"/>
                <a:ea typeface="宋体" panose="02010600030101010101" pitchFamily="2" charset="-122"/>
              </a:rPr>
              <a:t>.</a:t>
            </a:r>
            <a:endParaRPr lang="zh-CN" altLang="en-US" sz="2087" dirty="0">
              <a:solidFill>
                <a:prstClr val="black"/>
              </a:solidFill>
              <a:latin typeface="Calibri"/>
              <a:ea typeface="宋体" panose="02010600030101010101" pitchFamily="2" charset="-122"/>
            </a:endParaRPr>
          </a:p>
        </p:txBody>
      </p:sp>
      <p:sp>
        <p:nvSpPr>
          <p:cNvPr id="10" name="TextBox 9"/>
          <p:cNvSpPr txBox="1"/>
          <p:nvPr/>
        </p:nvSpPr>
        <p:spPr>
          <a:xfrm>
            <a:off x="1566199" y="3599489"/>
            <a:ext cx="6992642" cy="413511"/>
          </a:xfrm>
          <a:prstGeom prst="rect">
            <a:avLst/>
          </a:prstGeom>
          <a:noFill/>
        </p:spPr>
        <p:txBody>
          <a:bodyPr wrap="square" rtlCol="0">
            <a:spAutoFit/>
          </a:bodyPr>
          <a:lstStyle/>
          <a:p>
            <a:pPr defTabSz="1077140">
              <a:defRPr/>
            </a:pPr>
            <a:r>
              <a:rPr lang="en-US" altLang="zh-CN" sz="2087" b="1" dirty="0">
                <a:solidFill>
                  <a:srgbClr val="00B0F0"/>
                </a:solidFill>
                <a:latin typeface="Calibri"/>
                <a:ea typeface="宋体" panose="02010600030101010101" pitchFamily="2" charset="-122"/>
              </a:rPr>
              <a:t>friend</a:t>
            </a:r>
            <a:r>
              <a:rPr lang="en-US" altLang="zh-CN" sz="2087" b="1" dirty="0">
                <a:solidFill>
                  <a:prstClr val="black"/>
                </a:solidFill>
                <a:latin typeface="Calibri"/>
                <a:ea typeface="宋体" panose="02010600030101010101" pitchFamily="2" charset="-122"/>
              </a:rPr>
              <a:t>  </a:t>
            </a:r>
            <a:r>
              <a:rPr lang="en-US" altLang="zh-CN" sz="2087" b="1" dirty="0" err="1">
                <a:solidFill>
                  <a:prstClr val="black"/>
                </a:solidFill>
                <a:latin typeface="Calibri"/>
                <a:ea typeface="宋体" panose="02010600030101010101" pitchFamily="2" charset="-122"/>
              </a:rPr>
              <a:t>return_type</a:t>
            </a:r>
            <a:r>
              <a:rPr lang="en-US" altLang="zh-CN" sz="2087" b="1" dirty="0">
                <a:solidFill>
                  <a:prstClr val="black"/>
                </a:solidFill>
                <a:latin typeface="Calibri"/>
                <a:ea typeface="宋体" panose="02010600030101010101" pitchFamily="2" charset="-122"/>
              </a:rPr>
              <a:t>  </a:t>
            </a:r>
            <a:r>
              <a:rPr lang="en-US" altLang="zh-CN" sz="2087" b="1" dirty="0" err="1">
                <a:solidFill>
                  <a:prstClr val="black"/>
                </a:solidFill>
                <a:latin typeface="Calibri"/>
                <a:ea typeface="宋体" panose="02010600030101010101" pitchFamily="2" charset="-122"/>
              </a:rPr>
              <a:t>functionName</a:t>
            </a:r>
            <a:r>
              <a:rPr lang="en-US" altLang="zh-CN" sz="2087" b="1" dirty="0">
                <a:solidFill>
                  <a:prstClr val="black"/>
                </a:solidFill>
                <a:latin typeface="Calibri"/>
                <a:ea typeface="宋体" panose="02010600030101010101" pitchFamily="2" charset="-122"/>
              </a:rPr>
              <a:t> (parameter list);</a:t>
            </a:r>
            <a:endParaRPr lang="zh-CN" altLang="en-US" sz="2087" b="1"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97224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1097" y="422817"/>
            <a:ext cx="5861717" cy="5620255"/>
            <a:chOff x="485701" y="465882"/>
            <a:chExt cx="6458744" cy="6192688"/>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01" y="465882"/>
              <a:ext cx="6458744"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710" y="5578450"/>
              <a:ext cx="5400599" cy="23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2386383" y="5519933"/>
            <a:ext cx="3359014" cy="784548"/>
            <a:chOff x="2518933" y="6082148"/>
            <a:chExt cx="3701136" cy="864456"/>
          </a:xfrm>
        </p:grpSpPr>
        <p:sp>
          <p:nvSpPr>
            <p:cNvPr id="6" name="矩形 5"/>
            <p:cNvSpPr/>
            <p:nvPr/>
          </p:nvSpPr>
          <p:spPr>
            <a:xfrm>
              <a:off x="2518933" y="6082148"/>
              <a:ext cx="1352638" cy="317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8" name="矩形 7"/>
            <p:cNvSpPr/>
            <p:nvPr/>
          </p:nvSpPr>
          <p:spPr>
            <a:xfrm>
              <a:off x="4939439" y="6082506"/>
              <a:ext cx="1280630" cy="317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3" name="直接箭头连接符 2"/>
            <p:cNvCxnSpPr/>
            <p:nvPr/>
          </p:nvCxnSpPr>
          <p:spPr>
            <a:xfrm flipH="1" flipV="1">
              <a:off x="3366021" y="6399875"/>
              <a:ext cx="864097" cy="54672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230117" y="6399875"/>
              <a:ext cx="1152128" cy="5467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933208" y="6173776"/>
            <a:ext cx="7147085" cy="413511"/>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The private data members can not be accessed outside the class</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9291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5313" y="4280842"/>
            <a:ext cx="6418071" cy="2350397"/>
            <a:chOff x="622568" y="4716853"/>
            <a:chExt cx="7071763" cy="2589789"/>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25" y="4720402"/>
              <a:ext cx="6992606" cy="258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68" y="4716853"/>
              <a:ext cx="4298653" cy="190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153" y="180837"/>
            <a:ext cx="2810127" cy="406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629" y="5324202"/>
            <a:ext cx="4414477" cy="3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504840" y="2710130"/>
            <a:ext cx="450423" cy="5881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nvGrpSpPr>
          <p:cNvPr id="4" name="组合 3"/>
          <p:cNvGrpSpPr/>
          <p:nvPr/>
        </p:nvGrpSpPr>
        <p:grpSpPr>
          <a:xfrm>
            <a:off x="2334720" y="4578145"/>
            <a:ext cx="4133864" cy="321270"/>
            <a:chOff x="2462007" y="5044438"/>
            <a:chExt cx="4554906" cy="353992"/>
          </a:xfrm>
        </p:grpSpPr>
        <p:sp>
          <p:nvSpPr>
            <p:cNvPr id="8" name="矩形 7"/>
            <p:cNvSpPr/>
            <p:nvPr/>
          </p:nvSpPr>
          <p:spPr>
            <a:xfrm>
              <a:off x="2462007" y="5044438"/>
              <a:ext cx="1736022" cy="3240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9" name="矩形 8"/>
            <p:cNvSpPr/>
            <p:nvPr/>
          </p:nvSpPr>
          <p:spPr>
            <a:xfrm>
              <a:off x="5280891" y="5074394"/>
              <a:ext cx="1736022" cy="3240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grpSp>
        <p:nvGrpSpPr>
          <p:cNvPr id="6" name="组合 5"/>
          <p:cNvGrpSpPr/>
          <p:nvPr/>
        </p:nvGrpSpPr>
        <p:grpSpPr>
          <a:xfrm>
            <a:off x="665313" y="3559705"/>
            <a:ext cx="9632304" cy="947601"/>
            <a:chOff x="629717" y="3922266"/>
            <a:chExt cx="10613372" cy="1044116"/>
          </a:xfrm>
        </p:grpSpPr>
        <p:sp>
          <p:nvSpPr>
            <p:cNvPr id="10" name="矩形 9"/>
            <p:cNvSpPr/>
            <p:nvPr/>
          </p:nvSpPr>
          <p:spPr>
            <a:xfrm>
              <a:off x="629717" y="4642346"/>
              <a:ext cx="4392488" cy="3240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1" name="直接箭头连接符 10"/>
            <p:cNvCxnSpPr/>
            <p:nvPr/>
          </p:nvCxnSpPr>
          <p:spPr>
            <a:xfrm flipH="1">
              <a:off x="3077989" y="4173702"/>
              <a:ext cx="1059044" cy="5467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14093" y="3922266"/>
              <a:ext cx="7228996"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Can distance function be defined as the member function?</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130631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06449" y="292114"/>
            <a:ext cx="4770681" cy="5008252"/>
            <a:chOff x="557709" y="321866"/>
            <a:chExt cx="5256584" cy="551835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09" y="321866"/>
              <a:ext cx="5256584" cy="551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329" y="3721109"/>
              <a:ext cx="4243884" cy="18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97" y="5289326"/>
            <a:ext cx="5881662" cy="153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737153" y="2704641"/>
            <a:ext cx="9720588" cy="908313"/>
            <a:chOff x="701725" y="2980114"/>
            <a:chExt cx="10710648" cy="1000826"/>
          </a:xfrm>
        </p:grpSpPr>
        <p:sp>
          <p:nvSpPr>
            <p:cNvPr id="3" name="矩形 2"/>
            <p:cNvSpPr/>
            <p:nvPr/>
          </p:nvSpPr>
          <p:spPr>
            <a:xfrm>
              <a:off x="701725" y="3706242"/>
              <a:ext cx="4536504" cy="2746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5" name="直接箭头连接符 4"/>
            <p:cNvCxnSpPr>
              <a:cxnSpLocks/>
            </p:cNvCxnSpPr>
            <p:nvPr/>
          </p:nvCxnSpPr>
          <p:spPr>
            <a:xfrm flipH="1">
              <a:off x="3510037" y="3231550"/>
              <a:ext cx="987036" cy="4746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74133" y="2980114"/>
              <a:ext cx="7038240"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The distance function is defined as the member function.</a:t>
              </a:r>
              <a:endParaRPr lang="zh-CN" altLang="en-US" sz="2087" dirty="0">
                <a:solidFill>
                  <a:prstClr val="black"/>
                </a:solidFill>
                <a:latin typeface="Calibri"/>
                <a:ea typeface="宋体" panose="02010600030101010101" pitchFamily="2" charset="-122"/>
              </a:endParaRPr>
            </a:p>
          </p:txBody>
        </p:sp>
      </p:grpSp>
      <p:grpSp>
        <p:nvGrpSpPr>
          <p:cNvPr id="2" name="组合 1"/>
          <p:cNvGrpSpPr/>
          <p:nvPr/>
        </p:nvGrpSpPr>
        <p:grpSpPr>
          <a:xfrm>
            <a:off x="4462205" y="4801388"/>
            <a:ext cx="6927291" cy="1503091"/>
            <a:chOff x="4806181" y="5290418"/>
            <a:chExt cx="7632848" cy="1656184"/>
          </a:xfrm>
        </p:grpSpPr>
        <p:sp>
          <p:nvSpPr>
            <p:cNvPr id="7" name="矩形 6"/>
            <p:cNvSpPr/>
            <p:nvPr/>
          </p:nvSpPr>
          <p:spPr>
            <a:xfrm>
              <a:off x="4806181" y="6514554"/>
              <a:ext cx="1368152" cy="432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8" name="直接箭头连接符 7"/>
            <p:cNvCxnSpPr/>
            <p:nvPr/>
          </p:nvCxnSpPr>
          <p:spPr>
            <a:xfrm flipH="1">
              <a:off x="5052324" y="5967854"/>
              <a:ext cx="1059044" cy="5467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60437" y="5290418"/>
              <a:ext cx="6378592" cy="116340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cannot invoke the distance function like this,</a:t>
              </a:r>
            </a:p>
            <a:p>
              <a:pPr defTabSz="1077140">
                <a:defRPr/>
              </a:pPr>
              <a:r>
                <a:rPr lang="en-US" altLang="zh-CN" sz="2087" dirty="0">
                  <a:solidFill>
                    <a:prstClr val="black"/>
                  </a:solidFill>
                  <a:latin typeface="Calibri"/>
                  <a:ea typeface="宋体" panose="02010600030101010101" pitchFamily="2" charset="-122"/>
                </a:rPr>
                <a:t>because it is a member function, which is invoked by </a:t>
              </a:r>
              <a:r>
                <a:rPr lang="en-US" altLang="zh-CN" sz="2087" b="1" dirty="0">
                  <a:solidFill>
                    <a:srgbClr val="FF0000"/>
                  </a:solidFill>
                  <a:latin typeface="Calibri"/>
                  <a:ea typeface="宋体" panose="02010600030101010101" pitchFamily="2" charset="-122"/>
                </a:rPr>
                <a:t>object using . operator</a:t>
              </a:r>
              <a:r>
                <a:rPr lang="en-US" altLang="zh-CN" sz="2087" dirty="0">
                  <a:solidFill>
                    <a:prstClr val="black"/>
                  </a:solidFill>
                  <a:latin typeface="Calibri"/>
                  <a:ea typeface="宋体" panose="02010600030101010101" pitchFamily="2" charset="-122"/>
                </a:rPr>
                <a:t>.</a:t>
              </a:r>
              <a:endParaRPr lang="zh-CN" altLang="en-US" sz="2087" dirty="0">
                <a:solidFill>
                  <a:prstClr val="black"/>
                </a:solidFill>
                <a:latin typeface="Calibri"/>
                <a:ea typeface="宋体" panose="02010600030101010101" pitchFamily="2" charset="-122"/>
              </a:endParaRPr>
            </a:p>
          </p:txBody>
        </p:sp>
      </p:grpSp>
      <p:grpSp>
        <p:nvGrpSpPr>
          <p:cNvPr id="14" name="组合 13">
            <a:extLst>
              <a:ext uri="{FF2B5EF4-FFF2-40B4-BE49-F238E27FC236}">
                <a16:creationId xmlns:a16="http://schemas.microsoft.com/office/drawing/2014/main" id="{9EFA57BC-E76E-4721-BE4D-3EB5199320A4}"/>
              </a:ext>
            </a:extLst>
          </p:cNvPr>
          <p:cNvGrpSpPr/>
          <p:nvPr/>
        </p:nvGrpSpPr>
        <p:grpSpPr>
          <a:xfrm>
            <a:off x="2264509" y="3690407"/>
            <a:ext cx="2589807" cy="537000"/>
            <a:chOff x="2528661" y="6082148"/>
            <a:chExt cx="2853584" cy="591694"/>
          </a:xfrm>
        </p:grpSpPr>
        <p:sp>
          <p:nvSpPr>
            <p:cNvPr id="15" name="矩形 14">
              <a:extLst>
                <a:ext uri="{FF2B5EF4-FFF2-40B4-BE49-F238E27FC236}">
                  <a16:creationId xmlns:a16="http://schemas.microsoft.com/office/drawing/2014/main" id="{C42A4891-6484-422D-8E41-F0D60399C0A5}"/>
                </a:ext>
              </a:extLst>
            </p:cNvPr>
            <p:cNvSpPr/>
            <p:nvPr/>
          </p:nvSpPr>
          <p:spPr>
            <a:xfrm>
              <a:off x="2528661" y="6082148"/>
              <a:ext cx="1008112" cy="317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16" name="矩形 15">
              <a:extLst>
                <a:ext uri="{FF2B5EF4-FFF2-40B4-BE49-F238E27FC236}">
                  <a16:creationId xmlns:a16="http://schemas.microsoft.com/office/drawing/2014/main" id="{680FC789-CB90-4F7D-AF5B-1CBB86756ADD}"/>
                </a:ext>
              </a:extLst>
            </p:cNvPr>
            <p:cNvSpPr/>
            <p:nvPr/>
          </p:nvSpPr>
          <p:spPr>
            <a:xfrm>
              <a:off x="4374133" y="6082506"/>
              <a:ext cx="1008112" cy="317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a:extLst>
                <a:ext uri="{FF2B5EF4-FFF2-40B4-BE49-F238E27FC236}">
                  <a16:creationId xmlns:a16="http://schemas.microsoft.com/office/drawing/2014/main" id="{7C0D7EE8-81D0-43AA-B408-D29C8329A901}"/>
                </a:ext>
              </a:extLst>
            </p:cNvPr>
            <p:cNvCxnSpPr>
              <a:cxnSpLocks/>
            </p:cNvCxnSpPr>
            <p:nvPr/>
          </p:nvCxnSpPr>
          <p:spPr>
            <a:xfrm flipH="1" flipV="1">
              <a:off x="3366023" y="6399876"/>
              <a:ext cx="576062" cy="2739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282E189-5ABE-4CB0-8420-E14E471AF445}"/>
                </a:ext>
              </a:extLst>
            </p:cNvPr>
            <p:cNvCxnSpPr>
              <a:cxnSpLocks/>
            </p:cNvCxnSpPr>
            <p:nvPr/>
          </p:nvCxnSpPr>
          <p:spPr>
            <a:xfrm flipV="1">
              <a:off x="3968821" y="6399145"/>
              <a:ext cx="621337" cy="2746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3">
            <a:extLst>
              <a:ext uri="{FF2B5EF4-FFF2-40B4-BE49-F238E27FC236}">
                <a16:creationId xmlns:a16="http://schemas.microsoft.com/office/drawing/2014/main" id="{2FA5D153-33E9-42B9-8C9E-23316FB1BDF8}"/>
              </a:ext>
            </a:extLst>
          </p:cNvPr>
          <p:cNvSpPr txBox="1"/>
          <p:nvPr/>
        </p:nvSpPr>
        <p:spPr>
          <a:xfrm>
            <a:off x="2436299" y="4148478"/>
            <a:ext cx="7358040" cy="413511"/>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The member function can access the private members of the class</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12059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9525" y="4868756"/>
            <a:ext cx="4529873" cy="1893186"/>
            <a:chOff x="472950" y="5364647"/>
            <a:chExt cx="4991249" cy="2086011"/>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50" y="5405449"/>
              <a:ext cx="4991249" cy="2045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02" y="5364647"/>
              <a:ext cx="3193817" cy="15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529526" y="856557"/>
            <a:ext cx="3998031" cy="3879479"/>
            <a:chOff x="472951" y="943799"/>
            <a:chExt cx="4405238" cy="4274611"/>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51" y="943799"/>
              <a:ext cx="4229682" cy="427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733" y="4845806"/>
              <a:ext cx="4104456" cy="20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2448877" y="145196"/>
            <a:ext cx="8449117" cy="73468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 define the distance function as a </a:t>
            </a:r>
            <a:r>
              <a:rPr lang="en-US" altLang="zh-CN" sz="2087" b="1" dirty="0">
                <a:solidFill>
                  <a:srgbClr val="00B0F0"/>
                </a:solidFill>
                <a:latin typeface="Calibri"/>
                <a:ea typeface="宋体" panose="02010600030101010101" pitchFamily="2" charset="-122"/>
              </a:rPr>
              <a:t>friend function</a:t>
            </a:r>
            <a:r>
              <a:rPr lang="en-US" altLang="zh-CN" sz="2087" dirty="0">
                <a:solidFill>
                  <a:prstClr val="black"/>
                </a:solidFill>
                <a:latin typeface="Calibri"/>
                <a:ea typeface="宋体" panose="02010600030101010101" pitchFamily="2" charset="-122"/>
              </a:rPr>
              <a:t>, which can access the private data of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nvGrpSpPr>
          <p:cNvPr id="3" name="组合 2"/>
          <p:cNvGrpSpPr/>
          <p:nvPr/>
        </p:nvGrpSpPr>
        <p:grpSpPr>
          <a:xfrm>
            <a:off x="802505" y="3657730"/>
            <a:ext cx="10308437" cy="926431"/>
            <a:chOff x="773733" y="4030278"/>
            <a:chExt cx="11358371" cy="1020790"/>
          </a:xfrm>
        </p:grpSpPr>
        <p:sp>
          <p:nvSpPr>
            <p:cNvPr id="5" name="矩形 4"/>
            <p:cNvSpPr/>
            <p:nvPr/>
          </p:nvSpPr>
          <p:spPr>
            <a:xfrm>
              <a:off x="773733" y="4727032"/>
              <a:ext cx="4104456" cy="3240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6" name="直接箭头连接符 5"/>
            <p:cNvCxnSpPr/>
            <p:nvPr/>
          </p:nvCxnSpPr>
          <p:spPr>
            <a:xfrm flipH="1">
              <a:off x="3149997" y="4281714"/>
              <a:ext cx="1059044" cy="5467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86101" y="4030278"/>
              <a:ext cx="8046003"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Declare the friend function inside the class, using </a:t>
              </a:r>
              <a:r>
                <a:rPr lang="en-US" altLang="zh-CN" sz="2087" b="1" dirty="0">
                  <a:solidFill>
                    <a:srgbClr val="00B0F0"/>
                  </a:solidFill>
                  <a:latin typeface="Calibri"/>
                  <a:ea typeface="宋体" panose="02010600030101010101" pitchFamily="2" charset="-122"/>
                </a:rPr>
                <a:t>friend</a:t>
              </a:r>
              <a:r>
                <a:rPr lang="en-US" altLang="zh-CN" sz="2087" dirty="0">
                  <a:solidFill>
                    <a:prstClr val="black"/>
                  </a:solidFill>
                  <a:latin typeface="Calibri"/>
                  <a:ea typeface="宋体" panose="02010600030101010101" pitchFamily="2" charset="-122"/>
                </a:rPr>
                <a:t> keyword.</a:t>
              </a:r>
              <a:endParaRPr lang="zh-CN" altLang="en-US" sz="2087" dirty="0">
                <a:solidFill>
                  <a:prstClr val="black"/>
                </a:solidFill>
                <a:latin typeface="Calibri"/>
                <a:ea typeface="宋体" panose="02010600030101010101" pitchFamily="2" charset="-122"/>
              </a:endParaRPr>
            </a:p>
          </p:txBody>
        </p:sp>
      </p:grpSp>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6981" y="6047325"/>
            <a:ext cx="4414477" cy="3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3612632" y="5055416"/>
            <a:ext cx="6731235" cy="1314415"/>
            <a:chOff x="4806181" y="5498311"/>
            <a:chExt cx="7416824" cy="1448291"/>
          </a:xfrm>
        </p:grpSpPr>
        <p:sp>
          <p:nvSpPr>
            <p:cNvPr id="10" name="矩形 9"/>
            <p:cNvSpPr/>
            <p:nvPr/>
          </p:nvSpPr>
          <p:spPr>
            <a:xfrm>
              <a:off x="4806181" y="6658570"/>
              <a:ext cx="1008112"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1" name="直接箭头连接符 10"/>
            <p:cNvCxnSpPr/>
            <p:nvPr/>
          </p:nvCxnSpPr>
          <p:spPr>
            <a:xfrm flipH="1">
              <a:off x="5052324" y="6111870"/>
              <a:ext cx="1059044" cy="5467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60436" y="5498311"/>
              <a:ext cx="6162569" cy="80951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 invoke the distance function directly,</a:t>
              </a:r>
            </a:p>
            <a:p>
              <a:pPr defTabSz="1077140">
                <a:defRPr/>
              </a:pPr>
              <a:r>
                <a:rPr lang="en-US" altLang="zh-CN" sz="2087" dirty="0">
                  <a:solidFill>
                    <a:prstClr val="black"/>
                  </a:solidFill>
                  <a:latin typeface="Calibri"/>
                  <a:ea typeface="宋体" panose="02010600030101010101" pitchFamily="2" charset="-122"/>
                </a:rPr>
                <a:t>because it isn’t a member function of the class.</a:t>
              </a:r>
              <a:endParaRPr lang="zh-CN" altLang="en-US" sz="2087" dirty="0">
                <a:solidFill>
                  <a:prstClr val="black"/>
                </a:solidFill>
                <a:latin typeface="Calibri"/>
                <a:ea typeface="宋体" panose="02010600030101010101" pitchFamily="2" charset="-122"/>
              </a:endParaRPr>
            </a:p>
          </p:txBody>
        </p:sp>
      </p:grpSp>
      <p:grpSp>
        <p:nvGrpSpPr>
          <p:cNvPr id="18" name="组合 17"/>
          <p:cNvGrpSpPr/>
          <p:nvPr/>
        </p:nvGrpSpPr>
        <p:grpSpPr>
          <a:xfrm>
            <a:off x="1753491" y="4474629"/>
            <a:ext cx="9611196" cy="941223"/>
            <a:chOff x="773733" y="4037306"/>
            <a:chExt cx="10590114" cy="1037088"/>
          </a:xfrm>
        </p:grpSpPr>
        <p:sp>
          <p:nvSpPr>
            <p:cNvPr id="19" name="矩形 18"/>
            <p:cNvSpPr/>
            <p:nvPr/>
          </p:nvSpPr>
          <p:spPr>
            <a:xfrm>
              <a:off x="773733" y="4750358"/>
              <a:ext cx="2696570" cy="3240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0" name="直接箭头连接符 19"/>
            <p:cNvCxnSpPr/>
            <p:nvPr/>
          </p:nvCxnSpPr>
          <p:spPr>
            <a:xfrm flipH="1">
              <a:off x="3149997" y="4281714"/>
              <a:ext cx="1059044" cy="5467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86101" y="4037306"/>
              <a:ext cx="7277746"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The friend function can access the private data of the class.</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321857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802339" y="214470"/>
            <a:ext cx="6445190" cy="792088"/>
          </a:xfrm>
        </p:spPr>
        <p:txBody>
          <a:bodyPr>
            <a:noAutofit/>
          </a:bodyPr>
          <a:lstStyle/>
          <a:p>
            <a:r>
              <a:rPr lang="en-US" altLang="zh-CN" sz="4720" dirty="0"/>
              <a:t>Friend Classes</a:t>
            </a:r>
          </a:p>
        </p:txBody>
      </p:sp>
      <p:sp>
        <p:nvSpPr>
          <p:cNvPr id="7" name="TextBox 6"/>
          <p:cNvSpPr txBox="1"/>
          <p:nvPr/>
        </p:nvSpPr>
        <p:spPr>
          <a:xfrm>
            <a:off x="475745" y="1242426"/>
            <a:ext cx="11550611" cy="430887"/>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Entire classes or member functions of other classes may be declared to be friends of another class.</a:t>
            </a:r>
            <a:endParaRPr lang="zh-CN" altLang="en-US" sz="2200" dirty="0">
              <a:solidFill>
                <a:prstClr val="black"/>
              </a:solidFill>
              <a:latin typeface="Calibri"/>
              <a:ea typeface="宋体" panose="02010600030101010101" pitchFamily="2" charset="-122"/>
            </a:endParaRPr>
          </a:p>
        </p:txBody>
      </p:sp>
      <p:sp>
        <p:nvSpPr>
          <p:cNvPr id="9" name="TextBox 8"/>
          <p:cNvSpPr txBox="1"/>
          <p:nvPr/>
        </p:nvSpPr>
        <p:spPr>
          <a:xfrm>
            <a:off x="450009" y="1925909"/>
            <a:ext cx="11550611" cy="1446550"/>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To declare all member functions of </a:t>
            </a:r>
            <a:r>
              <a:rPr lang="en-US" altLang="zh-CN" sz="2200" b="1" dirty="0" err="1">
                <a:solidFill>
                  <a:prstClr val="black"/>
                </a:solidFill>
                <a:latin typeface="Calibri"/>
                <a:ea typeface="宋体" panose="02010600030101010101" pitchFamily="2" charset="-122"/>
              </a:rPr>
              <a:t>ClassTwo</a:t>
            </a:r>
            <a:r>
              <a:rPr lang="en-US" altLang="zh-CN" sz="2200" dirty="0">
                <a:solidFill>
                  <a:prstClr val="black"/>
                </a:solidFill>
                <a:latin typeface="Calibri"/>
                <a:ea typeface="宋体" panose="02010600030101010101" pitchFamily="2" charset="-122"/>
              </a:rPr>
              <a:t> as friend of </a:t>
            </a:r>
            <a:r>
              <a:rPr lang="en-US" altLang="zh-CN" sz="2200" b="1" dirty="0" err="1">
                <a:solidFill>
                  <a:prstClr val="black"/>
                </a:solidFill>
                <a:latin typeface="Calibri"/>
                <a:ea typeface="宋体" panose="02010600030101010101" pitchFamily="2" charset="-122"/>
              </a:rPr>
              <a:t>ClassOne</a:t>
            </a:r>
            <a:r>
              <a:rPr lang="en-US" altLang="zh-CN" sz="2200" dirty="0">
                <a:solidFill>
                  <a:prstClr val="black"/>
                </a:solidFill>
                <a:latin typeface="Calibri"/>
                <a:ea typeface="宋体" panose="02010600030101010101" pitchFamily="2" charset="-122"/>
              </a:rPr>
              <a:t>, place a declaration of the form</a:t>
            </a:r>
          </a:p>
          <a:p>
            <a:pPr defTabSz="1077140">
              <a:defRPr/>
            </a:pPr>
            <a:r>
              <a:rPr lang="en-US" altLang="zh-CN" sz="2200" dirty="0">
                <a:solidFill>
                  <a:prstClr val="black"/>
                </a:solidFill>
                <a:latin typeface="Calibri"/>
                <a:ea typeface="宋体" panose="02010600030101010101" pitchFamily="2" charset="-122"/>
              </a:rPr>
              <a:t>         </a:t>
            </a:r>
            <a:r>
              <a:rPr lang="en-US" altLang="zh-CN" sz="2200" b="1" dirty="0">
                <a:solidFill>
                  <a:srgbClr val="00B0F0"/>
                </a:solidFill>
                <a:latin typeface="Calibri"/>
                <a:ea typeface="宋体" panose="02010600030101010101" pitchFamily="2" charset="-122"/>
              </a:rPr>
              <a:t>friend  class  </a:t>
            </a:r>
            <a:r>
              <a:rPr lang="en-US" altLang="zh-CN" sz="2200" b="1" dirty="0" err="1">
                <a:solidFill>
                  <a:prstClr val="black"/>
                </a:solidFill>
                <a:latin typeface="Calibri"/>
                <a:ea typeface="宋体" panose="02010600030101010101" pitchFamily="2" charset="-122"/>
              </a:rPr>
              <a:t>ClassTwo</a:t>
            </a:r>
            <a:r>
              <a:rPr lang="en-US" altLang="zh-CN" sz="2200" b="1" dirty="0">
                <a:solidFill>
                  <a:prstClr val="black"/>
                </a:solidFill>
                <a:latin typeface="Calibri"/>
                <a:ea typeface="宋体" panose="02010600030101010101" pitchFamily="2" charset="-122"/>
              </a:rPr>
              <a:t>;</a:t>
            </a:r>
          </a:p>
          <a:p>
            <a:pPr defTabSz="1077140">
              <a:defRPr/>
            </a:pPr>
            <a:r>
              <a:rPr lang="en-US" altLang="zh-CN" sz="2200" dirty="0">
                <a:solidFill>
                  <a:prstClr val="black"/>
                </a:solidFill>
                <a:latin typeface="Calibri"/>
                <a:ea typeface="宋体" panose="02010600030101010101" pitchFamily="2" charset="-122"/>
              </a:rPr>
              <a:t>in the definition of </a:t>
            </a:r>
            <a:r>
              <a:rPr lang="en-US" altLang="zh-CN" sz="2200" b="1" dirty="0" err="1">
                <a:solidFill>
                  <a:prstClr val="black"/>
                </a:solidFill>
                <a:latin typeface="Calibri"/>
                <a:ea typeface="宋体" panose="02010600030101010101" pitchFamily="2" charset="-122"/>
              </a:rPr>
              <a:t>ClassOne</a:t>
            </a:r>
            <a:r>
              <a:rPr lang="en-US" altLang="zh-CN" sz="2200" dirty="0">
                <a:solidFill>
                  <a:prstClr val="black"/>
                </a:solidFill>
                <a:latin typeface="Calibri"/>
                <a:ea typeface="宋体" panose="02010600030101010101" pitchFamily="2" charset="-122"/>
              </a:rPr>
              <a:t>. That means all member functions of </a:t>
            </a:r>
            <a:r>
              <a:rPr lang="en-US" altLang="zh-CN" sz="2200" b="1" dirty="0" err="1">
                <a:solidFill>
                  <a:prstClr val="black"/>
                </a:solidFill>
                <a:latin typeface="Calibri"/>
                <a:ea typeface="宋体" panose="02010600030101010101" pitchFamily="2" charset="-122"/>
              </a:rPr>
              <a:t>ClassTwo</a:t>
            </a:r>
            <a:r>
              <a:rPr lang="en-US" altLang="zh-CN" sz="2200" dirty="0">
                <a:solidFill>
                  <a:prstClr val="black"/>
                </a:solidFill>
                <a:latin typeface="Calibri"/>
                <a:ea typeface="宋体" panose="02010600030101010101" pitchFamily="2" charset="-122"/>
              </a:rPr>
              <a:t> have the right to access the private and protected class members of </a:t>
            </a:r>
            <a:r>
              <a:rPr lang="en-US" altLang="zh-CN" sz="2200" b="1" dirty="0" err="1">
                <a:solidFill>
                  <a:prstClr val="black"/>
                </a:solidFill>
                <a:latin typeface="Calibri"/>
                <a:ea typeface="宋体" panose="02010600030101010101" pitchFamily="2" charset="-122"/>
              </a:rPr>
              <a:t>ClassOne</a:t>
            </a:r>
            <a:r>
              <a:rPr lang="en-US" altLang="zh-CN" sz="2200" dirty="0">
                <a:solidFill>
                  <a:prstClr val="black"/>
                </a:solidFill>
                <a:latin typeface="Calibri"/>
                <a:ea typeface="宋体" panose="02010600030101010101" pitchFamily="2" charset="-122"/>
              </a:rPr>
              <a:t>.</a:t>
            </a:r>
            <a:endParaRPr lang="en-US" altLang="zh-CN" sz="2200" b="1" dirty="0">
              <a:solidFill>
                <a:prstClr val="black"/>
              </a:solidFill>
              <a:latin typeface="Calibri"/>
              <a:ea typeface="宋体" panose="02010600030101010101" pitchFamily="2" charset="-122"/>
            </a:endParaRPr>
          </a:p>
        </p:txBody>
      </p:sp>
      <p:sp>
        <p:nvSpPr>
          <p:cNvPr id="12" name="TextBox 11"/>
          <p:cNvSpPr txBox="1"/>
          <p:nvPr/>
        </p:nvSpPr>
        <p:spPr>
          <a:xfrm>
            <a:off x="475745" y="3625055"/>
            <a:ext cx="11550611" cy="769441"/>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The </a:t>
            </a:r>
            <a:r>
              <a:rPr lang="en-US" altLang="zh-CN" sz="2200" b="1" dirty="0">
                <a:solidFill>
                  <a:srgbClr val="00B0F0"/>
                </a:solidFill>
                <a:latin typeface="Calibri"/>
                <a:ea typeface="宋体" panose="02010600030101010101" pitchFamily="2" charset="-122"/>
              </a:rPr>
              <a:t>friend</a:t>
            </a:r>
            <a:r>
              <a:rPr lang="en-US" altLang="zh-CN" sz="2200" dirty="0">
                <a:solidFill>
                  <a:prstClr val="black"/>
                </a:solidFill>
                <a:latin typeface="Calibri"/>
                <a:ea typeface="宋体" panose="02010600030101010101" pitchFamily="2" charset="-122"/>
              </a:rPr>
              <a:t> declaration(s) can appear anywhere in a class and  are not affected by access </a:t>
            </a:r>
            <a:r>
              <a:rPr lang="en-US" altLang="zh-CN" sz="2200" dirty="0" err="1">
                <a:solidFill>
                  <a:prstClr val="black"/>
                </a:solidFill>
                <a:latin typeface="Calibri"/>
                <a:ea typeface="宋体" panose="02010600030101010101" pitchFamily="2" charset="-122"/>
              </a:rPr>
              <a:t>specifiers</a:t>
            </a:r>
            <a:r>
              <a:rPr lang="en-US" altLang="zh-CN" sz="2200" dirty="0">
                <a:solidFill>
                  <a:prstClr val="black"/>
                </a:solidFill>
                <a:latin typeface="Calibri"/>
                <a:ea typeface="宋体" panose="02010600030101010101" pitchFamily="2" charset="-122"/>
              </a:rPr>
              <a:t> public or private  or protected.</a:t>
            </a:r>
            <a:endParaRPr lang="zh-CN" altLang="en-US" sz="220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8055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41098" y="1635846"/>
            <a:ext cx="4342532" cy="4509274"/>
            <a:chOff x="485701" y="1081378"/>
            <a:chExt cx="4784827" cy="4968552"/>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01" y="1081378"/>
              <a:ext cx="4784827"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615" y="4811176"/>
              <a:ext cx="450850"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653583" y="471804"/>
            <a:ext cx="9525405" cy="1055866"/>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Let’s consider an example: we have a </a:t>
            </a:r>
            <a:r>
              <a:rPr lang="en-US" altLang="zh-CN" sz="2087" b="1" dirty="0">
                <a:solidFill>
                  <a:srgbClr val="00B0F0"/>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in which it has a  </a:t>
            </a:r>
            <a:r>
              <a:rPr lang="en-US" altLang="zh-CN" sz="2087" dirty="0" err="1">
                <a:solidFill>
                  <a:prstClr val="black"/>
                </a:solidFill>
                <a:latin typeface="Calibri"/>
                <a:ea typeface="宋体" panose="02010600030101010101" pitchFamily="2" charset="-122"/>
              </a:rPr>
              <a:t>subobject</a:t>
            </a:r>
            <a:r>
              <a:rPr lang="en-US" altLang="zh-CN" sz="2087" dirty="0">
                <a:solidFill>
                  <a:prstClr val="black"/>
                </a:solidFill>
                <a:latin typeface="Calibri"/>
                <a:ea typeface="宋体" panose="02010600030101010101" pitchFamily="2" charset="-122"/>
              </a:rPr>
              <a:t> (center point) of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class--class containment(composition). Can we access the center’s private member in the </a:t>
            </a:r>
            <a:r>
              <a:rPr lang="en-US" altLang="zh-CN" sz="2087" b="1" dirty="0">
                <a:solidFill>
                  <a:prstClr val="black"/>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nvGrpSpPr>
          <p:cNvPr id="2" name="组合 1"/>
          <p:cNvGrpSpPr/>
          <p:nvPr/>
        </p:nvGrpSpPr>
        <p:grpSpPr>
          <a:xfrm>
            <a:off x="737153" y="3422530"/>
            <a:ext cx="10064177" cy="1445118"/>
            <a:chOff x="701725" y="3050039"/>
            <a:chExt cx="11089232" cy="1592306"/>
          </a:xfrm>
        </p:grpSpPr>
        <p:grpSp>
          <p:nvGrpSpPr>
            <p:cNvPr id="9" name="组合 8"/>
            <p:cNvGrpSpPr/>
            <p:nvPr/>
          </p:nvGrpSpPr>
          <p:grpSpPr>
            <a:xfrm>
              <a:off x="701725" y="3050039"/>
              <a:ext cx="11089232" cy="1592306"/>
              <a:chOff x="4806181" y="6642308"/>
              <a:chExt cx="11089232" cy="1592306"/>
            </a:xfrm>
          </p:grpSpPr>
          <p:sp>
            <p:nvSpPr>
              <p:cNvPr id="10" name="矩形 9"/>
              <p:cNvSpPr/>
              <p:nvPr/>
            </p:nvSpPr>
            <p:spPr>
              <a:xfrm>
                <a:off x="4806181" y="6658569"/>
                <a:ext cx="2376264" cy="15760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p:cNvCxnSpPr>
                <a:cxnSpLocks/>
              </p:cNvCxnSpPr>
              <p:nvPr/>
            </p:nvCxnSpPr>
            <p:spPr>
              <a:xfrm flipH="1">
                <a:off x="6005071" y="6884573"/>
                <a:ext cx="1507022" cy="26805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0596" y="6642308"/>
                <a:ext cx="8394817"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In </a:t>
                </a:r>
                <a:r>
                  <a:rPr lang="en-US" altLang="zh-CN" sz="2087" b="1" dirty="0">
                    <a:solidFill>
                      <a:prstClr val="black"/>
                    </a:solidFill>
                    <a:latin typeface="Calibri"/>
                    <a:ea typeface="宋体" panose="02010600030101010101" pitchFamily="2" charset="-122"/>
                  </a:rPr>
                  <a:t>move</a:t>
                </a:r>
                <a:r>
                  <a:rPr lang="en-US" altLang="zh-CN" sz="2087" dirty="0">
                    <a:solidFill>
                      <a:prstClr val="black"/>
                    </a:solidFill>
                    <a:latin typeface="Calibri"/>
                    <a:ea typeface="宋体" panose="02010600030101010101" pitchFamily="2" charset="-122"/>
                  </a:rPr>
                  <a:t> function we want to set the center to the new point p. </a:t>
                </a:r>
              </a:p>
              <a:p>
                <a:pPr defTabSz="1077140">
                  <a:defRPr/>
                </a:pPr>
                <a:r>
                  <a:rPr lang="en-US" altLang="zh-CN" sz="2087" dirty="0">
                    <a:solidFill>
                      <a:prstClr val="black"/>
                    </a:solidFill>
                    <a:latin typeface="Calibri"/>
                    <a:ea typeface="宋体" panose="02010600030101010101" pitchFamily="2" charset="-122"/>
                  </a:rPr>
                  <a:t>But you cannot access the center’s private members x and y.</a:t>
                </a:r>
                <a:endParaRPr lang="zh-CN" altLang="en-US" sz="2087" dirty="0">
                  <a:solidFill>
                    <a:prstClr val="black"/>
                  </a:solidFill>
                  <a:latin typeface="Calibri"/>
                  <a:ea typeface="宋体" panose="02010600030101010101" pitchFamily="2" charset="-122"/>
                </a:endParaRPr>
              </a:p>
            </p:txBody>
          </p:sp>
        </p:grpSp>
        <p:sp>
          <p:nvSpPr>
            <p:cNvPr id="4" name="矩形 3"/>
            <p:cNvSpPr/>
            <p:nvPr/>
          </p:nvSpPr>
          <p:spPr>
            <a:xfrm>
              <a:off x="1205781" y="3565654"/>
              <a:ext cx="792088" cy="42862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grpSp>
        <p:nvGrpSpPr>
          <p:cNvPr id="15" name="组合 14"/>
          <p:cNvGrpSpPr/>
          <p:nvPr/>
        </p:nvGrpSpPr>
        <p:grpSpPr>
          <a:xfrm>
            <a:off x="2044189" y="3885678"/>
            <a:ext cx="6573197" cy="859753"/>
            <a:chOff x="4560113" y="5301015"/>
            <a:chExt cx="7242689" cy="947320"/>
          </a:xfrm>
        </p:grpSpPr>
        <p:sp>
          <p:nvSpPr>
            <p:cNvPr id="16" name="矩形 15"/>
            <p:cNvSpPr/>
            <p:nvPr/>
          </p:nvSpPr>
          <p:spPr>
            <a:xfrm>
              <a:off x="4560113" y="5301015"/>
              <a:ext cx="878944" cy="43391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p:cNvCxnSpPr/>
            <p:nvPr/>
          </p:nvCxnSpPr>
          <p:spPr>
            <a:xfrm flipH="1" flipV="1">
              <a:off x="5409012" y="5590912"/>
              <a:ext cx="351178" cy="260478"/>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0233" y="5792707"/>
              <a:ext cx="6162569"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 access the public members of the center.</a:t>
              </a:r>
              <a:endParaRPr lang="zh-CN" altLang="en-US" sz="2087" dirty="0">
                <a:solidFill>
                  <a:prstClr val="black"/>
                </a:solidFill>
                <a:latin typeface="Calibri"/>
                <a:ea typeface="宋体" panose="02010600030101010101" pitchFamily="2" charset="-122"/>
              </a:endParaRPr>
            </a:p>
          </p:txBody>
        </p:sp>
      </p:grpSp>
      <p:grpSp>
        <p:nvGrpSpPr>
          <p:cNvPr id="19" name="组合 18"/>
          <p:cNvGrpSpPr/>
          <p:nvPr/>
        </p:nvGrpSpPr>
        <p:grpSpPr>
          <a:xfrm>
            <a:off x="802504" y="1844977"/>
            <a:ext cx="6156577" cy="562215"/>
            <a:chOff x="773733" y="4444158"/>
            <a:chExt cx="6783636" cy="619478"/>
          </a:xfrm>
        </p:grpSpPr>
        <p:sp>
          <p:nvSpPr>
            <p:cNvPr id="20" name="矩形 19"/>
            <p:cNvSpPr/>
            <p:nvPr/>
          </p:nvSpPr>
          <p:spPr>
            <a:xfrm>
              <a:off x="773733" y="4817656"/>
              <a:ext cx="1368152" cy="245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1" name="直接箭头连接符 20"/>
            <p:cNvCxnSpPr/>
            <p:nvPr/>
          </p:nvCxnSpPr>
          <p:spPr>
            <a:xfrm flipH="1">
              <a:off x="2051838" y="4667296"/>
              <a:ext cx="522095" cy="273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81357" y="4444158"/>
              <a:ext cx="4976012"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class containment(or class composition)</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08708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3916</TotalTime>
  <Words>2002</Words>
  <Application>Microsoft Office PowerPoint</Application>
  <PresentationFormat>宽屏</PresentationFormat>
  <Paragraphs>137</Paragraphs>
  <Slides>25</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Arial</vt:lpstr>
      <vt:lpstr>Calibri</vt:lpstr>
      <vt:lpstr>Franklin Gothic Demi</vt:lpstr>
      <vt:lpstr>Franklin Gothic Medium</vt:lpstr>
      <vt:lpstr>Wingdings</vt:lpstr>
      <vt:lpstr>Office 主题</vt:lpstr>
      <vt:lpstr>C/C++ Program Design</vt:lpstr>
      <vt:lpstr>Friend classes,Nested classes and RTTI</vt:lpstr>
      <vt:lpstr>Friend Functions</vt:lpstr>
      <vt:lpstr>PowerPoint 演示文稿</vt:lpstr>
      <vt:lpstr>PowerPoint 演示文稿</vt:lpstr>
      <vt:lpstr>PowerPoint 演示文稿</vt:lpstr>
      <vt:lpstr>PowerPoint 演示文稿</vt:lpstr>
      <vt:lpstr>Friend Classes</vt:lpstr>
      <vt:lpstr>PowerPoint 演示文稿</vt:lpstr>
      <vt:lpstr>PowerPoint 演示文稿</vt:lpstr>
      <vt:lpstr>PowerPoint 演示文稿</vt:lpstr>
      <vt:lpstr>PowerPoint 演示文稿</vt:lpstr>
      <vt:lpstr>Nested Class</vt:lpstr>
      <vt:lpstr>PowerPoint 演示文稿</vt:lpstr>
      <vt:lpstr>PowerPoint 演示文稿</vt:lpstr>
      <vt:lpstr>RTTI(Run-Time Type Identification)</vt:lpstr>
      <vt:lpstr>PowerPoint 演示文稿</vt:lpstr>
      <vt:lpstr>PowerPoint 演示文稿</vt:lpstr>
      <vt:lpstr>PowerPoint 演示文稿</vt:lpstr>
      <vt:lpstr>PowerPoint 演示文稿</vt:lpstr>
      <vt:lpstr>typeid operator</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1016</cp:revision>
  <dcterms:created xsi:type="dcterms:W3CDTF">2020-09-05T08:11:00Z</dcterms:created>
  <dcterms:modified xsi:type="dcterms:W3CDTF">2022-12-21T00:49:29Z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