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63" r:id="rId9"/>
    <p:sldId id="266" r:id="rId10"/>
    <p:sldId id="267" r:id="rId11"/>
    <p:sldId id="268" r:id="rId12"/>
    <p:sldId id="269" r:id="rId13"/>
    <p:sldId id="270" r:id="rId14"/>
    <p:sldId id="264" r:id="rId15"/>
    <p:sldId id="265" r:id="rId16"/>
    <p:sldId id="274" r:id="rId17"/>
  </p:sldIdLst>
  <p:sldSz cx="18288000" cy="10287000"/>
  <p:notesSz cx="6858000" cy="9144000"/>
  <p:embeddedFontLst>
    <p:embeddedFont>
      <p:font typeface="Cloud" panose="020B0604020202020204" charset="0"/>
      <p:regular r:id="rId18"/>
    </p:embeddedFont>
    <p:embeddedFont>
      <p:font typeface="Sniglet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571" y="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svg"/><Relationship Id="rId7" Type="http://schemas.openxmlformats.org/officeDocument/2006/relationships/image" Target="../media/image22.svg"/><Relationship Id="rId12" Type="http://schemas.openxmlformats.org/officeDocument/2006/relationships/image" Target="../media/image2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svg"/><Relationship Id="rId10" Type="http://schemas.openxmlformats.org/officeDocument/2006/relationships/image" Target="../media/image51.png"/><Relationship Id="rId4" Type="http://schemas.openxmlformats.org/officeDocument/2006/relationships/image" Target="../media/image19.png"/><Relationship Id="rId9" Type="http://schemas.openxmlformats.org/officeDocument/2006/relationships/image" Target="../media/image4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12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46.svg"/><Relationship Id="rId5" Type="http://schemas.openxmlformats.org/officeDocument/2006/relationships/image" Target="../media/image44.svg"/><Relationship Id="rId10" Type="http://schemas.openxmlformats.org/officeDocument/2006/relationships/image" Target="../media/image45.png"/><Relationship Id="rId4" Type="http://schemas.openxmlformats.org/officeDocument/2006/relationships/image" Target="../media/image43.png"/><Relationship Id="rId9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svg"/><Relationship Id="rId7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4.svg"/><Relationship Id="rId5" Type="http://schemas.openxmlformats.org/officeDocument/2006/relationships/image" Target="../media/image20.svg"/><Relationship Id="rId10" Type="http://schemas.openxmlformats.org/officeDocument/2006/relationships/image" Target="../media/image3.png"/><Relationship Id="rId4" Type="http://schemas.openxmlformats.org/officeDocument/2006/relationships/image" Target="../media/image19.png"/><Relationship Id="rId9" Type="http://schemas.openxmlformats.org/officeDocument/2006/relationships/image" Target="../media/image4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svg"/><Relationship Id="rId7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12.svg"/><Relationship Id="rId5" Type="http://schemas.openxmlformats.org/officeDocument/2006/relationships/image" Target="../media/image20.sv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4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58.svg"/><Relationship Id="rId3" Type="http://schemas.openxmlformats.org/officeDocument/2006/relationships/image" Target="../media/image54.svg"/><Relationship Id="rId7" Type="http://schemas.openxmlformats.org/officeDocument/2006/relationships/image" Target="../media/image2.svg"/><Relationship Id="rId12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20.svg"/><Relationship Id="rId5" Type="http://schemas.openxmlformats.org/officeDocument/2006/relationships/image" Target="../media/image56.svg"/><Relationship Id="rId10" Type="http://schemas.openxmlformats.org/officeDocument/2006/relationships/image" Target="../media/image19.png"/><Relationship Id="rId4" Type="http://schemas.openxmlformats.org/officeDocument/2006/relationships/image" Target="../media/image55.png"/><Relationship Id="rId9" Type="http://schemas.openxmlformats.org/officeDocument/2006/relationships/image" Target="../media/image2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60.svg"/><Relationship Id="rId5" Type="http://schemas.openxmlformats.org/officeDocument/2006/relationships/image" Target="../media/image50.svg"/><Relationship Id="rId10" Type="http://schemas.openxmlformats.org/officeDocument/2006/relationships/image" Target="../media/image59.png"/><Relationship Id="rId4" Type="http://schemas.openxmlformats.org/officeDocument/2006/relationships/image" Target="../media/image49.png"/><Relationship Id="rId9" Type="http://schemas.openxmlformats.org/officeDocument/2006/relationships/image" Target="../media/image20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6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svg"/><Relationship Id="rId7" Type="http://schemas.openxmlformats.org/officeDocument/2006/relationships/image" Target="../media/image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14.svg"/><Relationship Id="rId10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svg"/><Relationship Id="rId7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10.svg"/><Relationship Id="rId5" Type="http://schemas.openxmlformats.org/officeDocument/2006/relationships/image" Target="../media/image2.sv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8.svg"/><Relationship Id="rId3" Type="http://schemas.openxmlformats.org/officeDocument/2006/relationships/image" Target="../media/image2.svg"/><Relationship Id="rId7" Type="http://schemas.openxmlformats.org/officeDocument/2006/relationships/image" Target="../media/image26.sv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22.svg"/><Relationship Id="rId5" Type="http://schemas.openxmlformats.org/officeDocument/2006/relationships/image" Target="../media/image24.svg"/><Relationship Id="rId10" Type="http://schemas.openxmlformats.org/officeDocument/2006/relationships/image" Target="../media/image21.png"/><Relationship Id="rId4" Type="http://schemas.openxmlformats.org/officeDocument/2006/relationships/image" Target="../media/image23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32.svg"/><Relationship Id="rId5" Type="http://schemas.openxmlformats.org/officeDocument/2006/relationships/image" Target="../media/image30.svg"/><Relationship Id="rId10" Type="http://schemas.openxmlformats.org/officeDocument/2006/relationships/image" Target="../media/image31.png"/><Relationship Id="rId4" Type="http://schemas.openxmlformats.org/officeDocument/2006/relationships/image" Target="../media/image29.png"/><Relationship Id="rId9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4.svg"/><Relationship Id="rId7" Type="http://schemas.openxmlformats.org/officeDocument/2006/relationships/image" Target="../media/image20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36.svg"/><Relationship Id="rId5" Type="http://schemas.openxmlformats.org/officeDocument/2006/relationships/image" Target="../media/image2.svg"/><Relationship Id="rId10" Type="http://schemas.openxmlformats.org/officeDocument/2006/relationships/image" Target="../media/image35.png"/><Relationship Id="rId4" Type="http://schemas.openxmlformats.org/officeDocument/2006/relationships/image" Target="../media/image1.png"/><Relationship Id="rId9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42.svg"/><Relationship Id="rId3" Type="http://schemas.openxmlformats.org/officeDocument/2006/relationships/image" Target="../media/image2.svg"/><Relationship Id="rId7" Type="http://schemas.openxmlformats.org/officeDocument/2006/relationships/image" Target="../media/image40.svg"/><Relationship Id="rId12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22.svg"/><Relationship Id="rId5" Type="http://schemas.openxmlformats.org/officeDocument/2006/relationships/image" Target="../media/image38.svg"/><Relationship Id="rId10" Type="http://schemas.openxmlformats.org/officeDocument/2006/relationships/image" Target="../media/image21.png"/><Relationship Id="rId4" Type="http://schemas.openxmlformats.org/officeDocument/2006/relationships/image" Target="../media/image37.png"/><Relationship Id="rId9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12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46.svg"/><Relationship Id="rId5" Type="http://schemas.openxmlformats.org/officeDocument/2006/relationships/image" Target="../media/image44.svg"/><Relationship Id="rId10" Type="http://schemas.openxmlformats.org/officeDocument/2006/relationships/image" Target="../media/image45.png"/><Relationship Id="rId4" Type="http://schemas.openxmlformats.org/officeDocument/2006/relationships/image" Target="../media/image43.png"/><Relationship Id="rId9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svg"/><Relationship Id="rId7" Type="http://schemas.openxmlformats.org/officeDocument/2006/relationships/image" Target="../media/image22.svg"/><Relationship Id="rId12" Type="http://schemas.openxmlformats.org/officeDocument/2006/relationships/image" Target="../media/image5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49.png"/><Relationship Id="rId5" Type="http://schemas.openxmlformats.org/officeDocument/2006/relationships/image" Target="../media/image20.svg"/><Relationship Id="rId10" Type="http://schemas.openxmlformats.org/officeDocument/2006/relationships/image" Target="../media/image48.png"/><Relationship Id="rId4" Type="http://schemas.openxmlformats.org/officeDocument/2006/relationships/image" Target="../media/image19.png"/><Relationship Id="rId9" Type="http://schemas.openxmlformats.org/officeDocument/2006/relationships/image" Target="../media/image4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2154220" y="7601920"/>
            <a:ext cx="12695779" cy="5032145"/>
          </a:xfrm>
          <a:custGeom>
            <a:avLst/>
            <a:gdLst/>
            <a:ahLst/>
            <a:cxnLst/>
            <a:rect l="l" t="t" r="r" b="b"/>
            <a:pathLst>
              <a:path w="12695779" h="5032145">
                <a:moveTo>
                  <a:pt x="0" y="0"/>
                </a:moveTo>
                <a:lnTo>
                  <a:pt x="12695779" y="0"/>
                </a:lnTo>
                <a:lnTo>
                  <a:pt x="12695779" y="5032145"/>
                </a:lnTo>
                <a:lnTo>
                  <a:pt x="0" y="5032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19706" y="6863518"/>
            <a:ext cx="4549946" cy="3979135"/>
          </a:xfrm>
          <a:custGeom>
            <a:avLst/>
            <a:gdLst/>
            <a:ahLst/>
            <a:cxnLst/>
            <a:rect l="l" t="t" r="r" b="b"/>
            <a:pathLst>
              <a:path w="4549946" h="3979135">
                <a:moveTo>
                  <a:pt x="0" y="0"/>
                </a:moveTo>
                <a:lnTo>
                  <a:pt x="4549946" y="0"/>
                </a:lnTo>
                <a:lnTo>
                  <a:pt x="4549946" y="3979135"/>
                </a:lnTo>
                <a:lnTo>
                  <a:pt x="0" y="39791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829801" y="1638300"/>
            <a:ext cx="7429500" cy="8648700"/>
          </a:xfrm>
          <a:custGeom>
            <a:avLst/>
            <a:gdLst/>
            <a:ahLst/>
            <a:cxnLst/>
            <a:rect l="l" t="t" r="r" b="b"/>
            <a:pathLst>
              <a:path w="7179931" h="8795016">
                <a:moveTo>
                  <a:pt x="0" y="0"/>
                </a:moveTo>
                <a:lnTo>
                  <a:pt x="7179931" y="0"/>
                </a:lnTo>
                <a:lnTo>
                  <a:pt x="7179931" y="8795016"/>
                </a:lnTo>
                <a:lnTo>
                  <a:pt x="0" y="87950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378897" y="1876790"/>
            <a:ext cx="2753353" cy="1326616"/>
          </a:xfrm>
          <a:custGeom>
            <a:avLst/>
            <a:gdLst/>
            <a:ahLst/>
            <a:cxnLst/>
            <a:rect l="l" t="t" r="r" b="b"/>
            <a:pathLst>
              <a:path w="2753353" h="1326616">
                <a:moveTo>
                  <a:pt x="0" y="0"/>
                </a:moveTo>
                <a:lnTo>
                  <a:pt x="2753354" y="0"/>
                </a:lnTo>
                <a:lnTo>
                  <a:pt x="2753354" y="1326616"/>
                </a:lnTo>
                <a:lnTo>
                  <a:pt x="0" y="13266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1376677" y="5143500"/>
            <a:ext cx="2753353" cy="1326616"/>
          </a:xfrm>
          <a:custGeom>
            <a:avLst/>
            <a:gdLst/>
            <a:ahLst/>
            <a:cxnLst/>
            <a:rect l="l" t="t" r="r" b="b"/>
            <a:pathLst>
              <a:path w="2753353" h="1326616">
                <a:moveTo>
                  <a:pt x="0" y="0"/>
                </a:moveTo>
                <a:lnTo>
                  <a:pt x="2753354" y="0"/>
                </a:lnTo>
                <a:lnTo>
                  <a:pt x="2753354" y="1326616"/>
                </a:lnTo>
                <a:lnTo>
                  <a:pt x="0" y="13266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763137" y="664642"/>
            <a:ext cx="12465996" cy="2569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99"/>
              </a:lnSpc>
            </a:pPr>
            <a:r>
              <a:rPr lang="en-US" sz="4800" dirty="0">
                <a:solidFill>
                  <a:srgbClr val="06545D"/>
                </a:solidFill>
                <a:latin typeface="Sniglet"/>
                <a:ea typeface="Sniglet"/>
                <a:cs typeface="Sniglet"/>
                <a:sym typeface="Sniglet"/>
              </a:rPr>
              <a:t>Project : Analysis to Increase Profitability in Retail Branches </a:t>
            </a:r>
          </a:p>
          <a:p>
            <a:pPr>
              <a:lnSpc>
                <a:spcPts val="6799"/>
              </a:lnSpc>
            </a:pPr>
            <a:r>
              <a:rPr lang="en-US" sz="3200" dirty="0">
                <a:solidFill>
                  <a:srgbClr val="06545D"/>
                </a:solidFill>
                <a:latin typeface="Sniglet"/>
                <a:ea typeface="Sniglet"/>
                <a:cs typeface="Sniglet"/>
                <a:sym typeface="Sniglet"/>
              </a:rPr>
              <a:t>by Rivaldi Revin</a:t>
            </a:r>
          </a:p>
        </p:txBody>
      </p:sp>
      <p:sp>
        <p:nvSpPr>
          <p:cNvPr id="12" name="Freeform 12"/>
          <p:cNvSpPr/>
          <p:nvPr/>
        </p:nvSpPr>
        <p:spPr>
          <a:xfrm rot="3451908">
            <a:off x="5585040" y="6905667"/>
            <a:ext cx="1623203" cy="1030734"/>
          </a:xfrm>
          <a:custGeom>
            <a:avLst/>
            <a:gdLst/>
            <a:ahLst/>
            <a:cxnLst/>
            <a:rect l="l" t="t" r="r" b="b"/>
            <a:pathLst>
              <a:path w="1623203" h="1030734">
                <a:moveTo>
                  <a:pt x="0" y="0"/>
                </a:moveTo>
                <a:lnTo>
                  <a:pt x="1623204" y="0"/>
                </a:lnTo>
                <a:lnTo>
                  <a:pt x="1623204" y="1030734"/>
                </a:lnTo>
                <a:lnTo>
                  <a:pt x="0" y="10307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952363" y="4499969"/>
            <a:ext cx="7589196" cy="996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99"/>
              </a:lnSpc>
            </a:pPr>
            <a:r>
              <a:rPr lang="en-US" sz="9600" dirty="0">
                <a:solidFill>
                  <a:srgbClr val="06545D"/>
                </a:solidFill>
                <a:latin typeface="Sniglet"/>
                <a:ea typeface="Sniglet"/>
                <a:cs typeface="Sniglet"/>
                <a:sym typeface="Sniglet"/>
              </a:rPr>
              <a:t>‘’Retail Store’’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5E7743-E962-3F68-34FE-A052AB2CA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32CD9D8-4E62-0A3B-A8C7-A7A9F7F2B573}"/>
              </a:ext>
            </a:extLst>
          </p:cNvPr>
          <p:cNvSpPr/>
          <p:nvPr/>
        </p:nvSpPr>
        <p:spPr>
          <a:xfrm rot="-10800000">
            <a:off x="-2171667" y="6313625"/>
            <a:ext cx="9394591" cy="3723674"/>
          </a:xfrm>
          <a:custGeom>
            <a:avLst/>
            <a:gdLst/>
            <a:ahLst/>
            <a:cxnLst/>
            <a:rect l="l" t="t" r="r" b="b"/>
            <a:pathLst>
              <a:path w="9394591" h="3723674">
                <a:moveTo>
                  <a:pt x="0" y="0"/>
                </a:moveTo>
                <a:lnTo>
                  <a:pt x="9394591" y="0"/>
                </a:lnTo>
                <a:lnTo>
                  <a:pt x="9394591" y="3723675"/>
                </a:lnTo>
                <a:lnTo>
                  <a:pt x="0" y="37236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CBD74DAD-5385-53DF-B6FA-48C1931C79C1}"/>
              </a:ext>
            </a:extLst>
          </p:cNvPr>
          <p:cNvGrpSpPr/>
          <p:nvPr/>
        </p:nvGrpSpPr>
        <p:grpSpPr>
          <a:xfrm>
            <a:off x="6725421" y="8155975"/>
            <a:ext cx="10036376" cy="1636311"/>
            <a:chOff x="0" y="0"/>
            <a:chExt cx="2643325" cy="43096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6026B12-0CFA-D064-A930-C1A4DB4EB2F8}"/>
                </a:ext>
              </a:extLst>
            </p:cNvPr>
            <p:cNvSpPr/>
            <p:nvPr/>
          </p:nvSpPr>
          <p:spPr>
            <a:xfrm>
              <a:off x="0" y="0"/>
              <a:ext cx="2643325" cy="430963"/>
            </a:xfrm>
            <a:custGeom>
              <a:avLst/>
              <a:gdLst/>
              <a:ahLst/>
              <a:cxnLst/>
              <a:rect l="l" t="t" r="r" b="b"/>
              <a:pathLst>
                <a:path w="2643325" h="430963">
                  <a:moveTo>
                    <a:pt x="9257" y="0"/>
                  </a:moveTo>
                  <a:lnTo>
                    <a:pt x="2634069" y="0"/>
                  </a:lnTo>
                  <a:cubicBezTo>
                    <a:pt x="2639181" y="0"/>
                    <a:pt x="2643325" y="4144"/>
                    <a:pt x="2643325" y="9257"/>
                  </a:cubicBezTo>
                  <a:lnTo>
                    <a:pt x="2643325" y="421706"/>
                  </a:lnTo>
                  <a:cubicBezTo>
                    <a:pt x="2643325" y="426818"/>
                    <a:pt x="2639181" y="430963"/>
                    <a:pt x="2634069" y="430963"/>
                  </a:cubicBezTo>
                  <a:lnTo>
                    <a:pt x="9257" y="430963"/>
                  </a:lnTo>
                  <a:cubicBezTo>
                    <a:pt x="4144" y="430963"/>
                    <a:pt x="0" y="426818"/>
                    <a:pt x="0" y="421706"/>
                  </a:cubicBezTo>
                  <a:lnTo>
                    <a:pt x="0" y="9257"/>
                  </a:lnTo>
                  <a:cubicBezTo>
                    <a:pt x="0" y="4144"/>
                    <a:pt x="4144" y="0"/>
                    <a:pt x="9257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1BADB5DA-5B24-4B72-CD8F-1024646DA6D6}"/>
                </a:ext>
              </a:extLst>
            </p:cNvPr>
            <p:cNvSpPr txBox="1"/>
            <p:nvPr/>
          </p:nvSpPr>
          <p:spPr>
            <a:xfrm>
              <a:off x="0" y="-47625"/>
              <a:ext cx="2643325" cy="4785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>
            <a:extLst>
              <a:ext uri="{FF2B5EF4-FFF2-40B4-BE49-F238E27FC236}">
                <a16:creationId xmlns:a16="http://schemas.microsoft.com/office/drawing/2014/main" id="{ACB82965-6575-FD3F-760B-881C4F8F7C50}"/>
              </a:ext>
            </a:extLst>
          </p:cNvPr>
          <p:cNvSpPr/>
          <p:nvPr/>
        </p:nvSpPr>
        <p:spPr>
          <a:xfrm>
            <a:off x="16810851" y="588866"/>
            <a:ext cx="1933314" cy="1089686"/>
          </a:xfrm>
          <a:custGeom>
            <a:avLst/>
            <a:gdLst/>
            <a:ahLst/>
            <a:cxnLst/>
            <a:rect l="l" t="t" r="r" b="b"/>
            <a:pathLst>
              <a:path w="1933314" h="1089686">
                <a:moveTo>
                  <a:pt x="0" y="0"/>
                </a:moveTo>
                <a:lnTo>
                  <a:pt x="1933314" y="0"/>
                </a:lnTo>
                <a:lnTo>
                  <a:pt x="1933314" y="1089686"/>
                </a:lnTo>
                <a:lnTo>
                  <a:pt x="0" y="1089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75837F5-D406-D590-B353-D35628FCAC41}"/>
              </a:ext>
            </a:extLst>
          </p:cNvPr>
          <p:cNvSpPr/>
          <p:nvPr/>
        </p:nvSpPr>
        <p:spPr>
          <a:xfrm>
            <a:off x="-347089" y="1953130"/>
            <a:ext cx="1933314" cy="1089686"/>
          </a:xfrm>
          <a:custGeom>
            <a:avLst/>
            <a:gdLst/>
            <a:ahLst/>
            <a:cxnLst/>
            <a:rect l="l" t="t" r="r" b="b"/>
            <a:pathLst>
              <a:path w="1933314" h="1089686">
                <a:moveTo>
                  <a:pt x="0" y="0"/>
                </a:moveTo>
                <a:lnTo>
                  <a:pt x="1933315" y="0"/>
                </a:lnTo>
                <a:lnTo>
                  <a:pt x="1933315" y="1089686"/>
                </a:lnTo>
                <a:lnTo>
                  <a:pt x="0" y="1089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7BE6CA49-A760-7755-05C3-028C62B9F9E6}"/>
              </a:ext>
            </a:extLst>
          </p:cNvPr>
          <p:cNvSpPr/>
          <p:nvPr/>
        </p:nvSpPr>
        <p:spPr>
          <a:xfrm>
            <a:off x="4611078" y="2795643"/>
            <a:ext cx="1314841" cy="741092"/>
          </a:xfrm>
          <a:custGeom>
            <a:avLst/>
            <a:gdLst/>
            <a:ahLst/>
            <a:cxnLst/>
            <a:rect l="l" t="t" r="r" b="b"/>
            <a:pathLst>
              <a:path w="1314841" h="741092">
                <a:moveTo>
                  <a:pt x="0" y="0"/>
                </a:moveTo>
                <a:lnTo>
                  <a:pt x="1314842" y="0"/>
                </a:lnTo>
                <a:lnTo>
                  <a:pt x="1314842" y="741092"/>
                </a:lnTo>
                <a:lnTo>
                  <a:pt x="0" y="7410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59703D90-B5DE-42E9-BB25-E0EAA3AB3F62}"/>
              </a:ext>
            </a:extLst>
          </p:cNvPr>
          <p:cNvSpPr/>
          <p:nvPr/>
        </p:nvSpPr>
        <p:spPr>
          <a:xfrm>
            <a:off x="7403952" y="8822327"/>
            <a:ext cx="7315200" cy="1236934"/>
          </a:xfrm>
          <a:custGeom>
            <a:avLst/>
            <a:gdLst/>
            <a:ahLst/>
            <a:cxnLst/>
            <a:rect l="l" t="t" r="r" b="b"/>
            <a:pathLst>
              <a:path w="7315200" h="1236934">
                <a:moveTo>
                  <a:pt x="0" y="0"/>
                </a:moveTo>
                <a:lnTo>
                  <a:pt x="7315200" y="0"/>
                </a:lnTo>
                <a:lnTo>
                  <a:pt x="7315200" y="1236934"/>
                </a:lnTo>
                <a:lnTo>
                  <a:pt x="0" y="12369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4E25F38C-3E32-7177-BEDB-2708A1D9E438}"/>
              </a:ext>
            </a:extLst>
          </p:cNvPr>
          <p:cNvSpPr txBox="1"/>
          <p:nvPr/>
        </p:nvSpPr>
        <p:spPr>
          <a:xfrm>
            <a:off x="7137584" y="1259533"/>
            <a:ext cx="9587927" cy="1324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79"/>
              </a:lnSpc>
            </a:pPr>
            <a:r>
              <a:rPr lang="en-US" sz="9344" dirty="0">
                <a:solidFill>
                  <a:srgbClr val="06545D"/>
                </a:solidFill>
                <a:latin typeface="Sniglet"/>
                <a:ea typeface="Sniglet"/>
                <a:cs typeface="Sniglet"/>
                <a:sym typeface="Sniglet"/>
              </a:rPr>
              <a:t>Jawab!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E1F44126-1DFF-106E-FB2C-D2339A3B1FB7}"/>
              </a:ext>
            </a:extLst>
          </p:cNvPr>
          <p:cNvSpPr txBox="1"/>
          <p:nvPr/>
        </p:nvSpPr>
        <p:spPr>
          <a:xfrm>
            <a:off x="6984920" y="8337524"/>
            <a:ext cx="1117615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Dilihat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dari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pie chart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diatas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,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dapat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diketahui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bahwa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penjualan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terbanyak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itu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dilakukan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secara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online. </a:t>
            </a: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46E10D89-1C09-E06B-F8E3-7214131A2B41}"/>
              </a:ext>
            </a:extLst>
          </p:cNvPr>
          <p:cNvSpPr txBox="1"/>
          <p:nvPr/>
        </p:nvSpPr>
        <p:spPr>
          <a:xfrm>
            <a:off x="7162984" y="2420866"/>
            <a:ext cx="9587927" cy="430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Lokasi mana yang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memiliki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penjualan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terbanyak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?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Sniglet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28414-ECD3-3123-6A9A-01C0517FD8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4838" y="2979971"/>
            <a:ext cx="5158162" cy="4927019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C93C7066-FE7B-9681-4DB4-12B302A7FB7B}"/>
              </a:ext>
            </a:extLst>
          </p:cNvPr>
          <p:cNvSpPr/>
          <p:nvPr/>
        </p:nvSpPr>
        <p:spPr>
          <a:xfrm rot="499609">
            <a:off x="1847333" y="3493576"/>
            <a:ext cx="2985906" cy="4652261"/>
          </a:xfrm>
          <a:custGeom>
            <a:avLst/>
            <a:gdLst/>
            <a:ahLst/>
            <a:cxnLst/>
            <a:rect l="l" t="t" r="r" b="b"/>
            <a:pathLst>
              <a:path w="2985906" h="4652261">
                <a:moveTo>
                  <a:pt x="0" y="0"/>
                </a:moveTo>
                <a:lnTo>
                  <a:pt x="2985906" y="0"/>
                </a:lnTo>
                <a:lnTo>
                  <a:pt x="2985906" y="4652261"/>
                </a:lnTo>
                <a:lnTo>
                  <a:pt x="0" y="465226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48286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BAFA6E-1B2E-48F6-6C36-FC5157FA9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8CCD14D-28C2-4DE4-221B-793B7F7D0E81}"/>
              </a:ext>
            </a:extLst>
          </p:cNvPr>
          <p:cNvSpPr/>
          <p:nvPr/>
        </p:nvSpPr>
        <p:spPr>
          <a:xfrm rot="-10800000">
            <a:off x="-2171667" y="6313625"/>
            <a:ext cx="9394591" cy="3723674"/>
          </a:xfrm>
          <a:custGeom>
            <a:avLst/>
            <a:gdLst/>
            <a:ahLst/>
            <a:cxnLst/>
            <a:rect l="l" t="t" r="r" b="b"/>
            <a:pathLst>
              <a:path w="9394591" h="3723674">
                <a:moveTo>
                  <a:pt x="0" y="0"/>
                </a:moveTo>
                <a:lnTo>
                  <a:pt x="9394591" y="0"/>
                </a:lnTo>
                <a:lnTo>
                  <a:pt x="9394591" y="3723675"/>
                </a:lnTo>
                <a:lnTo>
                  <a:pt x="0" y="37236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C1B6EB3E-7ECB-04BF-7792-5D94842AAB39}"/>
              </a:ext>
            </a:extLst>
          </p:cNvPr>
          <p:cNvGrpSpPr/>
          <p:nvPr/>
        </p:nvGrpSpPr>
        <p:grpSpPr>
          <a:xfrm>
            <a:off x="6725421" y="8155975"/>
            <a:ext cx="10036376" cy="1636311"/>
            <a:chOff x="0" y="0"/>
            <a:chExt cx="2643325" cy="43096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C7AF74D-3630-6F49-055B-3BFA27865638}"/>
                </a:ext>
              </a:extLst>
            </p:cNvPr>
            <p:cNvSpPr/>
            <p:nvPr/>
          </p:nvSpPr>
          <p:spPr>
            <a:xfrm>
              <a:off x="0" y="0"/>
              <a:ext cx="2643325" cy="430963"/>
            </a:xfrm>
            <a:custGeom>
              <a:avLst/>
              <a:gdLst/>
              <a:ahLst/>
              <a:cxnLst/>
              <a:rect l="l" t="t" r="r" b="b"/>
              <a:pathLst>
                <a:path w="2643325" h="430963">
                  <a:moveTo>
                    <a:pt x="9257" y="0"/>
                  </a:moveTo>
                  <a:lnTo>
                    <a:pt x="2634069" y="0"/>
                  </a:lnTo>
                  <a:cubicBezTo>
                    <a:pt x="2639181" y="0"/>
                    <a:pt x="2643325" y="4144"/>
                    <a:pt x="2643325" y="9257"/>
                  </a:cubicBezTo>
                  <a:lnTo>
                    <a:pt x="2643325" y="421706"/>
                  </a:lnTo>
                  <a:cubicBezTo>
                    <a:pt x="2643325" y="426818"/>
                    <a:pt x="2639181" y="430963"/>
                    <a:pt x="2634069" y="430963"/>
                  </a:cubicBezTo>
                  <a:lnTo>
                    <a:pt x="9257" y="430963"/>
                  </a:lnTo>
                  <a:cubicBezTo>
                    <a:pt x="4144" y="430963"/>
                    <a:pt x="0" y="426818"/>
                    <a:pt x="0" y="421706"/>
                  </a:cubicBezTo>
                  <a:lnTo>
                    <a:pt x="0" y="9257"/>
                  </a:lnTo>
                  <a:cubicBezTo>
                    <a:pt x="0" y="4144"/>
                    <a:pt x="4144" y="0"/>
                    <a:pt x="9257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9CC9F9B7-BC73-35E4-66D6-C5A13FB0C1CE}"/>
                </a:ext>
              </a:extLst>
            </p:cNvPr>
            <p:cNvSpPr txBox="1"/>
            <p:nvPr/>
          </p:nvSpPr>
          <p:spPr>
            <a:xfrm>
              <a:off x="0" y="-47625"/>
              <a:ext cx="2643325" cy="4785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45B30BA6-156D-2264-87C3-BF42FE27B215}"/>
              </a:ext>
            </a:extLst>
          </p:cNvPr>
          <p:cNvSpPr/>
          <p:nvPr/>
        </p:nvSpPr>
        <p:spPr>
          <a:xfrm>
            <a:off x="1028700" y="3536735"/>
            <a:ext cx="5515693" cy="6043090"/>
          </a:xfrm>
          <a:custGeom>
            <a:avLst/>
            <a:gdLst/>
            <a:ahLst/>
            <a:cxnLst/>
            <a:rect l="l" t="t" r="r" b="b"/>
            <a:pathLst>
              <a:path w="5515693" h="6043090">
                <a:moveTo>
                  <a:pt x="0" y="0"/>
                </a:moveTo>
                <a:lnTo>
                  <a:pt x="5515693" y="0"/>
                </a:lnTo>
                <a:lnTo>
                  <a:pt x="5515693" y="6043090"/>
                </a:lnTo>
                <a:lnTo>
                  <a:pt x="0" y="60430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05A255BD-5F79-357D-CA92-4494456A34D5}"/>
              </a:ext>
            </a:extLst>
          </p:cNvPr>
          <p:cNvSpPr/>
          <p:nvPr/>
        </p:nvSpPr>
        <p:spPr>
          <a:xfrm>
            <a:off x="16810851" y="588866"/>
            <a:ext cx="1933314" cy="1089686"/>
          </a:xfrm>
          <a:custGeom>
            <a:avLst/>
            <a:gdLst/>
            <a:ahLst/>
            <a:cxnLst/>
            <a:rect l="l" t="t" r="r" b="b"/>
            <a:pathLst>
              <a:path w="1933314" h="1089686">
                <a:moveTo>
                  <a:pt x="0" y="0"/>
                </a:moveTo>
                <a:lnTo>
                  <a:pt x="1933314" y="0"/>
                </a:lnTo>
                <a:lnTo>
                  <a:pt x="1933314" y="1089686"/>
                </a:lnTo>
                <a:lnTo>
                  <a:pt x="0" y="1089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48500366-5944-FF44-9820-514E65108FA5}"/>
              </a:ext>
            </a:extLst>
          </p:cNvPr>
          <p:cNvSpPr/>
          <p:nvPr/>
        </p:nvSpPr>
        <p:spPr>
          <a:xfrm>
            <a:off x="-347089" y="1953130"/>
            <a:ext cx="1933314" cy="1089686"/>
          </a:xfrm>
          <a:custGeom>
            <a:avLst/>
            <a:gdLst/>
            <a:ahLst/>
            <a:cxnLst/>
            <a:rect l="l" t="t" r="r" b="b"/>
            <a:pathLst>
              <a:path w="1933314" h="1089686">
                <a:moveTo>
                  <a:pt x="0" y="0"/>
                </a:moveTo>
                <a:lnTo>
                  <a:pt x="1933315" y="0"/>
                </a:lnTo>
                <a:lnTo>
                  <a:pt x="1933315" y="1089686"/>
                </a:lnTo>
                <a:lnTo>
                  <a:pt x="0" y="10896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001EABDE-595E-7B60-3F80-A51DCC5B5C9F}"/>
              </a:ext>
            </a:extLst>
          </p:cNvPr>
          <p:cNvSpPr/>
          <p:nvPr/>
        </p:nvSpPr>
        <p:spPr>
          <a:xfrm>
            <a:off x="4611078" y="2795643"/>
            <a:ext cx="1314841" cy="741092"/>
          </a:xfrm>
          <a:custGeom>
            <a:avLst/>
            <a:gdLst/>
            <a:ahLst/>
            <a:cxnLst/>
            <a:rect l="l" t="t" r="r" b="b"/>
            <a:pathLst>
              <a:path w="1314841" h="741092">
                <a:moveTo>
                  <a:pt x="0" y="0"/>
                </a:moveTo>
                <a:lnTo>
                  <a:pt x="1314842" y="0"/>
                </a:lnTo>
                <a:lnTo>
                  <a:pt x="1314842" y="741092"/>
                </a:lnTo>
                <a:lnTo>
                  <a:pt x="0" y="7410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A657683B-CDE6-1F7B-51CC-66809156A9B0}"/>
              </a:ext>
            </a:extLst>
          </p:cNvPr>
          <p:cNvSpPr/>
          <p:nvPr/>
        </p:nvSpPr>
        <p:spPr>
          <a:xfrm>
            <a:off x="7403952" y="8822327"/>
            <a:ext cx="7315200" cy="1236934"/>
          </a:xfrm>
          <a:custGeom>
            <a:avLst/>
            <a:gdLst/>
            <a:ahLst/>
            <a:cxnLst/>
            <a:rect l="l" t="t" r="r" b="b"/>
            <a:pathLst>
              <a:path w="7315200" h="1236934">
                <a:moveTo>
                  <a:pt x="0" y="0"/>
                </a:moveTo>
                <a:lnTo>
                  <a:pt x="7315200" y="0"/>
                </a:lnTo>
                <a:lnTo>
                  <a:pt x="7315200" y="1236934"/>
                </a:lnTo>
                <a:lnTo>
                  <a:pt x="0" y="12369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482E659F-F521-DB1B-4B41-2B9644D6C0D5}"/>
              </a:ext>
            </a:extLst>
          </p:cNvPr>
          <p:cNvSpPr txBox="1"/>
          <p:nvPr/>
        </p:nvSpPr>
        <p:spPr>
          <a:xfrm>
            <a:off x="7137584" y="1259533"/>
            <a:ext cx="9587927" cy="1324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79"/>
              </a:lnSpc>
            </a:pPr>
            <a:r>
              <a:rPr lang="en-US" sz="9344" dirty="0">
                <a:solidFill>
                  <a:srgbClr val="06545D"/>
                </a:solidFill>
                <a:latin typeface="Sniglet"/>
                <a:ea typeface="Sniglet"/>
                <a:cs typeface="Sniglet"/>
                <a:sym typeface="Sniglet"/>
              </a:rPr>
              <a:t>Jawab!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C0A8336E-1191-9886-56CE-E9197F17F749}"/>
              </a:ext>
            </a:extLst>
          </p:cNvPr>
          <p:cNvSpPr txBox="1"/>
          <p:nvPr/>
        </p:nvSpPr>
        <p:spPr>
          <a:xfrm>
            <a:off x="6934200" y="8327546"/>
            <a:ext cx="11176159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Dilihat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dari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line chart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terjadi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penurunan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penjualan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dari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tahun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2022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sampai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2025.</a:t>
            </a:r>
          </a:p>
          <a:p>
            <a:endParaRPr lang="en-US" sz="2800" dirty="0">
              <a:solidFill>
                <a:schemeClr val="accent5">
                  <a:lumMod val="50000"/>
                </a:schemeClr>
              </a:solidFill>
              <a:latin typeface="Cloud" panose="020B0604020202020204" charset="0"/>
              <a:cs typeface="Cloud" panose="020B0604020202020204" charset="0"/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0612642E-75FC-6424-8DB0-4EF5762A5857}"/>
              </a:ext>
            </a:extLst>
          </p:cNvPr>
          <p:cNvSpPr txBox="1"/>
          <p:nvPr/>
        </p:nvSpPr>
        <p:spPr>
          <a:xfrm>
            <a:off x="7199270" y="2447583"/>
            <a:ext cx="9587927" cy="492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i-FI" sz="3200" b="1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Bagaimana kondisi penjualan dari tahun ke tahun ? </a:t>
            </a:r>
            <a:endParaRPr lang="fi-FI" sz="3200" dirty="0">
              <a:solidFill>
                <a:schemeClr val="accent5">
                  <a:lumMod val="50000"/>
                </a:schemeClr>
              </a:solidFill>
              <a:latin typeface="Sniglet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8693CF-21AD-FC86-C6E7-4B4B1C4A0BF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99197" y="3314700"/>
            <a:ext cx="97155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89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0D6325-FABD-9236-C1A3-75DDF453A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78387F1-62E9-E0FE-4962-0F308182C739}"/>
              </a:ext>
            </a:extLst>
          </p:cNvPr>
          <p:cNvSpPr/>
          <p:nvPr/>
        </p:nvSpPr>
        <p:spPr>
          <a:xfrm rot="-10800000">
            <a:off x="-2171667" y="6313625"/>
            <a:ext cx="9394591" cy="3723674"/>
          </a:xfrm>
          <a:custGeom>
            <a:avLst/>
            <a:gdLst/>
            <a:ahLst/>
            <a:cxnLst/>
            <a:rect l="l" t="t" r="r" b="b"/>
            <a:pathLst>
              <a:path w="9394591" h="3723674">
                <a:moveTo>
                  <a:pt x="0" y="0"/>
                </a:moveTo>
                <a:lnTo>
                  <a:pt x="9394591" y="0"/>
                </a:lnTo>
                <a:lnTo>
                  <a:pt x="9394591" y="3723675"/>
                </a:lnTo>
                <a:lnTo>
                  <a:pt x="0" y="37236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BDAE5C5D-B3F1-E09C-7F2D-F54ADD9B0154}"/>
              </a:ext>
            </a:extLst>
          </p:cNvPr>
          <p:cNvGrpSpPr/>
          <p:nvPr/>
        </p:nvGrpSpPr>
        <p:grpSpPr>
          <a:xfrm>
            <a:off x="6938758" y="3536735"/>
            <a:ext cx="11120641" cy="3547702"/>
            <a:chOff x="0" y="0"/>
            <a:chExt cx="2643325" cy="43096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6F79281-D8FC-D288-1D60-838A16B19024}"/>
                </a:ext>
              </a:extLst>
            </p:cNvPr>
            <p:cNvSpPr/>
            <p:nvPr/>
          </p:nvSpPr>
          <p:spPr>
            <a:xfrm>
              <a:off x="0" y="0"/>
              <a:ext cx="2643325" cy="430963"/>
            </a:xfrm>
            <a:custGeom>
              <a:avLst/>
              <a:gdLst/>
              <a:ahLst/>
              <a:cxnLst/>
              <a:rect l="l" t="t" r="r" b="b"/>
              <a:pathLst>
                <a:path w="2643325" h="430963">
                  <a:moveTo>
                    <a:pt x="9257" y="0"/>
                  </a:moveTo>
                  <a:lnTo>
                    <a:pt x="2634069" y="0"/>
                  </a:lnTo>
                  <a:cubicBezTo>
                    <a:pt x="2639181" y="0"/>
                    <a:pt x="2643325" y="4144"/>
                    <a:pt x="2643325" y="9257"/>
                  </a:cubicBezTo>
                  <a:lnTo>
                    <a:pt x="2643325" y="421706"/>
                  </a:lnTo>
                  <a:cubicBezTo>
                    <a:pt x="2643325" y="426818"/>
                    <a:pt x="2639181" y="430963"/>
                    <a:pt x="2634069" y="430963"/>
                  </a:cubicBezTo>
                  <a:lnTo>
                    <a:pt x="9257" y="430963"/>
                  </a:lnTo>
                  <a:cubicBezTo>
                    <a:pt x="4144" y="430963"/>
                    <a:pt x="0" y="426818"/>
                    <a:pt x="0" y="421706"/>
                  </a:cubicBezTo>
                  <a:lnTo>
                    <a:pt x="0" y="9257"/>
                  </a:lnTo>
                  <a:cubicBezTo>
                    <a:pt x="0" y="4144"/>
                    <a:pt x="4144" y="0"/>
                    <a:pt x="9257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77137BB3-218D-69C4-453E-C090D84EC6B6}"/>
                </a:ext>
              </a:extLst>
            </p:cNvPr>
            <p:cNvSpPr txBox="1"/>
            <p:nvPr/>
          </p:nvSpPr>
          <p:spPr>
            <a:xfrm>
              <a:off x="0" y="-47625"/>
              <a:ext cx="2643325" cy="4785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>
            <a:extLst>
              <a:ext uri="{FF2B5EF4-FFF2-40B4-BE49-F238E27FC236}">
                <a16:creationId xmlns:a16="http://schemas.microsoft.com/office/drawing/2014/main" id="{785A4902-5CBA-C51E-D468-44A76D94FF51}"/>
              </a:ext>
            </a:extLst>
          </p:cNvPr>
          <p:cNvSpPr/>
          <p:nvPr/>
        </p:nvSpPr>
        <p:spPr>
          <a:xfrm>
            <a:off x="16810851" y="588866"/>
            <a:ext cx="1933314" cy="1089686"/>
          </a:xfrm>
          <a:custGeom>
            <a:avLst/>
            <a:gdLst/>
            <a:ahLst/>
            <a:cxnLst/>
            <a:rect l="l" t="t" r="r" b="b"/>
            <a:pathLst>
              <a:path w="1933314" h="1089686">
                <a:moveTo>
                  <a:pt x="0" y="0"/>
                </a:moveTo>
                <a:lnTo>
                  <a:pt x="1933314" y="0"/>
                </a:lnTo>
                <a:lnTo>
                  <a:pt x="1933314" y="1089686"/>
                </a:lnTo>
                <a:lnTo>
                  <a:pt x="0" y="1089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CFB969DF-CA8B-63B4-98BE-4CE41916BC0C}"/>
              </a:ext>
            </a:extLst>
          </p:cNvPr>
          <p:cNvSpPr/>
          <p:nvPr/>
        </p:nvSpPr>
        <p:spPr>
          <a:xfrm>
            <a:off x="-347089" y="1953130"/>
            <a:ext cx="1933314" cy="1089686"/>
          </a:xfrm>
          <a:custGeom>
            <a:avLst/>
            <a:gdLst/>
            <a:ahLst/>
            <a:cxnLst/>
            <a:rect l="l" t="t" r="r" b="b"/>
            <a:pathLst>
              <a:path w="1933314" h="1089686">
                <a:moveTo>
                  <a:pt x="0" y="0"/>
                </a:moveTo>
                <a:lnTo>
                  <a:pt x="1933315" y="0"/>
                </a:lnTo>
                <a:lnTo>
                  <a:pt x="1933315" y="1089686"/>
                </a:lnTo>
                <a:lnTo>
                  <a:pt x="0" y="1089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DBD27C48-2738-72A7-8581-595F53105A1A}"/>
              </a:ext>
            </a:extLst>
          </p:cNvPr>
          <p:cNvSpPr/>
          <p:nvPr/>
        </p:nvSpPr>
        <p:spPr>
          <a:xfrm>
            <a:off x="4611078" y="2795643"/>
            <a:ext cx="1314841" cy="741092"/>
          </a:xfrm>
          <a:custGeom>
            <a:avLst/>
            <a:gdLst/>
            <a:ahLst/>
            <a:cxnLst/>
            <a:rect l="l" t="t" r="r" b="b"/>
            <a:pathLst>
              <a:path w="1314841" h="741092">
                <a:moveTo>
                  <a:pt x="0" y="0"/>
                </a:moveTo>
                <a:lnTo>
                  <a:pt x="1314842" y="0"/>
                </a:lnTo>
                <a:lnTo>
                  <a:pt x="1314842" y="741092"/>
                </a:lnTo>
                <a:lnTo>
                  <a:pt x="0" y="7410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813CEBD3-EFA7-955C-F40F-D546558C8E95}"/>
              </a:ext>
            </a:extLst>
          </p:cNvPr>
          <p:cNvSpPr/>
          <p:nvPr/>
        </p:nvSpPr>
        <p:spPr>
          <a:xfrm>
            <a:off x="7403952" y="8822327"/>
            <a:ext cx="7315200" cy="1236934"/>
          </a:xfrm>
          <a:custGeom>
            <a:avLst/>
            <a:gdLst/>
            <a:ahLst/>
            <a:cxnLst/>
            <a:rect l="l" t="t" r="r" b="b"/>
            <a:pathLst>
              <a:path w="7315200" h="1236934">
                <a:moveTo>
                  <a:pt x="0" y="0"/>
                </a:moveTo>
                <a:lnTo>
                  <a:pt x="7315200" y="0"/>
                </a:lnTo>
                <a:lnTo>
                  <a:pt x="7315200" y="1236934"/>
                </a:lnTo>
                <a:lnTo>
                  <a:pt x="0" y="12369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789F0766-0EAD-CC2A-9015-1EC2858F44A8}"/>
              </a:ext>
            </a:extLst>
          </p:cNvPr>
          <p:cNvSpPr txBox="1"/>
          <p:nvPr/>
        </p:nvSpPr>
        <p:spPr>
          <a:xfrm>
            <a:off x="7137584" y="1259533"/>
            <a:ext cx="9587927" cy="1324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79"/>
              </a:lnSpc>
            </a:pPr>
            <a:r>
              <a:rPr lang="en-US" sz="9344" dirty="0">
                <a:solidFill>
                  <a:srgbClr val="06545D"/>
                </a:solidFill>
                <a:latin typeface="Sniglet"/>
                <a:ea typeface="Sniglet"/>
                <a:cs typeface="Sniglet"/>
                <a:sym typeface="Sniglet"/>
              </a:rPr>
              <a:t>Jawab!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85CE9AA1-F1AB-879F-D3ED-5FF3516465C6}"/>
              </a:ext>
            </a:extLst>
          </p:cNvPr>
          <p:cNvSpPr txBox="1"/>
          <p:nvPr/>
        </p:nvSpPr>
        <p:spPr>
          <a:xfrm>
            <a:off x="7365488" y="3843591"/>
            <a:ext cx="10267179" cy="2708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Menggunakan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confidence interval 95% </a:t>
            </a:r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untuk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memperkirakan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rentang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Quantity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penjualan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, </a:t>
            </a:r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dengan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hasil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: Lower Limit 7.745 dan Upper Limit 7.977.</a:t>
            </a: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BC7795AC-5C6C-251C-602D-308A1C649663}"/>
              </a:ext>
            </a:extLst>
          </p:cNvPr>
          <p:cNvSpPr txBox="1"/>
          <p:nvPr/>
        </p:nvSpPr>
        <p:spPr>
          <a:xfrm>
            <a:off x="7162984" y="2420866"/>
            <a:ext cx="9587927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Berapa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potensi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minimum dan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maksimum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penjualan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yang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didapat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Retail Cabang ?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Sniglet" panose="020B0604020202020204" charset="0"/>
            </a:endParaRPr>
          </a:p>
          <a:p>
            <a:endParaRPr lang="fi-FI" sz="2400" dirty="0">
              <a:solidFill>
                <a:schemeClr val="accent5">
                  <a:lumMod val="50000"/>
                </a:schemeClr>
              </a:solidFill>
              <a:latin typeface="Sniglet" panose="020B0604020202020204" charset="0"/>
            </a:endParaRP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7E578CB-40FF-C56F-C626-C7BDC2FCEB60}"/>
              </a:ext>
            </a:extLst>
          </p:cNvPr>
          <p:cNvSpPr/>
          <p:nvPr/>
        </p:nvSpPr>
        <p:spPr>
          <a:xfrm>
            <a:off x="990600" y="3809120"/>
            <a:ext cx="4549946" cy="3979135"/>
          </a:xfrm>
          <a:custGeom>
            <a:avLst/>
            <a:gdLst/>
            <a:ahLst/>
            <a:cxnLst/>
            <a:rect l="l" t="t" r="r" b="b"/>
            <a:pathLst>
              <a:path w="4549946" h="3979135">
                <a:moveTo>
                  <a:pt x="0" y="0"/>
                </a:moveTo>
                <a:lnTo>
                  <a:pt x="4549946" y="0"/>
                </a:lnTo>
                <a:lnTo>
                  <a:pt x="4549946" y="3979135"/>
                </a:lnTo>
                <a:lnTo>
                  <a:pt x="0" y="39791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845677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15EE04-527E-BC15-4DA8-D885D4940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69D449E-BA47-A3D2-F06F-50AD7E70F045}"/>
              </a:ext>
            </a:extLst>
          </p:cNvPr>
          <p:cNvSpPr/>
          <p:nvPr/>
        </p:nvSpPr>
        <p:spPr>
          <a:xfrm rot="-10800000">
            <a:off x="-2171667" y="6313625"/>
            <a:ext cx="9394591" cy="3723674"/>
          </a:xfrm>
          <a:custGeom>
            <a:avLst/>
            <a:gdLst/>
            <a:ahLst/>
            <a:cxnLst/>
            <a:rect l="l" t="t" r="r" b="b"/>
            <a:pathLst>
              <a:path w="9394591" h="3723674">
                <a:moveTo>
                  <a:pt x="0" y="0"/>
                </a:moveTo>
                <a:lnTo>
                  <a:pt x="9394591" y="0"/>
                </a:lnTo>
                <a:lnTo>
                  <a:pt x="9394591" y="3723675"/>
                </a:lnTo>
                <a:lnTo>
                  <a:pt x="0" y="37236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68DC9763-D034-77D1-90E2-6C3683FC8849}"/>
              </a:ext>
            </a:extLst>
          </p:cNvPr>
          <p:cNvGrpSpPr/>
          <p:nvPr/>
        </p:nvGrpSpPr>
        <p:grpSpPr>
          <a:xfrm>
            <a:off x="6938758" y="3536735"/>
            <a:ext cx="11120641" cy="2521165"/>
            <a:chOff x="0" y="0"/>
            <a:chExt cx="2643325" cy="43096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6A397A8-FC20-E3AC-C5DB-CF1B6FC29B0F}"/>
                </a:ext>
              </a:extLst>
            </p:cNvPr>
            <p:cNvSpPr/>
            <p:nvPr/>
          </p:nvSpPr>
          <p:spPr>
            <a:xfrm>
              <a:off x="0" y="0"/>
              <a:ext cx="2643325" cy="430963"/>
            </a:xfrm>
            <a:custGeom>
              <a:avLst/>
              <a:gdLst/>
              <a:ahLst/>
              <a:cxnLst/>
              <a:rect l="l" t="t" r="r" b="b"/>
              <a:pathLst>
                <a:path w="2643325" h="430963">
                  <a:moveTo>
                    <a:pt x="9257" y="0"/>
                  </a:moveTo>
                  <a:lnTo>
                    <a:pt x="2634069" y="0"/>
                  </a:lnTo>
                  <a:cubicBezTo>
                    <a:pt x="2639181" y="0"/>
                    <a:pt x="2643325" y="4144"/>
                    <a:pt x="2643325" y="9257"/>
                  </a:cubicBezTo>
                  <a:lnTo>
                    <a:pt x="2643325" y="421706"/>
                  </a:lnTo>
                  <a:cubicBezTo>
                    <a:pt x="2643325" y="426818"/>
                    <a:pt x="2639181" y="430963"/>
                    <a:pt x="2634069" y="430963"/>
                  </a:cubicBezTo>
                  <a:lnTo>
                    <a:pt x="9257" y="430963"/>
                  </a:lnTo>
                  <a:cubicBezTo>
                    <a:pt x="4144" y="430963"/>
                    <a:pt x="0" y="426818"/>
                    <a:pt x="0" y="421706"/>
                  </a:cubicBezTo>
                  <a:lnTo>
                    <a:pt x="0" y="9257"/>
                  </a:lnTo>
                  <a:cubicBezTo>
                    <a:pt x="0" y="4144"/>
                    <a:pt x="4144" y="0"/>
                    <a:pt x="9257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717939DA-922B-9B9D-93A8-01127339ED26}"/>
                </a:ext>
              </a:extLst>
            </p:cNvPr>
            <p:cNvSpPr txBox="1"/>
            <p:nvPr/>
          </p:nvSpPr>
          <p:spPr>
            <a:xfrm>
              <a:off x="0" y="-47625"/>
              <a:ext cx="2643325" cy="4785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>
            <a:extLst>
              <a:ext uri="{FF2B5EF4-FFF2-40B4-BE49-F238E27FC236}">
                <a16:creationId xmlns:a16="http://schemas.microsoft.com/office/drawing/2014/main" id="{A2BC6F98-BE28-7E75-925E-F505B828881F}"/>
              </a:ext>
            </a:extLst>
          </p:cNvPr>
          <p:cNvSpPr/>
          <p:nvPr/>
        </p:nvSpPr>
        <p:spPr>
          <a:xfrm>
            <a:off x="16810851" y="588866"/>
            <a:ext cx="1933314" cy="1089686"/>
          </a:xfrm>
          <a:custGeom>
            <a:avLst/>
            <a:gdLst/>
            <a:ahLst/>
            <a:cxnLst/>
            <a:rect l="l" t="t" r="r" b="b"/>
            <a:pathLst>
              <a:path w="1933314" h="1089686">
                <a:moveTo>
                  <a:pt x="0" y="0"/>
                </a:moveTo>
                <a:lnTo>
                  <a:pt x="1933314" y="0"/>
                </a:lnTo>
                <a:lnTo>
                  <a:pt x="1933314" y="1089686"/>
                </a:lnTo>
                <a:lnTo>
                  <a:pt x="0" y="1089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923D5A73-6577-71ED-FF9B-7872B4CD9AD7}"/>
              </a:ext>
            </a:extLst>
          </p:cNvPr>
          <p:cNvSpPr/>
          <p:nvPr/>
        </p:nvSpPr>
        <p:spPr>
          <a:xfrm>
            <a:off x="-347089" y="1953130"/>
            <a:ext cx="1933314" cy="1089686"/>
          </a:xfrm>
          <a:custGeom>
            <a:avLst/>
            <a:gdLst/>
            <a:ahLst/>
            <a:cxnLst/>
            <a:rect l="l" t="t" r="r" b="b"/>
            <a:pathLst>
              <a:path w="1933314" h="1089686">
                <a:moveTo>
                  <a:pt x="0" y="0"/>
                </a:moveTo>
                <a:lnTo>
                  <a:pt x="1933315" y="0"/>
                </a:lnTo>
                <a:lnTo>
                  <a:pt x="1933315" y="1089686"/>
                </a:lnTo>
                <a:lnTo>
                  <a:pt x="0" y="1089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CC43CE4E-3D8C-5EDC-AE27-13F3063D7594}"/>
              </a:ext>
            </a:extLst>
          </p:cNvPr>
          <p:cNvSpPr/>
          <p:nvPr/>
        </p:nvSpPr>
        <p:spPr>
          <a:xfrm>
            <a:off x="4611078" y="2795643"/>
            <a:ext cx="1314841" cy="741092"/>
          </a:xfrm>
          <a:custGeom>
            <a:avLst/>
            <a:gdLst/>
            <a:ahLst/>
            <a:cxnLst/>
            <a:rect l="l" t="t" r="r" b="b"/>
            <a:pathLst>
              <a:path w="1314841" h="741092">
                <a:moveTo>
                  <a:pt x="0" y="0"/>
                </a:moveTo>
                <a:lnTo>
                  <a:pt x="1314842" y="0"/>
                </a:lnTo>
                <a:lnTo>
                  <a:pt x="1314842" y="741092"/>
                </a:lnTo>
                <a:lnTo>
                  <a:pt x="0" y="7410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A0BD0DA2-4E72-6275-08AB-371C487F87EA}"/>
              </a:ext>
            </a:extLst>
          </p:cNvPr>
          <p:cNvSpPr/>
          <p:nvPr/>
        </p:nvSpPr>
        <p:spPr>
          <a:xfrm>
            <a:off x="7403952" y="8822327"/>
            <a:ext cx="7315200" cy="1236934"/>
          </a:xfrm>
          <a:custGeom>
            <a:avLst/>
            <a:gdLst/>
            <a:ahLst/>
            <a:cxnLst/>
            <a:rect l="l" t="t" r="r" b="b"/>
            <a:pathLst>
              <a:path w="7315200" h="1236934">
                <a:moveTo>
                  <a:pt x="0" y="0"/>
                </a:moveTo>
                <a:lnTo>
                  <a:pt x="7315200" y="0"/>
                </a:lnTo>
                <a:lnTo>
                  <a:pt x="7315200" y="1236934"/>
                </a:lnTo>
                <a:lnTo>
                  <a:pt x="0" y="12369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D9153D7B-4970-6F4A-21D8-DA2BD25720DF}"/>
              </a:ext>
            </a:extLst>
          </p:cNvPr>
          <p:cNvSpPr txBox="1"/>
          <p:nvPr/>
        </p:nvSpPr>
        <p:spPr>
          <a:xfrm>
            <a:off x="7137584" y="1259533"/>
            <a:ext cx="9587927" cy="1324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79"/>
              </a:lnSpc>
            </a:pPr>
            <a:r>
              <a:rPr lang="en-US" sz="9344" dirty="0">
                <a:solidFill>
                  <a:srgbClr val="06545D"/>
                </a:solidFill>
                <a:latin typeface="Sniglet"/>
                <a:ea typeface="Sniglet"/>
                <a:cs typeface="Sniglet"/>
                <a:sym typeface="Sniglet"/>
              </a:rPr>
              <a:t>Jawab!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D15C7299-AEEA-7FE1-A894-6846213FA939}"/>
              </a:ext>
            </a:extLst>
          </p:cNvPr>
          <p:cNvSpPr txBox="1"/>
          <p:nvPr/>
        </p:nvSpPr>
        <p:spPr>
          <a:xfrm>
            <a:off x="7365488" y="3843591"/>
            <a:ext cx="10267179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Uji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hipotesis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- H0: Tidak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terdapat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perbedaan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total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penjualan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yang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signifikan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pada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ketiga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kategori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penerapan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diskon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Cloud" panose="020B0604020202020204" charset="0"/>
              <a:cs typeface="Cloud" panose="020B0604020202020204" charset="0"/>
            </a:endParaRP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- H1: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Terdapat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perbedaan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total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penjualan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yang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signifikan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pada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ketiga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kategori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penerapan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diskon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Cloud" panose="020B0604020202020204" charset="0"/>
              <a:cs typeface="Cloud" panose="020B0604020202020204" charset="0"/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E45DC2AD-BBCB-424D-7383-2EF21D96BAD2}"/>
              </a:ext>
            </a:extLst>
          </p:cNvPr>
          <p:cNvSpPr txBox="1"/>
          <p:nvPr/>
        </p:nvSpPr>
        <p:spPr>
          <a:xfrm>
            <a:off x="7162984" y="2420866"/>
            <a:ext cx="9587927" cy="1292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Apakah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terdapat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perbedaan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yang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signifikan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pada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ketiga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kategori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penerapan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diskon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?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Sniglet" panose="020B0604020202020204" charset="0"/>
            </a:endParaRPr>
          </a:p>
          <a:p>
            <a:endParaRPr lang="fi-FI" sz="2800" dirty="0">
              <a:solidFill>
                <a:schemeClr val="accent5">
                  <a:lumMod val="50000"/>
                </a:schemeClr>
              </a:solidFill>
              <a:latin typeface="Sniglet" panose="020B0604020202020204" charset="0"/>
            </a:endParaRP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B8DD414C-077E-B49E-F823-CA1CA3EFB2CB}"/>
              </a:ext>
            </a:extLst>
          </p:cNvPr>
          <p:cNvGrpSpPr/>
          <p:nvPr/>
        </p:nvGrpSpPr>
        <p:grpSpPr>
          <a:xfrm>
            <a:off x="6953272" y="6348096"/>
            <a:ext cx="11120641" cy="2521165"/>
            <a:chOff x="0" y="0"/>
            <a:chExt cx="2643325" cy="430963"/>
          </a:xfrm>
        </p:grpSpPr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70CD994E-B00D-A817-DFE3-AD52AC590DE3}"/>
                </a:ext>
              </a:extLst>
            </p:cNvPr>
            <p:cNvSpPr/>
            <p:nvPr/>
          </p:nvSpPr>
          <p:spPr>
            <a:xfrm>
              <a:off x="0" y="0"/>
              <a:ext cx="2643325" cy="430963"/>
            </a:xfrm>
            <a:custGeom>
              <a:avLst/>
              <a:gdLst/>
              <a:ahLst/>
              <a:cxnLst/>
              <a:rect l="l" t="t" r="r" b="b"/>
              <a:pathLst>
                <a:path w="2643325" h="430963">
                  <a:moveTo>
                    <a:pt x="9257" y="0"/>
                  </a:moveTo>
                  <a:lnTo>
                    <a:pt x="2634069" y="0"/>
                  </a:lnTo>
                  <a:cubicBezTo>
                    <a:pt x="2639181" y="0"/>
                    <a:pt x="2643325" y="4144"/>
                    <a:pt x="2643325" y="9257"/>
                  </a:cubicBezTo>
                  <a:lnTo>
                    <a:pt x="2643325" y="421706"/>
                  </a:lnTo>
                  <a:cubicBezTo>
                    <a:pt x="2643325" y="426818"/>
                    <a:pt x="2639181" y="430963"/>
                    <a:pt x="2634069" y="430963"/>
                  </a:cubicBezTo>
                  <a:lnTo>
                    <a:pt x="9257" y="430963"/>
                  </a:lnTo>
                  <a:cubicBezTo>
                    <a:pt x="4144" y="430963"/>
                    <a:pt x="0" y="426818"/>
                    <a:pt x="0" y="421706"/>
                  </a:cubicBezTo>
                  <a:lnTo>
                    <a:pt x="0" y="9257"/>
                  </a:lnTo>
                  <a:cubicBezTo>
                    <a:pt x="0" y="4144"/>
                    <a:pt x="4144" y="0"/>
                    <a:pt x="9257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id="5" name="TextBox 8">
              <a:extLst>
                <a:ext uri="{FF2B5EF4-FFF2-40B4-BE49-F238E27FC236}">
                  <a16:creationId xmlns:a16="http://schemas.microsoft.com/office/drawing/2014/main" id="{967263CD-BB69-D310-C1FD-FD787D45ACB9}"/>
                </a:ext>
              </a:extLst>
            </p:cNvPr>
            <p:cNvSpPr txBox="1"/>
            <p:nvPr/>
          </p:nvSpPr>
          <p:spPr>
            <a:xfrm>
              <a:off x="0" y="-47625"/>
              <a:ext cx="2643325" cy="4785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6">
            <a:extLst>
              <a:ext uri="{FF2B5EF4-FFF2-40B4-BE49-F238E27FC236}">
                <a16:creationId xmlns:a16="http://schemas.microsoft.com/office/drawing/2014/main" id="{5F5F9CF8-98B2-19A6-54B6-C7A057EDD20B}"/>
              </a:ext>
            </a:extLst>
          </p:cNvPr>
          <p:cNvSpPr txBox="1"/>
          <p:nvPr/>
        </p:nvSpPr>
        <p:spPr>
          <a:xfrm>
            <a:off x="7354602" y="6596357"/>
            <a:ext cx="10267179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Result : Uji 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hipotesis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menggunakan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ANOVA 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menunjukkan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p-value &gt; 0.05, 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sehingga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H0 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diterima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; 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diskon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tidak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berpengaruh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signifikan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terhadap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total 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penjualan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.</a:t>
            </a:r>
          </a:p>
        </p:txBody>
      </p:sp>
      <p:sp>
        <p:nvSpPr>
          <p:cNvPr id="18" name="Freeform 2">
            <a:extLst>
              <a:ext uri="{FF2B5EF4-FFF2-40B4-BE49-F238E27FC236}">
                <a16:creationId xmlns:a16="http://schemas.microsoft.com/office/drawing/2014/main" id="{6950DEA5-D8CC-519D-F51E-A3CC49D53C4A}"/>
              </a:ext>
            </a:extLst>
          </p:cNvPr>
          <p:cNvSpPr/>
          <p:nvPr/>
        </p:nvSpPr>
        <p:spPr>
          <a:xfrm>
            <a:off x="1396183" y="2124597"/>
            <a:ext cx="2939382" cy="7450046"/>
          </a:xfrm>
          <a:custGeom>
            <a:avLst/>
            <a:gdLst/>
            <a:ahLst/>
            <a:cxnLst/>
            <a:rect l="l" t="t" r="r" b="b"/>
            <a:pathLst>
              <a:path w="2939382" h="7450046">
                <a:moveTo>
                  <a:pt x="0" y="0"/>
                </a:moveTo>
                <a:lnTo>
                  <a:pt x="2939381" y="0"/>
                </a:lnTo>
                <a:lnTo>
                  <a:pt x="2939381" y="7450045"/>
                </a:lnTo>
                <a:lnTo>
                  <a:pt x="0" y="74500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748278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91677" y="4436110"/>
            <a:ext cx="2652467" cy="5546985"/>
          </a:xfrm>
          <a:custGeom>
            <a:avLst/>
            <a:gdLst/>
            <a:ahLst/>
            <a:cxnLst/>
            <a:rect l="l" t="t" r="r" b="b"/>
            <a:pathLst>
              <a:path w="2652467" h="5546985">
                <a:moveTo>
                  <a:pt x="0" y="0"/>
                </a:moveTo>
                <a:lnTo>
                  <a:pt x="2652468" y="0"/>
                </a:lnTo>
                <a:lnTo>
                  <a:pt x="2652468" y="5546985"/>
                </a:lnTo>
                <a:lnTo>
                  <a:pt x="0" y="55469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3132985"/>
            <a:ext cx="2077792" cy="6493099"/>
          </a:xfrm>
          <a:custGeom>
            <a:avLst/>
            <a:gdLst/>
            <a:ahLst/>
            <a:cxnLst/>
            <a:rect l="l" t="t" r="r" b="b"/>
            <a:pathLst>
              <a:path w="2077792" h="6493099">
                <a:moveTo>
                  <a:pt x="0" y="0"/>
                </a:moveTo>
                <a:lnTo>
                  <a:pt x="2077792" y="0"/>
                </a:lnTo>
                <a:lnTo>
                  <a:pt x="2077792" y="6493099"/>
                </a:lnTo>
                <a:lnTo>
                  <a:pt x="0" y="6493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001953" y="3463313"/>
            <a:ext cx="12695247" cy="4477871"/>
            <a:chOff x="0" y="-47625"/>
            <a:chExt cx="3264333" cy="7295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264333" cy="681883"/>
            </a:xfrm>
            <a:custGeom>
              <a:avLst/>
              <a:gdLst/>
              <a:ahLst/>
              <a:cxnLst/>
              <a:rect l="l" t="t" r="r" b="b"/>
              <a:pathLst>
                <a:path w="3264333" h="430963">
                  <a:moveTo>
                    <a:pt x="7496" y="0"/>
                  </a:moveTo>
                  <a:lnTo>
                    <a:pt x="3256837" y="0"/>
                  </a:lnTo>
                  <a:cubicBezTo>
                    <a:pt x="3258825" y="0"/>
                    <a:pt x="3260732" y="790"/>
                    <a:pt x="3262137" y="2195"/>
                  </a:cubicBezTo>
                  <a:cubicBezTo>
                    <a:pt x="3263543" y="3601"/>
                    <a:pt x="3264333" y="5508"/>
                    <a:pt x="3264333" y="7496"/>
                  </a:cubicBezTo>
                  <a:lnTo>
                    <a:pt x="3264333" y="423467"/>
                  </a:lnTo>
                  <a:cubicBezTo>
                    <a:pt x="3264333" y="425455"/>
                    <a:pt x="3263543" y="427362"/>
                    <a:pt x="3262137" y="428767"/>
                  </a:cubicBezTo>
                  <a:cubicBezTo>
                    <a:pt x="3260732" y="430173"/>
                    <a:pt x="3258825" y="430963"/>
                    <a:pt x="3256837" y="430963"/>
                  </a:cubicBezTo>
                  <a:lnTo>
                    <a:pt x="7496" y="430963"/>
                  </a:lnTo>
                  <a:cubicBezTo>
                    <a:pt x="5508" y="430963"/>
                    <a:pt x="3601" y="430173"/>
                    <a:pt x="2195" y="428767"/>
                  </a:cubicBezTo>
                  <a:cubicBezTo>
                    <a:pt x="790" y="427362"/>
                    <a:pt x="0" y="425455"/>
                    <a:pt x="0" y="423467"/>
                  </a:cubicBezTo>
                  <a:lnTo>
                    <a:pt x="0" y="7496"/>
                  </a:lnTo>
                  <a:cubicBezTo>
                    <a:pt x="0" y="5508"/>
                    <a:pt x="790" y="3601"/>
                    <a:pt x="2195" y="2195"/>
                  </a:cubicBezTo>
                  <a:cubicBezTo>
                    <a:pt x="3601" y="790"/>
                    <a:pt x="5508" y="0"/>
                    <a:pt x="7496" y="0"/>
                  </a:cubicBezTo>
                  <a:close/>
                </a:path>
              </a:pathLst>
            </a:custGeom>
            <a:solidFill>
              <a:srgbClr val="FFCFC9"/>
            </a:solidFill>
          </p:spPr>
          <p:txBody>
            <a:bodyPr/>
            <a:lstStyle/>
            <a:p>
              <a:pPr marL="285750" indent="-285750">
                <a:buFontTx/>
                <a:buChar char="-"/>
              </a:pPr>
              <a:r>
                <a:rPr lang="en-US" sz="2800" dirty="0" err="1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Penjualan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 </a:t>
              </a:r>
              <a:r>
                <a:rPr lang="en-US" sz="2800" dirty="0" err="1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tertinggi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 </a:t>
              </a:r>
              <a:r>
                <a:rPr lang="en-US" sz="2800" dirty="0" err="1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berasal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 </a:t>
              </a:r>
              <a:r>
                <a:rPr lang="en-US" sz="2800" dirty="0" err="1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dari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 </a:t>
              </a:r>
              <a:r>
                <a:rPr lang="en-US" sz="2800" dirty="0" err="1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kategori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 Butchers, </a:t>
              </a:r>
              <a:r>
                <a:rPr lang="en-US" sz="2800" dirty="0" err="1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diikuti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 </a:t>
              </a:r>
              <a:r>
                <a:rPr lang="en-US" sz="2800" dirty="0" err="1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kebutuhan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 </a:t>
              </a:r>
              <a:r>
                <a:rPr lang="en-US" sz="2800" dirty="0" err="1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rumah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 </a:t>
              </a:r>
              <a:r>
                <a:rPr lang="en-US" sz="2800" dirty="0" err="1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tangga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 dan </a:t>
              </a:r>
              <a:r>
                <a:rPr lang="en-US" sz="2800" dirty="0" err="1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minuman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Sebagian </a:t>
              </a:r>
              <a:r>
                <a:rPr lang="en-US" sz="2800" dirty="0" err="1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besar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 </a:t>
              </a:r>
              <a:r>
                <a:rPr lang="en-US" sz="2800" dirty="0" err="1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transaksi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 </a:t>
              </a:r>
              <a:r>
                <a:rPr lang="en-US" sz="2800" dirty="0" err="1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dilakukan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 </a:t>
              </a:r>
              <a:r>
                <a:rPr lang="en-US" sz="2800" dirty="0" err="1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secara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 online, </a:t>
              </a:r>
              <a:r>
                <a:rPr lang="en-US" sz="2800" dirty="0" err="1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menunjukkan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 </a:t>
              </a:r>
              <a:r>
                <a:rPr lang="en-US" sz="2800" dirty="0" err="1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preferensi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 digital </a:t>
              </a:r>
              <a:r>
                <a:rPr lang="en-US" sz="2800" dirty="0" err="1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konsumen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fi-FI" sz="2800" dirty="0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Tren penjualan menurun dari 2022–2025, mengindikasikan penurunan performa.</a:t>
              </a:r>
            </a:p>
            <a:p>
              <a:pPr marL="285750" indent="-285750">
                <a:buFontTx/>
                <a:buChar char="-"/>
              </a:pPr>
              <a:r>
                <a:rPr lang="it-IT" sz="2800" dirty="0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Estimasi penjualan stabil di rentang 7.745–7.977, namun pertumbuhan terbatas tanpa strategi baru.</a:t>
              </a:r>
            </a:p>
            <a:p>
              <a:pPr marL="285750" indent="-285750">
                <a:buFontTx/>
                <a:buChar char="-"/>
              </a:pPr>
              <a:r>
                <a:rPr lang="en-US" sz="2800" dirty="0" err="1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Diskon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 </a:t>
              </a:r>
              <a:r>
                <a:rPr lang="en-US" sz="2800" dirty="0" err="1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tidak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 </a:t>
              </a:r>
              <a:r>
                <a:rPr lang="en-US" sz="2800" dirty="0" err="1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berdampak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 </a:t>
              </a:r>
              <a:r>
                <a:rPr lang="en-US" sz="2800" dirty="0" err="1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signifikan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 </a:t>
              </a:r>
              <a:r>
                <a:rPr lang="en-US" sz="2800" dirty="0" err="1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terhadap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 total </a:t>
              </a:r>
              <a:r>
                <a:rPr lang="en-US" sz="2800" dirty="0" err="1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penjualan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Cloud" panose="020B0604020202020204" charset="0"/>
                  <a:cs typeface="Cloud" panose="020B0604020202020204" charset="0"/>
                </a:rPr>
                <a:t>.</a:t>
              </a:r>
            </a:p>
            <a:p>
              <a:pPr marL="285750" indent="-285750">
                <a:buFontTx/>
                <a:buChar char="-"/>
              </a:pPr>
              <a:endParaRPr lang="en-US" sz="28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3264333" cy="4785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005582" y="6588300"/>
            <a:ext cx="12394263" cy="246087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10" name="Freeform 10"/>
          <p:cNvSpPr/>
          <p:nvPr/>
        </p:nvSpPr>
        <p:spPr>
          <a:xfrm rot="-10800000">
            <a:off x="11920616" y="-2025556"/>
            <a:ext cx="9394591" cy="3723674"/>
          </a:xfrm>
          <a:custGeom>
            <a:avLst/>
            <a:gdLst/>
            <a:ahLst/>
            <a:cxnLst/>
            <a:rect l="l" t="t" r="r" b="b"/>
            <a:pathLst>
              <a:path w="9394591" h="3723674">
                <a:moveTo>
                  <a:pt x="0" y="0"/>
                </a:moveTo>
                <a:lnTo>
                  <a:pt x="9394591" y="0"/>
                </a:lnTo>
                <a:lnTo>
                  <a:pt x="9394591" y="3723675"/>
                </a:lnTo>
                <a:lnTo>
                  <a:pt x="0" y="37236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617911" y="1998077"/>
            <a:ext cx="2013546" cy="1134908"/>
          </a:xfrm>
          <a:custGeom>
            <a:avLst/>
            <a:gdLst/>
            <a:ahLst/>
            <a:cxnLst/>
            <a:rect l="l" t="t" r="r" b="b"/>
            <a:pathLst>
              <a:path w="2013546" h="1134908">
                <a:moveTo>
                  <a:pt x="0" y="0"/>
                </a:moveTo>
                <a:lnTo>
                  <a:pt x="2013547" y="0"/>
                </a:lnTo>
                <a:lnTo>
                  <a:pt x="2013547" y="1134908"/>
                </a:lnTo>
                <a:lnTo>
                  <a:pt x="0" y="11349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984846" y="4822557"/>
            <a:ext cx="2013546" cy="1134908"/>
          </a:xfrm>
          <a:custGeom>
            <a:avLst/>
            <a:gdLst/>
            <a:ahLst/>
            <a:cxnLst/>
            <a:rect l="l" t="t" r="r" b="b"/>
            <a:pathLst>
              <a:path w="2013546" h="1134908">
                <a:moveTo>
                  <a:pt x="0" y="0"/>
                </a:moveTo>
                <a:lnTo>
                  <a:pt x="2013546" y="0"/>
                </a:lnTo>
                <a:lnTo>
                  <a:pt x="2013546" y="1134908"/>
                </a:lnTo>
                <a:lnTo>
                  <a:pt x="0" y="11349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3133768">
            <a:off x="859147" y="1068518"/>
            <a:ext cx="1454158" cy="1216205"/>
          </a:xfrm>
          <a:custGeom>
            <a:avLst/>
            <a:gdLst/>
            <a:ahLst/>
            <a:cxnLst/>
            <a:rect l="l" t="t" r="r" b="b"/>
            <a:pathLst>
              <a:path w="1454158" h="1216205">
                <a:moveTo>
                  <a:pt x="0" y="0"/>
                </a:moveTo>
                <a:lnTo>
                  <a:pt x="1454158" y="0"/>
                </a:lnTo>
                <a:lnTo>
                  <a:pt x="1454158" y="1216205"/>
                </a:lnTo>
                <a:lnTo>
                  <a:pt x="0" y="121620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248182" y="2345819"/>
            <a:ext cx="13791637" cy="264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79"/>
              </a:lnSpc>
            </a:pPr>
            <a:r>
              <a:rPr lang="en-US" sz="9600" b="1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Conclusion</a:t>
            </a:r>
            <a:endParaRPr lang="en-US" sz="9600" dirty="0">
              <a:solidFill>
                <a:schemeClr val="accent5">
                  <a:lumMod val="50000"/>
                </a:schemeClr>
              </a:solidFill>
              <a:latin typeface="Sniglet" panose="020B0604020202020204" charset="0"/>
            </a:endParaRPr>
          </a:p>
          <a:p>
            <a:pPr algn="ctr">
              <a:lnSpc>
                <a:spcPts val="10279"/>
              </a:lnSpc>
            </a:pPr>
            <a:endParaRPr lang="en-US" sz="9600" dirty="0">
              <a:solidFill>
                <a:schemeClr val="accent5">
                  <a:lumMod val="50000"/>
                </a:schemeClr>
              </a:solidFill>
              <a:latin typeface="Sniglet" panose="020B0604020202020204" charset="0"/>
              <a:ea typeface="Sniglet"/>
              <a:cs typeface="Sniglet"/>
              <a:sym typeface="Sniglet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113749" y="7045590"/>
            <a:ext cx="12394263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Cloud" panose="020B0604020202020204" charset="0"/>
              <a:cs typeface="Cloud" panose="020B060402020202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3">
            <a:extLst>
              <a:ext uri="{FF2B5EF4-FFF2-40B4-BE49-F238E27FC236}">
                <a16:creationId xmlns:a16="http://schemas.microsoft.com/office/drawing/2014/main" id="{ECD358C7-CFA9-0D6E-3DB4-D7B07A0F2FAB}"/>
              </a:ext>
            </a:extLst>
          </p:cNvPr>
          <p:cNvGrpSpPr/>
          <p:nvPr/>
        </p:nvGrpSpPr>
        <p:grpSpPr>
          <a:xfrm>
            <a:off x="13657882" y="7188430"/>
            <a:ext cx="3619218" cy="1847452"/>
            <a:chOff x="0" y="0"/>
            <a:chExt cx="1923866" cy="602975"/>
          </a:xfrm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E9FCC86F-AA89-2877-AA6F-DDB12D9C1858}"/>
                </a:ext>
              </a:extLst>
            </p:cNvPr>
            <p:cNvSpPr/>
            <p:nvPr/>
          </p:nvSpPr>
          <p:spPr>
            <a:xfrm>
              <a:off x="0" y="0"/>
              <a:ext cx="1923866" cy="602975"/>
            </a:xfrm>
            <a:custGeom>
              <a:avLst/>
              <a:gdLst/>
              <a:ahLst/>
              <a:cxnLst/>
              <a:rect l="l" t="t" r="r" b="b"/>
              <a:pathLst>
                <a:path w="1923866" h="602975">
                  <a:moveTo>
                    <a:pt x="12718" y="0"/>
                  </a:moveTo>
                  <a:lnTo>
                    <a:pt x="1911148" y="0"/>
                  </a:lnTo>
                  <a:cubicBezTo>
                    <a:pt x="1918172" y="0"/>
                    <a:pt x="1923866" y="5694"/>
                    <a:pt x="1923866" y="12718"/>
                  </a:cubicBezTo>
                  <a:lnTo>
                    <a:pt x="1923866" y="590257"/>
                  </a:lnTo>
                  <a:cubicBezTo>
                    <a:pt x="1923866" y="597281"/>
                    <a:pt x="1918172" y="602975"/>
                    <a:pt x="1911148" y="602975"/>
                  </a:cubicBezTo>
                  <a:lnTo>
                    <a:pt x="12718" y="602975"/>
                  </a:lnTo>
                  <a:cubicBezTo>
                    <a:pt x="9345" y="602975"/>
                    <a:pt x="6110" y="601635"/>
                    <a:pt x="3725" y="599250"/>
                  </a:cubicBezTo>
                  <a:cubicBezTo>
                    <a:pt x="1340" y="596865"/>
                    <a:pt x="0" y="593630"/>
                    <a:pt x="0" y="590257"/>
                  </a:cubicBezTo>
                  <a:lnTo>
                    <a:pt x="0" y="12718"/>
                  </a:lnTo>
                  <a:cubicBezTo>
                    <a:pt x="0" y="5694"/>
                    <a:pt x="5694" y="0"/>
                    <a:pt x="12718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D13DD37B-CFEB-00E7-F015-3F89C2AA3048}"/>
                </a:ext>
              </a:extLst>
            </p:cNvPr>
            <p:cNvSpPr txBox="1"/>
            <p:nvPr/>
          </p:nvSpPr>
          <p:spPr>
            <a:xfrm>
              <a:off x="0" y="-47625"/>
              <a:ext cx="1923866" cy="650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" name="TextBox 2"/>
          <p:cNvSpPr txBox="1"/>
          <p:nvPr/>
        </p:nvSpPr>
        <p:spPr>
          <a:xfrm>
            <a:off x="2248182" y="2358359"/>
            <a:ext cx="13791637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8000" b="1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Recommendation</a:t>
            </a:r>
            <a:endParaRPr lang="en-US" sz="8000" dirty="0">
              <a:solidFill>
                <a:schemeClr val="accent5">
                  <a:lumMod val="50000"/>
                </a:schemeClr>
              </a:solidFill>
              <a:latin typeface="Sniglet" panose="020B060402020202020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2248182" y="4058048"/>
            <a:ext cx="3619218" cy="1847452"/>
            <a:chOff x="0" y="0"/>
            <a:chExt cx="1923866" cy="60297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23866" cy="602975"/>
            </a:xfrm>
            <a:custGeom>
              <a:avLst/>
              <a:gdLst/>
              <a:ahLst/>
              <a:cxnLst/>
              <a:rect l="l" t="t" r="r" b="b"/>
              <a:pathLst>
                <a:path w="1923866" h="602975">
                  <a:moveTo>
                    <a:pt x="12718" y="0"/>
                  </a:moveTo>
                  <a:lnTo>
                    <a:pt x="1911148" y="0"/>
                  </a:lnTo>
                  <a:cubicBezTo>
                    <a:pt x="1918172" y="0"/>
                    <a:pt x="1923866" y="5694"/>
                    <a:pt x="1923866" y="12718"/>
                  </a:cubicBezTo>
                  <a:lnTo>
                    <a:pt x="1923866" y="590257"/>
                  </a:lnTo>
                  <a:cubicBezTo>
                    <a:pt x="1923866" y="597281"/>
                    <a:pt x="1918172" y="602975"/>
                    <a:pt x="1911148" y="602975"/>
                  </a:cubicBezTo>
                  <a:lnTo>
                    <a:pt x="12718" y="602975"/>
                  </a:lnTo>
                  <a:cubicBezTo>
                    <a:pt x="9345" y="602975"/>
                    <a:pt x="6110" y="601635"/>
                    <a:pt x="3725" y="599250"/>
                  </a:cubicBezTo>
                  <a:cubicBezTo>
                    <a:pt x="1340" y="596865"/>
                    <a:pt x="0" y="593630"/>
                    <a:pt x="0" y="590257"/>
                  </a:cubicBezTo>
                  <a:lnTo>
                    <a:pt x="0" y="12718"/>
                  </a:lnTo>
                  <a:cubicBezTo>
                    <a:pt x="0" y="5694"/>
                    <a:pt x="5694" y="0"/>
                    <a:pt x="12718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923866" cy="650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518662" y="4234568"/>
            <a:ext cx="14487958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-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Efektivitas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diskon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perlu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dievaluasi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kembali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dan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fokus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pada strategi non-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diskon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.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Pertimbangkan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pendekatan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lain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seperti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bundling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produk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, loyalty program,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atau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peningkatan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layanan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pelanggan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karena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diskon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saja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tidak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cukup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efektif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.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-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Tingkatkan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stok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dan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promosi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pada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kategori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Butchers, Electronic Household Essentials, dan Beverages,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karena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ketiganya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terbukti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menjadi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kontributor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utama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penjualan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.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- Karena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penjualan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terbanyak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berasal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dari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kanal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online,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penting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untuk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memperkuat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strategi digital.</a:t>
            </a:r>
          </a:p>
        </p:txBody>
      </p:sp>
      <p:sp>
        <p:nvSpPr>
          <p:cNvPr id="7" name="Freeform 7"/>
          <p:cNvSpPr/>
          <p:nvPr/>
        </p:nvSpPr>
        <p:spPr>
          <a:xfrm rot="-10800000">
            <a:off x="4925402" y="-410387"/>
            <a:ext cx="7553579" cy="3400628"/>
          </a:xfrm>
          <a:custGeom>
            <a:avLst/>
            <a:gdLst/>
            <a:ahLst/>
            <a:cxnLst/>
            <a:rect l="l" t="t" r="r" b="b"/>
            <a:pathLst>
              <a:path w="9394591" h="3723674">
                <a:moveTo>
                  <a:pt x="0" y="0"/>
                </a:moveTo>
                <a:lnTo>
                  <a:pt x="9394591" y="0"/>
                </a:lnTo>
                <a:lnTo>
                  <a:pt x="9394591" y="3723674"/>
                </a:lnTo>
                <a:lnTo>
                  <a:pt x="0" y="37236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345067" y="538903"/>
            <a:ext cx="4844084" cy="3357996"/>
          </a:xfrm>
          <a:custGeom>
            <a:avLst/>
            <a:gdLst/>
            <a:ahLst/>
            <a:cxnLst/>
            <a:rect l="l" t="t" r="r" b="b"/>
            <a:pathLst>
              <a:path w="6359910" h="6232712">
                <a:moveTo>
                  <a:pt x="0" y="0"/>
                </a:moveTo>
                <a:lnTo>
                  <a:pt x="6359910" y="0"/>
                </a:lnTo>
                <a:lnTo>
                  <a:pt x="6359910" y="6232712"/>
                </a:lnTo>
                <a:lnTo>
                  <a:pt x="0" y="62327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-689290" y="6347469"/>
            <a:ext cx="2013546" cy="1134908"/>
          </a:xfrm>
          <a:custGeom>
            <a:avLst/>
            <a:gdLst/>
            <a:ahLst/>
            <a:cxnLst/>
            <a:rect l="l" t="t" r="r" b="b"/>
            <a:pathLst>
              <a:path w="2013546" h="1134908">
                <a:moveTo>
                  <a:pt x="0" y="0"/>
                </a:moveTo>
                <a:lnTo>
                  <a:pt x="2013547" y="0"/>
                </a:lnTo>
                <a:lnTo>
                  <a:pt x="2013547" y="1134908"/>
                </a:lnTo>
                <a:lnTo>
                  <a:pt x="0" y="11349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832026" y="1286276"/>
            <a:ext cx="2013546" cy="1134908"/>
          </a:xfrm>
          <a:custGeom>
            <a:avLst/>
            <a:gdLst/>
            <a:ahLst/>
            <a:cxnLst/>
            <a:rect l="l" t="t" r="r" b="b"/>
            <a:pathLst>
              <a:path w="2013546" h="1134908">
                <a:moveTo>
                  <a:pt x="0" y="0"/>
                </a:moveTo>
                <a:lnTo>
                  <a:pt x="2013546" y="0"/>
                </a:lnTo>
                <a:lnTo>
                  <a:pt x="2013546" y="1134908"/>
                </a:lnTo>
                <a:lnTo>
                  <a:pt x="0" y="11349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579656" y="1028700"/>
            <a:ext cx="4154770" cy="1155782"/>
          </a:xfrm>
          <a:custGeom>
            <a:avLst/>
            <a:gdLst/>
            <a:ahLst/>
            <a:cxnLst/>
            <a:rect l="l" t="t" r="r" b="b"/>
            <a:pathLst>
              <a:path w="4154770" h="1155782">
                <a:moveTo>
                  <a:pt x="0" y="0"/>
                </a:moveTo>
                <a:lnTo>
                  <a:pt x="4154771" y="0"/>
                </a:lnTo>
                <a:lnTo>
                  <a:pt x="4154771" y="1155782"/>
                </a:lnTo>
                <a:lnTo>
                  <a:pt x="0" y="115578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0188BD62-12BD-B853-318D-9A17E3312B47}"/>
              </a:ext>
            </a:extLst>
          </p:cNvPr>
          <p:cNvSpPr txBox="1"/>
          <p:nvPr/>
        </p:nvSpPr>
        <p:spPr>
          <a:xfrm>
            <a:off x="2344068" y="6772997"/>
            <a:ext cx="14487958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-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Tanggapi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penurunan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tren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penjualan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,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lakukan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evaluasi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menyeluruh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terhadap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penurunan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penjualan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dari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tahun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ke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tahun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.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Identifikasi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faktor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eksternal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(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seperti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ekonomi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,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pesaing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)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maupun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internal (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kualitas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produk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,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layanan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pelanggan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) yang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mungkin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menjadi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penyebab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.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-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Tambahkan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variasi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produk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baru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yang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selaras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dengan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kategori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terlaris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dan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lakukan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riset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pasar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untuk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mengidentifikasi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kebutuhan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konsumen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yang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belum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terpenuhi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8B7CAE-6CF5-FD72-CEC9-A113758BF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3">
            <a:extLst>
              <a:ext uri="{FF2B5EF4-FFF2-40B4-BE49-F238E27FC236}">
                <a16:creationId xmlns:a16="http://schemas.microsoft.com/office/drawing/2014/main" id="{6FD53267-449F-A683-B021-5E59036DD6D7}"/>
              </a:ext>
            </a:extLst>
          </p:cNvPr>
          <p:cNvGrpSpPr/>
          <p:nvPr/>
        </p:nvGrpSpPr>
        <p:grpSpPr>
          <a:xfrm>
            <a:off x="13657882" y="7188430"/>
            <a:ext cx="3619218" cy="1847452"/>
            <a:chOff x="0" y="0"/>
            <a:chExt cx="1923866" cy="602975"/>
          </a:xfrm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4A02C92A-9291-2524-2964-06C1BACE5AE6}"/>
                </a:ext>
              </a:extLst>
            </p:cNvPr>
            <p:cNvSpPr/>
            <p:nvPr/>
          </p:nvSpPr>
          <p:spPr>
            <a:xfrm>
              <a:off x="0" y="0"/>
              <a:ext cx="1923866" cy="602975"/>
            </a:xfrm>
            <a:custGeom>
              <a:avLst/>
              <a:gdLst/>
              <a:ahLst/>
              <a:cxnLst/>
              <a:rect l="l" t="t" r="r" b="b"/>
              <a:pathLst>
                <a:path w="1923866" h="602975">
                  <a:moveTo>
                    <a:pt x="12718" y="0"/>
                  </a:moveTo>
                  <a:lnTo>
                    <a:pt x="1911148" y="0"/>
                  </a:lnTo>
                  <a:cubicBezTo>
                    <a:pt x="1918172" y="0"/>
                    <a:pt x="1923866" y="5694"/>
                    <a:pt x="1923866" y="12718"/>
                  </a:cubicBezTo>
                  <a:lnTo>
                    <a:pt x="1923866" y="590257"/>
                  </a:lnTo>
                  <a:cubicBezTo>
                    <a:pt x="1923866" y="597281"/>
                    <a:pt x="1918172" y="602975"/>
                    <a:pt x="1911148" y="602975"/>
                  </a:cubicBezTo>
                  <a:lnTo>
                    <a:pt x="12718" y="602975"/>
                  </a:lnTo>
                  <a:cubicBezTo>
                    <a:pt x="9345" y="602975"/>
                    <a:pt x="6110" y="601635"/>
                    <a:pt x="3725" y="599250"/>
                  </a:cubicBezTo>
                  <a:cubicBezTo>
                    <a:pt x="1340" y="596865"/>
                    <a:pt x="0" y="593630"/>
                    <a:pt x="0" y="590257"/>
                  </a:cubicBezTo>
                  <a:lnTo>
                    <a:pt x="0" y="12718"/>
                  </a:lnTo>
                  <a:cubicBezTo>
                    <a:pt x="0" y="5694"/>
                    <a:pt x="5694" y="0"/>
                    <a:pt x="12718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07A11F0D-4C56-2A3B-C73D-C6876872CC98}"/>
                </a:ext>
              </a:extLst>
            </p:cNvPr>
            <p:cNvSpPr txBox="1"/>
            <p:nvPr/>
          </p:nvSpPr>
          <p:spPr>
            <a:xfrm>
              <a:off x="0" y="-47625"/>
              <a:ext cx="1923866" cy="650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" name="TextBox 2">
            <a:extLst>
              <a:ext uri="{FF2B5EF4-FFF2-40B4-BE49-F238E27FC236}">
                <a16:creationId xmlns:a16="http://schemas.microsoft.com/office/drawing/2014/main" id="{61B0E733-F6CF-5377-2E1E-74A058CB2B3A}"/>
              </a:ext>
            </a:extLst>
          </p:cNvPr>
          <p:cNvSpPr txBox="1"/>
          <p:nvPr/>
        </p:nvSpPr>
        <p:spPr>
          <a:xfrm>
            <a:off x="6248400" y="4842696"/>
            <a:ext cx="13791637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8000" b="1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Terima</a:t>
            </a:r>
            <a:r>
              <a:rPr lang="en-US" sz="8000" b="1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Kasih</a:t>
            </a:r>
            <a:endParaRPr lang="en-US" sz="8000" dirty="0">
              <a:solidFill>
                <a:schemeClr val="accent5">
                  <a:lumMod val="50000"/>
                </a:schemeClr>
              </a:solidFill>
              <a:latin typeface="Sniglet" panose="020B0604020202020204" charset="0"/>
            </a:endParaRP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1A98FF8A-DC79-C38D-224B-85395ACCAC83}"/>
              </a:ext>
            </a:extLst>
          </p:cNvPr>
          <p:cNvGrpSpPr/>
          <p:nvPr/>
        </p:nvGrpSpPr>
        <p:grpSpPr>
          <a:xfrm>
            <a:off x="2248182" y="4058048"/>
            <a:ext cx="3619218" cy="1847452"/>
            <a:chOff x="0" y="0"/>
            <a:chExt cx="1923866" cy="602975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6971F95-0FFC-38C9-7D84-E7A1427AC059}"/>
                </a:ext>
              </a:extLst>
            </p:cNvPr>
            <p:cNvSpPr/>
            <p:nvPr/>
          </p:nvSpPr>
          <p:spPr>
            <a:xfrm>
              <a:off x="0" y="0"/>
              <a:ext cx="1923866" cy="602975"/>
            </a:xfrm>
            <a:custGeom>
              <a:avLst/>
              <a:gdLst/>
              <a:ahLst/>
              <a:cxnLst/>
              <a:rect l="l" t="t" r="r" b="b"/>
              <a:pathLst>
                <a:path w="1923866" h="602975">
                  <a:moveTo>
                    <a:pt x="12718" y="0"/>
                  </a:moveTo>
                  <a:lnTo>
                    <a:pt x="1911148" y="0"/>
                  </a:lnTo>
                  <a:cubicBezTo>
                    <a:pt x="1918172" y="0"/>
                    <a:pt x="1923866" y="5694"/>
                    <a:pt x="1923866" y="12718"/>
                  </a:cubicBezTo>
                  <a:lnTo>
                    <a:pt x="1923866" y="590257"/>
                  </a:lnTo>
                  <a:cubicBezTo>
                    <a:pt x="1923866" y="597281"/>
                    <a:pt x="1918172" y="602975"/>
                    <a:pt x="1911148" y="602975"/>
                  </a:cubicBezTo>
                  <a:lnTo>
                    <a:pt x="12718" y="602975"/>
                  </a:lnTo>
                  <a:cubicBezTo>
                    <a:pt x="9345" y="602975"/>
                    <a:pt x="6110" y="601635"/>
                    <a:pt x="3725" y="599250"/>
                  </a:cubicBezTo>
                  <a:cubicBezTo>
                    <a:pt x="1340" y="596865"/>
                    <a:pt x="0" y="593630"/>
                    <a:pt x="0" y="590257"/>
                  </a:cubicBezTo>
                  <a:lnTo>
                    <a:pt x="0" y="12718"/>
                  </a:lnTo>
                  <a:cubicBezTo>
                    <a:pt x="0" y="5694"/>
                    <a:pt x="5694" y="0"/>
                    <a:pt x="12718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E0B677CE-B8E0-F80C-043B-4E27DA4D31E4}"/>
                </a:ext>
              </a:extLst>
            </p:cNvPr>
            <p:cNvSpPr txBox="1"/>
            <p:nvPr/>
          </p:nvSpPr>
          <p:spPr>
            <a:xfrm>
              <a:off x="0" y="-47625"/>
              <a:ext cx="1923866" cy="650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>
            <a:extLst>
              <a:ext uri="{FF2B5EF4-FFF2-40B4-BE49-F238E27FC236}">
                <a16:creationId xmlns:a16="http://schemas.microsoft.com/office/drawing/2014/main" id="{9C23F6AE-8DC8-85D7-BBA3-4D8F75ED80D0}"/>
              </a:ext>
            </a:extLst>
          </p:cNvPr>
          <p:cNvSpPr/>
          <p:nvPr/>
        </p:nvSpPr>
        <p:spPr>
          <a:xfrm rot="-10800000">
            <a:off x="4925402" y="-410387"/>
            <a:ext cx="7553579" cy="3400628"/>
          </a:xfrm>
          <a:custGeom>
            <a:avLst/>
            <a:gdLst/>
            <a:ahLst/>
            <a:cxnLst/>
            <a:rect l="l" t="t" r="r" b="b"/>
            <a:pathLst>
              <a:path w="9394591" h="3723674">
                <a:moveTo>
                  <a:pt x="0" y="0"/>
                </a:moveTo>
                <a:lnTo>
                  <a:pt x="9394591" y="0"/>
                </a:lnTo>
                <a:lnTo>
                  <a:pt x="9394591" y="3723674"/>
                </a:lnTo>
                <a:lnTo>
                  <a:pt x="0" y="37236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F2FF739-1B7F-2E27-5C20-20CB50861AC6}"/>
              </a:ext>
            </a:extLst>
          </p:cNvPr>
          <p:cNvSpPr/>
          <p:nvPr/>
        </p:nvSpPr>
        <p:spPr>
          <a:xfrm>
            <a:off x="-689290" y="6347469"/>
            <a:ext cx="2013546" cy="1134908"/>
          </a:xfrm>
          <a:custGeom>
            <a:avLst/>
            <a:gdLst/>
            <a:ahLst/>
            <a:cxnLst/>
            <a:rect l="l" t="t" r="r" b="b"/>
            <a:pathLst>
              <a:path w="2013546" h="1134908">
                <a:moveTo>
                  <a:pt x="0" y="0"/>
                </a:moveTo>
                <a:lnTo>
                  <a:pt x="2013547" y="0"/>
                </a:lnTo>
                <a:lnTo>
                  <a:pt x="2013547" y="1134908"/>
                </a:lnTo>
                <a:lnTo>
                  <a:pt x="0" y="11349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5B9BCD02-AA2A-048E-078C-C4256C2864A5}"/>
              </a:ext>
            </a:extLst>
          </p:cNvPr>
          <p:cNvSpPr/>
          <p:nvPr/>
        </p:nvSpPr>
        <p:spPr>
          <a:xfrm>
            <a:off x="16832026" y="1286276"/>
            <a:ext cx="2013546" cy="1134908"/>
          </a:xfrm>
          <a:custGeom>
            <a:avLst/>
            <a:gdLst/>
            <a:ahLst/>
            <a:cxnLst/>
            <a:rect l="l" t="t" r="r" b="b"/>
            <a:pathLst>
              <a:path w="2013546" h="1134908">
                <a:moveTo>
                  <a:pt x="0" y="0"/>
                </a:moveTo>
                <a:lnTo>
                  <a:pt x="2013546" y="0"/>
                </a:lnTo>
                <a:lnTo>
                  <a:pt x="2013546" y="1134908"/>
                </a:lnTo>
                <a:lnTo>
                  <a:pt x="0" y="11349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6677747F-7A87-CCB7-E08A-A01CE80EE77B}"/>
              </a:ext>
            </a:extLst>
          </p:cNvPr>
          <p:cNvSpPr/>
          <p:nvPr/>
        </p:nvSpPr>
        <p:spPr>
          <a:xfrm>
            <a:off x="579656" y="1028700"/>
            <a:ext cx="4154770" cy="1155782"/>
          </a:xfrm>
          <a:custGeom>
            <a:avLst/>
            <a:gdLst/>
            <a:ahLst/>
            <a:cxnLst/>
            <a:rect l="l" t="t" r="r" b="b"/>
            <a:pathLst>
              <a:path w="4154770" h="1155782">
                <a:moveTo>
                  <a:pt x="0" y="0"/>
                </a:moveTo>
                <a:lnTo>
                  <a:pt x="4154771" y="0"/>
                </a:lnTo>
                <a:lnTo>
                  <a:pt x="4154771" y="1155782"/>
                </a:lnTo>
                <a:lnTo>
                  <a:pt x="0" y="11557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14160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6183" y="2124597"/>
            <a:ext cx="2939382" cy="7450046"/>
          </a:xfrm>
          <a:custGeom>
            <a:avLst/>
            <a:gdLst/>
            <a:ahLst/>
            <a:cxnLst/>
            <a:rect l="l" t="t" r="r" b="b"/>
            <a:pathLst>
              <a:path w="2939382" h="7450046">
                <a:moveTo>
                  <a:pt x="0" y="0"/>
                </a:moveTo>
                <a:lnTo>
                  <a:pt x="2939381" y="0"/>
                </a:lnTo>
                <a:lnTo>
                  <a:pt x="2939381" y="7450045"/>
                </a:lnTo>
                <a:lnTo>
                  <a:pt x="0" y="74500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335565" y="4090942"/>
            <a:ext cx="5265635" cy="4557757"/>
            <a:chOff x="0" y="0"/>
            <a:chExt cx="2526456" cy="81122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26456" cy="811222"/>
            </a:xfrm>
            <a:custGeom>
              <a:avLst/>
              <a:gdLst/>
              <a:ahLst/>
              <a:cxnLst/>
              <a:rect l="l" t="t" r="r" b="b"/>
              <a:pathLst>
                <a:path w="2526456" h="811222">
                  <a:moveTo>
                    <a:pt x="9685" y="0"/>
                  </a:moveTo>
                  <a:lnTo>
                    <a:pt x="2516771" y="0"/>
                  </a:lnTo>
                  <a:cubicBezTo>
                    <a:pt x="2522120" y="0"/>
                    <a:pt x="2526456" y="4336"/>
                    <a:pt x="2526456" y="9685"/>
                  </a:cubicBezTo>
                  <a:lnTo>
                    <a:pt x="2526456" y="801538"/>
                  </a:lnTo>
                  <a:cubicBezTo>
                    <a:pt x="2526456" y="804106"/>
                    <a:pt x="2525436" y="806570"/>
                    <a:pt x="2523619" y="808386"/>
                  </a:cubicBezTo>
                  <a:cubicBezTo>
                    <a:pt x="2521803" y="810202"/>
                    <a:pt x="2519340" y="811222"/>
                    <a:pt x="2516771" y="811222"/>
                  </a:cubicBezTo>
                  <a:lnTo>
                    <a:pt x="9685" y="811222"/>
                  </a:lnTo>
                  <a:cubicBezTo>
                    <a:pt x="4336" y="811222"/>
                    <a:pt x="0" y="806886"/>
                    <a:pt x="0" y="801538"/>
                  </a:cubicBezTo>
                  <a:lnTo>
                    <a:pt x="0" y="9685"/>
                  </a:lnTo>
                  <a:cubicBezTo>
                    <a:pt x="0" y="7116"/>
                    <a:pt x="1020" y="4653"/>
                    <a:pt x="2837" y="2837"/>
                  </a:cubicBezTo>
                  <a:cubicBezTo>
                    <a:pt x="4653" y="1020"/>
                    <a:pt x="7116" y="0"/>
                    <a:pt x="9685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526456" cy="8588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713783" y="4152900"/>
            <a:ext cx="9078417" cy="2500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Sebagai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seorang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Data Analyst yang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ditugaskan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oleh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kantor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pusat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untuk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menganalisa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tren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penjualan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,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dampak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diskon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,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segmentasi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pelanggan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, dan strategi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penjualan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, guna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mendukung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pengambilan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keputusan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berbasis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data dan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mendorong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pertumbuhan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pendapatan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retail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cabang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.</a:t>
            </a:r>
            <a:endParaRPr lang="en-US" sz="2799" u="none" strike="noStrike" dirty="0">
              <a:solidFill>
                <a:schemeClr val="accent5">
                  <a:lumMod val="50000"/>
                </a:schemeClr>
              </a:solidFill>
              <a:latin typeface="Cloud" panose="020B0604020202020204" charset="0"/>
              <a:ea typeface="Cloud"/>
              <a:cs typeface="Cloud" panose="020B0604020202020204" charset="0"/>
              <a:sym typeface="Clou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3910553" y="5805443"/>
            <a:ext cx="4377447" cy="4114800"/>
          </a:xfrm>
          <a:custGeom>
            <a:avLst/>
            <a:gdLst/>
            <a:ahLst/>
            <a:cxnLst/>
            <a:rect l="l" t="t" r="r" b="b"/>
            <a:pathLst>
              <a:path w="4377447" h="4114800">
                <a:moveTo>
                  <a:pt x="0" y="0"/>
                </a:moveTo>
                <a:lnTo>
                  <a:pt x="4377447" y="0"/>
                </a:lnTo>
                <a:lnTo>
                  <a:pt x="43774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8147844" y="-2516073"/>
            <a:ext cx="12695779" cy="5032145"/>
          </a:xfrm>
          <a:custGeom>
            <a:avLst/>
            <a:gdLst/>
            <a:ahLst/>
            <a:cxnLst/>
            <a:rect l="l" t="t" r="r" b="b"/>
            <a:pathLst>
              <a:path w="12695779" h="5032145">
                <a:moveTo>
                  <a:pt x="0" y="0"/>
                </a:moveTo>
                <a:lnTo>
                  <a:pt x="12695779" y="0"/>
                </a:lnTo>
                <a:lnTo>
                  <a:pt x="12695779" y="5032146"/>
                </a:lnTo>
                <a:lnTo>
                  <a:pt x="0" y="50321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267200" y="2219847"/>
            <a:ext cx="11391565" cy="1437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9340" b="1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Latar </a:t>
            </a:r>
            <a:r>
              <a:rPr lang="en-US" sz="9340" b="1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belakang</a:t>
            </a:r>
            <a:endParaRPr lang="en-US" sz="9340" dirty="0">
              <a:solidFill>
                <a:schemeClr val="accent5">
                  <a:lumMod val="50000"/>
                </a:schemeClr>
              </a:solidFill>
              <a:latin typeface="Sniglet" panose="020B0604020202020204" charset="0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-1027617" y="2993475"/>
            <a:ext cx="2056317" cy="990771"/>
          </a:xfrm>
          <a:custGeom>
            <a:avLst/>
            <a:gdLst/>
            <a:ahLst/>
            <a:cxnLst/>
            <a:rect l="l" t="t" r="r" b="b"/>
            <a:pathLst>
              <a:path w="2056317" h="990771">
                <a:moveTo>
                  <a:pt x="0" y="0"/>
                </a:moveTo>
                <a:lnTo>
                  <a:pt x="2056317" y="0"/>
                </a:lnTo>
                <a:lnTo>
                  <a:pt x="2056317" y="990771"/>
                </a:lnTo>
                <a:lnTo>
                  <a:pt x="0" y="9907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866161" y="4814672"/>
            <a:ext cx="2056317" cy="990771"/>
          </a:xfrm>
          <a:custGeom>
            <a:avLst/>
            <a:gdLst/>
            <a:ahLst/>
            <a:cxnLst/>
            <a:rect l="l" t="t" r="r" b="b"/>
            <a:pathLst>
              <a:path w="2056317" h="990771">
                <a:moveTo>
                  <a:pt x="0" y="0"/>
                </a:moveTo>
                <a:lnTo>
                  <a:pt x="2056318" y="0"/>
                </a:lnTo>
                <a:lnTo>
                  <a:pt x="2056318" y="990771"/>
                </a:lnTo>
                <a:lnTo>
                  <a:pt x="0" y="99077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45806" y="2300143"/>
            <a:ext cx="6207571" cy="6642343"/>
          </a:xfrm>
          <a:custGeom>
            <a:avLst/>
            <a:gdLst/>
            <a:ahLst/>
            <a:cxnLst/>
            <a:rect l="l" t="t" r="r" b="b"/>
            <a:pathLst>
              <a:path w="6207571" h="6642343">
                <a:moveTo>
                  <a:pt x="0" y="0"/>
                </a:moveTo>
                <a:lnTo>
                  <a:pt x="6207571" y="0"/>
                </a:lnTo>
                <a:lnTo>
                  <a:pt x="6207571" y="6642343"/>
                </a:lnTo>
                <a:lnTo>
                  <a:pt x="0" y="66423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026596" y="4174705"/>
            <a:ext cx="8959034" cy="1937590"/>
            <a:chOff x="0" y="0"/>
            <a:chExt cx="2359581" cy="5103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59581" cy="510312"/>
            </a:xfrm>
            <a:custGeom>
              <a:avLst/>
              <a:gdLst/>
              <a:ahLst/>
              <a:cxnLst/>
              <a:rect l="l" t="t" r="r" b="b"/>
              <a:pathLst>
                <a:path w="2359581" h="510312">
                  <a:moveTo>
                    <a:pt x="10370" y="0"/>
                  </a:moveTo>
                  <a:lnTo>
                    <a:pt x="2349211" y="0"/>
                  </a:lnTo>
                  <a:cubicBezTo>
                    <a:pt x="2351961" y="0"/>
                    <a:pt x="2354599" y="1093"/>
                    <a:pt x="2356544" y="3037"/>
                  </a:cubicBezTo>
                  <a:cubicBezTo>
                    <a:pt x="2358488" y="4982"/>
                    <a:pt x="2359581" y="7620"/>
                    <a:pt x="2359581" y="10370"/>
                  </a:cubicBezTo>
                  <a:lnTo>
                    <a:pt x="2359581" y="499942"/>
                  </a:lnTo>
                  <a:cubicBezTo>
                    <a:pt x="2359581" y="505669"/>
                    <a:pt x="2354938" y="510312"/>
                    <a:pt x="2349211" y="510312"/>
                  </a:cubicBezTo>
                  <a:lnTo>
                    <a:pt x="10370" y="510312"/>
                  </a:lnTo>
                  <a:cubicBezTo>
                    <a:pt x="4643" y="510312"/>
                    <a:pt x="0" y="505669"/>
                    <a:pt x="0" y="499942"/>
                  </a:cubicBezTo>
                  <a:lnTo>
                    <a:pt x="0" y="10370"/>
                  </a:lnTo>
                  <a:cubicBezTo>
                    <a:pt x="0" y="4643"/>
                    <a:pt x="4643" y="0"/>
                    <a:pt x="10370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359581" cy="5579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-10800000">
            <a:off x="-2248618" y="8359482"/>
            <a:ext cx="12695779" cy="5032145"/>
          </a:xfrm>
          <a:custGeom>
            <a:avLst/>
            <a:gdLst/>
            <a:ahLst/>
            <a:cxnLst/>
            <a:rect l="l" t="t" r="r" b="b"/>
            <a:pathLst>
              <a:path w="12695779" h="5032145">
                <a:moveTo>
                  <a:pt x="0" y="0"/>
                </a:moveTo>
                <a:lnTo>
                  <a:pt x="12695779" y="0"/>
                </a:lnTo>
                <a:lnTo>
                  <a:pt x="12695779" y="5032145"/>
                </a:lnTo>
                <a:lnTo>
                  <a:pt x="0" y="50321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026596" y="6482510"/>
            <a:ext cx="8959034" cy="1937590"/>
            <a:chOff x="0" y="0"/>
            <a:chExt cx="2359581" cy="51031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359581" cy="510312"/>
            </a:xfrm>
            <a:custGeom>
              <a:avLst/>
              <a:gdLst/>
              <a:ahLst/>
              <a:cxnLst/>
              <a:rect l="l" t="t" r="r" b="b"/>
              <a:pathLst>
                <a:path w="2359581" h="510312">
                  <a:moveTo>
                    <a:pt x="10370" y="0"/>
                  </a:moveTo>
                  <a:lnTo>
                    <a:pt x="2349211" y="0"/>
                  </a:lnTo>
                  <a:cubicBezTo>
                    <a:pt x="2351961" y="0"/>
                    <a:pt x="2354599" y="1093"/>
                    <a:pt x="2356544" y="3037"/>
                  </a:cubicBezTo>
                  <a:cubicBezTo>
                    <a:pt x="2358488" y="4982"/>
                    <a:pt x="2359581" y="7620"/>
                    <a:pt x="2359581" y="10370"/>
                  </a:cubicBezTo>
                  <a:lnTo>
                    <a:pt x="2359581" y="499942"/>
                  </a:lnTo>
                  <a:cubicBezTo>
                    <a:pt x="2359581" y="505669"/>
                    <a:pt x="2354938" y="510312"/>
                    <a:pt x="2349211" y="510312"/>
                  </a:cubicBezTo>
                  <a:lnTo>
                    <a:pt x="10370" y="510312"/>
                  </a:lnTo>
                  <a:cubicBezTo>
                    <a:pt x="4643" y="510312"/>
                    <a:pt x="0" y="505669"/>
                    <a:pt x="0" y="499942"/>
                  </a:cubicBezTo>
                  <a:lnTo>
                    <a:pt x="0" y="10370"/>
                  </a:lnTo>
                  <a:cubicBezTo>
                    <a:pt x="0" y="4643"/>
                    <a:pt x="4643" y="0"/>
                    <a:pt x="10370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2359581" cy="5579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5878818" y="1028700"/>
            <a:ext cx="2760965" cy="1556180"/>
          </a:xfrm>
          <a:custGeom>
            <a:avLst/>
            <a:gdLst/>
            <a:ahLst/>
            <a:cxnLst/>
            <a:rect l="l" t="t" r="r" b="b"/>
            <a:pathLst>
              <a:path w="2760965" h="1556180">
                <a:moveTo>
                  <a:pt x="0" y="0"/>
                </a:moveTo>
                <a:lnTo>
                  <a:pt x="2760964" y="0"/>
                </a:lnTo>
                <a:lnTo>
                  <a:pt x="2760964" y="1556180"/>
                </a:lnTo>
                <a:lnTo>
                  <a:pt x="0" y="15561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1191569" y="6112295"/>
            <a:ext cx="2760965" cy="1556180"/>
          </a:xfrm>
          <a:custGeom>
            <a:avLst/>
            <a:gdLst/>
            <a:ahLst/>
            <a:cxnLst/>
            <a:rect l="l" t="t" r="r" b="b"/>
            <a:pathLst>
              <a:path w="2760965" h="1556180">
                <a:moveTo>
                  <a:pt x="0" y="0"/>
                </a:moveTo>
                <a:lnTo>
                  <a:pt x="2760965" y="0"/>
                </a:lnTo>
                <a:lnTo>
                  <a:pt x="2760965" y="1556180"/>
                </a:lnTo>
                <a:lnTo>
                  <a:pt x="0" y="15561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026596" y="2395393"/>
            <a:ext cx="8420566" cy="264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279"/>
              </a:lnSpc>
            </a:pPr>
            <a:r>
              <a:rPr lang="en-US" sz="9600" b="1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SMART</a:t>
            </a:r>
            <a:endParaRPr lang="en-US" sz="9600" dirty="0">
              <a:solidFill>
                <a:schemeClr val="accent5">
                  <a:lumMod val="50000"/>
                </a:schemeClr>
              </a:solidFill>
              <a:latin typeface="Sniglet" panose="020B0604020202020204" charset="0"/>
            </a:endParaRPr>
          </a:p>
          <a:p>
            <a:pPr algn="l">
              <a:lnSpc>
                <a:spcPts val="10279"/>
              </a:lnSpc>
            </a:pPr>
            <a:endParaRPr lang="en-US" sz="9344" dirty="0">
              <a:solidFill>
                <a:srgbClr val="06545D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9699415" y="1806790"/>
            <a:ext cx="2201439" cy="1397914"/>
          </a:xfrm>
          <a:custGeom>
            <a:avLst/>
            <a:gdLst/>
            <a:ahLst/>
            <a:cxnLst/>
            <a:rect l="l" t="t" r="r" b="b"/>
            <a:pathLst>
              <a:path w="2201439" h="1397914">
                <a:moveTo>
                  <a:pt x="0" y="0"/>
                </a:moveTo>
                <a:lnTo>
                  <a:pt x="2201439" y="0"/>
                </a:lnTo>
                <a:lnTo>
                  <a:pt x="2201439" y="1397914"/>
                </a:lnTo>
                <a:lnTo>
                  <a:pt x="0" y="139791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402355" y="4378018"/>
            <a:ext cx="8170256" cy="1504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Specific     :  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Menganalisis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data 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penjualan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untuk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mendukung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strategi 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peningkatan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profit retail 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cabang</a:t>
            </a:r>
            <a:endParaRPr lang="en-US" sz="3600" u="none" strike="noStrike" dirty="0">
              <a:solidFill>
                <a:schemeClr val="accent5">
                  <a:lumMod val="50000"/>
                </a:schemeClr>
              </a:solidFill>
              <a:latin typeface="Sniglet" panose="020B0604020202020204" charset="0"/>
              <a:ea typeface="Cloud"/>
              <a:cs typeface="Cloud"/>
              <a:sym typeface="Clou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402355" y="6692764"/>
            <a:ext cx="8170256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Measurable   : Menyusun strategi 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untuk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meningkatkan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profit 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sebesar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10% 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dibanding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periode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sebelumnya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2017574" y="8598284"/>
            <a:ext cx="9394591" cy="3723674"/>
          </a:xfrm>
          <a:custGeom>
            <a:avLst/>
            <a:gdLst/>
            <a:ahLst/>
            <a:cxnLst/>
            <a:rect l="l" t="t" r="r" b="b"/>
            <a:pathLst>
              <a:path w="9394591" h="3723674">
                <a:moveTo>
                  <a:pt x="0" y="0"/>
                </a:moveTo>
                <a:lnTo>
                  <a:pt x="9394591" y="0"/>
                </a:lnTo>
                <a:lnTo>
                  <a:pt x="9394591" y="3723674"/>
                </a:lnTo>
                <a:lnTo>
                  <a:pt x="0" y="37236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28441" y="1706849"/>
            <a:ext cx="3316521" cy="7209828"/>
          </a:xfrm>
          <a:custGeom>
            <a:avLst/>
            <a:gdLst/>
            <a:ahLst/>
            <a:cxnLst/>
            <a:rect l="l" t="t" r="r" b="b"/>
            <a:pathLst>
              <a:path w="3316521" h="7209828">
                <a:moveTo>
                  <a:pt x="0" y="0"/>
                </a:moveTo>
                <a:lnTo>
                  <a:pt x="3316521" y="0"/>
                </a:lnTo>
                <a:lnTo>
                  <a:pt x="3316521" y="7209827"/>
                </a:lnTo>
                <a:lnTo>
                  <a:pt x="0" y="72098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 flipH="1">
            <a:off x="10684559" y="8598284"/>
            <a:ext cx="9394591" cy="3723674"/>
          </a:xfrm>
          <a:custGeom>
            <a:avLst/>
            <a:gdLst/>
            <a:ahLst/>
            <a:cxnLst/>
            <a:rect l="l" t="t" r="r" b="b"/>
            <a:pathLst>
              <a:path w="9394591" h="3723674">
                <a:moveTo>
                  <a:pt x="9394591" y="0"/>
                </a:moveTo>
                <a:lnTo>
                  <a:pt x="0" y="0"/>
                </a:lnTo>
                <a:lnTo>
                  <a:pt x="0" y="3723674"/>
                </a:lnTo>
                <a:lnTo>
                  <a:pt x="9394591" y="3723674"/>
                </a:lnTo>
                <a:lnTo>
                  <a:pt x="93945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499609">
            <a:off x="14123416" y="6858061"/>
            <a:ext cx="2985906" cy="4652261"/>
          </a:xfrm>
          <a:custGeom>
            <a:avLst/>
            <a:gdLst/>
            <a:ahLst/>
            <a:cxnLst/>
            <a:rect l="l" t="t" r="r" b="b"/>
            <a:pathLst>
              <a:path w="2985906" h="4652261">
                <a:moveTo>
                  <a:pt x="0" y="0"/>
                </a:moveTo>
                <a:lnTo>
                  <a:pt x="2985906" y="0"/>
                </a:lnTo>
                <a:lnTo>
                  <a:pt x="2985906" y="4652261"/>
                </a:lnTo>
                <a:lnTo>
                  <a:pt x="0" y="46522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6111724" y="3415854"/>
            <a:ext cx="11147576" cy="1636311"/>
            <a:chOff x="0" y="0"/>
            <a:chExt cx="2935987" cy="43096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935987" cy="430963"/>
            </a:xfrm>
            <a:custGeom>
              <a:avLst/>
              <a:gdLst/>
              <a:ahLst/>
              <a:cxnLst/>
              <a:rect l="l" t="t" r="r" b="b"/>
              <a:pathLst>
                <a:path w="2935987" h="430963">
                  <a:moveTo>
                    <a:pt x="8334" y="0"/>
                  </a:moveTo>
                  <a:lnTo>
                    <a:pt x="2927653" y="0"/>
                  </a:lnTo>
                  <a:cubicBezTo>
                    <a:pt x="2929864" y="0"/>
                    <a:pt x="2931983" y="878"/>
                    <a:pt x="2933546" y="2441"/>
                  </a:cubicBezTo>
                  <a:cubicBezTo>
                    <a:pt x="2935109" y="4004"/>
                    <a:pt x="2935987" y="6124"/>
                    <a:pt x="2935987" y="8334"/>
                  </a:cubicBezTo>
                  <a:lnTo>
                    <a:pt x="2935987" y="422629"/>
                  </a:lnTo>
                  <a:cubicBezTo>
                    <a:pt x="2935987" y="427231"/>
                    <a:pt x="2932256" y="430963"/>
                    <a:pt x="2927653" y="430963"/>
                  </a:cubicBezTo>
                  <a:lnTo>
                    <a:pt x="8334" y="430963"/>
                  </a:lnTo>
                  <a:cubicBezTo>
                    <a:pt x="6124" y="430963"/>
                    <a:pt x="4004" y="430085"/>
                    <a:pt x="2441" y="428522"/>
                  </a:cubicBezTo>
                  <a:cubicBezTo>
                    <a:pt x="878" y="426959"/>
                    <a:pt x="0" y="424839"/>
                    <a:pt x="0" y="422629"/>
                  </a:cubicBezTo>
                  <a:lnTo>
                    <a:pt x="0" y="8334"/>
                  </a:lnTo>
                  <a:cubicBezTo>
                    <a:pt x="0" y="3731"/>
                    <a:pt x="3731" y="0"/>
                    <a:pt x="8334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935987" cy="4785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406300" y="3552716"/>
            <a:ext cx="10553259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Achievable   : 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Menganalisis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faktor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yang 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mempengaruhi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penjualan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, 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seperti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tren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, 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diskon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, dan 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segmentasi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pelanggan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, 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berdasarkan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data 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penjualan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4114800" y="5528415"/>
            <a:ext cx="9528240" cy="1381676"/>
            <a:chOff x="0" y="0"/>
            <a:chExt cx="1817869" cy="17416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817869" cy="174168"/>
            </a:xfrm>
            <a:custGeom>
              <a:avLst/>
              <a:gdLst/>
              <a:ahLst/>
              <a:cxnLst/>
              <a:rect l="l" t="t" r="r" b="b"/>
              <a:pathLst>
                <a:path w="1817869" h="174168">
                  <a:moveTo>
                    <a:pt x="13460" y="0"/>
                  </a:moveTo>
                  <a:lnTo>
                    <a:pt x="1804410" y="0"/>
                  </a:lnTo>
                  <a:cubicBezTo>
                    <a:pt x="1811843" y="0"/>
                    <a:pt x="1817869" y="6026"/>
                    <a:pt x="1817869" y="13460"/>
                  </a:cubicBezTo>
                  <a:lnTo>
                    <a:pt x="1817869" y="160708"/>
                  </a:lnTo>
                  <a:cubicBezTo>
                    <a:pt x="1817869" y="164277"/>
                    <a:pt x="1816451" y="167701"/>
                    <a:pt x="1813927" y="170225"/>
                  </a:cubicBezTo>
                  <a:cubicBezTo>
                    <a:pt x="1811403" y="172749"/>
                    <a:pt x="1807979" y="174168"/>
                    <a:pt x="1804410" y="174168"/>
                  </a:cubicBezTo>
                  <a:lnTo>
                    <a:pt x="13460" y="174168"/>
                  </a:lnTo>
                  <a:cubicBezTo>
                    <a:pt x="9890" y="174168"/>
                    <a:pt x="6467" y="172749"/>
                    <a:pt x="3942" y="170225"/>
                  </a:cubicBezTo>
                  <a:cubicBezTo>
                    <a:pt x="1418" y="167701"/>
                    <a:pt x="0" y="164277"/>
                    <a:pt x="0" y="160708"/>
                  </a:cubicBezTo>
                  <a:lnTo>
                    <a:pt x="0" y="13460"/>
                  </a:lnTo>
                  <a:cubicBezTo>
                    <a:pt x="0" y="9890"/>
                    <a:pt x="1418" y="6467"/>
                    <a:pt x="3942" y="3942"/>
                  </a:cubicBezTo>
                  <a:cubicBezTo>
                    <a:pt x="6467" y="1418"/>
                    <a:pt x="9890" y="0"/>
                    <a:pt x="13460" y="0"/>
                  </a:cubicBezTo>
                  <a:close/>
                </a:path>
              </a:pathLst>
            </a:custGeom>
            <a:solidFill>
              <a:srgbClr val="9DCED1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1817869" cy="2217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4197888" y="7179504"/>
            <a:ext cx="9459611" cy="661293"/>
            <a:chOff x="0" y="0"/>
            <a:chExt cx="1817869" cy="17416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817869" cy="174168"/>
            </a:xfrm>
            <a:custGeom>
              <a:avLst/>
              <a:gdLst/>
              <a:ahLst/>
              <a:cxnLst/>
              <a:rect l="l" t="t" r="r" b="b"/>
              <a:pathLst>
                <a:path w="1817869" h="174168">
                  <a:moveTo>
                    <a:pt x="13460" y="0"/>
                  </a:moveTo>
                  <a:lnTo>
                    <a:pt x="1804410" y="0"/>
                  </a:lnTo>
                  <a:cubicBezTo>
                    <a:pt x="1811843" y="0"/>
                    <a:pt x="1817869" y="6026"/>
                    <a:pt x="1817869" y="13460"/>
                  </a:cubicBezTo>
                  <a:lnTo>
                    <a:pt x="1817869" y="160708"/>
                  </a:lnTo>
                  <a:cubicBezTo>
                    <a:pt x="1817869" y="164277"/>
                    <a:pt x="1816451" y="167701"/>
                    <a:pt x="1813927" y="170225"/>
                  </a:cubicBezTo>
                  <a:cubicBezTo>
                    <a:pt x="1811403" y="172749"/>
                    <a:pt x="1807979" y="174168"/>
                    <a:pt x="1804410" y="174168"/>
                  </a:cubicBezTo>
                  <a:lnTo>
                    <a:pt x="13460" y="174168"/>
                  </a:lnTo>
                  <a:cubicBezTo>
                    <a:pt x="9890" y="174168"/>
                    <a:pt x="6467" y="172749"/>
                    <a:pt x="3942" y="170225"/>
                  </a:cubicBezTo>
                  <a:cubicBezTo>
                    <a:pt x="1418" y="167701"/>
                    <a:pt x="0" y="164277"/>
                    <a:pt x="0" y="160708"/>
                  </a:cubicBezTo>
                  <a:lnTo>
                    <a:pt x="0" y="13460"/>
                  </a:lnTo>
                  <a:cubicBezTo>
                    <a:pt x="0" y="9890"/>
                    <a:pt x="1418" y="6467"/>
                    <a:pt x="3942" y="3942"/>
                  </a:cubicBezTo>
                  <a:cubicBezTo>
                    <a:pt x="6467" y="1418"/>
                    <a:pt x="9890" y="0"/>
                    <a:pt x="13460" y="0"/>
                  </a:cubicBezTo>
                  <a:close/>
                </a:path>
              </a:pathLst>
            </a:custGeom>
            <a:solidFill>
              <a:srgbClr val="9DCED1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1817869" cy="2217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6402294" y="4816377"/>
            <a:ext cx="2056317" cy="990771"/>
          </a:xfrm>
          <a:custGeom>
            <a:avLst/>
            <a:gdLst/>
            <a:ahLst/>
            <a:cxnLst/>
            <a:rect l="l" t="t" r="r" b="b"/>
            <a:pathLst>
              <a:path w="2056317" h="990771">
                <a:moveTo>
                  <a:pt x="0" y="0"/>
                </a:moveTo>
                <a:lnTo>
                  <a:pt x="2056317" y="0"/>
                </a:lnTo>
                <a:lnTo>
                  <a:pt x="2056317" y="990771"/>
                </a:lnTo>
                <a:lnTo>
                  <a:pt x="0" y="9907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-846540" y="6768145"/>
            <a:ext cx="2406492" cy="1356386"/>
          </a:xfrm>
          <a:custGeom>
            <a:avLst/>
            <a:gdLst/>
            <a:ahLst/>
            <a:cxnLst/>
            <a:rect l="l" t="t" r="r" b="b"/>
            <a:pathLst>
              <a:path w="2406492" h="1356386">
                <a:moveTo>
                  <a:pt x="0" y="0"/>
                </a:moveTo>
                <a:lnTo>
                  <a:pt x="2406492" y="0"/>
                </a:lnTo>
                <a:lnTo>
                  <a:pt x="2406492" y="1356386"/>
                </a:lnTo>
                <a:lnTo>
                  <a:pt x="0" y="13563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3753597" y="5572546"/>
            <a:ext cx="1392589" cy="1748685"/>
          </a:xfrm>
          <a:custGeom>
            <a:avLst/>
            <a:gdLst/>
            <a:ahLst/>
            <a:cxnLst/>
            <a:rect l="l" t="t" r="r" b="b"/>
            <a:pathLst>
              <a:path w="1392589" h="1748685">
                <a:moveTo>
                  <a:pt x="0" y="0"/>
                </a:moveTo>
                <a:lnTo>
                  <a:pt x="1392589" y="0"/>
                </a:lnTo>
                <a:lnTo>
                  <a:pt x="1392589" y="1748685"/>
                </a:lnTo>
                <a:lnTo>
                  <a:pt x="0" y="174868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6111724" y="1802099"/>
            <a:ext cx="8420566" cy="1328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279"/>
              </a:lnSpc>
            </a:pPr>
            <a:r>
              <a:rPr lang="en-US" sz="8800" b="1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SMART</a:t>
            </a:r>
            <a:endParaRPr lang="en-US" sz="9344" dirty="0">
              <a:solidFill>
                <a:srgbClr val="06545D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4261384" y="5506746"/>
            <a:ext cx="9459611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Sniglet" panose="020B0604020202020204" charset="0"/>
              </a:rPr>
              <a:t>Relevant </a:t>
            </a:r>
            <a:r>
              <a:rPr lang="en-US" sz="3200" i="1" dirty="0">
                <a:solidFill>
                  <a:schemeClr val="accent2">
                    <a:lumMod val="75000"/>
                  </a:schemeClr>
                </a:solidFill>
                <a:latin typeface="Sniglet" panose="020B0604020202020204" charset="0"/>
              </a:rPr>
              <a:t> 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Sniglet" panose="020B0604020202020204" charset="0"/>
              </a:rPr>
              <a:t>   :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Sniglet" panose="020B0604020202020204" charset="0"/>
              </a:rPr>
              <a:t>Memanfaatkan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Sniglet" panose="020B0604020202020204" charset="0"/>
              </a:rPr>
              <a:t> data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Sniglet" panose="020B0604020202020204" charset="0"/>
              </a:rPr>
              <a:t>sudah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Sniglet" panose="020B0604020202020204" charset="0"/>
              </a:rPr>
              <a:t>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Sniglet" panose="020B0604020202020204" charset="0"/>
              </a:rPr>
              <a:t>diolah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Sniglet" panose="020B0604020202020204" charset="0"/>
              </a:rPr>
              <a:t>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Sniglet" panose="020B0604020202020204" charset="0"/>
              </a:rPr>
              <a:t>sebagai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Sniglet" panose="020B0604020202020204" charset="0"/>
              </a:rPr>
              <a:t>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Sniglet" panose="020B0604020202020204" charset="0"/>
              </a:rPr>
              <a:t>dasar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Sniglet" panose="020B0604020202020204" charset="0"/>
              </a:rPr>
              <a:t>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Sniglet" panose="020B0604020202020204" charset="0"/>
              </a:rPr>
              <a:t>pengambilan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Sniglet" panose="020B0604020202020204" charset="0"/>
              </a:rPr>
              <a:t>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Sniglet" panose="020B0604020202020204" charset="0"/>
              </a:rPr>
              <a:t>keputusan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Sniglet" panose="020B0604020202020204" charset="0"/>
              </a:rPr>
              <a:t> dan strategi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Sniglet" panose="020B0604020202020204" charset="0"/>
              </a:rPr>
              <a:t>peningkatan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Sniglet" panose="020B0604020202020204" charset="0"/>
              </a:rPr>
              <a:t> profit.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261384" y="7266231"/>
            <a:ext cx="92624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Sniglet" panose="020B0604020202020204" charset="0"/>
              </a:rPr>
              <a:t>Time-Bound   : Target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Sniglet" panose="020B0604020202020204" charset="0"/>
              </a:rPr>
              <a:t>waktu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Sniglet" panose="020B0604020202020204" charset="0"/>
              </a:rPr>
              <a:t>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Sniglet" panose="020B0604020202020204" charset="0"/>
              </a:rPr>
              <a:t>selama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Sniglet" panose="020B0604020202020204" charset="0"/>
              </a:rPr>
              <a:t> 6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Sniglet" panose="020B0604020202020204" charset="0"/>
              </a:rPr>
              <a:t>bulan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Sniglet" panose="020B0604020202020204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86410" y="1698107"/>
            <a:ext cx="9619790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9600" b="1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Problem statement</a:t>
            </a:r>
            <a:endParaRPr lang="en-US" sz="9600" dirty="0">
              <a:solidFill>
                <a:schemeClr val="accent5">
                  <a:lumMod val="50000"/>
                </a:schemeClr>
              </a:solidFill>
              <a:latin typeface="Sniglet" panose="020B0604020202020204" charset="0"/>
            </a:endParaRPr>
          </a:p>
          <a:p>
            <a:endParaRPr lang="en-US" sz="9600" dirty="0">
              <a:solidFill>
                <a:schemeClr val="accent5">
                  <a:lumMod val="50000"/>
                </a:schemeClr>
              </a:solidFill>
              <a:latin typeface="Sniglet" panose="020B0604020202020204" charset="0"/>
            </a:endParaRPr>
          </a:p>
        </p:txBody>
      </p:sp>
      <p:sp>
        <p:nvSpPr>
          <p:cNvPr id="3" name="Freeform 3"/>
          <p:cNvSpPr/>
          <p:nvPr/>
        </p:nvSpPr>
        <p:spPr>
          <a:xfrm rot="-10800000">
            <a:off x="11606133" y="6832943"/>
            <a:ext cx="9394591" cy="3723674"/>
          </a:xfrm>
          <a:custGeom>
            <a:avLst/>
            <a:gdLst/>
            <a:ahLst/>
            <a:cxnLst/>
            <a:rect l="l" t="t" r="r" b="b"/>
            <a:pathLst>
              <a:path w="9394591" h="3723674">
                <a:moveTo>
                  <a:pt x="0" y="0"/>
                </a:moveTo>
                <a:lnTo>
                  <a:pt x="9394591" y="0"/>
                </a:lnTo>
                <a:lnTo>
                  <a:pt x="9394591" y="3723674"/>
                </a:lnTo>
                <a:lnTo>
                  <a:pt x="0" y="37236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886410" y="4928853"/>
            <a:ext cx="10036376" cy="3061235"/>
            <a:chOff x="0" y="0"/>
            <a:chExt cx="2643325" cy="43096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43325" cy="430963"/>
            </a:xfrm>
            <a:custGeom>
              <a:avLst/>
              <a:gdLst/>
              <a:ahLst/>
              <a:cxnLst/>
              <a:rect l="l" t="t" r="r" b="b"/>
              <a:pathLst>
                <a:path w="2643325" h="430963">
                  <a:moveTo>
                    <a:pt x="9257" y="0"/>
                  </a:moveTo>
                  <a:lnTo>
                    <a:pt x="2634069" y="0"/>
                  </a:lnTo>
                  <a:cubicBezTo>
                    <a:pt x="2639181" y="0"/>
                    <a:pt x="2643325" y="4144"/>
                    <a:pt x="2643325" y="9257"/>
                  </a:cubicBezTo>
                  <a:lnTo>
                    <a:pt x="2643325" y="421706"/>
                  </a:lnTo>
                  <a:cubicBezTo>
                    <a:pt x="2643325" y="426818"/>
                    <a:pt x="2639181" y="430963"/>
                    <a:pt x="2634069" y="430963"/>
                  </a:cubicBezTo>
                  <a:lnTo>
                    <a:pt x="9257" y="430963"/>
                  </a:lnTo>
                  <a:cubicBezTo>
                    <a:pt x="4144" y="430963"/>
                    <a:pt x="0" y="426818"/>
                    <a:pt x="0" y="421706"/>
                  </a:cubicBezTo>
                  <a:lnTo>
                    <a:pt x="0" y="9257"/>
                  </a:lnTo>
                  <a:cubicBezTo>
                    <a:pt x="0" y="4144"/>
                    <a:pt x="4144" y="0"/>
                    <a:pt x="9257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2643325" cy="4785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133600" y="5137309"/>
            <a:ext cx="9403070" cy="2769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Melakukan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analisis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data 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penjualan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retail 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untuk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mendukung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keputusan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strategis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dalam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meningkatkan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profit 10% 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dalam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6 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bulan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, 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dengan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fokus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pada 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tren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penjualan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, 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diskon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, dan 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segmentasi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pelanggan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.</a:t>
            </a:r>
          </a:p>
        </p:txBody>
      </p:sp>
      <p:sp>
        <p:nvSpPr>
          <p:cNvPr id="12" name="Freeform 12"/>
          <p:cNvSpPr/>
          <p:nvPr/>
        </p:nvSpPr>
        <p:spPr>
          <a:xfrm>
            <a:off x="12439669" y="2302725"/>
            <a:ext cx="6182162" cy="6667037"/>
          </a:xfrm>
          <a:custGeom>
            <a:avLst/>
            <a:gdLst/>
            <a:ahLst/>
            <a:cxnLst/>
            <a:rect l="l" t="t" r="r" b="b"/>
            <a:pathLst>
              <a:path w="6182162" h="6667037">
                <a:moveTo>
                  <a:pt x="0" y="0"/>
                </a:moveTo>
                <a:lnTo>
                  <a:pt x="6182161" y="0"/>
                </a:lnTo>
                <a:lnTo>
                  <a:pt x="6182161" y="6667037"/>
                </a:lnTo>
                <a:lnTo>
                  <a:pt x="0" y="66670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956129" y="2967121"/>
            <a:ext cx="1933314" cy="1089686"/>
          </a:xfrm>
          <a:custGeom>
            <a:avLst/>
            <a:gdLst/>
            <a:ahLst/>
            <a:cxnLst/>
            <a:rect l="l" t="t" r="r" b="b"/>
            <a:pathLst>
              <a:path w="1933314" h="1089686">
                <a:moveTo>
                  <a:pt x="0" y="0"/>
                </a:moveTo>
                <a:lnTo>
                  <a:pt x="1933314" y="0"/>
                </a:lnTo>
                <a:lnTo>
                  <a:pt x="1933314" y="1089686"/>
                </a:lnTo>
                <a:lnTo>
                  <a:pt x="0" y="1089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-561255" y="7379568"/>
            <a:ext cx="1933314" cy="1089686"/>
          </a:xfrm>
          <a:custGeom>
            <a:avLst/>
            <a:gdLst/>
            <a:ahLst/>
            <a:cxnLst/>
            <a:rect l="l" t="t" r="r" b="b"/>
            <a:pathLst>
              <a:path w="1933314" h="1089686">
                <a:moveTo>
                  <a:pt x="0" y="0"/>
                </a:moveTo>
                <a:lnTo>
                  <a:pt x="1933315" y="0"/>
                </a:lnTo>
                <a:lnTo>
                  <a:pt x="1933315" y="1089686"/>
                </a:lnTo>
                <a:lnTo>
                  <a:pt x="0" y="10896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835164">
            <a:off x="416394" y="364947"/>
            <a:ext cx="1911331" cy="1327506"/>
          </a:xfrm>
          <a:custGeom>
            <a:avLst/>
            <a:gdLst/>
            <a:ahLst/>
            <a:cxnLst/>
            <a:rect l="l" t="t" r="r" b="b"/>
            <a:pathLst>
              <a:path w="1911331" h="1327506">
                <a:moveTo>
                  <a:pt x="0" y="0"/>
                </a:moveTo>
                <a:lnTo>
                  <a:pt x="1911331" y="0"/>
                </a:lnTo>
                <a:lnTo>
                  <a:pt x="1911331" y="1327506"/>
                </a:lnTo>
                <a:lnTo>
                  <a:pt x="0" y="13275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225FBD-DBD7-1FC3-1B0E-3E493B8E7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227BDEA-9A43-3507-6D92-9BF69F371E05}"/>
              </a:ext>
            </a:extLst>
          </p:cNvPr>
          <p:cNvGrpSpPr/>
          <p:nvPr/>
        </p:nvGrpSpPr>
        <p:grpSpPr>
          <a:xfrm>
            <a:off x="1650735" y="5143500"/>
            <a:ext cx="10036376" cy="1636311"/>
            <a:chOff x="0" y="0"/>
            <a:chExt cx="2643325" cy="43096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4600A09-E482-0DAD-288B-718B621E1AC8}"/>
                </a:ext>
              </a:extLst>
            </p:cNvPr>
            <p:cNvSpPr/>
            <p:nvPr/>
          </p:nvSpPr>
          <p:spPr>
            <a:xfrm>
              <a:off x="0" y="0"/>
              <a:ext cx="2643325" cy="430963"/>
            </a:xfrm>
            <a:custGeom>
              <a:avLst/>
              <a:gdLst/>
              <a:ahLst/>
              <a:cxnLst/>
              <a:rect l="l" t="t" r="r" b="b"/>
              <a:pathLst>
                <a:path w="2643325" h="430963">
                  <a:moveTo>
                    <a:pt x="9257" y="0"/>
                  </a:moveTo>
                  <a:lnTo>
                    <a:pt x="2634069" y="0"/>
                  </a:lnTo>
                  <a:cubicBezTo>
                    <a:pt x="2639181" y="0"/>
                    <a:pt x="2643325" y="4144"/>
                    <a:pt x="2643325" y="9257"/>
                  </a:cubicBezTo>
                  <a:lnTo>
                    <a:pt x="2643325" y="421706"/>
                  </a:lnTo>
                  <a:cubicBezTo>
                    <a:pt x="2643325" y="426818"/>
                    <a:pt x="2639181" y="430963"/>
                    <a:pt x="2634069" y="430963"/>
                  </a:cubicBezTo>
                  <a:lnTo>
                    <a:pt x="9257" y="430963"/>
                  </a:lnTo>
                  <a:cubicBezTo>
                    <a:pt x="4144" y="430963"/>
                    <a:pt x="0" y="426818"/>
                    <a:pt x="0" y="421706"/>
                  </a:cubicBezTo>
                  <a:lnTo>
                    <a:pt x="0" y="9257"/>
                  </a:lnTo>
                  <a:cubicBezTo>
                    <a:pt x="0" y="4144"/>
                    <a:pt x="4144" y="0"/>
                    <a:pt x="9257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D001503-152E-DFB4-7947-1EE4FEBB8AC8}"/>
                </a:ext>
              </a:extLst>
            </p:cNvPr>
            <p:cNvSpPr txBox="1"/>
            <p:nvPr/>
          </p:nvSpPr>
          <p:spPr>
            <a:xfrm>
              <a:off x="0" y="-47625"/>
              <a:ext cx="2643325" cy="4785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6837DDC8-4872-DB2C-B0D3-352D26EBCEA0}"/>
              </a:ext>
            </a:extLst>
          </p:cNvPr>
          <p:cNvGrpSpPr/>
          <p:nvPr/>
        </p:nvGrpSpPr>
        <p:grpSpPr>
          <a:xfrm>
            <a:off x="1650735" y="7047589"/>
            <a:ext cx="10036376" cy="1636311"/>
            <a:chOff x="0" y="0"/>
            <a:chExt cx="2643325" cy="43096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BDB409B-E95C-D8A0-AFCA-1B67110819A2}"/>
                </a:ext>
              </a:extLst>
            </p:cNvPr>
            <p:cNvSpPr/>
            <p:nvPr/>
          </p:nvSpPr>
          <p:spPr>
            <a:xfrm>
              <a:off x="0" y="0"/>
              <a:ext cx="2643325" cy="430963"/>
            </a:xfrm>
            <a:custGeom>
              <a:avLst/>
              <a:gdLst/>
              <a:ahLst/>
              <a:cxnLst/>
              <a:rect l="l" t="t" r="r" b="b"/>
              <a:pathLst>
                <a:path w="2643325" h="430963">
                  <a:moveTo>
                    <a:pt x="9257" y="0"/>
                  </a:moveTo>
                  <a:lnTo>
                    <a:pt x="2634069" y="0"/>
                  </a:lnTo>
                  <a:cubicBezTo>
                    <a:pt x="2639181" y="0"/>
                    <a:pt x="2643325" y="4144"/>
                    <a:pt x="2643325" y="9257"/>
                  </a:cubicBezTo>
                  <a:lnTo>
                    <a:pt x="2643325" y="421706"/>
                  </a:lnTo>
                  <a:cubicBezTo>
                    <a:pt x="2643325" y="426818"/>
                    <a:pt x="2639181" y="430963"/>
                    <a:pt x="2634069" y="430963"/>
                  </a:cubicBezTo>
                  <a:lnTo>
                    <a:pt x="9257" y="430963"/>
                  </a:lnTo>
                  <a:cubicBezTo>
                    <a:pt x="4144" y="430963"/>
                    <a:pt x="0" y="426818"/>
                    <a:pt x="0" y="421706"/>
                  </a:cubicBezTo>
                  <a:lnTo>
                    <a:pt x="0" y="9257"/>
                  </a:lnTo>
                  <a:cubicBezTo>
                    <a:pt x="0" y="4144"/>
                    <a:pt x="4144" y="0"/>
                    <a:pt x="9257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8F7CAC44-1684-910F-1F91-AB4CD65C105C}"/>
                </a:ext>
              </a:extLst>
            </p:cNvPr>
            <p:cNvSpPr txBox="1"/>
            <p:nvPr/>
          </p:nvSpPr>
          <p:spPr>
            <a:xfrm>
              <a:off x="0" y="-47625"/>
              <a:ext cx="2643325" cy="4785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3428975C-6CC2-FADF-2BB0-B6C5F41BE53A}"/>
              </a:ext>
            </a:extLst>
          </p:cNvPr>
          <p:cNvSpPr/>
          <p:nvPr/>
        </p:nvSpPr>
        <p:spPr>
          <a:xfrm>
            <a:off x="12472137" y="3427440"/>
            <a:ext cx="4749063" cy="4438304"/>
          </a:xfrm>
          <a:custGeom>
            <a:avLst/>
            <a:gdLst/>
            <a:ahLst/>
            <a:cxnLst/>
            <a:rect l="l" t="t" r="r" b="b"/>
            <a:pathLst>
              <a:path w="5237183" h="5434812">
                <a:moveTo>
                  <a:pt x="0" y="0"/>
                </a:moveTo>
                <a:lnTo>
                  <a:pt x="5237183" y="0"/>
                </a:lnTo>
                <a:lnTo>
                  <a:pt x="5237183" y="5434812"/>
                </a:lnTo>
                <a:lnTo>
                  <a:pt x="0" y="5434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76BBAE5A-2A50-7A22-65C0-56E2BFF9BD55}"/>
              </a:ext>
            </a:extLst>
          </p:cNvPr>
          <p:cNvSpPr/>
          <p:nvPr/>
        </p:nvSpPr>
        <p:spPr>
          <a:xfrm rot="-10800000">
            <a:off x="-2552853" y="-2692662"/>
            <a:ext cx="12695779" cy="5032145"/>
          </a:xfrm>
          <a:custGeom>
            <a:avLst/>
            <a:gdLst/>
            <a:ahLst/>
            <a:cxnLst/>
            <a:rect l="l" t="t" r="r" b="b"/>
            <a:pathLst>
              <a:path w="12695779" h="5032145">
                <a:moveTo>
                  <a:pt x="0" y="0"/>
                </a:moveTo>
                <a:lnTo>
                  <a:pt x="12695779" y="0"/>
                </a:lnTo>
                <a:lnTo>
                  <a:pt x="12695779" y="5032145"/>
                </a:lnTo>
                <a:lnTo>
                  <a:pt x="0" y="50321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660301A-78F0-E1F0-5B14-A6528A978D05}"/>
              </a:ext>
            </a:extLst>
          </p:cNvPr>
          <p:cNvSpPr txBox="1"/>
          <p:nvPr/>
        </p:nvSpPr>
        <p:spPr>
          <a:xfrm>
            <a:off x="1607086" y="1472939"/>
            <a:ext cx="10553259" cy="1324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79"/>
              </a:lnSpc>
            </a:pPr>
            <a:r>
              <a:rPr lang="en-US" sz="9344" dirty="0">
                <a:solidFill>
                  <a:srgbClr val="06545D"/>
                </a:solidFill>
                <a:latin typeface="Sniglet"/>
                <a:ea typeface="Sniglet"/>
                <a:cs typeface="Sniglet"/>
                <a:sym typeface="Sniglet"/>
              </a:rPr>
              <a:t>Info.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02357388-4E16-9A1D-A333-D63718AC5AED}"/>
              </a:ext>
            </a:extLst>
          </p:cNvPr>
          <p:cNvSpPr/>
          <p:nvPr/>
        </p:nvSpPr>
        <p:spPr>
          <a:xfrm>
            <a:off x="-796929" y="6502746"/>
            <a:ext cx="1933314" cy="1089686"/>
          </a:xfrm>
          <a:custGeom>
            <a:avLst/>
            <a:gdLst/>
            <a:ahLst/>
            <a:cxnLst/>
            <a:rect l="l" t="t" r="r" b="b"/>
            <a:pathLst>
              <a:path w="1933314" h="1089686">
                <a:moveTo>
                  <a:pt x="0" y="0"/>
                </a:moveTo>
                <a:lnTo>
                  <a:pt x="1933314" y="0"/>
                </a:lnTo>
                <a:lnTo>
                  <a:pt x="1933314" y="1089687"/>
                </a:lnTo>
                <a:lnTo>
                  <a:pt x="0" y="10896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A68AC3C2-71B7-DE95-351F-D0890154059C}"/>
              </a:ext>
            </a:extLst>
          </p:cNvPr>
          <p:cNvSpPr/>
          <p:nvPr/>
        </p:nvSpPr>
        <p:spPr>
          <a:xfrm>
            <a:off x="16867093" y="1028700"/>
            <a:ext cx="1933314" cy="1089686"/>
          </a:xfrm>
          <a:custGeom>
            <a:avLst/>
            <a:gdLst/>
            <a:ahLst/>
            <a:cxnLst/>
            <a:rect l="l" t="t" r="r" b="b"/>
            <a:pathLst>
              <a:path w="1933314" h="1089686">
                <a:moveTo>
                  <a:pt x="0" y="0"/>
                </a:moveTo>
                <a:lnTo>
                  <a:pt x="1933315" y="0"/>
                </a:lnTo>
                <a:lnTo>
                  <a:pt x="1933315" y="1089686"/>
                </a:lnTo>
                <a:lnTo>
                  <a:pt x="0" y="10896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10D75102-2070-ACED-41D8-4FF1FAC4CC78}"/>
              </a:ext>
            </a:extLst>
          </p:cNvPr>
          <p:cNvSpPr/>
          <p:nvPr/>
        </p:nvSpPr>
        <p:spPr>
          <a:xfrm>
            <a:off x="11359467" y="4033533"/>
            <a:ext cx="1314841" cy="741092"/>
          </a:xfrm>
          <a:custGeom>
            <a:avLst/>
            <a:gdLst/>
            <a:ahLst/>
            <a:cxnLst/>
            <a:rect l="l" t="t" r="r" b="b"/>
            <a:pathLst>
              <a:path w="1314841" h="741092">
                <a:moveTo>
                  <a:pt x="0" y="0"/>
                </a:moveTo>
                <a:lnTo>
                  <a:pt x="1314841" y="0"/>
                </a:lnTo>
                <a:lnTo>
                  <a:pt x="1314841" y="741093"/>
                </a:lnTo>
                <a:lnTo>
                  <a:pt x="0" y="7410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F6C96AFF-854A-0F92-1302-F071EB2530FB}"/>
              </a:ext>
            </a:extLst>
          </p:cNvPr>
          <p:cNvSpPr/>
          <p:nvPr/>
        </p:nvSpPr>
        <p:spPr>
          <a:xfrm>
            <a:off x="12203994" y="866153"/>
            <a:ext cx="2031668" cy="1414780"/>
          </a:xfrm>
          <a:custGeom>
            <a:avLst/>
            <a:gdLst/>
            <a:ahLst/>
            <a:cxnLst/>
            <a:rect l="l" t="t" r="r" b="b"/>
            <a:pathLst>
              <a:path w="2031668" h="1414780">
                <a:moveTo>
                  <a:pt x="0" y="0"/>
                </a:moveTo>
                <a:lnTo>
                  <a:pt x="2031669" y="0"/>
                </a:lnTo>
                <a:lnTo>
                  <a:pt x="2031669" y="1414780"/>
                </a:lnTo>
                <a:lnTo>
                  <a:pt x="0" y="14147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EE417035-0241-3EB5-27B4-25F607E3F7AE}"/>
              </a:ext>
            </a:extLst>
          </p:cNvPr>
          <p:cNvSpPr txBox="1"/>
          <p:nvPr/>
        </p:nvSpPr>
        <p:spPr>
          <a:xfrm>
            <a:off x="1371600" y="2619446"/>
            <a:ext cx="16337720" cy="70173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- Data yang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diambil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berisikan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info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tentang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transaksi-transaksi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penjualan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dari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tahun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Januari 2022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sampai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Januari 2025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dari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sebuah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perusahaan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retail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- Data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terdiri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dari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11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kolom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dan 12575 baris.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- Kolom-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kolom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terdiri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dari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: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    - [ Transaction ID ] :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Nomor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ID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untuk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transaksi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Cloud" panose="020B0604020202020204" charset="0"/>
              <a:cs typeface="Cloud" panose="020B0604020202020204" charset="0"/>
            </a:endParaRP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    - [ Customer ID ] :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Nomor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ID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untuk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customer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    - [ Category ] :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Kategori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dari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produk-produk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yang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dijual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Cloud" panose="020B0604020202020204" charset="0"/>
              <a:cs typeface="Cloud" panose="020B0604020202020204" charset="0"/>
            </a:endParaRP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    - [ Item ] :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Nomor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unik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untuk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mengindentifikasi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suatu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produk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    - [ Price Per Unit ] :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Informasi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tentang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harga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per unit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suatu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produk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Cloud" panose="020B0604020202020204" charset="0"/>
              <a:cs typeface="Cloud" panose="020B0604020202020204" charset="0"/>
            </a:endParaRP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    - [ Quantity ] :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Jumlah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produk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yang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dijual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Cloud" panose="020B0604020202020204" charset="0"/>
              <a:cs typeface="Cloud" panose="020B0604020202020204" charset="0"/>
            </a:endParaRP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    - [ Total Spent ] : Total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penjualan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yang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didapatkan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    - [ Payment Method ] :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Informasi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tentang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metode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pembayaran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yang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digunakan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Cloud" panose="020B0604020202020204" charset="0"/>
              <a:cs typeface="Cloud" panose="020B0604020202020204" charset="0"/>
            </a:endParaRP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    - [ Location ] :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Informasi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tentang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lokasi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terjadinya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penjualan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Cloud" panose="020B0604020202020204" charset="0"/>
              <a:cs typeface="Cloud" panose="020B0604020202020204" charset="0"/>
            </a:endParaRP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    - [ Transaction Date ] :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Informasi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tentang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tanggal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transaksi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terjadi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Cloud" panose="020B0604020202020204" charset="0"/>
              <a:cs typeface="Cloud" panose="020B0604020202020204" charset="0"/>
            </a:endParaRP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    - [ Discount Applied ] :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Informasi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tentang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penerapan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diskon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dipenjualan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Cloud" panose="020B0604020202020204" charset="0"/>
              <a:cs typeface="Cloud" panose="020B0604020202020204" charset="0"/>
            </a:endParaRP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-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Sumber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data :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    - URL : https://www.kaggle.com/datasets/sayanpaul2004/retail-store-sales 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- Link Tableau :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    - URL : https://public.tableau.com/app/profile/rivaldi.revin/viz/RetailStoreDashboardRR/Dashboard1?publish=yes</a:t>
            </a:r>
          </a:p>
        </p:txBody>
      </p:sp>
    </p:spTree>
    <p:extLst>
      <p:ext uri="{BB962C8B-B14F-4D97-AF65-F5344CB8AC3E}">
        <p14:creationId xmlns:p14="http://schemas.microsoft.com/office/powerpoint/2010/main" val="312408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64788-399D-D606-CE70-87C55E1C6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625D786A-00F4-A597-08B9-D9527221B406}"/>
              </a:ext>
            </a:extLst>
          </p:cNvPr>
          <p:cNvSpPr txBox="1"/>
          <p:nvPr/>
        </p:nvSpPr>
        <p:spPr>
          <a:xfrm>
            <a:off x="3117191" y="1428061"/>
            <a:ext cx="14482625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6000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Penjabaran</a:t>
            </a:r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</a:t>
            </a:r>
            <a:r>
              <a:rPr lang="en-US" sz="6000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masalah</a:t>
            </a:r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</a:t>
            </a:r>
            <a:r>
              <a:rPr lang="en-US" sz="6000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dengan</a:t>
            </a:r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</a:t>
            </a:r>
            <a:r>
              <a:rPr lang="en-US" sz="6000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metode</a:t>
            </a:r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5W+1H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2503E1F7-BBA2-BEB1-2EF9-746D64C97115}"/>
              </a:ext>
            </a:extLst>
          </p:cNvPr>
          <p:cNvGrpSpPr/>
          <p:nvPr/>
        </p:nvGrpSpPr>
        <p:grpSpPr>
          <a:xfrm>
            <a:off x="4651923" y="3326409"/>
            <a:ext cx="8874808" cy="915831"/>
            <a:chOff x="-16375" y="-227639"/>
            <a:chExt cx="2337398" cy="24120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89EB2A7-7080-37F1-5F95-583AC83A8BE1}"/>
                </a:ext>
              </a:extLst>
            </p:cNvPr>
            <p:cNvSpPr/>
            <p:nvPr/>
          </p:nvSpPr>
          <p:spPr>
            <a:xfrm>
              <a:off x="-16375" y="-160600"/>
              <a:ext cx="2316245" cy="174168"/>
            </a:xfrm>
            <a:custGeom>
              <a:avLst/>
              <a:gdLst/>
              <a:ahLst/>
              <a:cxnLst/>
              <a:rect l="l" t="t" r="r" b="b"/>
              <a:pathLst>
                <a:path w="2316245" h="174168">
                  <a:moveTo>
                    <a:pt x="10564" y="0"/>
                  </a:moveTo>
                  <a:lnTo>
                    <a:pt x="2305681" y="0"/>
                  </a:lnTo>
                  <a:cubicBezTo>
                    <a:pt x="2311515" y="0"/>
                    <a:pt x="2316245" y="4730"/>
                    <a:pt x="2316245" y="10564"/>
                  </a:cubicBezTo>
                  <a:lnTo>
                    <a:pt x="2316245" y="163604"/>
                  </a:lnTo>
                  <a:cubicBezTo>
                    <a:pt x="2316245" y="166406"/>
                    <a:pt x="2315132" y="169092"/>
                    <a:pt x="2313151" y="171074"/>
                  </a:cubicBezTo>
                  <a:cubicBezTo>
                    <a:pt x="2311170" y="173055"/>
                    <a:pt x="2308483" y="174168"/>
                    <a:pt x="2305681" y="174168"/>
                  </a:cubicBezTo>
                  <a:lnTo>
                    <a:pt x="10564" y="174168"/>
                  </a:lnTo>
                  <a:cubicBezTo>
                    <a:pt x="7762" y="174168"/>
                    <a:pt x="5075" y="173055"/>
                    <a:pt x="3094" y="171074"/>
                  </a:cubicBezTo>
                  <a:cubicBezTo>
                    <a:pt x="1113" y="169092"/>
                    <a:pt x="0" y="166406"/>
                    <a:pt x="0" y="163604"/>
                  </a:cubicBezTo>
                  <a:lnTo>
                    <a:pt x="0" y="10564"/>
                  </a:lnTo>
                  <a:cubicBezTo>
                    <a:pt x="0" y="7762"/>
                    <a:pt x="1113" y="5075"/>
                    <a:pt x="3094" y="3094"/>
                  </a:cubicBezTo>
                  <a:cubicBezTo>
                    <a:pt x="5075" y="1113"/>
                    <a:pt x="7762" y="0"/>
                    <a:pt x="10564" y="0"/>
                  </a:cubicBezTo>
                  <a:close/>
                </a:path>
              </a:pathLst>
            </a:custGeom>
            <a:solidFill>
              <a:srgbClr val="9DCED1"/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083EF755-4A87-B399-9ED4-A6044830C846}"/>
                </a:ext>
              </a:extLst>
            </p:cNvPr>
            <p:cNvSpPr txBox="1"/>
            <p:nvPr/>
          </p:nvSpPr>
          <p:spPr>
            <a:xfrm>
              <a:off x="4778" y="-227639"/>
              <a:ext cx="2316245" cy="2217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E70E80B7-3DE4-0666-927D-87E13AFE554F}"/>
              </a:ext>
            </a:extLst>
          </p:cNvPr>
          <p:cNvGrpSpPr/>
          <p:nvPr/>
        </p:nvGrpSpPr>
        <p:grpSpPr>
          <a:xfrm>
            <a:off x="4633778" y="4673316"/>
            <a:ext cx="8794493" cy="661293"/>
            <a:chOff x="0" y="0"/>
            <a:chExt cx="2316245" cy="17416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1F87AB6-6FF7-D73E-0D57-0CABAB2CCF1B}"/>
                </a:ext>
              </a:extLst>
            </p:cNvPr>
            <p:cNvSpPr/>
            <p:nvPr/>
          </p:nvSpPr>
          <p:spPr>
            <a:xfrm>
              <a:off x="0" y="0"/>
              <a:ext cx="2316245" cy="174168"/>
            </a:xfrm>
            <a:custGeom>
              <a:avLst/>
              <a:gdLst/>
              <a:ahLst/>
              <a:cxnLst/>
              <a:rect l="l" t="t" r="r" b="b"/>
              <a:pathLst>
                <a:path w="2316245" h="174168">
                  <a:moveTo>
                    <a:pt x="10564" y="0"/>
                  </a:moveTo>
                  <a:lnTo>
                    <a:pt x="2305681" y="0"/>
                  </a:lnTo>
                  <a:cubicBezTo>
                    <a:pt x="2311515" y="0"/>
                    <a:pt x="2316245" y="4730"/>
                    <a:pt x="2316245" y="10564"/>
                  </a:cubicBezTo>
                  <a:lnTo>
                    <a:pt x="2316245" y="163604"/>
                  </a:lnTo>
                  <a:cubicBezTo>
                    <a:pt x="2316245" y="166406"/>
                    <a:pt x="2315132" y="169092"/>
                    <a:pt x="2313151" y="171074"/>
                  </a:cubicBezTo>
                  <a:cubicBezTo>
                    <a:pt x="2311170" y="173055"/>
                    <a:pt x="2308483" y="174168"/>
                    <a:pt x="2305681" y="174168"/>
                  </a:cubicBezTo>
                  <a:lnTo>
                    <a:pt x="10564" y="174168"/>
                  </a:lnTo>
                  <a:cubicBezTo>
                    <a:pt x="7762" y="174168"/>
                    <a:pt x="5075" y="173055"/>
                    <a:pt x="3094" y="171074"/>
                  </a:cubicBezTo>
                  <a:cubicBezTo>
                    <a:pt x="1113" y="169092"/>
                    <a:pt x="0" y="166406"/>
                    <a:pt x="0" y="163604"/>
                  </a:cubicBezTo>
                  <a:lnTo>
                    <a:pt x="0" y="10564"/>
                  </a:lnTo>
                  <a:cubicBezTo>
                    <a:pt x="0" y="7762"/>
                    <a:pt x="1113" y="5075"/>
                    <a:pt x="3094" y="3094"/>
                  </a:cubicBezTo>
                  <a:cubicBezTo>
                    <a:pt x="5075" y="1113"/>
                    <a:pt x="7762" y="0"/>
                    <a:pt x="10564" y="0"/>
                  </a:cubicBezTo>
                  <a:close/>
                </a:path>
              </a:pathLst>
            </a:custGeom>
            <a:solidFill>
              <a:srgbClr val="9DCED1"/>
            </a:solidFill>
          </p:spPr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F5FE90C2-5B24-339D-7F52-D5AA85E6204D}"/>
                </a:ext>
              </a:extLst>
            </p:cNvPr>
            <p:cNvSpPr txBox="1"/>
            <p:nvPr/>
          </p:nvSpPr>
          <p:spPr>
            <a:xfrm>
              <a:off x="0" y="-47625"/>
              <a:ext cx="2316245" cy="2217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6A1A0D87-D2C1-00D3-8F92-5C0D52A96099}"/>
              </a:ext>
            </a:extLst>
          </p:cNvPr>
          <p:cNvGrpSpPr/>
          <p:nvPr/>
        </p:nvGrpSpPr>
        <p:grpSpPr>
          <a:xfrm>
            <a:off x="4633777" y="5650369"/>
            <a:ext cx="8794493" cy="661293"/>
            <a:chOff x="0" y="0"/>
            <a:chExt cx="2316245" cy="174168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D8B18857-017C-FAF2-11BF-0D7E3F7D9FBE}"/>
                </a:ext>
              </a:extLst>
            </p:cNvPr>
            <p:cNvSpPr/>
            <p:nvPr/>
          </p:nvSpPr>
          <p:spPr>
            <a:xfrm>
              <a:off x="0" y="0"/>
              <a:ext cx="2316245" cy="174168"/>
            </a:xfrm>
            <a:custGeom>
              <a:avLst/>
              <a:gdLst/>
              <a:ahLst/>
              <a:cxnLst/>
              <a:rect l="l" t="t" r="r" b="b"/>
              <a:pathLst>
                <a:path w="2316245" h="174168">
                  <a:moveTo>
                    <a:pt x="10564" y="0"/>
                  </a:moveTo>
                  <a:lnTo>
                    <a:pt x="2305681" y="0"/>
                  </a:lnTo>
                  <a:cubicBezTo>
                    <a:pt x="2311515" y="0"/>
                    <a:pt x="2316245" y="4730"/>
                    <a:pt x="2316245" y="10564"/>
                  </a:cubicBezTo>
                  <a:lnTo>
                    <a:pt x="2316245" y="163604"/>
                  </a:lnTo>
                  <a:cubicBezTo>
                    <a:pt x="2316245" y="166406"/>
                    <a:pt x="2315132" y="169092"/>
                    <a:pt x="2313151" y="171074"/>
                  </a:cubicBezTo>
                  <a:cubicBezTo>
                    <a:pt x="2311170" y="173055"/>
                    <a:pt x="2308483" y="174168"/>
                    <a:pt x="2305681" y="174168"/>
                  </a:cubicBezTo>
                  <a:lnTo>
                    <a:pt x="10564" y="174168"/>
                  </a:lnTo>
                  <a:cubicBezTo>
                    <a:pt x="7762" y="174168"/>
                    <a:pt x="5075" y="173055"/>
                    <a:pt x="3094" y="171074"/>
                  </a:cubicBezTo>
                  <a:cubicBezTo>
                    <a:pt x="1113" y="169092"/>
                    <a:pt x="0" y="166406"/>
                    <a:pt x="0" y="163604"/>
                  </a:cubicBezTo>
                  <a:lnTo>
                    <a:pt x="0" y="10564"/>
                  </a:lnTo>
                  <a:cubicBezTo>
                    <a:pt x="0" y="7762"/>
                    <a:pt x="1113" y="5075"/>
                    <a:pt x="3094" y="3094"/>
                  </a:cubicBezTo>
                  <a:cubicBezTo>
                    <a:pt x="5075" y="1113"/>
                    <a:pt x="7762" y="0"/>
                    <a:pt x="10564" y="0"/>
                  </a:cubicBezTo>
                  <a:close/>
                </a:path>
              </a:pathLst>
            </a:custGeom>
            <a:solidFill>
              <a:srgbClr val="9DCED1"/>
            </a:solidFill>
          </p:spPr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39394C2F-83FF-A166-B22B-48131810CCB2}"/>
                </a:ext>
              </a:extLst>
            </p:cNvPr>
            <p:cNvSpPr txBox="1"/>
            <p:nvPr/>
          </p:nvSpPr>
          <p:spPr>
            <a:xfrm>
              <a:off x="0" y="-47625"/>
              <a:ext cx="2316245" cy="2217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B5BAAEF5-0610-4D20-9980-7A84115BA4C2}"/>
              </a:ext>
            </a:extLst>
          </p:cNvPr>
          <p:cNvGrpSpPr/>
          <p:nvPr/>
        </p:nvGrpSpPr>
        <p:grpSpPr>
          <a:xfrm>
            <a:off x="4633776" y="6681634"/>
            <a:ext cx="8794493" cy="661293"/>
            <a:chOff x="0" y="0"/>
            <a:chExt cx="2316245" cy="174168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AA6041F-2253-4A3F-8A82-8966D0D88132}"/>
                </a:ext>
              </a:extLst>
            </p:cNvPr>
            <p:cNvSpPr/>
            <p:nvPr/>
          </p:nvSpPr>
          <p:spPr>
            <a:xfrm>
              <a:off x="0" y="0"/>
              <a:ext cx="2316245" cy="174168"/>
            </a:xfrm>
            <a:custGeom>
              <a:avLst/>
              <a:gdLst/>
              <a:ahLst/>
              <a:cxnLst/>
              <a:rect l="l" t="t" r="r" b="b"/>
              <a:pathLst>
                <a:path w="2316245" h="174168">
                  <a:moveTo>
                    <a:pt x="10564" y="0"/>
                  </a:moveTo>
                  <a:lnTo>
                    <a:pt x="2305681" y="0"/>
                  </a:lnTo>
                  <a:cubicBezTo>
                    <a:pt x="2311515" y="0"/>
                    <a:pt x="2316245" y="4730"/>
                    <a:pt x="2316245" y="10564"/>
                  </a:cubicBezTo>
                  <a:lnTo>
                    <a:pt x="2316245" y="163604"/>
                  </a:lnTo>
                  <a:cubicBezTo>
                    <a:pt x="2316245" y="166406"/>
                    <a:pt x="2315132" y="169092"/>
                    <a:pt x="2313151" y="171074"/>
                  </a:cubicBezTo>
                  <a:cubicBezTo>
                    <a:pt x="2311170" y="173055"/>
                    <a:pt x="2308483" y="174168"/>
                    <a:pt x="2305681" y="174168"/>
                  </a:cubicBezTo>
                  <a:lnTo>
                    <a:pt x="10564" y="174168"/>
                  </a:lnTo>
                  <a:cubicBezTo>
                    <a:pt x="7762" y="174168"/>
                    <a:pt x="5075" y="173055"/>
                    <a:pt x="3094" y="171074"/>
                  </a:cubicBezTo>
                  <a:cubicBezTo>
                    <a:pt x="1113" y="169092"/>
                    <a:pt x="0" y="166406"/>
                    <a:pt x="0" y="163604"/>
                  </a:cubicBezTo>
                  <a:lnTo>
                    <a:pt x="0" y="10564"/>
                  </a:lnTo>
                  <a:cubicBezTo>
                    <a:pt x="0" y="7762"/>
                    <a:pt x="1113" y="5075"/>
                    <a:pt x="3094" y="3094"/>
                  </a:cubicBezTo>
                  <a:cubicBezTo>
                    <a:pt x="5075" y="1113"/>
                    <a:pt x="7762" y="0"/>
                    <a:pt x="10564" y="0"/>
                  </a:cubicBezTo>
                  <a:close/>
                </a:path>
              </a:pathLst>
            </a:custGeom>
            <a:solidFill>
              <a:srgbClr val="9DCED1"/>
            </a:solidFill>
          </p:spPr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31196891-022C-A36F-8108-792A0751071F}"/>
                </a:ext>
              </a:extLst>
            </p:cNvPr>
            <p:cNvSpPr txBox="1"/>
            <p:nvPr/>
          </p:nvSpPr>
          <p:spPr>
            <a:xfrm>
              <a:off x="0" y="-47625"/>
              <a:ext cx="2316245" cy="2217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>
            <a:extLst>
              <a:ext uri="{FF2B5EF4-FFF2-40B4-BE49-F238E27FC236}">
                <a16:creationId xmlns:a16="http://schemas.microsoft.com/office/drawing/2014/main" id="{DB27CBAF-B9D4-7D5E-1DD4-42957E84AE6E}"/>
              </a:ext>
            </a:extLst>
          </p:cNvPr>
          <p:cNvSpPr txBox="1"/>
          <p:nvPr/>
        </p:nvSpPr>
        <p:spPr>
          <a:xfrm>
            <a:off x="4754011" y="6863532"/>
            <a:ext cx="8568543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i-FI" sz="2400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Bagaimana kondisi penjualan dari tahun ke tahun ?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10D96BA5-C028-4617-9D3F-57FFC109529A}"/>
              </a:ext>
            </a:extLst>
          </p:cNvPr>
          <p:cNvSpPr/>
          <p:nvPr/>
        </p:nvSpPr>
        <p:spPr>
          <a:xfrm rot="-10800000">
            <a:off x="-1486503" y="8546528"/>
            <a:ext cx="9394591" cy="3723674"/>
          </a:xfrm>
          <a:custGeom>
            <a:avLst/>
            <a:gdLst/>
            <a:ahLst/>
            <a:cxnLst/>
            <a:rect l="l" t="t" r="r" b="b"/>
            <a:pathLst>
              <a:path w="9394591" h="3723674">
                <a:moveTo>
                  <a:pt x="0" y="0"/>
                </a:moveTo>
                <a:lnTo>
                  <a:pt x="9394592" y="0"/>
                </a:lnTo>
                <a:lnTo>
                  <a:pt x="9394592" y="3723674"/>
                </a:lnTo>
                <a:lnTo>
                  <a:pt x="0" y="37236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4B401C59-2403-B6F4-ACED-4945A1FA9CEC}"/>
              </a:ext>
            </a:extLst>
          </p:cNvPr>
          <p:cNvSpPr/>
          <p:nvPr/>
        </p:nvSpPr>
        <p:spPr>
          <a:xfrm>
            <a:off x="349911" y="2551864"/>
            <a:ext cx="4364186" cy="7186534"/>
          </a:xfrm>
          <a:custGeom>
            <a:avLst/>
            <a:gdLst/>
            <a:ahLst/>
            <a:cxnLst/>
            <a:rect l="l" t="t" r="r" b="b"/>
            <a:pathLst>
              <a:path w="4364186" h="7186534">
                <a:moveTo>
                  <a:pt x="0" y="0"/>
                </a:moveTo>
                <a:lnTo>
                  <a:pt x="4364186" y="0"/>
                </a:lnTo>
                <a:lnTo>
                  <a:pt x="4364186" y="7186534"/>
                </a:lnTo>
                <a:lnTo>
                  <a:pt x="0" y="7186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19D65286-E5F3-9E27-E2D9-5B809BC2F0FD}"/>
              </a:ext>
            </a:extLst>
          </p:cNvPr>
          <p:cNvSpPr/>
          <p:nvPr/>
        </p:nvSpPr>
        <p:spPr>
          <a:xfrm>
            <a:off x="13959534" y="4057269"/>
            <a:ext cx="3299766" cy="4665479"/>
          </a:xfrm>
          <a:custGeom>
            <a:avLst/>
            <a:gdLst/>
            <a:ahLst/>
            <a:cxnLst/>
            <a:rect l="l" t="t" r="r" b="b"/>
            <a:pathLst>
              <a:path w="3299766" h="4665479">
                <a:moveTo>
                  <a:pt x="0" y="0"/>
                </a:moveTo>
                <a:lnTo>
                  <a:pt x="3299766" y="0"/>
                </a:lnTo>
                <a:lnTo>
                  <a:pt x="3299766" y="4665479"/>
                </a:lnTo>
                <a:lnTo>
                  <a:pt x="0" y="46654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E0E21179-E6A0-FC58-5488-E46F049B4323}"/>
              </a:ext>
            </a:extLst>
          </p:cNvPr>
          <p:cNvSpPr/>
          <p:nvPr/>
        </p:nvSpPr>
        <p:spPr>
          <a:xfrm rot="-10800000">
            <a:off x="10070752" y="-2023679"/>
            <a:ext cx="9394591" cy="3723674"/>
          </a:xfrm>
          <a:custGeom>
            <a:avLst/>
            <a:gdLst/>
            <a:ahLst/>
            <a:cxnLst/>
            <a:rect l="l" t="t" r="r" b="b"/>
            <a:pathLst>
              <a:path w="9394591" h="3723674">
                <a:moveTo>
                  <a:pt x="0" y="0"/>
                </a:moveTo>
                <a:lnTo>
                  <a:pt x="9394592" y="0"/>
                </a:lnTo>
                <a:lnTo>
                  <a:pt x="9394592" y="3723675"/>
                </a:lnTo>
                <a:lnTo>
                  <a:pt x="0" y="37236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93B01FCE-A595-9DBA-458F-431AF4831D2F}"/>
              </a:ext>
            </a:extLst>
          </p:cNvPr>
          <p:cNvSpPr/>
          <p:nvPr/>
        </p:nvSpPr>
        <p:spPr>
          <a:xfrm>
            <a:off x="16959227" y="4053814"/>
            <a:ext cx="1933314" cy="1089686"/>
          </a:xfrm>
          <a:custGeom>
            <a:avLst/>
            <a:gdLst/>
            <a:ahLst/>
            <a:cxnLst/>
            <a:rect l="l" t="t" r="r" b="b"/>
            <a:pathLst>
              <a:path w="1933314" h="1089686">
                <a:moveTo>
                  <a:pt x="0" y="0"/>
                </a:moveTo>
                <a:lnTo>
                  <a:pt x="1933315" y="0"/>
                </a:lnTo>
                <a:lnTo>
                  <a:pt x="1933315" y="1089686"/>
                </a:lnTo>
                <a:lnTo>
                  <a:pt x="0" y="10896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5FC4DCE5-B4A0-265E-F10F-89607A698C38}"/>
              </a:ext>
            </a:extLst>
          </p:cNvPr>
          <p:cNvSpPr/>
          <p:nvPr/>
        </p:nvSpPr>
        <p:spPr>
          <a:xfrm>
            <a:off x="-543769" y="610309"/>
            <a:ext cx="1933314" cy="1089686"/>
          </a:xfrm>
          <a:custGeom>
            <a:avLst/>
            <a:gdLst/>
            <a:ahLst/>
            <a:cxnLst/>
            <a:rect l="l" t="t" r="r" b="b"/>
            <a:pathLst>
              <a:path w="1933314" h="1089686">
                <a:moveTo>
                  <a:pt x="0" y="0"/>
                </a:moveTo>
                <a:lnTo>
                  <a:pt x="1933314" y="0"/>
                </a:lnTo>
                <a:lnTo>
                  <a:pt x="1933314" y="1089687"/>
                </a:lnTo>
                <a:lnTo>
                  <a:pt x="0" y="108968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3605FC77-E2DC-B7DA-1054-3CC48AFE2CC2}"/>
              </a:ext>
            </a:extLst>
          </p:cNvPr>
          <p:cNvSpPr/>
          <p:nvPr/>
        </p:nvSpPr>
        <p:spPr>
          <a:xfrm>
            <a:off x="14401574" y="1999869"/>
            <a:ext cx="732949" cy="2057400"/>
          </a:xfrm>
          <a:custGeom>
            <a:avLst/>
            <a:gdLst/>
            <a:ahLst/>
            <a:cxnLst/>
            <a:rect l="l" t="t" r="r" b="b"/>
            <a:pathLst>
              <a:path w="732949" h="2057400">
                <a:moveTo>
                  <a:pt x="0" y="0"/>
                </a:moveTo>
                <a:lnTo>
                  <a:pt x="732948" y="0"/>
                </a:lnTo>
                <a:lnTo>
                  <a:pt x="7329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734DE908-6CF8-0E15-3B63-94E3AC30DC08}"/>
              </a:ext>
            </a:extLst>
          </p:cNvPr>
          <p:cNvSpPr txBox="1"/>
          <p:nvPr/>
        </p:nvSpPr>
        <p:spPr>
          <a:xfrm>
            <a:off x="4746754" y="3745713"/>
            <a:ext cx="8568543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nn-NO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Apa kategori produk yang banyak dibeli customer ?</a:t>
            </a: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888B3DE1-F154-FCC6-F75C-ACC0283E3155}"/>
              </a:ext>
            </a:extLst>
          </p:cNvPr>
          <p:cNvSpPr txBox="1"/>
          <p:nvPr/>
        </p:nvSpPr>
        <p:spPr>
          <a:xfrm>
            <a:off x="4714131" y="4703525"/>
            <a:ext cx="8925052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Apa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metode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pembayaran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yang paling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banyak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digunakan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customer ?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E096618F-F50D-D5C2-B32D-6B19669FD965}"/>
              </a:ext>
            </a:extLst>
          </p:cNvPr>
          <p:cNvSpPr txBox="1"/>
          <p:nvPr/>
        </p:nvSpPr>
        <p:spPr>
          <a:xfrm>
            <a:off x="4772072" y="5795894"/>
            <a:ext cx="7287123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Lokasi mana yang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memiliki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penjualan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terbanyak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 ?</a:t>
            </a:r>
          </a:p>
        </p:txBody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DBDCA403-2E83-58B3-61D9-44F0CB09D425}"/>
              </a:ext>
            </a:extLst>
          </p:cNvPr>
          <p:cNvGrpSpPr/>
          <p:nvPr/>
        </p:nvGrpSpPr>
        <p:grpSpPr>
          <a:xfrm>
            <a:off x="4597250" y="7614080"/>
            <a:ext cx="8794493" cy="661293"/>
            <a:chOff x="0" y="0"/>
            <a:chExt cx="2316245" cy="174168"/>
          </a:xfrm>
        </p:grpSpPr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80590E56-40CB-B577-8164-40EF240596C9}"/>
                </a:ext>
              </a:extLst>
            </p:cNvPr>
            <p:cNvSpPr/>
            <p:nvPr/>
          </p:nvSpPr>
          <p:spPr>
            <a:xfrm>
              <a:off x="0" y="0"/>
              <a:ext cx="2316245" cy="174168"/>
            </a:xfrm>
            <a:custGeom>
              <a:avLst/>
              <a:gdLst/>
              <a:ahLst/>
              <a:cxnLst/>
              <a:rect l="l" t="t" r="r" b="b"/>
              <a:pathLst>
                <a:path w="2316245" h="174168">
                  <a:moveTo>
                    <a:pt x="10564" y="0"/>
                  </a:moveTo>
                  <a:lnTo>
                    <a:pt x="2305681" y="0"/>
                  </a:lnTo>
                  <a:cubicBezTo>
                    <a:pt x="2311515" y="0"/>
                    <a:pt x="2316245" y="4730"/>
                    <a:pt x="2316245" y="10564"/>
                  </a:cubicBezTo>
                  <a:lnTo>
                    <a:pt x="2316245" y="163604"/>
                  </a:lnTo>
                  <a:cubicBezTo>
                    <a:pt x="2316245" y="166406"/>
                    <a:pt x="2315132" y="169092"/>
                    <a:pt x="2313151" y="171074"/>
                  </a:cubicBezTo>
                  <a:cubicBezTo>
                    <a:pt x="2311170" y="173055"/>
                    <a:pt x="2308483" y="174168"/>
                    <a:pt x="2305681" y="174168"/>
                  </a:cubicBezTo>
                  <a:lnTo>
                    <a:pt x="10564" y="174168"/>
                  </a:lnTo>
                  <a:cubicBezTo>
                    <a:pt x="7762" y="174168"/>
                    <a:pt x="5075" y="173055"/>
                    <a:pt x="3094" y="171074"/>
                  </a:cubicBezTo>
                  <a:cubicBezTo>
                    <a:pt x="1113" y="169092"/>
                    <a:pt x="0" y="166406"/>
                    <a:pt x="0" y="163604"/>
                  </a:cubicBezTo>
                  <a:lnTo>
                    <a:pt x="0" y="10564"/>
                  </a:lnTo>
                  <a:cubicBezTo>
                    <a:pt x="0" y="7762"/>
                    <a:pt x="1113" y="5075"/>
                    <a:pt x="3094" y="3094"/>
                  </a:cubicBezTo>
                  <a:cubicBezTo>
                    <a:pt x="5075" y="1113"/>
                    <a:pt x="7762" y="0"/>
                    <a:pt x="10564" y="0"/>
                  </a:cubicBezTo>
                  <a:close/>
                </a:path>
              </a:pathLst>
            </a:custGeom>
            <a:solidFill>
              <a:srgbClr val="9DCED1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TextBox 14">
              <a:extLst>
                <a:ext uri="{FF2B5EF4-FFF2-40B4-BE49-F238E27FC236}">
                  <a16:creationId xmlns:a16="http://schemas.microsoft.com/office/drawing/2014/main" id="{F07EE400-2558-036D-E4B5-4C85592456D0}"/>
                </a:ext>
              </a:extLst>
            </p:cNvPr>
            <p:cNvSpPr txBox="1"/>
            <p:nvPr/>
          </p:nvSpPr>
          <p:spPr>
            <a:xfrm>
              <a:off x="0" y="-47625"/>
              <a:ext cx="2316245" cy="2217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9" name="TextBox 15">
            <a:extLst>
              <a:ext uri="{FF2B5EF4-FFF2-40B4-BE49-F238E27FC236}">
                <a16:creationId xmlns:a16="http://schemas.microsoft.com/office/drawing/2014/main" id="{515A2C5F-A2D5-B41F-FEB1-73E42BF2C500}"/>
              </a:ext>
            </a:extLst>
          </p:cNvPr>
          <p:cNvSpPr txBox="1"/>
          <p:nvPr/>
        </p:nvSpPr>
        <p:spPr>
          <a:xfrm>
            <a:off x="4670066" y="7649454"/>
            <a:ext cx="8568543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Berapa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potensi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minimum dan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maksimum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penjualan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yang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didapat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Retail Cabang ?</a:t>
            </a:r>
          </a:p>
        </p:txBody>
      </p:sp>
      <p:grpSp>
        <p:nvGrpSpPr>
          <p:cNvPr id="30" name="Group 12">
            <a:extLst>
              <a:ext uri="{FF2B5EF4-FFF2-40B4-BE49-F238E27FC236}">
                <a16:creationId xmlns:a16="http://schemas.microsoft.com/office/drawing/2014/main" id="{726D091C-1DBC-2359-183C-64D165C40692}"/>
              </a:ext>
            </a:extLst>
          </p:cNvPr>
          <p:cNvGrpSpPr/>
          <p:nvPr/>
        </p:nvGrpSpPr>
        <p:grpSpPr>
          <a:xfrm>
            <a:off x="4611764" y="8603017"/>
            <a:ext cx="8794493" cy="661293"/>
            <a:chOff x="0" y="0"/>
            <a:chExt cx="2316245" cy="174168"/>
          </a:xfrm>
        </p:grpSpPr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05979C9B-3E08-9D56-295F-948B61FC5451}"/>
                </a:ext>
              </a:extLst>
            </p:cNvPr>
            <p:cNvSpPr/>
            <p:nvPr/>
          </p:nvSpPr>
          <p:spPr>
            <a:xfrm>
              <a:off x="0" y="0"/>
              <a:ext cx="2316245" cy="174168"/>
            </a:xfrm>
            <a:custGeom>
              <a:avLst/>
              <a:gdLst/>
              <a:ahLst/>
              <a:cxnLst/>
              <a:rect l="l" t="t" r="r" b="b"/>
              <a:pathLst>
                <a:path w="2316245" h="174168">
                  <a:moveTo>
                    <a:pt x="10564" y="0"/>
                  </a:moveTo>
                  <a:lnTo>
                    <a:pt x="2305681" y="0"/>
                  </a:lnTo>
                  <a:cubicBezTo>
                    <a:pt x="2311515" y="0"/>
                    <a:pt x="2316245" y="4730"/>
                    <a:pt x="2316245" y="10564"/>
                  </a:cubicBezTo>
                  <a:lnTo>
                    <a:pt x="2316245" y="163604"/>
                  </a:lnTo>
                  <a:cubicBezTo>
                    <a:pt x="2316245" y="166406"/>
                    <a:pt x="2315132" y="169092"/>
                    <a:pt x="2313151" y="171074"/>
                  </a:cubicBezTo>
                  <a:cubicBezTo>
                    <a:pt x="2311170" y="173055"/>
                    <a:pt x="2308483" y="174168"/>
                    <a:pt x="2305681" y="174168"/>
                  </a:cubicBezTo>
                  <a:lnTo>
                    <a:pt x="10564" y="174168"/>
                  </a:lnTo>
                  <a:cubicBezTo>
                    <a:pt x="7762" y="174168"/>
                    <a:pt x="5075" y="173055"/>
                    <a:pt x="3094" y="171074"/>
                  </a:cubicBezTo>
                  <a:cubicBezTo>
                    <a:pt x="1113" y="169092"/>
                    <a:pt x="0" y="166406"/>
                    <a:pt x="0" y="163604"/>
                  </a:cubicBezTo>
                  <a:lnTo>
                    <a:pt x="0" y="10564"/>
                  </a:lnTo>
                  <a:cubicBezTo>
                    <a:pt x="0" y="7762"/>
                    <a:pt x="1113" y="5075"/>
                    <a:pt x="3094" y="3094"/>
                  </a:cubicBezTo>
                  <a:cubicBezTo>
                    <a:pt x="5075" y="1113"/>
                    <a:pt x="7762" y="0"/>
                    <a:pt x="10564" y="0"/>
                  </a:cubicBezTo>
                  <a:close/>
                </a:path>
              </a:pathLst>
            </a:custGeom>
            <a:solidFill>
              <a:srgbClr val="9DCED1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TextBox 14">
              <a:extLst>
                <a:ext uri="{FF2B5EF4-FFF2-40B4-BE49-F238E27FC236}">
                  <a16:creationId xmlns:a16="http://schemas.microsoft.com/office/drawing/2014/main" id="{0A3962C7-C7FD-C66C-64BF-0455BCC6C02F}"/>
                </a:ext>
              </a:extLst>
            </p:cNvPr>
            <p:cNvSpPr txBox="1"/>
            <p:nvPr/>
          </p:nvSpPr>
          <p:spPr>
            <a:xfrm>
              <a:off x="0" y="-47625"/>
              <a:ext cx="2316245" cy="2217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3" name="TextBox 15">
            <a:extLst>
              <a:ext uri="{FF2B5EF4-FFF2-40B4-BE49-F238E27FC236}">
                <a16:creationId xmlns:a16="http://schemas.microsoft.com/office/drawing/2014/main" id="{E2849D42-9215-A9F0-D904-91087E9D7050}"/>
              </a:ext>
            </a:extLst>
          </p:cNvPr>
          <p:cNvSpPr txBox="1"/>
          <p:nvPr/>
        </p:nvSpPr>
        <p:spPr>
          <a:xfrm>
            <a:off x="4724738" y="8682830"/>
            <a:ext cx="8568543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Apakah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terdapat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perbedaan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yang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signifikan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pada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ketiga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kategori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penerapan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diskon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527102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2171667" y="6313625"/>
            <a:ext cx="9394591" cy="3723674"/>
          </a:xfrm>
          <a:custGeom>
            <a:avLst/>
            <a:gdLst/>
            <a:ahLst/>
            <a:cxnLst/>
            <a:rect l="l" t="t" r="r" b="b"/>
            <a:pathLst>
              <a:path w="9394591" h="3723674">
                <a:moveTo>
                  <a:pt x="0" y="0"/>
                </a:moveTo>
                <a:lnTo>
                  <a:pt x="9394591" y="0"/>
                </a:lnTo>
                <a:lnTo>
                  <a:pt x="9394591" y="3723675"/>
                </a:lnTo>
                <a:lnTo>
                  <a:pt x="0" y="37236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6725421" y="8155975"/>
            <a:ext cx="10036376" cy="1636311"/>
            <a:chOff x="0" y="0"/>
            <a:chExt cx="2643325" cy="43096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643325" cy="430963"/>
            </a:xfrm>
            <a:custGeom>
              <a:avLst/>
              <a:gdLst/>
              <a:ahLst/>
              <a:cxnLst/>
              <a:rect l="l" t="t" r="r" b="b"/>
              <a:pathLst>
                <a:path w="2643325" h="430963">
                  <a:moveTo>
                    <a:pt x="9257" y="0"/>
                  </a:moveTo>
                  <a:lnTo>
                    <a:pt x="2634069" y="0"/>
                  </a:lnTo>
                  <a:cubicBezTo>
                    <a:pt x="2639181" y="0"/>
                    <a:pt x="2643325" y="4144"/>
                    <a:pt x="2643325" y="9257"/>
                  </a:cubicBezTo>
                  <a:lnTo>
                    <a:pt x="2643325" y="421706"/>
                  </a:lnTo>
                  <a:cubicBezTo>
                    <a:pt x="2643325" y="426818"/>
                    <a:pt x="2639181" y="430963"/>
                    <a:pt x="2634069" y="430963"/>
                  </a:cubicBezTo>
                  <a:lnTo>
                    <a:pt x="9257" y="430963"/>
                  </a:lnTo>
                  <a:cubicBezTo>
                    <a:pt x="4144" y="430963"/>
                    <a:pt x="0" y="426818"/>
                    <a:pt x="0" y="421706"/>
                  </a:cubicBezTo>
                  <a:lnTo>
                    <a:pt x="0" y="9257"/>
                  </a:lnTo>
                  <a:cubicBezTo>
                    <a:pt x="0" y="4144"/>
                    <a:pt x="4144" y="0"/>
                    <a:pt x="9257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643325" cy="4785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028700" y="3536735"/>
            <a:ext cx="5515693" cy="6043090"/>
          </a:xfrm>
          <a:custGeom>
            <a:avLst/>
            <a:gdLst/>
            <a:ahLst/>
            <a:cxnLst/>
            <a:rect l="l" t="t" r="r" b="b"/>
            <a:pathLst>
              <a:path w="5515693" h="6043090">
                <a:moveTo>
                  <a:pt x="0" y="0"/>
                </a:moveTo>
                <a:lnTo>
                  <a:pt x="5515693" y="0"/>
                </a:lnTo>
                <a:lnTo>
                  <a:pt x="5515693" y="6043090"/>
                </a:lnTo>
                <a:lnTo>
                  <a:pt x="0" y="60430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810851" y="588866"/>
            <a:ext cx="1933314" cy="1089686"/>
          </a:xfrm>
          <a:custGeom>
            <a:avLst/>
            <a:gdLst/>
            <a:ahLst/>
            <a:cxnLst/>
            <a:rect l="l" t="t" r="r" b="b"/>
            <a:pathLst>
              <a:path w="1933314" h="1089686">
                <a:moveTo>
                  <a:pt x="0" y="0"/>
                </a:moveTo>
                <a:lnTo>
                  <a:pt x="1933314" y="0"/>
                </a:lnTo>
                <a:lnTo>
                  <a:pt x="1933314" y="1089686"/>
                </a:lnTo>
                <a:lnTo>
                  <a:pt x="0" y="1089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7089" y="1953130"/>
            <a:ext cx="1933314" cy="1089686"/>
          </a:xfrm>
          <a:custGeom>
            <a:avLst/>
            <a:gdLst/>
            <a:ahLst/>
            <a:cxnLst/>
            <a:rect l="l" t="t" r="r" b="b"/>
            <a:pathLst>
              <a:path w="1933314" h="1089686">
                <a:moveTo>
                  <a:pt x="0" y="0"/>
                </a:moveTo>
                <a:lnTo>
                  <a:pt x="1933315" y="0"/>
                </a:lnTo>
                <a:lnTo>
                  <a:pt x="1933315" y="1089686"/>
                </a:lnTo>
                <a:lnTo>
                  <a:pt x="0" y="10896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4611078" y="2795643"/>
            <a:ext cx="1314841" cy="741092"/>
          </a:xfrm>
          <a:custGeom>
            <a:avLst/>
            <a:gdLst/>
            <a:ahLst/>
            <a:cxnLst/>
            <a:rect l="l" t="t" r="r" b="b"/>
            <a:pathLst>
              <a:path w="1314841" h="741092">
                <a:moveTo>
                  <a:pt x="0" y="0"/>
                </a:moveTo>
                <a:lnTo>
                  <a:pt x="1314842" y="0"/>
                </a:lnTo>
                <a:lnTo>
                  <a:pt x="1314842" y="741092"/>
                </a:lnTo>
                <a:lnTo>
                  <a:pt x="0" y="7410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7403952" y="8822327"/>
            <a:ext cx="7315200" cy="1236934"/>
          </a:xfrm>
          <a:custGeom>
            <a:avLst/>
            <a:gdLst/>
            <a:ahLst/>
            <a:cxnLst/>
            <a:rect l="l" t="t" r="r" b="b"/>
            <a:pathLst>
              <a:path w="7315200" h="1236934">
                <a:moveTo>
                  <a:pt x="0" y="0"/>
                </a:moveTo>
                <a:lnTo>
                  <a:pt x="7315200" y="0"/>
                </a:lnTo>
                <a:lnTo>
                  <a:pt x="7315200" y="1236934"/>
                </a:lnTo>
                <a:lnTo>
                  <a:pt x="0" y="12369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7137584" y="1259533"/>
            <a:ext cx="9587927" cy="1324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79"/>
              </a:lnSpc>
            </a:pPr>
            <a:r>
              <a:rPr lang="en-US" sz="9344" dirty="0">
                <a:solidFill>
                  <a:srgbClr val="06545D"/>
                </a:solidFill>
                <a:latin typeface="Sniglet"/>
                <a:ea typeface="Sniglet"/>
                <a:cs typeface="Sniglet"/>
                <a:sym typeface="Sniglet"/>
              </a:rPr>
              <a:t>Jawab!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111841" y="8350637"/>
            <a:ext cx="9403070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Penjualan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terbanyak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pertama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berada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dikategori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produk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Butchers,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kedua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ada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Electric household essentials, dan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ketiga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ada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Beverages.</a:t>
            </a: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D8B11D36-1115-9DAA-CB2C-DD878A9F29CB}"/>
              </a:ext>
            </a:extLst>
          </p:cNvPr>
          <p:cNvSpPr txBox="1"/>
          <p:nvPr/>
        </p:nvSpPr>
        <p:spPr>
          <a:xfrm>
            <a:off x="7162984" y="2420866"/>
            <a:ext cx="9587927" cy="492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nn-NO" sz="3200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Apa kategori produk yang banyak dibeli customer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0CBCE-BBEF-E785-10A8-ACB977518E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25420" y="3279101"/>
            <a:ext cx="11527143" cy="46960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042E49-DC61-1E2F-DB5F-AD4A2B39D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29EAF0C-896F-C1A7-E77B-B2997AB8A0F5}"/>
              </a:ext>
            </a:extLst>
          </p:cNvPr>
          <p:cNvSpPr/>
          <p:nvPr/>
        </p:nvSpPr>
        <p:spPr>
          <a:xfrm rot="-10800000">
            <a:off x="-2171667" y="6313625"/>
            <a:ext cx="9394591" cy="3723674"/>
          </a:xfrm>
          <a:custGeom>
            <a:avLst/>
            <a:gdLst/>
            <a:ahLst/>
            <a:cxnLst/>
            <a:rect l="l" t="t" r="r" b="b"/>
            <a:pathLst>
              <a:path w="9394591" h="3723674">
                <a:moveTo>
                  <a:pt x="0" y="0"/>
                </a:moveTo>
                <a:lnTo>
                  <a:pt x="9394591" y="0"/>
                </a:lnTo>
                <a:lnTo>
                  <a:pt x="9394591" y="3723675"/>
                </a:lnTo>
                <a:lnTo>
                  <a:pt x="0" y="37236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A406E81C-5EB6-01D1-6E7B-E081BA1F40A1}"/>
              </a:ext>
            </a:extLst>
          </p:cNvPr>
          <p:cNvGrpSpPr/>
          <p:nvPr/>
        </p:nvGrpSpPr>
        <p:grpSpPr>
          <a:xfrm>
            <a:off x="6725421" y="8155975"/>
            <a:ext cx="10036376" cy="1636311"/>
            <a:chOff x="0" y="0"/>
            <a:chExt cx="2643325" cy="43096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2383B57-4E58-6846-B3B3-F46CE51F7CD2}"/>
                </a:ext>
              </a:extLst>
            </p:cNvPr>
            <p:cNvSpPr/>
            <p:nvPr/>
          </p:nvSpPr>
          <p:spPr>
            <a:xfrm>
              <a:off x="0" y="0"/>
              <a:ext cx="2643325" cy="430963"/>
            </a:xfrm>
            <a:custGeom>
              <a:avLst/>
              <a:gdLst/>
              <a:ahLst/>
              <a:cxnLst/>
              <a:rect l="l" t="t" r="r" b="b"/>
              <a:pathLst>
                <a:path w="2643325" h="430963">
                  <a:moveTo>
                    <a:pt x="9257" y="0"/>
                  </a:moveTo>
                  <a:lnTo>
                    <a:pt x="2634069" y="0"/>
                  </a:lnTo>
                  <a:cubicBezTo>
                    <a:pt x="2639181" y="0"/>
                    <a:pt x="2643325" y="4144"/>
                    <a:pt x="2643325" y="9257"/>
                  </a:cubicBezTo>
                  <a:lnTo>
                    <a:pt x="2643325" y="421706"/>
                  </a:lnTo>
                  <a:cubicBezTo>
                    <a:pt x="2643325" y="426818"/>
                    <a:pt x="2639181" y="430963"/>
                    <a:pt x="2634069" y="430963"/>
                  </a:cubicBezTo>
                  <a:lnTo>
                    <a:pt x="9257" y="430963"/>
                  </a:lnTo>
                  <a:cubicBezTo>
                    <a:pt x="4144" y="430963"/>
                    <a:pt x="0" y="426818"/>
                    <a:pt x="0" y="421706"/>
                  </a:cubicBezTo>
                  <a:lnTo>
                    <a:pt x="0" y="9257"/>
                  </a:lnTo>
                  <a:cubicBezTo>
                    <a:pt x="0" y="4144"/>
                    <a:pt x="4144" y="0"/>
                    <a:pt x="9257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5AFF646E-B2E6-C1B7-4688-C898F30E9654}"/>
                </a:ext>
              </a:extLst>
            </p:cNvPr>
            <p:cNvSpPr txBox="1"/>
            <p:nvPr/>
          </p:nvSpPr>
          <p:spPr>
            <a:xfrm>
              <a:off x="0" y="-47625"/>
              <a:ext cx="2643325" cy="4785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>
            <a:extLst>
              <a:ext uri="{FF2B5EF4-FFF2-40B4-BE49-F238E27FC236}">
                <a16:creationId xmlns:a16="http://schemas.microsoft.com/office/drawing/2014/main" id="{9D3F65BD-B57A-45D7-9396-709F32DB9A71}"/>
              </a:ext>
            </a:extLst>
          </p:cNvPr>
          <p:cNvSpPr/>
          <p:nvPr/>
        </p:nvSpPr>
        <p:spPr>
          <a:xfrm>
            <a:off x="16810851" y="588866"/>
            <a:ext cx="1933314" cy="1089686"/>
          </a:xfrm>
          <a:custGeom>
            <a:avLst/>
            <a:gdLst/>
            <a:ahLst/>
            <a:cxnLst/>
            <a:rect l="l" t="t" r="r" b="b"/>
            <a:pathLst>
              <a:path w="1933314" h="1089686">
                <a:moveTo>
                  <a:pt x="0" y="0"/>
                </a:moveTo>
                <a:lnTo>
                  <a:pt x="1933314" y="0"/>
                </a:lnTo>
                <a:lnTo>
                  <a:pt x="1933314" y="1089686"/>
                </a:lnTo>
                <a:lnTo>
                  <a:pt x="0" y="1089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4A9CA68-BF53-7FD3-ED02-39B65BA2AB28}"/>
              </a:ext>
            </a:extLst>
          </p:cNvPr>
          <p:cNvSpPr/>
          <p:nvPr/>
        </p:nvSpPr>
        <p:spPr>
          <a:xfrm>
            <a:off x="-347089" y="1953130"/>
            <a:ext cx="1933314" cy="1089686"/>
          </a:xfrm>
          <a:custGeom>
            <a:avLst/>
            <a:gdLst/>
            <a:ahLst/>
            <a:cxnLst/>
            <a:rect l="l" t="t" r="r" b="b"/>
            <a:pathLst>
              <a:path w="1933314" h="1089686">
                <a:moveTo>
                  <a:pt x="0" y="0"/>
                </a:moveTo>
                <a:lnTo>
                  <a:pt x="1933315" y="0"/>
                </a:lnTo>
                <a:lnTo>
                  <a:pt x="1933315" y="1089686"/>
                </a:lnTo>
                <a:lnTo>
                  <a:pt x="0" y="1089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511F3489-4777-E24D-993F-7413A52D9C9F}"/>
              </a:ext>
            </a:extLst>
          </p:cNvPr>
          <p:cNvSpPr/>
          <p:nvPr/>
        </p:nvSpPr>
        <p:spPr>
          <a:xfrm>
            <a:off x="4611078" y="2795643"/>
            <a:ext cx="1314841" cy="741092"/>
          </a:xfrm>
          <a:custGeom>
            <a:avLst/>
            <a:gdLst/>
            <a:ahLst/>
            <a:cxnLst/>
            <a:rect l="l" t="t" r="r" b="b"/>
            <a:pathLst>
              <a:path w="1314841" h="741092">
                <a:moveTo>
                  <a:pt x="0" y="0"/>
                </a:moveTo>
                <a:lnTo>
                  <a:pt x="1314842" y="0"/>
                </a:lnTo>
                <a:lnTo>
                  <a:pt x="1314842" y="741092"/>
                </a:lnTo>
                <a:lnTo>
                  <a:pt x="0" y="7410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740DA2E2-6161-B1E0-95D6-7FD92FC18A77}"/>
              </a:ext>
            </a:extLst>
          </p:cNvPr>
          <p:cNvSpPr/>
          <p:nvPr/>
        </p:nvSpPr>
        <p:spPr>
          <a:xfrm>
            <a:off x="7403952" y="8822327"/>
            <a:ext cx="7315200" cy="1236934"/>
          </a:xfrm>
          <a:custGeom>
            <a:avLst/>
            <a:gdLst/>
            <a:ahLst/>
            <a:cxnLst/>
            <a:rect l="l" t="t" r="r" b="b"/>
            <a:pathLst>
              <a:path w="7315200" h="1236934">
                <a:moveTo>
                  <a:pt x="0" y="0"/>
                </a:moveTo>
                <a:lnTo>
                  <a:pt x="7315200" y="0"/>
                </a:lnTo>
                <a:lnTo>
                  <a:pt x="7315200" y="1236934"/>
                </a:lnTo>
                <a:lnTo>
                  <a:pt x="0" y="12369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C2B1AF64-FE88-0435-B749-3A570DA0429B}"/>
              </a:ext>
            </a:extLst>
          </p:cNvPr>
          <p:cNvSpPr txBox="1"/>
          <p:nvPr/>
        </p:nvSpPr>
        <p:spPr>
          <a:xfrm>
            <a:off x="7137584" y="1259533"/>
            <a:ext cx="9587927" cy="1324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79"/>
              </a:lnSpc>
            </a:pPr>
            <a:r>
              <a:rPr lang="en-US" sz="9344" dirty="0">
                <a:solidFill>
                  <a:srgbClr val="06545D"/>
                </a:solidFill>
                <a:latin typeface="Sniglet"/>
                <a:ea typeface="Sniglet"/>
                <a:cs typeface="Sniglet"/>
                <a:sym typeface="Sniglet"/>
              </a:rPr>
              <a:t>Jawab!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9069DA7A-55DB-4A26-AADE-81C031FCA6FE}"/>
              </a:ext>
            </a:extLst>
          </p:cNvPr>
          <p:cNvSpPr txBox="1"/>
          <p:nvPr/>
        </p:nvSpPr>
        <p:spPr>
          <a:xfrm>
            <a:off x="6883241" y="8267700"/>
            <a:ext cx="10566559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Payment Method yang paling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banyak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digunakan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yaitu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Cash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dengan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34,47%,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kedua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Credit Card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sebesar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32,82%, dan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terakhir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Digital Wallet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sebesar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loud" panose="020B0604020202020204" charset="0"/>
                <a:cs typeface="Cloud" panose="020B0604020202020204" charset="0"/>
              </a:rPr>
              <a:t> 32,71%</a:t>
            </a: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12E4E0B4-C119-0AF4-27ED-9CC138BCB4A9}"/>
              </a:ext>
            </a:extLst>
          </p:cNvPr>
          <p:cNvSpPr txBox="1"/>
          <p:nvPr/>
        </p:nvSpPr>
        <p:spPr>
          <a:xfrm>
            <a:off x="7162984" y="2420866"/>
            <a:ext cx="9587927" cy="861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Apa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metode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pembayaran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yang paling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banyak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digunakan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niglet" panose="020B0604020202020204" charset="0"/>
              </a:rPr>
              <a:t> customer ?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Sniglet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9AA3E-BED8-3C54-2BA0-B9A549AFBF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4201" y="3364763"/>
            <a:ext cx="7784951" cy="4595557"/>
          </a:xfrm>
          <a:prstGeom prst="rect">
            <a:avLst/>
          </a:prstGeom>
        </p:spPr>
      </p:pic>
      <p:sp>
        <p:nvSpPr>
          <p:cNvPr id="5" name="Freeform 8">
            <a:extLst>
              <a:ext uri="{FF2B5EF4-FFF2-40B4-BE49-F238E27FC236}">
                <a16:creationId xmlns:a16="http://schemas.microsoft.com/office/drawing/2014/main" id="{E09A8424-BB6B-970F-F7DF-3E302CAA21ED}"/>
              </a:ext>
            </a:extLst>
          </p:cNvPr>
          <p:cNvSpPr/>
          <p:nvPr/>
        </p:nvSpPr>
        <p:spPr>
          <a:xfrm>
            <a:off x="762000" y="4140708"/>
            <a:ext cx="4844084" cy="3357996"/>
          </a:xfrm>
          <a:custGeom>
            <a:avLst/>
            <a:gdLst/>
            <a:ahLst/>
            <a:cxnLst/>
            <a:rect l="l" t="t" r="r" b="b"/>
            <a:pathLst>
              <a:path w="6359910" h="6232712">
                <a:moveTo>
                  <a:pt x="0" y="0"/>
                </a:moveTo>
                <a:lnTo>
                  <a:pt x="6359910" y="0"/>
                </a:lnTo>
                <a:lnTo>
                  <a:pt x="6359910" y="6232712"/>
                </a:lnTo>
                <a:lnTo>
                  <a:pt x="0" y="623271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7268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850</Words>
  <Application>Microsoft Office PowerPoint</Application>
  <PresentationFormat>Custom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Sniglet</vt:lpstr>
      <vt:lpstr>Cloud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rivaldi revin</dc:creator>
  <cp:lastModifiedBy>rivaldi revin</cp:lastModifiedBy>
  <cp:revision>11</cp:revision>
  <dcterms:created xsi:type="dcterms:W3CDTF">2006-08-16T00:00:00Z</dcterms:created>
  <dcterms:modified xsi:type="dcterms:W3CDTF">2025-08-13T08:24:52Z</dcterms:modified>
  <dc:identifier>DAGqz3PUC9c</dc:identifier>
</cp:coreProperties>
</file>