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726"/>
  </p:normalViewPr>
  <p:slideViewPr>
    <p:cSldViewPr snapToGrid="0" snapToObjects="1">
      <p:cViewPr>
        <p:scale>
          <a:sx n="47" d="100"/>
          <a:sy n="47" d="100"/>
        </p:scale>
        <p:origin x="-2136"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291840" y="10226042"/>
            <a:ext cx="37307519" cy="705612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 name="Google Shape;13;p2"/>
          <p:cNvSpPr txBox="1">
            <a:spLocks noGrp="1"/>
          </p:cNvSpPr>
          <p:nvPr>
            <p:ph type="subTitle" idx="1"/>
          </p:nvPr>
        </p:nvSpPr>
        <p:spPr>
          <a:xfrm>
            <a:off x="6583680" y="18653759"/>
            <a:ext cx="30723839" cy="8412480"/>
          </a:xfrm>
          <a:prstGeom prst="rect">
            <a:avLst/>
          </a:prstGeom>
          <a:noFill/>
          <a:ln>
            <a:noFill/>
          </a:ln>
        </p:spPr>
        <p:txBody>
          <a:bodyPr spcFirstLastPara="1" wrap="square" lIns="438900" tIns="219450" rIns="438900" bIns="219450" anchor="t" anchorCtr="0">
            <a:no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a:r>
              <a:rPr lang="en-US"/>
              <a:t>Click to edit Master subtitle style</a:t>
            </a:r>
            <a:endParaRPr/>
          </a:p>
        </p:txBody>
      </p:sp>
      <p:sp>
        <p:nvSpPr>
          <p:cNvPr id="14" name="Google Shape;14;p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0" name="Google Shape;70;p11"/>
          <p:cNvSpPr txBox="1">
            <a:spLocks noGrp="1"/>
          </p:cNvSpPr>
          <p:nvPr>
            <p:ph type="body" idx="1"/>
          </p:nvPr>
        </p:nvSpPr>
        <p:spPr>
          <a:xfrm rot="5400000">
            <a:off x="11083290" y="-1207767"/>
            <a:ext cx="21724621" cy="39502081"/>
          </a:xfrm>
          <a:prstGeom prst="rect">
            <a:avLst/>
          </a:prstGeom>
          <a:noFill/>
          <a:ln>
            <a:noFill/>
          </a:ln>
        </p:spPr>
        <p:txBody>
          <a:bodyPr spcFirstLastPara="1" wrap="square" lIns="438900" tIns="219450" rIns="438900" bIns="219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71" name="Google Shape;71;p1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09034586" y="50032921"/>
            <a:ext cx="134820660" cy="47404017"/>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6" name="Google Shape;76;p12"/>
          <p:cNvSpPr txBox="1">
            <a:spLocks noGrp="1"/>
          </p:cNvSpPr>
          <p:nvPr>
            <p:ph type="body" idx="1"/>
          </p:nvPr>
        </p:nvSpPr>
        <p:spPr>
          <a:xfrm rot="5400000">
            <a:off x="13860789" y="2994661"/>
            <a:ext cx="134820660" cy="141480537"/>
          </a:xfrm>
          <a:prstGeom prst="rect">
            <a:avLst/>
          </a:prstGeom>
          <a:noFill/>
          <a:ln>
            <a:noFill/>
          </a:ln>
        </p:spPr>
        <p:txBody>
          <a:bodyPr spcFirstLastPara="1" wrap="square" lIns="438900" tIns="219450" rIns="438900" bIns="219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77" name="Google Shape;77;p1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9" name="Google Shape;19;p3"/>
          <p:cNvSpPr txBox="1">
            <a:spLocks noGrp="1"/>
          </p:cNvSpPr>
          <p:nvPr>
            <p:ph type="body" idx="1"/>
          </p:nvPr>
        </p:nvSpPr>
        <p:spPr>
          <a:xfrm>
            <a:off x="2194560" y="7680963"/>
            <a:ext cx="39502081" cy="21724621"/>
          </a:xfrm>
          <a:prstGeom prst="rect">
            <a:avLst/>
          </a:prstGeom>
          <a:noFill/>
          <a:ln>
            <a:noFill/>
          </a:ln>
        </p:spPr>
        <p:txBody>
          <a:bodyPr spcFirstLastPara="1" wrap="square" lIns="438900" tIns="219450" rIns="438900" bIns="219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20" name="Google Shape;20;p3"/>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467102" y="21153122"/>
            <a:ext cx="37307519" cy="6537960"/>
          </a:xfrm>
          <a:prstGeom prst="rect">
            <a:avLst/>
          </a:prstGeom>
          <a:noFill/>
          <a:ln>
            <a:noFill/>
          </a:ln>
        </p:spPr>
        <p:txBody>
          <a:bodyPr spcFirstLastPara="1" wrap="square" lIns="438900" tIns="219450" rIns="438900" bIns="219450" anchor="t" anchorCtr="0">
            <a:noAutofit/>
          </a:bodyPr>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5" name="Google Shape;25;p4"/>
          <p:cNvSpPr txBox="1">
            <a:spLocks noGrp="1"/>
          </p:cNvSpPr>
          <p:nvPr>
            <p:ph type="body" idx="1"/>
          </p:nvPr>
        </p:nvSpPr>
        <p:spPr>
          <a:xfrm>
            <a:off x="3467102" y="13952225"/>
            <a:ext cx="37307519" cy="7200898"/>
          </a:xfrm>
          <a:prstGeom prst="rect">
            <a:avLst/>
          </a:prstGeom>
          <a:noFill/>
          <a:ln>
            <a:noFill/>
          </a:ln>
        </p:spPr>
        <p:txBody>
          <a:bodyPr spcFirstLastPara="1" wrap="square" lIns="438900" tIns="219450" rIns="438900" bIns="219450" anchor="b" anchorCtr="0">
            <a:noAutofit/>
          </a:bodyPr>
          <a:lstStyle>
            <a:lvl1pPr marL="457200" lvl="0" indent="-228600" algn="l">
              <a:spcBef>
                <a:spcPts val="1920"/>
              </a:spcBef>
              <a:spcAft>
                <a:spcPts val="0"/>
              </a:spcAft>
              <a:buClr>
                <a:srgbClr val="888888"/>
              </a:buClr>
              <a:buSzPts val="9600"/>
              <a:buNone/>
              <a:defRPr sz="9600">
                <a:solidFill>
                  <a:srgbClr val="888888"/>
                </a:solidFill>
              </a:defRPr>
            </a:lvl1pPr>
            <a:lvl2pPr marL="914400" lvl="1" indent="-228600" algn="l">
              <a:spcBef>
                <a:spcPts val="1720"/>
              </a:spcBef>
              <a:spcAft>
                <a:spcPts val="0"/>
              </a:spcAft>
              <a:buClr>
                <a:srgbClr val="888888"/>
              </a:buClr>
              <a:buSzPts val="8600"/>
              <a:buNone/>
              <a:defRPr sz="86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pPr lvl="0"/>
            <a:r>
              <a:rPr lang="en-US"/>
              <a:t>Click to edit Master text styles</a:t>
            </a:r>
          </a:p>
        </p:txBody>
      </p:sp>
      <p:sp>
        <p:nvSpPr>
          <p:cNvPr id="26" name="Google Shape;26;p4"/>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1" name="Google Shape;31;p5"/>
          <p:cNvSpPr txBox="1">
            <a:spLocks noGrp="1"/>
          </p:cNvSpPr>
          <p:nvPr>
            <p:ph type="body" idx="1"/>
          </p:nvPr>
        </p:nvSpPr>
        <p:spPr>
          <a:xfrm>
            <a:off x="10530842" y="36865559"/>
            <a:ext cx="94442282" cy="104279697"/>
          </a:xfrm>
          <a:prstGeom prst="rect">
            <a:avLst/>
          </a:prstGeom>
          <a:noFill/>
          <a:ln>
            <a:noFill/>
          </a:ln>
        </p:spPr>
        <p:txBody>
          <a:bodyPr spcFirstLastPara="1" wrap="square" lIns="438900" tIns="219450" rIns="438900" bIns="219450" anchor="t" anchorCtr="0">
            <a:no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pPr lvl="0"/>
            <a:r>
              <a:rPr lang="en-US"/>
              <a:t>Click to edit Master text styles</a:t>
            </a:r>
          </a:p>
        </p:txBody>
      </p:sp>
      <p:sp>
        <p:nvSpPr>
          <p:cNvPr id="32" name="Google Shape;32;p5"/>
          <p:cNvSpPr txBox="1">
            <a:spLocks noGrp="1"/>
          </p:cNvSpPr>
          <p:nvPr>
            <p:ph type="body" idx="2"/>
          </p:nvPr>
        </p:nvSpPr>
        <p:spPr>
          <a:xfrm>
            <a:off x="105704638" y="36865559"/>
            <a:ext cx="94442282" cy="104279697"/>
          </a:xfrm>
          <a:prstGeom prst="rect">
            <a:avLst/>
          </a:prstGeom>
          <a:noFill/>
          <a:ln>
            <a:noFill/>
          </a:ln>
        </p:spPr>
        <p:txBody>
          <a:bodyPr spcFirstLastPara="1" wrap="square" lIns="438900" tIns="219450" rIns="438900" bIns="219450" anchor="t" anchorCtr="0">
            <a:no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pPr lvl="0"/>
            <a:r>
              <a:rPr lang="en-US"/>
              <a:t>Click to edit Master text styles</a:t>
            </a:r>
          </a:p>
        </p:txBody>
      </p:sp>
      <p:sp>
        <p:nvSpPr>
          <p:cNvPr id="33" name="Google Shape;33;p5"/>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8" name="Google Shape;38;p6"/>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pPr lvl="0"/>
            <a:r>
              <a:rPr lang="en-US"/>
              <a:t>Click to edit Master text styles</a:t>
            </a:r>
          </a:p>
        </p:txBody>
      </p:sp>
      <p:sp>
        <p:nvSpPr>
          <p:cNvPr id="39" name="Google Shape;39;p6"/>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pPr lvl="0"/>
            <a:r>
              <a:rPr lang="en-US"/>
              <a:t>Click to edit Master text styles</a:t>
            </a:r>
          </a:p>
        </p:txBody>
      </p:sp>
      <p:sp>
        <p:nvSpPr>
          <p:cNvPr id="40" name="Google Shape;40;p6"/>
          <p:cNvSpPr txBox="1">
            <a:spLocks noGrp="1"/>
          </p:cNvSpPr>
          <p:nvPr>
            <p:ph type="body" idx="3"/>
          </p:nvPr>
        </p:nvSpPr>
        <p:spPr>
          <a:xfrm>
            <a:off x="22296122" y="7368542"/>
            <a:ext cx="19400519" cy="3070858"/>
          </a:xfrm>
          <a:prstGeom prst="rect">
            <a:avLst/>
          </a:prstGeom>
          <a:noFill/>
          <a:ln>
            <a:noFill/>
          </a:ln>
        </p:spPr>
        <p:txBody>
          <a:bodyPr spcFirstLastPara="1" wrap="square" lIns="438900" tIns="219450" rIns="438900" bIns="219450" anchor="b" anchorCtr="0">
            <a:no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pPr lvl="0"/>
            <a:r>
              <a:rPr lang="en-US"/>
              <a:t>Click to edit Master text styles</a:t>
            </a:r>
          </a:p>
        </p:txBody>
      </p:sp>
      <p:sp>
        <p:nvSpPr>
          <p:cNvPr id="41" name="Google Shape;41;p6"/>
          <p:cNvSpPr txBox="1">
            <a:spLocks noGrp="1"/>
          </p:cNvSpPr>
          <p:nvPr>
            <p:ph type="body" idx="4"/>
          </p:nvPr>
        </p:nvSpPr>
        <p:spPr>
          <a:xfrm>
            <a:off x="22296122" y="10439400"/>
            <a:ext cx="19400519" cy="18966182"/>
          </a:xfrm>
          <a:prstGeom prst="rect">
            <a:avLst/>
          </a:prstGeom>
          <a:noFill/>
          <a:ln>
            <a:noFill/>
          </a:ln>
        </p:spPr>
        <p:txBody>
          <a:bodyPr spcFirstLastPara="1" wrap="square" lIns="438900" tIns="219450" rIns="438900" bIns="219450" anchor="t" anchorCtr="0">
            <a:no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pPr lvl="0"/>
            <a:r>
              <a:rPr lang="en-US"/>
              <a:t>Click to edit Master text styles</a:t>
            </a:r>
          </a:p>
        </p:txBody>
      </p:sp>
      <p:sp>
        <p:nvSpPr>
          <p:cNvPr id="42" name="Google Shape;42;p6"/>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7" name="Google Shape;47;p7"/>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6" name="Google Shape;56;p9"/>
          <p:cNvSpPr txBox="1">
            <a:spLocks noGrp="1"/>
          </p:cNvSpPr>
          <p:nvPr>
            <p:ph type="body" idx="1"/>
          </p:nvPr>
        </p:nvSpPr>
        <p:spPr>
          <a:xfrm>
            <a:off x="17160241" y="1310643"/>
            <a:ext cx="24536399" cy="28094942"/>
          </a:xfrm>
          <a:prstGeom prst="rect">
            <a:avLst/>
          </a:prstGeom>
          <a:noFill/>
          <a:ln>
            <a:noFill/>
          </a:ln>
        </p:spPr>
        <p:txBody>
          <a:bodyPr spcFirstLastPara="1" wrap="square" lIns="438900" tIns="219450" rIns="438900" bIns="219450" anchor="t" anchorCtr="0">
            <a:no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pPr lvl="0"/>
            <a:r>
              <a:rPr lang="en-US"/>
              <a:t>Click to edit Master text styles</a:t>
            </a:r>
          </a:p>
        </p:txBody>
      </p:sp>
      <p:sp>
        <p:nvSpPr>
          <p:cNvPr id="57" name="Google Shape;57;p9"/>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pPr lvl="0"/>
            <a:r>
              <a:rPr lang="en-US"/>
              <a:t>Click to edit Master text styles</a:t>
            </a:r>
          </a:p>
        </p:txBody>
      </p:sp>
      <p:sp>
        <p:nvSpPr>
          <p:cNvPr id="58" name="Google Shape;58;p9"/>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602982" y="23042880"/>
            <a:ext cx="26334721" cy="2720342"/>
          </a:xfrm>
          <a:prstGeom prst="rect">
            <a:avLst/>
          </a:prstGeom>
          <a:noFill/>
          <a:ln>
            <a:noFill/>
          </a:ln>
        </p:spPr>
        <p:txBody>
          <a:bodyPr spcFirstLastPara="1" wrap="square" lIns="438900" tIns="219450" rIns="438900" bIns="219450" anchor="b" anchorCtr="0">
            <a:no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3" name="Google Shape;63;p10"/>
          <p:cNvSpPr>
            <a:spLocks noGrp="1"/>
          </p:cNvSpPr>
          <p:nvPr>
            <p:ph type="pic" idx="2"/>
          </p:nvPr>
        </p:nvSpPr>
        <p:spPr>
          <a:xfrm>
            <a:off x="8602982" y="2941320"/>
            <a:ext cx="26334721" cy="19751040"/>
          </a:xfrm>
          <a:prstGeom prst="rect">
            <a:avLst/>
          </a:prstGeom>
          <a:noFill/>
          <a:ln>
            <a:noFill/>
          </a:ln>
        </p:spPr>
        <p:txBody>
          <a:bodyPr spcFirstLastPara="1" wrap="square" lIns="438900" tIns="219450" rIns="438900" bIns="219450" anchor="t" anchorCtr="0">
            <a:noAutofit/>
          </a:bodyPr>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Calibri"/>
                <a:ea typeface="Calibri"/>
                <a:cs typeface="Calibri"/>
                <a:sym typeface="Calibri"/>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4" name="Google Shape;64;p10"/>
          <p:cNvSpPr txBox="1">
            <a:spLocks noGrp="1"/>
          </p:cNvSpPr>
          <p:nvPr>
            <p:ph type="body" idx="1"/>
          </p:nvPr>
        </p:nvSpPr>
        <p:spPr>
          <a:xfrm>
            <a:off x="8602982" y="25763222"/>
            <a:ext cx="26334721" cy="3863338"/>
          </a:xfrm>
          <a:prstGeom prst="rect">
            <a:avLst/>
          </a:prstGeom>
          <a:noFill/>
          <a:ln>
            <a:noFill/>
          </a:ln>
        </p:spPr>
        <p:txBody>
          <a:bodyPr spcFirstLastPara="1" wrap="square" lIns="438900" tIns="219450" rIns="438900" bIns="219450" anchor="t" anchorCtr="0">
            <a:no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pPr lvl="0"/>
            <a:r>
              <a:rPr lang="en-US"/>
              <a:t>Click to edit Master text styles</a:t>
            </a:r>
          </a:p>
        </p:txBody>
      </p:sp>
      <p:sp>
        <p:nvSpPr>
          <p:cNvPr id="65" name="Google Shape;65;p10"/>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1"/>
          </a:xfrm>
          <a:prstGeom prst="rect">
            <a:avLst/>
          </a:prstGeom>
          <a:noFill/>
          <a:ln>
            <a:noFill/>
          </a:ln>
        </p:spPr>
        <p:txBody>
          <a:bodyPr spcFirstLastPara="1" wrap="square" lIns="438900" tIns="219450" rIns="438900" bIns="219450" anchor="t" anchorCtr="0">
            <a:no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4" name="Google Shape;84;p13"/>
              <p:cNvSpPr txBox="1"/>
              <p:nvPr/>
            </p:nvSpPr>
            <p:spPr>
              <a:xfrm>
                <a:off x="15274705" y="22237448"/>
                <a:ext cx="18059400" cy="10415480"/>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800" b="1" dirty="0">
                    <a:latin typeface="+mj-lt"/>
                    <a:cs typeface="Times New Roman" panose="02020603050405020304" pitchFamily="18" charset="0"/>
                  </a:rPr>
                  <a:t>SERIES GENERALIZATIONS</a:t>
                </a:r>
                <a:endParaRPr lang="en-US" sz="1200" dirty="0">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pPr>
                <a:r>
                  <a:rPr lang="en-US" sz="3600" dirty="0">
                    <a:latin typeface="Times New Roman" panose="02020603050405020304" pitchFamily="18" charset="0"/>
                    <a:cs typeface="Times New Roman" panose="02020603050405020304" pitchFamily="18" charset="0"/>
                  </a:rPr>
                  <a:t>For each series S, we can create a corresponding series P by raising every term to a positive power </a:t>
                </a:r>
                <a:r>
                  <a:rPr lang="en-US" sz="3600" i="1" dirty="0">
                    <a:latin typeface="Times New Roman" panose="02020603050405020304" pitchFamily="18" charset="0"/>
                    <a:cs typeface="Times New Roman" panose="02020603050405020304" pitchFamily="18" charset="0"/>
                  </a:rPr>
                  <a:t>s</a:t>
                </a:r>
                <a:r>
                  <a:rPr lang="en-US" sz="3600" dirty="0">
                    <a:latin typeface="Times New Roman" panose="02020603050405020304" pitchFamily="18" charset="0"/>
                    <a:cs typeface="Times New Roman" panose="02020603050405020304" pitchFamily="18" charset="0"/>
                  </a:rPr>
                  <a:t>. </a:t>
                </a:r>
                <a:endParaRPr lang="en-US" sz="2800" i="1" dirty="0">
                  <a:solidFill>
                    <a:srgbClr val="FF0000"/>
                  </a:solidFill>
                  <a:latin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700" i="1" smtClean="0">
                              <a:solidFill>
                                <a:srgbClr val="FF0000"/>
                              </a:solidFill>
                              <a:latin typeface="Cambria Math" panose="02040503050406030204" pitchFamily="18" charset="0"/>
                              <a:cs typeface="Times New Roman" panose="02020603050405020304" pitchFamily="18" charset="0"/>
                            </a:rPr>
                          </m:ctrlPr>
                        </m:sSubPr>
                        <m:e>
                          <m:r>
                            <a:rPr lang="en-US" sz="2700" b="0" i="1" smtClean="0">
                              <a:solidFill>
                                <a:srgbClr val="FF0000"/>
                              </a:solidFill>
                              <a:latin typeface="Cambria Math" panose="02040503050406030204" pitchFamily="18" charset="0"/>
                              <a:cs typeface="Times New Roman" panose="02020603050405020304" pitchFamily="18" charset="0"/>
                            </a:rPr>
                            <m:t> </m:t>
                          </m:r>
                          <m:r>
                            <a:rPr lang="en-US" sz="2700" b="0" i="1" smtClean="0">
                              <a:solidFill>
                                <a:srgbClr val="FF0000"/>
                              </a:solidFill>
                              <a:latin typeface="Cambria Math" panose="02040503050406030204" pitchFamily="18" charset="0"/>
                              <a:cs typeface="Times New Roman" panose="02020603050405020304" pitchFamily="18" charset="0"/>
                            </a:rPr>
                            <m:t>𝑃</m:t>
                          </m:r>
                        </m:e>
                        <m:sub>
                          <m:r>
                            <a:rPr lang="en-US" sz="2700" i="1">
                              <a:solidFill>
                                <a:srgbClr val="FF0000"/>
                              </a:solidFill>
                              <a:latin typeface="Cambria Math" panose="02040503050406030204" pitchFamily="18" charset="0"/>
                              <a:cs typeface="Times New Roman" panose="02020603050405020304" pitchFamily="18" charset="0"/>
                            </a:rPr>
                            <m:t>𝑃𝐹</m:t>
                          </m:r>
                        </m:sub>
                      </m:sSub>
                      <m:r>
                        <a:rPr lang="en-US" sz="2700" i="1">
                          <a:solidFill>
                            <a:schemeClr val="tx1"/>
                          </a:solidFill>
                          <a:latin typeface="Cambria Math" panose="02040503050406030204" pitchFamily="18" charset="0"/>
                          <a:cs typeface="Times New Roman" panose="02020603050405020304" pitchFamily="18" charset="0"/>
                        </a:rPr>
                        <m:t>= </m:t>
                      </m:r>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r>
                            <a:rPr lang="en-US" sz="2700" i="1">
                              <a:solidFill>
                                <a:schemeClr val="tx1"/>
                              </a:solidFill>
                              <a:latin typeface="Cambria Math" panose="02040503050406030204" pitchFamily="18" charset="0"/>
                              <a:cs typeface="Times New Roman" panose="02020603050405020304" pitchFamily="18" charset="0"/>
                            </a:rPr>
                            <m:t>1</m:t>
                          </m:r>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b="0" i="1" smtClean="0">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2</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b="0" i="1" smtClean="0">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3</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b="0" i="1" smtClean="0">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4</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i="1">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5</m:t>
                                  </m:r>
                                </m:den>
                              </m:f>
                              <m:r>
                                <a:rPr lang="en-US" sz="2700" i="1">
                                  <a:solidFill>
                                    <a:schemeClr val="tx1"/>
                                  </a:solidFill>
                                  <a:latin typeface="Cambria Math" panose="02040503050406030204" pitchFamily="18" charset="0"/>
                                  <a:cs typeface="Times New Roman" panose="02020603050405020304" pitchFamily="18" charset="0"/>
                                </a:rPr>
                                <m:t>+</m:t>
                              </m:r>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7</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i="1">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6</m:t>
                                  </m:r>
                                </m:den>
                              </m:f>
                              <m:r>
                                <a:rPr lang="en-US" sz="2700" i="1">
                                  <a:solidFill>
                                    <a:schemeClr val="tx1"/>
                                  </a:solidFill>
                                  <a:latin typeface="Cambria Math" panose="02040503050406030204" pitchFamily="18" charset="0"/>
                                  <a:cs typeface="Times New Roman" panose="02020603050405020304" pitchFamily="18" charset="0"/>
                                </a:rPr>
                                <m:t>+</m:t>
                              </m:r>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8</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r>
                        <a:rPr lang="en-US" sz="2700" b="0" i="1" smtClean="0">
                          <a:solidFill>
                            <a:schemeClr val="tx1"/>
                          </a:solidFill>
                          <a:latin typeface="Cambria Math" panose="02040503050406030204" pitchFamily="18" charset="0"/>
                          <a:cs typeface="Times New Roman" panose="02020603050405020304" pitchFamily="18" charset="0"/>
                        </a:rPr>
                        <m:t> … </m:t>
                      </m:r>
                      <m:r>
                        <a:rPr lang="en-US" sz="2700" i="1">
                          <a:solidFill>
                            <a:schemeClr val="tx1"/>
                          </a:solidFill>
                          <a:latin typeface="Cambria Math" panose="02040503050406030204" pitchFamily="18" charset="0"/>
                          <a:cs typeface="Times New Roman" panose="02020603050405020304" pitchFamily="18" charset="0"/>
                        </a:rPr>
                        <m:t>=</m:t>
                      </m:r>
                      <m:nary>
                        <m:naryPr>
                          <m:chr m:val="∑"/>
                          <m:ctrlPr>
                            <a:rPr lang="en-US" sz="2700" i="1" smtClean="0">
                              <a:solidFill>
                                <a:schemeClr val="tx1"/>
                              </a:solidFill>
                              <a:latin typeface="Cambria Math" panose="02040503050406030204" pitchFamily="18" charset="0"/>
                              <a:cs typeface="Times New Roman" panose="02020603050405020304" pitchFamily="18" charset="0"/>
                            </a:rPr>
                          </m:ctrlPr>
                        </m:naryPr>
                        <m:sub>
                          <m:r>
                            <a:rPr lang="en-US" sz="2700" i="1">
                              <a:solidFill>
                                <a:schemeClr val="tx1"/>
                              </a:solidFill>
                              <a:latin typeface="Cambria Math" panose="02040503050406030204" pitchFamily="18" charset="0"/>
                              <a:cs typeface="Times New Roman" panose="02020603050405020304" pitchFamily="18" charset="0"/>
                            </a:rPr>
                            <m:t>𝑖</m:t>
                          </m:r>
                          <m:r>
                            <a:rPr lang="en-US" sz="2700" i="1">
                              <a:solidFill>
                                <a:schemeClr val="tx1"/>
                              </a:solidFill>
                              <a:latin typeface="Cambria Math" panose="02040503050406030204" pitchFamily="18" charset="0"/>
                              <a:cs typeface="Times New Roman" panose="02020603050405020304" pitchFamily="18" charset="0"/>
                            </a:rPr>
                            <m:t>=1</m:t>
                          </m:r>
                        </m:sub>
                        <m:sup>
                          <m:r>
                            <a:rPr lang="en-US" sz="2700" i="1">
                              <a:solidFill>
                                <a:schemeClr val="tx1"/>
                              </a:solidFill>
                              <a:latin typeface="Cambria Math" panose="02040503050406030204" pitchFamily="18" charset="0"/>
                              <a:cs typeface="Times New Roman" panose="02020603050405020304" pitchFamily="18" charset="0"/>
                            </a:rPr>
                            <m:t>∞</m:t>
                          </m:r>
                        </m:sup>
                        <m:e>
                          <m:d>
                            <m:dPr>
                              <m:ctrlPr>
                                <a:rPr lang="en-US" sz="27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700" i="1">
                                      <a:solidFill>
                                        <a:schemeClr val="tx1"/>
                                      </a:solidFill>
                                      <a:latin typeface="Cambria Math" panose="02040503050406030204" pitchFamily="18" charset="0"/>
                                      <a:cs typeface="Times New Roman" panose="02020603050405020304" pitchFamily="18" charset="0"/>
                                    </a:rPr>
                                  </m:ctrlPr>
                                </m:naryPr>
                                <m:sub>
                                  <m:r>
                                    <a:rPr lang="en-US" sz="2700" i="1">
                                      <a:solidFill>
                                        <a:schemeClr val="tx1"/>
                                      </a:solidFill>
                                      <a:latin typeface="Cambria Math" panose="02040503050406030204" pitchFamily="18" charset="0"/>
                                      <a:cs typeface="Times New Roman" panose="02020603050405020304" pitchFamily="18" charset="0"/>
                                    </a:rPr>
                                    <m:t>𝑚</m:t>
                                  </m:r>
                                  <m:r>
                                    <a:rPr lang="en-US" sz="2700" i="1">
                                      <a:solidFill>
                                        <a:schemeClr val="tx1"/>
                                      </a:solidFill>
                                      <a:latin typeface="Cambria Math" panose="02040503050406030204" pitchFamily="18" charset="0"/>
                                      <a:cs typeface="Times New Roman" panose="02020603050405020304" pitchFamily="18" charset="0"/>
                                    </a:rPr>
                                    <m:t>=0</m:t>
                                  </m:r>
                                </m:sub>
                                <m:sup>
                                  <m:sSub>
                                    <m:sSubPr>
                                      <m:ctrlPr>
                                        <a:rPr lang="en-US" sz="2700" i="1">
                                          <a:solidFill>
                                            <a:schemeClr val="tx1"/>
                                          </a:solidFill>
                                          <a:latin typeface="Cambria Math" panose="02040503050406030204" pitchFamily="18" charset="0"/>
                                          <a:cs typeface="Times New Roman" panose="02020603050405020304" pitchFamily="18" charset="0"/>
                                        </a:rPr>
                                      </m:ctrlPr>
                                    </m:sSubPr>
                                    <m:e>
                                      <m:r>
                                        <a:rPr lang="en-US" sz="2700" i="1">
                                          <a:solidFill>
                                            <a:schemeClr val="tx1"/>
                                          </a:solidFill>
                                          <a:latin typeface="Cambria Math" panose="02040503050406030204" pitchFamily="18" charset="0"/>
                                          <a:cs typeface="Times New Roman" panose="02020603050405020304" pitchFamily="18" charset="0"/>
                                        </a:rPr>
                                        <m:t>𝐹</m:t>
                                      </m:r>
                                    </m:e>
                                    <m:sub>
                                      <m:r>
                                        <a:rPr lang="en-US" sz="2700" i="1">
                                          <a:solidFill>
                                            <a:schemeClr val="tx1"/>
                                          </a:solidFill>
                                          <a:latin typeface="Cambria Math" panose="02040503050406030204" pitchFamily="18" charset="0"/>
                                          <a:cs typeface="Times New Roman" panose="02020603050405020304" pitchFamily="18" charset="0"/>
                                        </a:rPr>
                                        <m:t>𝑖</m:t>
                                      </m:r>
                                    </m:sub>
                                  </m:sSub>
                                  <m:r>
                                    <a:rPr lang="en-US" sz="2700" i="1">
                                      <a:solidFill>
                                        <a:schemeClr val="tx1"/>
                                      </a:solidFill>
                                      <a:latin typeface="Cambria Math" panose="02040503050406030204" pitchFamily="18" charset="0"/>
                                      <a:cs typeface="Times New Roman" panose="02020603050405020304" pitchFamily="18" charset="0"/>
                                    </a:rPr>
                                    <m:t>−1</m:t>
                                  </m:r>
                                </m:sup>
                                <m:e>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b="0" i="1" smtClean="0">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2</m:t>
                                              </m:r>
                                              <m:sSub>
                                                <m:sSubPr>
                                                  <m:ctrlPr>
                                                    <a:rPr lang="en-US" sz="2700" i="1">
                                                      <a:solidFill>
                                                        <a:schemeClr val="tx1"/>
                                                      </a:solidFill>
                                                      <a:latin typeface="Cambria Math" panose="02040503050406030204" pitchFamily="18" charset="0"/>
                                                      <a:cs typeface="Times New Roman" panose="02020603050405020304" pitchFamily="18" charset="0"/>
                                                    </a:rPr>
                                                  </m:ctrlPr>
                                                </m:sSubPr>
                                                <m:e>
                                                  <m:r>
                                                    <a:rPr lang="en-US" sz="2700" i="1">
                                                      <a:solidFill>
                                                        <a:schemeClr val="tx1"/>
                                                      </a:solidFill>
                                                      <a:latin typeface="Cambria Math" panose="02040503050406030204" pitchFamily="18" charset="0"/>
                                                      <a:cs typeface="Times New Roman" panose="02020603050405020304" pitchFamily="18" charset="0"/>
                                                    </a:rPr>
                                                    <m:t>𝐹</m:t>
                                                  </m:r>
                                                </m:e>
                                                <m:sub>
                                                  <m:r>
                                                    <a:rPr lang="en-US" sz="2700" i="1">
                                                      <a:solidFill>
                                                        <a:schemeClr val="tx1"/>
                                                      </a:solidFill>
                                                      <a:latin typeface="Cambria Math" panose="02040503050406030204" pitchFamily="18" charset="0"/>
                                                      <a:cs typeface="Times New Roman" panose="02020603050405020304" pitchFamily="18" charset="0"/>
                                                    </a:rPr>
                                                    <m:t>𝑖</m:t>
                                                  </m:r>
                                                  <m:r>
                                                    <a:rPr lang="en-US" sz="2700" i="1">
                                                      <a:solidFill>
                                                        <a:schemeClr val="tx1"/>
                                                      </a:solidFill>
                                                      <a:latin typeface="Cambria Math" panose="02040503050406030204" pitchFamily="18" charset="0"/>
                                                      <a:cs typeface="Times New Roman" panose="02020603050405020304" pitchFamily="18" charset="0"/>
                                                    </a:rPr>
                                                    <m:t>+1</m:t>
                                                  </m:r>
                                                </m:sub>
                                              </m:sSub>
                                              <m:r>
                                                <a:rPr lang="en-US" sz="2700" i="1">
                                                  <a:solidFill>
                                                    <a:schemeClr val="tx1"/>
                                                  </a:solidFill>
                                                  <a:latin typeface="Cambria Math" panose="02040503050406030204" pitchFamily="18" charset="0"/>
                                                  <a:cs typeface="Times New Roman" panose="02020603050405020304" pitchFamily="18" charset="0"/>
                                                </a:rPr>
                                                <m:t>−1+2</m:t>
                                              </m:r>
                                              <m:r>
                                                <a:rPr lang="en-US" sz="2700" i="1">
                                                  <a:solidFill>
                                                    <a:schemeClr val="tx1"/>
                                                  </a:solidFill>
                                                  <a:latin typeface="Cambria Math" panose="02040503050406030204" pitchFamily="18" charset="0"/>
                                                  <a:cs typeface="Times New Roman" panose="02020603050405020304" pitchFamily="18" charset="0"/>
                                                </a:rPr>
                                                <m:t>𝑚</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r>
                                    <a:rPr lang="en-US" sz="2700" i="1">
                                      <a:solidFill>
                                        <a:schemeClr val="tx1"/>
                                      </a:solidFill>
                                      <a:latin typeface="Cambria Math" panose="02040503050406030204" pitchFamily="18" charset="0"/>
                                      <a:cs typeface="Times New Roman" panose="02020603050405020304" pitchFamily="18" charset="0"/>
                                    </a:rPr>
                                    <m:t>−</m:t>
                                  </m:r>
                                  <m:nary>
                                    <m:naryPr>
                                      <m:chr m:val="∑"/>
                                      <m:ctrlPr>
                                        <a:rPr lang="en-US" sz="2700" i="1" smtClean="0">
                                          <a:solidFill>
                                            <a:schemeClr val="tx1"/>
                                          </a:solidFill>
                                          <a:latin typeface="Cambria Math" panose="02040503050406030204" pitchFamily="18" charset="0"/>
                                          <a:cs typeface="Times New Roman" panose="02020603050405020304" pitchFamily="18" charset="0"/>
                                        </a:rPr>
                                      </m:ctrlPr>
                                    </m:naryPr>
                                    <m:sub>
                                      <m:r>
                                        <a:rPr lang="en-US" sz="2700" i="1">
                                          <a:solidFill>
                                            <a:schemeClr val="tx1"/>
                                          </a:solidFill>
                                          <a:latin typeface="Cambria Math" panose="02040503050406030204" pitchFamily="18" charset="0"/>
                                          <a:cs typeface="Times New Roman" panose="02020603050405020304" pitchFamily="18" charset="0"/>
                                        </a:rPr>
                                        <m:t>𝑛</m:t>
                                      </m:r>
                                      <m:r>
                                        <a:rPr lang="en-US" sz="2700" i="1">
                                          <a:solidFill>
                                            <a:schemeClr val="tx1"/>
                                          </a:solidFill>
                                          <a:latin typeface="Cambria Math" panose="02040503050406030204" pitchFamily="18" charset="0"/>
                                          <a:cs typeface="Times New Roman" panose="02020603050405020304" pitchFamily="18" charset="0"/>
                                        </a:rPr>
                                        <m:t>=0</m:t>
                                      </m:r>
                                    </m:sub>
                                    <m:sup>
                                      <m:sSub>
                                        <m:sSubPr>
                                          <m:ctrlPr>
                                            <a:rPr lang="en-US" sz="2700" i="1">
                                              <a:solidFill>
                                                <a:schemeClr val="tx1"/>
                                              </a:solidFill>
                                              <a:latin typeface="Cambria Math" panose="02040503050406030204" pitchFamily="18" charset="0"/>
                                              <a:cs typeface="Times New Roman" panose="02020603050405020304" pitchFamily="18" charset="0"/>
                                            </a:rPr>
                                          </m:ctrlPr>
                                        </m:sSubPr>
                                        <m:e>
                                          <m:r>
                                            <a:rPr lang="en-US" sz="2700" i="1">
                                              <a:solidFill>
                                                <a:schemeClr val="tx1"/>
                                              </a:solidFill>
                                              <a:latin typeface="Cambria Math" panose="02040503050406030204" pitchFamily="18" charset="0"/>
                                              <a:cs typeface="Times New Roman" panose="02020603050405020304" pitchFamily="18" charset="0"/>
                                            </a:rPr>
                                            <m:t>𝐹</m:t>
                                          </m:r>
                                        </m:e>
                                        <m:sub>
                                          <m:r>
                                            <a:rPr lang="en-US" sz="2700" i="1">
                                              <a:solidFill>
                                                <a:schemeClr val="tx1"/>
                                              </a:solidFill>
                                              <a:latin typeface="Cambria Math" panose="02040503050406030204" pitchFamily="18" charset="0"/>
                                              <a:cs typeface="Times New Roman" panose="02020603050405020304" pitchFamily="18" charset="0"/>
                                            </a:rPr>
                                            <m:t>𝑖</m:t>
                                          </m:r>
                                        </m:sub>
                                      </m:sSub>
                                      <m:r>
                                        <a:rPr lang="en-US" sz="2700" i="1">
                                          <a:solidFill>
                                            <a:schemeClr val="tx1"/>
                                          </a:solidFill>
                                          <a:latin typeface="Cambria Math" panose="02040503050406030204" pitchFamily="18" charset="0"/>
                                          <a:cs typeface="Times New Roman" panose="02020603050405020304" pitchFamily="18" charset="0"/>
                                        </a:rPr>
                                        <m:t>−1</m:t>
                                      </m:r>
                                    </m:sup>
                                    <m:e>
                                      <m:sSup>
                                        <m:sSupPr>
                                          <m:ctrlPr>
                                            <a:rPr lang="en-US" sz="2700" b="0" i="1" smtClean="0">
                                              <a:solidFill>
                                                <a:schemeClr val="tx1"/>
                                              </a:solidFill>
                                              <a:latin typeface="Cambria Math" panose="02040503050406030204" pitchFamily="18" charset="0"/>
                                              <a:cs typeface="Times New Roman" panose="02020603050405020304" pitchFamily="18" charset="0"/>
                                            </a:rPr>
                                          </m:ctrlPr>
                                        </m:sSupPr>
                                        <m:e>
                                          <m:d>
                                            <m:dPr>
                                              <m:ctrlPr>
                                                <a:rPr lang="en-US" sz="2700" b="0" i="1" smtClean="0">
                                                  <a:solidFill>
                                                    <a:schemeClr val="tx1"/>
                                                  </a:solidFill>
                                                  <a:latin typeface="Cambria Math" panose="02040503050406030204" pitchFamily="18" charset="0"/>
                                                  <a:cs typeface="Times New Roman" panose="02020603050405020304" pitchFamily="18" charset="0"/>
                                                </a:rPr>
                                              </m:ctrlPr>
                                            </m:dPr>
                                            <m:e>
                                              <m:f>
                                                <m:fPr>
                                                  <m:ctrlPr>
                                                    <a:rPr lang="en-US" sz="2700" i="1">
                                                      <a:solidFill>
                                                        <a:schemeClr val="tx1"/>
                                                      </a:solidFill>
                                                      <a:latin typeface="Cambria Math" panose="02040503050406030204" pitchFamily="18" charset="0"/>
                                                      <a:cs typeface="Times New Roman" panose="02020603050405020304" pitchFamily="18" charset="0"/>
                                                    </a:rPr>
                                                  </m:ctrlPr>
                                                </m:fPr>
                                                <m:num>
                                                  <m:r>
                                                    <a:rPr lang="en-US" sz="2700" i="1">
                                                      <a:solidFill>
                                                        <a:schemeClr val="tx1"/>
                                                      </a:solidFill>
                                                      <a:latin typeface="Cambria Math" panose="02040503050406030204" pitchFamily="18" charset="0"/>
                                                      <a:cs typeface="Times New Roman" panose="02020603050405020304" pitchFamily="18" charset="0"/>
                                                    </a:rPr>
                                                    <m:t>1</m:t>
                                                  </m:r>
                                                </m:num>
                                                <m:den>
                                                  <m:r>
                                                    <a:rPr lang="en-US" sz="2700" i="1">
                                                      <a:solidFill>
                                                        <a:schemeClr val="tx1"/>
                                                      </a:solidFill>
                                                      <a:latin typeface="Cambria Math" panose="02040503050406030204" pitchFamily="18" charset="0"/>
                                                      <a:cs typeface="Times New Roman" panose="02020603050405020304" pitchFamily="18" charset="0"/>
                                                    </a:rPr>
                                                    <m:t>2</m:t>
                                                  </m:r>
                                                  <m:sSub>
                                                    <m:sSubPr>
                                                      <m:ctrlPr>
                                                        <a:rPr lang="en-US" sz="2700" i="1">
                                                          <a:solidFill>
                                                            <a:schemeClr val="tx1"/>
                                                          </a:solidFill>
                                                          <a:latin typeface="Cambria Math" panose="02040503050406030204" pitchFamily="18" charset="0"/>
                                                          <a:cs typeface="Times New Roman" panose="02020603050405020304" pitchFamily="18" charset="0"/>
                                                        </a:rPr>
                                                      </m:ctrlPr>
                                                    </m:sSubPr>
                                                    <m:e>
                                                      <m:r>
                                                        <a:rPr lang="en-US" sz="2700" i="1">
                                                          <a:solidFill>
                                                            <a:schemeClr val="tx1"/>
                                                          </a:solidFill>
                                                          <a:latin typeface="Cambria Math" panose="02040503050406030204" pitchFamily="18" charset="0"/>
                                                          <a:cs typeface="Times New Roman" panose="02020603050405020304" pitchFamily="18" charset="0"/>
                                                        </a:rPr>
                                                        <m:t>𝐹</m:t>
                                                      </m:r>
                                                    </m:e>
                                                    <m:sub>
                                                      <m:r>
                                                        <a:rPr lang="en-US" sz="2700" i="1">
                                                          <a:solidFill>
                                                            <a:schemeClr val="tx1"/>
                                                          </a:solidFill>
                                                          <a:latin typeface="Cambria Math" panose="02040503050406030204" pitchFamily="18" charset="0"/>
                                                          <a:cs typeface="Times New Roman" panose="02020603050405020304" pitchFamily="18" charset="0"/>
                                                        </a:rPr>
                                                        <m:t>𝑖</m:t>
                                                      </m:r>
                                                      <m:r>
                                                        <a:rPr lang="en-US" sz="2700" i="1">
                                                          <a:solidFill>
                                                            <a:schemeClr val="tx1"/>
                                                          </a:solidFill>
                                                          <a:latin typeface="Cambria Math" panose="02040503050406030204" pitchFamily="18" charset="0"/>
                                                          <a:cs typeface="Times New Roman" panose="02020603050405020304" pitchFamily="18" charset="0"/>
                                                        </a:rPr>
                                                        <m:t>+1</m:t>
                                                      </m:r>
                                                    </m:sub>
                                                  </m:sSub>
                                                  <m:r>
                                                    <a:rPr lang="en-US" sz="2700" i="1">
                                                      <a:solidFill>
                                                        <a:schemeClr val="tx1"/>
                                                      </a:solidFill>
                                                      <a:latin typeface="Cambria Math" panose="02040503050406030204" pitchFamily="18" charset="0"/>
                                                      <a:cs typeface="Times New Roman" panose="02020603050405020304" pitchFamily="18" charset="0"/>
                                                    </a:rPr>
                                                    <m:t>+2</m:t>
                                                  </m:r>
                                                  <m:r>
                                                    <a:rPr lang="en-US" sz="2700" i="1">
                                                      <a:solidFill>
                                                        <a:schemeClr val="tx1"/>
                                                      </a:solidFill>
                                                      <a:latin typeface="Cambria Math" panose="02040503050406030204" pitchFamily="18" charset="0"/>
                                                      <a:cs typeface="Times New Roman" panose="02020603050405020304" pitchFamily="18" charset="0"/>
                                                    </a:rPr>
                                                    <m:t>𝑛</m:t>
                                                  </m:r>
                                                </m:den>
                                              </m:f>
                                            </m:e>
                                          </m:d>
                                        </m:e>
                                        <m:sup>
                                          <m:r>
                                            <a:rPr lang="en-US" sz="2700" b="0" i="1" smtClean="0">
                                              <a:solidFill>
                                                <a:schemeClr val="tx1"/>
                                              </a:solidFill>
                                              <a:latin typeface="Cambria Math" panose="02040503050406030204" pitchFamily="18" charset="0"/>
                                              <a:cs typeface="Times New Roman" panose="02020603050405020304" pitchFamily="18" charset="0"/>
                                            </a:rPr>
                                            <m:t>𝑠</m:t>
                                          </m:r>
                                        </m:sup>
                                      </m:sSup>
                                    </m:e>
                                  </m:nary>
                                </m:e>
                              </m:nary>
                            </m:e>
                          </m:d>
                        </m:e>
                      </m:nary>
                    </m:oMath>
                  </m:oMathPara>
                </a14:m>
                <a:endParaRPr lang="en-US" sz="2800" i="1" dirty="0">
                  <a:solidFill>
                    <a:srgbClr val="FF0000"/>
                  </a:solidFill>
                  <a:latin typeface="Cambria Math" panose="020405030504060302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800" i="1">
                              <a:solidFill>
                                <a:srgbClr val="FFC000"/>
                              </a:solidFill>
                              <a:latin typeface="Cambria Math" panose="02040503050406030204" pitchFamily="18" charset="0"/>
                              <a:cs typeface="Times New Roman" panose="02020603050405020304" pitchFamily="18" charset="0"/>
                            </a:rPr>
                          </m:ctrlPr>
                        </m:sSubPr>
                        <m:e>
                          <m:r>
                            <a:rPr lang="en-US" sz="2800" b="0" i="1" smtClean="0">
                              <a:solidFill>
                                <a:srgbClr val="FFC000"/>
                              </a:solidFill>
                              <a:latin typeface="Cambria Math" panose="02040503050406030204" pitchFamily="18" charset="0"/>
                              <a:cs typeface="Times New Roman" panose="02020603050405020304" pitchFamily="18" charset="0"/>
                            </a:rPr>
                            <m:t>𝑃</m:t>
                          </m:r>
                        </m:e>
                        <m:sub>
                          <m:r>
                            <a:rPr lang="en-US" sz="2800" i="1" smtClean="0">
                              <a:solidFill>
                                <a:srgbClr val="FFC000"/>
                              </a:solidFill>
                              <a:latin typeface="Cambria Math" panose="02040503050406030204" pitchFamily="18" charset="0"/>
                              <a:cs typeface="Times New Roman" panose="02020603050405020304" pitchFamily="18" charset="0"/>
                            </a:rPr>
                            <m:t>𝐶</m:t>
                          </m:r>
                          <m:r>
                            <a:rPr lang="en-US" sz="2800" i="1">
                              <a:solidFill>
                                <a:srgbClr val="FFC000"/>
                              </a:solidFill>
                              <a:latin typeface="Cambria Math" panose="02040503050406030204" pitchFamily="18" charset="0"/>
                              <a:cs typeface="Times New Roman" panose="02020603050405020304" pitchFamily="18" charset="0"/>
                            </a:rPr>
                            <m:t>𝐹</m:t>
                          </m:r>
                        </m:sub>
                      </m:sSub>
                      <m:r>
                        <a:rPr lang="en-US" sz="2800" i="1">
                          <a:solidFill>
                            <a:schemeClr val="tx1"/>
                          </a:solidFill>
                          <a:latin typeface="Cambria Math" panose="02040503050406030204" pitchFamily="18" charset="0"/>
                          <a:cs typeface="Times New Roman" panose="02020603050405020304" pitchFamily="18" charset="0"/>
                        </a:rPr>
                        <m:t>= </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r>
                            <a:rPr lang="en-US" sz="2800" i="1">
                              <a:solidFill>
                                <a:schemeClr val="tx1"/>
                              </a:solidFill>
                              <a:latin typeface="Cambria Math" panose="02040503050406030204" pitchFamily="18" charset="0"/>
                              <a:cs typeface="Times New Roman" panose="02020603050405020304" pitchFamily="18" charset="0"/>
                            </a:rPr>
                            <m:t>1</m:t>
                          </m:r>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2</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3</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4</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i="1">
                                  <a:solidFill>
                                    <a:schemeClr val="tx1"/>
                                  </a:solidFill>
                                  <a:latin typeface="Cambria Math" panose="02040503050406030204" pitchFamily="18" charset="0"/>
                                  <a:cs typeface="Times New Roman" panose="02020603050405020304" pitchFamily="18" charset="0"/>
                                </a:rPr>
                              </m:ctrlPr>
                            </m:dPr>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5</m:t>
                                  </m:r>
                                </m:den>
                              </m:f>
                              <m:r>
                                <a:rPr lang="en-US" sz="2800" i="1">
                                  <a:solidFill>
                                    <a:schemeClr val="tx1"/>
                                  </a:solidFill>
                                  <a:latin typeface="Cambria Math" panose="02040503050406030204" pitchFamily="18" charset="0"/>
                                  <a:cs typeface="Times New Roman" panose="02020603050405020304" pitchFamily="18" charset="0"/>
                                </a:rPr>
                                <m:t>+</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6</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i="1">
                                  <a:solidFill>
                                    <a:schemeClr val="tx1"/>
                                  </a:solidFill>
                                  <a:latin typeface="Cambria Math" panose="02040503050406030204" pitchFamily="18" charset="0"/>
                                  <a:cs typeface="Times New Roman" panose="02020603050405020304" pitchFamily="18" charset="0"/>
                                </a:rPr>
                              </m:ctrlPr>
                            </m:dPr>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7</m:t>
                                  </m:r>
                                </m:den>
                              </m:f>
                              <m:r>
                                <a:rPr lang="en-US" sz="2800" i="1">
                                  <a:solidFill>
                                    <a:schemeClr val="tx1"/>
                                  </a:solidFill>
                                  <a:latin typeface="Cambria Math" panose="02040503050406030204" pitchFamily="18" charset="0"/>
                                  <a:cs typeface="Times New Roman" panose="02020603050405020304" pitchFamily="18" charset="0"/>
                                </a:rPr>
                                <m:t>+</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8</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𝑖</m:t>
                              </m:r>
                              <m:r>
                                <a:rPr lang="en-US" sz="2800" i="1">
                                  <a:solidFill>
                                    <a:schemeClr val="tx1"/>
                                  </a:solidFill>
                                  <a:latin typeface="Cambria Math" panose="02040503050406030204" pitchFamily="18" charset="0"/>
                                  <a:cs typeface="Times New Roman" panose="02020603050405020304" pitchFamily="18" charset="0"/>
                                </a:rPr>
                                <m:t>=1</m:t>
                              </m:r>
                            </m:sub>
                            <m:sup>
                              <m:r>
                                <a:rPr lang="en-US" sz="2800" i="1">
                                  <a:solidFill>
                                    <a:schemeClr val="tx1"/>
                                  </a:solidFill>
                                  <a:latin typeface="Cambria Math" panose="02040503050406030204" pitchFamily="18" charset="0"/>
                                  <a:cs typeface="Times New Roman" panose="02020603050405020304" pitchFamily="18" charset="0"/>
                                </a:rPr>
                                <m:t>∞</m:t>
                              </m:r>
                            </m:sup>
                            <m:e>
                              <m:r>
                                <a:rPr lang="en-US" sz="2800" i="1">
                                  <a:solidFill>
                                    <a:schemeClr val="tx1"/>
                                  </a:solidFill>
                                  <a:latin typeface="Cambria Math" panose="02040503050406030204" pitchFamily="18" charset="0"/>
                                  <a:cs typeface="Times New Roman" panose="02020603050405020304" pitchFamily="18" charset="0"/>
                                </a:rPr>
                                <m:t> </m:t>
                              </m:r>
                              <m:d>
                                <m:dPr>
                                  <m:ctrlPr>
                                    <a:rPr lang="en-US" sz="2800" i="1">
                                      <a:solidFill>
                                        <a:schemeClr val="tx1"/>
                                      </a:solidFill>
                                      <a:latin typeface="Cambria Math" panose="02040503050406030204" pitchFamily="18" charset="0"/>
                                      <a:cs typeface="Times New Roman" panose="02020603050405020304" pitchFamily="18" charset="0"/>
                                    </a:rPr>
                                  </m:ctrlPr>
                                </m:dPr>
                                <m:e>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𝑚</m:t>
                                      </m:r>
                                      <m:r>
                                        <a:rPr lang="en-US" sz="2800" i="1">
                                          <a:solidFill>
                                            <a:schemeClr val="tx1"/>
                                          </a:solidFill>
                                          <a:latin typeface="Cambria Math" panose="02040503050406030204" pitchFamily="18" charset="0"/>
                                          <a:cs typeface="Times New Roman" panose="02020603050405020304" pitchFamily="18" charset="0"/>
                                        </a:rPr>
                                        <m:t>=2</m:t>
                                      </m:r>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i="1">
                                              <a:solidFill>
                                                <a:schemeClr val="tx1"/>
                                              </a:solidFill>
                                              <a:latin typeface="Cambria Math" panose="02040503050406030204" pitchFamily="18" charset="0"/>
                                              <a:cs typeface="Times New Roman" panose="02020603050405020304" pitchFamily="18" charset="0"/>
                                            </a:rPr>
                                            <m:t>𝐹</m:t>
                                          </m:r>
                                        </m:e>
                                        <m:sub>
                                          <m:r>
                                            <a:rPr lang="en-US" sz="2800" i="1">
                                              <a:solidFill>
                                                <a:schemeClr val="tx1"/>
                                              </a:solidFill>
                                              <a:latin typeface="Cambria Math" panose="02040503050406030204" pitchFamily="18" charset="0"/>
                                              <a:cs typeface="Times New Roman" panose="02020603050405020304" pitchFamily="18" charset="0"/>
                                            </a:rPr>
                                            <m:t>𝑖</m:t>
                                          </m:r>
                                        </m:sub>
                                      </m:sSub>
                                      <m:r>
                                        <a:rPr lang="en-US" sz="2800" i="1">
                                          <a:solidFill>
                                            <a:schemeClr val="tx1"/>
                                          </a:solidFill>
                                          <a:latin typeface="Cambria Math" panose="02040503050406030204" pitchFamily="18" charset="0"/>
                                          <a:cs typeface="Times New Roman" panose="02020603050405020304" pitchFamily="18" charset="0"/>
                                        </a:rPr>
                                        <m:t>−1</m:t>
                                      </m:r>
                                    </m:sub>
                                    <m:sup>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i="1">
                                              <a:solidFill>
                                                <a:schemeClr val="tx1"/>
                                              </a:solidFill>
                                              <a:latin typeface="Cambria Math" panose="02040503050406030204" pitchFamily="18" charset="0"/>
                                              <a:cs typeface="Times New Roman" panose="02020603050405020304" pitchFamily="18" charset="0"/>
                                            </a:rPr>
                                            <m:t>𝐹</m:t>
                                          </m:r>
                                        </m:e>
                                        <m:sub>
                                          <m:r>
                                            <a:rPr lang="en-US" sz="2800" i="1">
                                              <a:solidFill>
                                                <a:schemeClr val="tx1"/>
                                              </a:solidFill>
                                              <a:latin typeface="Cambria Math" panose="02040503050406030204" pitchFamily="18" charset="0"/>
                                              <a:cs typeface="Times New Roman" panose="02020603050405020304" pitchFamily="18" charset="0"/>
                                            </a:rPr>
                                            <m:t>𝑖</m:t>
                                          </m:r>
                                          <m:r>
                                            <a:rPr lang="en-US" sz="2800" i="1">
                                              <a:solidFill>
                                                <a:schemeClr val="tx1"/>
                                              </a:solidFill>
                                              <a:latin typeface="Cambria Math" panose="02040503050406030204" pitchFamily="18" charset="0"/>
                                              <a:cs typeface="Times New Roman" panose="02020603050405020304" pitchFamily="18" charset="0"/>
                                            </a:rPr>
                                            <m:t>+2</m:t>
                                          </m:r>
                                        </m:sub>
                                      </m:sSub>
                                      <m:r>
                                        <a:rPr lang="en-US" sz="2800" i="1">
                                          <a:solidFill>
                                            <a:schemeClr val="tx1"/>
                                          </a:solidFill>
                                          <a:latin typeface="Cambria Math" panose="02040503050406030204" pitchFamily="18" charset="0"/>
                                          <a:cs typeface="Times New Roman" panose="02020603050405020304" pitchFamily="18" charset="0"/>
                                        </a:rPr>
                                        <m:t> −2</m:t>
                                      </m:r>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𝑚</m:t>
                                          </m:r>
                                        </m:den>
                                      </m:f>
                                      <m:r>
                                        <a:rPr lang="en-US" sz="2800" i="1">
                                          <a:solidFill>
                                            <a:schemeClr val="tx1"/>
                                          </a:solidFill>
                                          <a:latin typeface="Cambria Math" panose="02040503050406030204" pitchFamily="18" charset="0"/>
                                          <a:cs typeface="Times New Roman" panose="02020603050405020304" pitchFamily="18" charset="0"/>
                                        </a:rPr>
                                        <m:t>−</m:t>
                                      </m:r>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m:t>
                                          </m:r>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i="1">
                                                  <a:solidFill>
                                                    <a:schemeClr val="tx1"/>
                                                  </a:solidFill>
                                                  <a:latin typeface="Cambria Math" panose="02040503050406030204" pitchFamily="18" charset="0"/>
                                                  <a:cs typeface="Times New Roman" panose="02020603050405020304" pitchFamily="18" charset="0"/>
                                                </a:rPr>
                                                <m:t>𝐹</m:t>
                                              </m:r>
                                            </m:e>
                                            <m:sub>
                                              <m:r>
                                                <a:rPr lang="en-US" sz="2800" i="1">
                                                  <a:solidFill>
                                                    <a:schemeClr val="tx1"/>
                                                  </a:solidFill>
                                                  <a:latin typeface="Cambria Math" panose="02040503050406030204" pitchFamily="18" charset="0"/>
                                                  <a:cs typeface="Times New Roman" panose="02020603050405020304" pitchFamily="18" charset="0"/>
                                                </a:rPr>
                                                <m:t>𝑖</m:t>
                                              </m:r>
                                              <m:r>
                                                <a:rPr lang="en-US" sz="2800" i="1">
                                                  <a:solidFill>
                                                    <a:schemeClr val="tx1"/>
                                                  </a:solidFill>
                                                  <a:latin typeface="Cambria Math" panose="02040503050406030204" pitchFamily="18" charset="0"/>
                                                  <a:cs typeface="Times New Roman" panose="02020603050405020304" pitchFamily="18" charset="0"/>
                                                </a:rPr>
                                                <m:t>+2</m:t>
                                              </m:r>
                                            </m:sub>
                                          </m:sSub>
                                          <m:r>
                                            <a:rPr lang="en-US" sz="2800" i="1">
                                              <a:solidFill>
                                                <a:schemeClr val="tx1"/>
                                              </a:solidFill>
                                              <a:latin typeface="Cambria Math" panose="02040503050406030204" pitchFamily="18" charset="0"/>
                                              <a:cs typeface="Times New Roman" panose="02020603050405020304" pitchFamily="18" charset="0"/>
                                            </a:rPr>
                                            <m:t>−1</m:t>
                                          </m:r>
                                        </m:sub>
                                        <m:sup>
                                          <m:r>
                                            <a:rPr lang="en-US" sz="2800" i="1">
                                              <a:solidFill>
                                                <a:schemeClr val="tx1"/>
                                              </a:solidFill>
                                              <a:latin typeface="Cambria Math" panose="02040503050406030204" pitchFamily="18" charset="0"/>
                                              <a:cs typeface="Times New Roman" panose="02020603050405020304" pitchFamily="18" charset="0"/>
                                            </a:rPr>
                                            <m:t>2</m:t>
                                          </m:r>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i="1">
                                                  <a:solidFill>
                                                    <a:schemeClr val="tx1"/>
                                                  </a:solidFill>
                                                  <a:latin typeface="Cambria Math" panose="02040503050406030204" pitchFamily="18" charset="0"/>
                                                  <a:cs typeface="Times New Roman" panose="02020603050405020304" pitchFamily="18" charset="0"/>
                                                </a:rPr>
                                                <m:t>𝐹</m:t>
                                              </m:r>
                                            </m:e>
                                            <m:sub>
                                              <m:r>
                                                <a:rPr lang="en-US" sz="2800" i="1">
                                                  <a:solidFill>
                                                    <a:schemeClr val="tx1"/>
                                                  </a:solidFill>
                                                  <a:latin typeface="Cambria Math" panose="02040503050406030204" pitchFamily="18" charset="0"/>
                                                  <a:cs typeface="Times New Roman" panose="02020603050405020304" pitchFamily="18" charset="0"/>
                                                </a:rPr>
                                                <m:t>𝑖</m:t>
                                              </m:r>
                                              <m:r>
                                                <a:rPr lang="en-US" sz="2800" i="1">
                                                  <a:solidFill>
                                                    <a:schemeClr val="tx1"/>
                                                  </a:solidFill>
                                                  <a:latin typeface="Cambria Math" panose="02040503050406030204" pitchFamily="18" charset="0"/>
                                                  <a:cs typeface="Times New Roman" panose="02020603050405020304" pitchFamily="18" charset="0"/>
                                                </a:rPr>
                                                <m:t>+1</m:t>
                                              </m:r>
                                            </m:sub>
                                          </m:sSub>
                                          <m:r>
                                            <a:rPr lang="en-US" sz="2800" i="1">
                                              <a:solidFill>
                                                <a:schemeClr val="tx1"/>
                                              </a:solidFill>
                                              <a:latin typeface="Cambria Math" panose="02040503050406030204" pitchFamily="18" charset="0"/>
                                              <a:cs typeface="Times New Roman" panose="02020603050405020304" pitchFamily="18" charset="0"/>
                                            </a:rPr>
                                            <m:t>−2</m:t>
                                          </m:r>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𝑛</m:t>
                                              </m:r>
                                            </m:den>
                                          </m:f>
                                        </m:e>
                                      </m:nary>
                                    </m:e>
                                  </m:nary>
                                </m:e>
                              </m:d>
                            </m:e>
                          </m:nary>
                        </m:e>
                        <m:sup>
                          <m:r>
                            <a:rPr lang="en-US" sz="2800" b="0" i="1" smtClean="0">
                              <a:solidFill>
                                <a:schemeClr val="tx1"/>
                              </a:solidFill>
                              <a:latin typeface="Cambria Math" panose="02040503050406030204" pitchFamily="18" charset="0"/>
                              <a:cs typeface="Times New Roman" panose="02020603050405020304" pitchFamily="18" charset="0"/>
                            </a:rPr>
                            <m:t>𝑠</m:t>
                          </m:r>
                        </m:sup>
                      </m:sSup>
                    </m:oMath>
                  </m:oMathPara>
                </a14:m>
                <a:endParaRPr lang="en-US" sz="2800" dirty="0">
                  <a:solidFill>
                    <a:srgbClr val="FFC000"/>
                  </a:solidFill>
                  <a:latin typeface="Times New Roman" panose="020206030504050203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sSub>
                        <m:sSubPr>
                          <m:ctrlPr>
                            <a:rPr lang="en-US" sz="2800" i="1" smtClean="0">
                              <a:solidFill>
                                <a:srgbClr val="00B050"/>
                              </a:solidFill>
                              <a:latin typeface="Cambria Math" panose="02040503050406030204" pitchFamily="18" charset="0"/>
                              <a:cs typeface="Times New Roman" panose="02020603050405020304" pitchFamily="18" charset="0"/>
                            </a:rPr>
                          </m:ctrlPr>
                        </m:sSubPr>
                        <m:e>
                          <m:r>
                            <a:rPr lang="en-US" sz="2800" b="0" i="1" smtClean="0">
                              <a:solidFill>
                                <a:srgbClr val="00B050"/>
                              </a:solidFill>
                              <a:latin typeface="Cambria Math" panose="02040503050406030204" pitchFamily="18" charset="0"/>
                              <a:cs typeface="Times New Roman" panose="02020603050405020304" pitchFamily="18" charset="0"/>
                            </a:rPr>
                            <m:t>𝑃</m:t>
                          </m:r>
                        </m:e>
                        <m:sub>
                          <m:r>
                            <a:rPr lang="en-US" sz="2800" b="0" i="1" smtClean="0">
                              <a:solidFill>
                                <a:srgbClr val="00B050"/>
                              </a:solidFill>
                              <a:latin typeface="Cambria Math" panose="02040503050406030204" pitchFamily="18" charset="0"/>
                              <a:cs typeface="Times New Roman" panose="02020603050405020304" pitchFamily="18" charset="0"/>
                            </a:rPr>
                            <m:t>𝑃𝑇</m:t>
                          </m:r>
                        </m:sub>
                      </m:sSub>
                      <m:r>
                        <a:rPr lang="en-US" sz="2800" b="0" i="1" smtClean="0">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r>
                            <a:rPr lang="en-US" sz="2800" b="0" i="1" smtClean="0">
                              <a:solidFill>
                                <a:schemeClr val="tx1"/>
                              </a:solidFill>
                              <a:latin typeface="Cambria Math" panose="02040503050406030204" pitchFamily="18" charset="0"/>
                              <a:cs typeface="Times New Roman" panose="02020603050405020304" pitchFamily="18" charset="0"/>
                            </a:rPr>
                            <m:t>1</m:t>
                          </m:r>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b="0" i="1" smtClean="0">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b="0" i="1" smtClean="0">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3</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5</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7</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b="0" i="1" smtClean="0">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4</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6</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8</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b="0" i="1" smtClean="0">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9</m:t>
                                  </m:r>
                                </m:den>
                              </m:f>
                              <m:r>
                                <a:rPr lang="en-US" sz="2800" b="0" i="1" smtClean="0">
                                  <a:solidFill>
                                    <a:schemeClr val="tx1"/>
                                  </a:solidFill>
                                  <a:latin typeface="Cambria Math" panose="02040503050406030204" pitchFamily="18" charset="0"/>
                                  <a:cs typeface="Times New Roman" panose="02020603050405020304" pitchFamily="18" charset="0"/>
                                </a:rPr>
                                <m:t>+ …+</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19</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b="0" i="1" smtClean="0">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10</m:t>
                                  </m:r>
                                </m:den>
                              </m:f>
                              <m:r>
                                <a:rPr lang="en-US" sz="2800" b="0" i="1" smtClean="0">
                                  <a:solidFill>
                                    <a:schemeClr val="tx1"/>
                                  </a:solidFill>
                                  <a:latin typeface="Cambria Math" panose="02040503050406030204" pitchFamily="18" charset="0"/>
                                  <a:cs typeface="Times New Roman" panose="02020603050405020304" pitchFamily="18" charset="0"/>
                                </a:rPr>
                                <m:t>+ …+</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20</m:t>
                                  </m:r>
                                </m:den>
                              </m:f>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b="0" i="1" smtClean="0">
                          <a:solidFill>
                            <a:schemeClr val="tx1"/>
                          </a:solidFill>
                          <a:latin typeface="Cambria Math" panose="02040503050406030204" pitchFamily="18" charset="0"/>
                          <a:cs typeface="Times New Roman" panose="02020603050405020304" pitchFamily="18" charset="0"/>
                        </a:rPr>
                        <m:t>+</m:t>
                      </m:r>
                      <m:r>
                        <a:rPr lang="en-US" sz="2800" i="1">
                          <a:solidFill>
                            <a:schemeClr val="tx1"/>
                          </a:solidFill>
                          <a:latin typeface="Cambria Math" panose="02040503050406030204" pitchFamily="18" charset="0"/>
                          <a:cs typeface="Times New Roman" panose="02020603050405020304" pitchFamily="18" charset="0"/>
                        </a:rPr>
                        <m:t>…</m:t>
                      </m:r>
                    </m:oMath>
                  </m:oMathPara>
                </a14:m>
                <a:endParaRPr lang="en-US" sz="28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cs typeface="Times New Roman" panose="02020603050405020304" pitchFamily="18" charset="0"/>
                        </a:rPr>
                        <m:t>=</m:t>
                      </m:r>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sub>
                        <m:sup>
                          <m:r>
                            <a:rPr lang="en-US" sz="2800" i="1">
                              <a:solidFill>
                                <a:schemeClr val="tx1"/>
                              </a:solidFill>
                              <a:latin typeface="Cambria Math" panose="02040503050406030204" pitchFamily="18" charset="0"/>
                              <a:cs typeface="Times New Roman" panose="02020603050405020304" pitchFamily="18" charset="0"/>
                            </a:rPr>
                            <m:t>∞</m:t>
                          </m:r>
                        </m:sup>
                        <m:e>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=1</m:t>
                                      </m:r>
                                    </m:sub>
                                    <m:sup>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2</m:t>
                                          </m:r>
                                        </m:den>
                                      </m:f>
                                      <m:r>
                                        <a:rPr lang="en-US" sz="2800" i="1">
                                          <a:solidFill>
                                            <a:schemeClr val="tx1"/>
                                          </a:solidFill>
                                          <a:latin typeface="Cambria Math" panose="02040503050406030204" pitchFamily="18" charset="0"/>
                                          <a:cs typeface="Times New Roman" panose="02020603050405020304" pitchFamily="18" charset="0"/>
                                        </a:rPr>
                                        <m:t>𝑘</m:t>
                                      </m:r>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2</m:t>
                                          </m:r>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−1+</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3</m:t>
                                              </m:r>
                                            </m:den>
                                          </m:f>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r>
                                            <a:rPr lang="en-US" sz="2800" i="1">
                                              <a:solidFill>
                                                <a:schemeClr val="tx1"/>
                                              </a:solidFill>
                                              <a:latin typeface="Cambria Math" panose="02040503050406030204" pitchFamily="18" charset="0"/>
                                              <a:cs typeface="Times New Roman" panose="02020603050405020304" pitchFamily="18" charset="0"/>
                                            </a:rPr>
                                            <m:t>𝑘</m:t>
                                          </m:r>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den>
                                      </m:f>
                                    </m:e>
                                  </m:nary>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=1</m:t>
                                      </m:r>
                                    </m:sub>
                                    <m:sup>
                                      <m:f>
                                        <m:fPr>
                                          <m:ctrlPr>
                                            <a:rPr lang="en-US" sz="2800" b="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m:t>
                                      </m:r>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2</m:t>
                                          </m:r>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3</m:t>
                                              </m:r>
                                            </m:den>
                                          </m:f>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r>
                                            <a:rPr lang="en-US" sz="2800" i="1">
                                              <a:solidFill>
                                                <a:schemeClr val="tx1"/>
                                              </a:solidFill>
                                              <a:latin typeface="Cambria Math" panose="02040503050406030204" pitchFamily="18" charset="0"/>
                                              <a:cs typeface="Times New Roman" panose="02020603050405020304" pitchFamily="18" charset="0"/>
                                            </a:rPr>
                                            <m:t>𝑘</m:t>
                                          </m:r>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den>
                                      </m:f>
                                    </m:e>
                                  </m:nary>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e>
                      </m:nary>
                    </m:oMath>
                  </m:oMathPara>
                </a14:m>
                <a:endParaRPr lang="en-US" sz="28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𝑃</m:t>
                          </m:r>
                        </m:e>
                        <m:sub>
                          <m:r>
                            <a:rPr lang="en-US" sz="2800" b="0" i="1" smtClean="0">
                              <a:solidFill>
                                <a:srgbClr val="0070C0"/>
                              </a:solidFill>
                              <a:latin typeface="Cambria Math" panose="02040503050406030204" pitchFamily="18" charset="0"/>
                              <a:cs typeface="Times New Roman" panose="02020603050405020304" pitchFamily="18" charset="0"/>
                            </a:rPr>
                            <m:t>𝐶𝑇</m:t>
                          </m:r>
                        </m:sub>
                      </m:sSub>
                      <m:r>
                        <a:rPr lang="en-US" sz="2800" b="0" i="1" smtClean="0">
                          <a:solidFill>
                            <a:schemeClr val="tx1"/>
                          </a:solidFill>
                          <a:latin typeface="Cambria Math" panose="02040503050406030204" pitchFamily="18" charset="0"/>
                          <a:cs typeface="Times New Roman" panose="02020603050405020304" pitchFamily="18" charset="0"/>
                        </a:rPr>
                        <m:t>=1−</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r>
                        <a:rPr lang="en-US" sz="2800" b="0" i="1" smtClean="0">
                          <a:solidFill>
                            <a:schemeClr val="tx1"/>
                          </a:solidFill>
                          <a:latin typeface="Cambria Math" panose="02040503050406030204" pitchFamily="18" charset="0"/>
                          <a:cs typeface="Times New Roman" panose="02020603050405020304" pitchFamily="18" charset="0"/>
                        </a:rPr>
                        <m:t>+</m:t>
                      </m:r>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3</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4</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5</m:t>
                              </m:r>
                            </m:den>
                          </m:f>
                        </m:e>
                      </m:d>
                      <m:r>
                        <a:rPr lang="en-US" sz="2800" b="0" i="1" smtClean="0">
                          <a:solidFill>
                            <a:schemeClr val="tx1"/>
                          </a:solidFill>
                          <a:latin typeface="Cambria Math" panose="02040503050406030204" pitchFamily="18" charset="0"/>
                          <a:cs typeface="Times New Roman" panose="02020603050405020304" pitchFamily="18" charset="0"/>
                        </a:rPr>
                        <m:t>−</m:t>
                      </m:r>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6</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7</m:t>
                              </m:r>
                            </m:den>
                          </m:f>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8</m:t>
                              </m:r>
                            </m:den>
                          </m:f>
                        </m:e>
                      </m:d>
                      <m:r>
                        <a:rPr lang="en-US" sz="2800" b="0" i="1" smtClean="0">
                          <a:solidFill>
                            <a:schemeClr val="tx1"/>
                          </a:solidFill>
                          <a:latin typeface="Cambria Math" panose="02040503050406030204" pitchFamily="18" charset="0"/>
                          <a:cs typeface="Times New Roman" panose="02020603050405020304" pitchFamily="18" charset="0"/>
                        </a:rPr>
                        <m:t>+</m:t>
                      </m:r>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9</m:t>
                              </m:r>
                            </m:den>
                          </m:f>
                          <m:r>
                            <a:rPr lang="en-US" sz="2800" b="0" i="1" smtClean="0">
                              <a:solidFill>
                                <a:schemeClr val="tx1"/>
                              </a:solidFill>
                              <a:latin typeface="Cambria Math" panose="02040503050406030204" pitchFamily="18" charset="0"/>
                              <a:cs typeface="Times New Roman" panose="02020603050405020304" pitchFamily="18" charset="0"/>
                            </a:rPr>
                            <m:t>+ …+</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14</m:t>
                              </m:r>
                            </m:den>
                          </m:f>
                        </m:e>
                      </m:d>
                      <m:r>
                        <a:rPr lang="en-US" sz="2800" b="0" i="1" smtClean="0">
                          <a:solidFill>
                            <a:schemeClr val="tx1"/>
                          </a:solidFill>
                          <a:latin typeface="Cambria Math" panose="02040503050406030204" pitchFamily="18" charset="0"/>
                          <a:cs typeface="Times New Roman" panose="02020603050405020304" pitchFamily="18" charset="0"/>
                        </a:rPr>
                        <m:t>−</m:t>
                      </m:r>
                      <m:d>
                        <m:dPr>
                          <m:ctrlPr>
                            <a:rPr lang="en-US" sz="2800" i="1" smtClean="0">
                              <a:solidFill>
                                <a:schemeClr val="tx1"/>
                              </a:solidFill>
                              <a:latin typeface="Cambria Math" panose="02040503050406030204" pitchFamily="18" charset="0"/>
                              <a:cs typeface="Times New Roman" panose="02020603050405020304" pitchFamily="18" charset="0"/>
                            </a:rPr>
                          </m:ctrlPr>
                        </m:dPr>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15</m:t>
                              </m:r>
                            </m:den>
                          </m:f>
                          <m:r>
                            <a:rPr lang="en-US" sz="2800" b="0" i="1" smtClean="0">
                              <a:solidFill>
                                <a:schemeClr val="tx1"/>
                              </a:solidFill>
                              <a:latin typeface="Cambria Math" panose="02040503050406030204" pitchFamily="18" charset="0"/>
                              <a:cs typeface="Times New Roman" panose="02020603050405020304" pitchFamily="18" charset="0"/>
                            </a:rPr>
                            <m:t>+ …+</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20</m:t>
                              </m:r>
                            </m:den>
                          </m:f>
                        </m:e>
                      </m:d>
                      <m:r>
                        <a:rPr lang="en-US" sz="2800" b="0" i="1" smtClean="0">
                          <a:solidFill>
                            <a:schemeClr val="tx1"/>
                          </a:solidFill>
                          <a:latin typeface="Cambria Math" panose="02040503050406030204" pitchFamily="18" charset="0"/>
                          <a:cs typeface="Times New Roman" panose="02020603050405020304" pitchFamily="18" charset="0"/>
                        </a:rPr>
                        <m:t>+</m:t>
                      </m:r>
                    </m:oMath>
                  </m:oMathPara>
                </a14:m>
                <a:endParaRPr lang="en-US" sz="28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endParaRPr lang="en-US" sz="24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cs typeface="Times New Roman" panose="02020603050405020304" pitchFamily="18" charset="0"/>
                        </a:rPr>
                        <m:t>=</m:t>
                      </m:r>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sub>
                        <m:sup>
                          <m:r>
                            <a:rPr lang="en-US" sz="2800" i="1">
                              <a:solidFill>
                                <a:schemeClr val="tx1"/>
                              </a:solidFill>
                              <a:latin typeface="Cambria Math" panose="02040503050406030204" pitchFamily="18" charset="0"/>
                              <a:cs typeface="Times New Roman" panose="02020603050405020304" pitchFamily="18" charset="0"/>
                            </a:rPr>
                            <m:t>∞</m:t>
                          </m:r>
                        </m:sup>
                        <m:e>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=1</m:t>
                                      </m:r>
                                    </m:sub>
                                    <m:sup>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2</m:t>
                                          </m:r>
                                        </m:den>
                                      </m:f>
                                      <m:r>
                                        <a:rPr lang="en-US" sz="2800" i="1">
                                          <a:solidFill>
                                            <a:schemeClr val="tx1"/>
                                          </a:solidFill>
                                          <a:latin typeface="Cambria Math" panose="02040503050406030204" pitchFamily="18" charset="0"/>
                                          <a:cs typeface="Times New Roman" panose="02020603050405020304" pitchFamily="18" charset="0"/>
                                        </a:rPr>
                                        <m:t>𝑘</m:t>
                                      </m:r>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3</m:t>
                                              </m:r>
                                            </m:den>
                                          </m:f>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m:t>
                                          </m:r>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den>
                                      </m:f>
                                    </m:e>
                                  </m:nary>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r>
                            <a:rPr lang="en-US" sz="2800" i="1">
                              <a:solidFill>
                                <a:schemeClr val="tx1"/>
                              </a:solidFill>
                              <a:latin typeface="Cambria Math" panose="02040503050406030204" pitchFamily="18" charset="0"/>
                              <a:cs typeface="Times New Roman" panose="02020603050405020304" pitchFamily="18" charset="0"/>
                            </a:rPr>
                            <m:t>−</m:t>
                          </m:r>
                          <m:sSup>
                            <m:sSupPr>
                              <m:ctrlPr>
                                <a:rPr lang="en-US" sz="2800" b="0" i="1" smtClean="0">
                                  <a:solidFill>
                                    <a:schemeClr val="tx1"/>
                                  </a:solidFill>
                                  <a:latin typeface="Cambria Math" panose="02040503050406030204" pitchFamily="18" charset="0"/>
                                  <a:cs typeface="Times New Roman" panose="02020603050405020304" pitchFamily="18" charset="0"/>
                                </a:rPr>
                              </m:ctrlPr>
                            </m:sSupPr>
                            <m:e>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=1</m:t>
                                      </m:r>
                                    </m:sub>
                                    <m:sup>
                                      <m:f>
                                        <m:fPr>
                                          <m:ctrlPr>
                                            <a:rPr lang="en-US" sz="2800" b="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m:t>
                                      </m:r>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𝑛</m:t>
                                          </m:r>
                                          <m:r>
                                            <a:rPr lang="en-US" sz="2800" i="1">
                                              <a:solidFill>
                                                <a:schemeClr val="tx1"/>
                                              </a:solidFill>
                                              <a:latin typeface="Cambria Math" panose="02040503050406030204" pitchFamily="18" charset="0"/>
                                              <a:cs typeface="Times New Roman" panose="02020603050405020304" pitchFamily="18" charset="0"/>
                                            </a:rPr>
                                            <m:t>+</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2</m:t>
                                              </m:r>
                                            </m:den>
                                          </m:f>
                                          <m:r>
                                            <a:rPr lang="en-US" sz="2800" i="1">
                                              <a:solidFill>
                                                <a:schemeClr val="tx1"/>
                                              </a:solidFill>
                                              <a:latin typeface="Cambria Math" panose="02040503050406030204" pitchFamily="18" charset="0"/>
                                              <a:cs typeface="Times New Roman" panose="02020603050405020304" pitchFamily="18" charset="0"/>
                                            </a:rPr>
                                            <m:t>𝑘</m:t>
                                          </m:r>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r>
                                            <a:rPr lang="en-US" sz="2800" i="1">
                                              <a:solidFill>
                                                <a:schemeClr val="tx1"/>
                                              </a:solidFill>
                                              <a:latin typeface="Cambria Math" panose="02040503050406030204" pitchFamily="18" charset="0"/>
                                              <a:cs typeface="Times New Roman" panose="02020603050405020304" pitchFamily="18" charset="0"/>
                                            </a:rPr>
                                            <m:t>+</m:t>
                                          </m:r>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i="1">
                                                  <a:solidFill>
                                                    <a:schemeClr val="tx1"/>
                                                  </a:solidFill>
                                                  <a:latin typeface="Cambria Math" panose="02040503050406030204" pitchFamily="18" charset="0"/>
                                                  <a:cs typeface="Times New Roman" panose="02020603050405020304" pitchFamily="18" charset="0"/>
                                                </a:rPr>
                                                <m:t>1</m:t>
                                              </m:r>
                                            </m:num>
                                            <m:den>
                                              <m:r>
                                                <a:rPr lang="en-US" sz="2800" i="1">
                                                  <a:solidFill>
                                                    <a:schemeClr val="tx1"/>
                                                  </a:solidFill>
                                                  <a:latin typeface="Cambria Math" panose="02040503050406030204" pitchFamily="18" charset="0"/>
                                                  <a:cs typeface="Times New Roman" panose="02020603050405020304" pitchFamily="18" charset="0"/>
                                                </a:rPr>
                                                <m:t>3</m:t>
                                              </m:r>
                                            </m:den>
                                          </m:f>
                                          <m:d>
                                            <m:dPr>
                                              <m:ctrlPr>
                                                <a:rPr lang="en-US" sz="2800" i="1">
                                                  <a:solidFill>
                                                    <a:schemeClr val="tx1"/>
                                                  </a:solidFill>
                                                  <a:latin typeface="Cambria Math" panose="02040503050406030204" pitchFamily="18" charset="0"/>
                                                  <a:cs typeface="Times New Roman" panose="02020603050405020304" pitchFamily="18" charset="0"/>
                                                </a:rPr>
                                              </m:ctrlPr>
                                            </m:dPr>
                                            <m:e>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e>
                                          </m:d>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m:t>
                                          </m:r>
                                          <m:r>
                                            <a:rPr lang="en-US" sz="2800" i="1">
                                              <a:solidFill>
                                                <a:schemeClr val="tx1"/>
                                              </a:solidFill>
                                              <a:latin typeface="Cambria Math" panose="02040503050406030204" pitchFamily="18" charset="0"/>
                                              <a:cs typeface="Times New Roman" panose="02020603050405020304" pitchFamily="18" charset="0"/>
                                            </a:rPr>
                                            <m:t>𝑘</m:t>
                                          </m:r>
                                          <m:r>
                                            <a:rPr lang="en-US" sz="2800" i="1">
                                              <a:solidFill>
                                                <a:schemeClr val="tx1"/>
                                              </a:solidFill>
                                              <a:latin typeface="Cambria Math" panose="02040503050406030204" pitchFamily="18" charset="0"/>
                                              <a:cs typeface="Times New Roman" panose="02020603050405020304" pitchFamily="18" charset="0"/>
                                            </a:rPr>
                                            <m:t>+1)</m:t>
                                          </m:r>
                                        </m:den>
                                      </m:f>
                                    </m:e>
                                  </m:nary>
                                </m:e>
                              </m:d>
                            </m:e>
                            <m:sup>
                              <m:r>
                                <a:rPr lang="en-US" sz="2800" b="0" i="1" smtClean="0">
                                  <a:solidFill>
                                    <a:schemeClr val="tx1"/>
                                  </a:solidFill>
                                  <a:latin typeface="Cambria Math" panose="02040503050406030204" pitchFamily="18" charset="0"/>
                                  <a:cs typeface="Times New Roman" panose="02020603050405020304" pitchFamily="18" charset="0"/>
                                </a:rPr>
                                <m:t>𝑠</m:t>
                              </m:r>
                            </m:sup>
                          </m:sSup>
                        </m:e>
                      </m:nary>
                    </m:oMath>
                  </m:oMathPara>
                </a14:m>
                <a:endParaRPr lang="en-US" sz="28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endParaRPr lang="en-US" sz="24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endParaRPr lang="en-US" sz="2800" dirty="0">
                  <a:solidFill>
                    <a:srgbClr val="FFC000"/>
                  </a:solidFill>
                  <a:latin typeface="Times New Roman" panose="02020603050405020304" pitchFamily="18" charset="0"/>
                  <a:cs typeface="Times New Roman" panose="02020603050405020304" pitchFamily="18" charset="0"/>
                </a:endParaRPr>
              </a:p>
              <a:p>
                <a:pPr lvl="0"/>
                <a:endParaRPr lang="en-US" sz="2800" dirty="0">
                  <a:solidFill>
                    <a:schemeClr val="tx1"/>
                  </a:solidFill>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lvl="0">
                  <a:buClr>
                    <a:schemeClr val="dk1"/>
                  </a:buClr>
                  <a:buSzPts val="3600"/>
                </a:pPr>
                <a:endParaRPr sz="3600" dirty="0">
                  <a:latin typeface="Times New Roman" panose="02020603050405020304" pitchFamily="18" charset="0"/>
                  <a:cs typeface="Times New Roman" panose="02020603050405020304" pitchFamily="18" charset="0"/>
                </a:endParaRPr>
              </a:p>
            </p:txBody>
          </p:sp>
        </mc:Choice>
        <mc:Fallback>
          <p:sp>
            <p:nvSpPr>
              <p:cNvPr id="84" name="Google Shape;84;p13"/>
              <p:cNvSpPr txBox="1">
                <a:spLocks noRot="1" noChangeAspect="1" noMove="1" noResize="1" noEditPoints="1" noAdjustHandles="1" noChangeArrowheads="1" noChangeShapeType="1" noTextEdit="1"/>
              </p:cNvSpPr>
              <p:nvPr/>
            </p:nvSpPr>
            <p:spPr>
              <a:xfrm>
                <a:off x="15274705" y="22237448"/>
                <a:ext cx="18059400" cy="10415480"/>
              </a:xfrm>
              <a:prstGeom prst="rect">
                <a:avLst/>
              </a:prstGeom>
              <a:blipFill>
                <a:blip r:embed="rId3"/>
                <a:stretch>
                  <a:fillRect b="-16164"/>
                </a:stretch>
              </a:blipFill>
              <a:ln w="101600" cap="flat" cmpd="sng">
                <a:solidFill>
                  <a:srgbClr val="000000"/>
                </a:solidFill>
                <a:prstDash val="solid"/>
                <a:miter lim="800000"/>
                <a:headEnd type="none" w="sm" len="sm"/>
                <a:tailEnd type="none" w="sm" len="sm"/>
              </a:ln>
            </p:spPr>
            <p:txBody>
              <a:bodyPr/>
              <a:lstStyle/>
              <a:p>
                <a:r>
                  <a:rPr lang="en-US">
                    <a:noFill/>
                  </a:rPr>
                  <a:t> </a:t>
                </a:r>
              </a:p>
            </p:txBody>
          </p:sp>
        </mc:Fallback>
      </mc:AlternateContent>
      <p:sp>
        <p:nvSpPr>
          <p:cNvPr id="86" name="Google Shape;86;p13"/>
          <p:cNvSpPr txBox="1"/>
          <p:nvPr/>
        </p:nvSpPr>
        <p:spPr>
          <a:xfrm>
            <a:off x="33764152" y="22377398"/>
            <a:ext cx="9944099" cy="5609163"/>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400" b="1" dirty="0">
                <a:latin typeface="+mj-lt"/>
                <a:cs typeface="Times New Roman" panose="02020603050405020304" pitchFamily="18" charset="0"/>
              </a:rPr>
              <a:t>REFERENCES</a:t>
            </a:r>
            <a:r>
              <a:rPr lang="en-US" sz="3600" b="1" i="0" u="none" dirty="0">
                <a:solidFill>
                  <a:srgbClr val="00529F"/>
                </a:solidFill>
                <a:latin typeface="Times New Roman" panose="02020603050405020304" pitchFamily="18" charset="0"/>
                <a:cs typeface="Times New Roman" panose="02020603050405020304" pitchFamily="18" charset="0"/>
              </a:rPr>
              <a:t>	</a:t>
            </a:r>
            <a:endParaRPr sz="36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cs typeface="Times New Roman" panose="02020603050405020304" pitchFamily="18" charset="0"/>
              </a:rPr>
              <a:t>Chen, H. and Kennedy, C. (2012). </a:t>
            </a:r>
            <a:r>
              <a:rPr lang="en-US" sz="3200" i="1" dirty="0">
                <a:effectLst/>
                <a:latin typeface="Times New Roman" panose="02020603050405020304" pitchFamily="18" charset="0"/>
                <a:cs typeface="Times New Roman" panose="02020603050405020304" pitchFamily="18" charset="0"/>
              </a:rPr>
              <a:t>Harmonic 	Series </a:t>
            </a:r>
            <a:r>
              <a:rPr lang="en-US" sz="3200" i="1" dirty="0">
                <a:latin typeface="Times New Roman" panose="02020603050405020304" pitchFamily="18" charset="0"/>
                <a:cs typeface="Times New Roman" panose="02020603050405020304" pitchFamily="18" charset="0"/>
              </a:rPr>
              <a:t>M</a:t>
            </a:r>
            <a:r>
              <a:rPr lang="en-US" sz="3200" i="1" dirty="0">
                <a:effectLst/>
                <a:latin typeface="Times New Roman" panose="02020603050405020304" pitchFamily="18" charset="0"/>
                <a:cs typeface="Times New Roman" panose="02020603050405020304" pitchFamily="18" charset="0"/>
              </a:rPr>
              <a:t>eets </a:t>
            </a:r>
            <a:r>
              <a:rPr lang="en-US" sz="3200" i="1" dirty="0">
                <a:latin typeface="Times New Roman" panose="02020603050405020304" pitchFamily="18" charset="0"/>
                <a:cs typeface="Times New Roman" panose="02020603050405020304" pitchFamily="18" charset="0"/>
              </a:rPr>
              <a:t>F</a:t>
            </a:r>
            <a:r>
              <a:rPr lang="en-US" sz="3200" i="1" dirty="0">
                <a:effectLst/>
                <a:latin typeface="Times New Roman" panose="02020603050405020304" pitchFamily="18" charset="0"/>
                <a:cs typeface="Times New Roman" panose="02020603050405020304" pitchFamily="18" charset="0"/>
              </a:rPr>
              <a:t>ibonacci </a:t>
            </a:r>
            <a:r>
              <a:rPr lang="en-US" sz="3200" i="1" dirty="0">
                <a:latin typeface="Times New Roman" panose="02020603050405020304" pitchFamily="18" charset="0"/>
                <a:cs typeface="Times New Roman" panose="02020603050405020304" pitchFamily="18" charset="0"/>
              </a:rPr>
              <a:t>S</a:t>
            </a:r>
            <a:r>
              <a:rPr lang="en-US" sz="3200" i="1" dirty="0">
                <a:effectLst/>
                <a:latin typeface="Times New Roman" panose="02020603050405020304" pitchFamily="18" charset="0"/>
                <a:cs typeface="Times New Roman" panose="02020603050405020304" pitchFamily="18" charset="0"/>
              </a:rPr>
              <a:t>equence</a:t>
            </a:r>
            <a:r>
              <a:rPr lang="en-US" sz="3200" dirty="0">
                <a:effectLst/>
                <a:latin typeface="Times New Roman" panose="02020603050405020304" pitchFamily="18" charset="0"/>
                <a:cs typeface="Times New Roman" panose="02020603050405020304" pitchFamily="18" charset="0"/>
              </a:rPr>
              <a:t>. The 	College 	Mathematics Journal, 43(3):237–	243. </a:t>
            </a:r>
            <a:endParaRPr lang="en-US" sz="3200" dirty="0">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cs typeface="Times New Roman" panose="02020603050405020304" pitchFamily="18" charset="0"/>
              </a:rPr>
              <a:t>Oresme, N. (1961). </a:t>
            </a:r>
            <a:r>
              <a:rPr lang="en-US" sz="3200" i="1" dirty="0">
                <a:effectLst/>
                <a:latin typeface="Times New Roman" panose="02020603050405020304" pitchFamily="18" charset="0"/>
                <a:cs typeface="Times New Roman" panose="02020603050405020304" pitchFamily="18" charset="0"/>
              </a:rPr>
              <a:t>Quaestiones Super 	</a:t>
            </a:r>
            <a:r>
              <a:rPr lang="en-US" sz="3200" i="1" dirty="0" err="1">
                <a:effectLst/>
                <a:latin typeface="Times New Roman" panose="02020603050405020304" pitchFamily="18" charset="0"/>
                <a:cs typeface="Times New Roman" panose="02020603050405020304" pitchFamily="18" charset="0"/>
              </a:rPr>
              <a:t>Geometriam</a:t>
            </a:r>
            <a:r>
              <a:rPr lang="en-US" sz="3200" i="1" dirty="0">
                <a:effectLst/>
                <a:latin typeface="Times New Roman" panose="02020603050405020304" pitchFamily="18" charset="0"/>
                <a:cs typeface="Times New Roman" panose="02020603050405020304" pitchFamily="18" charset="0"/>
              </a:rPr>
              <a:t> </a:t>
            </a:r>
            <a:r>
              <a:rPr lang="en-US" sz="3200" i="1" dirty="0" err="1">
                <a:effectLst/>
                <a:latin typeface="Times New Roman" panose="02020603050405020304" pitchFamily="18" charset="0"/>
                <a:cs typeface="Times New Roman" panose="02020603050405020304" pitchFamily="18" charset="0"/>
              </a:rPr>
              <a:t>Euclidis</a:t>
            </a:r>
            <a:r>
              <a:rPr lang="en-US" sz="3200" dirty="0">
                <a:effectLst/>
                <a:latin typeface="Times New Roman" panose="02020603050405020304" pitchFamily="18" charset="0"/>
                <a:cs typeface="Times New Roman" panose="02020603050405020304" pitchFamily="18" charset="0"/>
              </a:rPr>
              <a:t>. E. J. 	Brill. Question 	5.27, Conclusion C. </a:t>
            </a:r>
            <a:endParaRPr lang="en-US" sz="3200" dirty="0">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cs typeface="Times New Roman" panose="02020603050405020304" pitchFamily="18" charset="0"/>
              </a:rPr>
              <a:t>Young, R. M. (1991). 75.9 </a:t>
            </a:r>
            <a:r>
              <a:rPr lang="en-US" sz="3200" dirty="0">
                <a:latin typeface="Times New Roman" panose="02020603050405020304" pitchFamily="18" charset="0"/>
                <a:cs typeface="Times New Roman" panose="02020603050405020304" pitchFamily="18" charset="0"/>
              </a:rPr>
              <a:t>E</a:t>
            </a:r>
            <a:r>
              <a:rPr lang="en-US" sz="3200" dirty="0">
                <a:effectLst/>
                <a:latin typeface="Times New Roman" panose="02020603050405020304" pitchFamily="18" charset="0"/>
                <a:cs typeface="Times New Roman" panose="02020603050405020304" pitchFamily="18" charset="0"/>
              </a:rPr>
              <a:t>uler’s </a:t>
            </a:r>
            <a:r>
              <a:rPr lang="en-US" sz="3200" dirty="0">
                <a:latin typeface="Times New Roman" panose="02020603050405020304" pitchFamily="18" charset="0"/>
                <a:cs typeface="Times New Roman" panose="02020603050405020304" pitchFamily="18" charset="0"/>
              </a:rPr>
              <a:t>C</a:t>
            </a:r>
            <a:r>
              <a:rPr lang="en-US" sz="3200" dirty="0">
                <a:effectLst/>
                <a:latin typeface="Times New Roman" panose="02020603050405020304" pitchFamily="18" charset="0"/>
                <a:cs typeface="Times New Roman" panose="02020603050405020304" pitchFamily="18" charset="0"/>
              </a:rPr>
              <a:t>onstant. The 	Mathematical Gazette, 75(472):187–190. </a:t>
            </a:r>
            <a:endParaRPr sz="3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529F"/>
              </a:buClr>
              <a:buSzPts val="4200"/>
              <a:buFont typeface="Arial"/>
              <a:buNone/>
            </a:pPr>
            <a:endParaRPr sz="3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529F"/>
              </a:buClr>
              <a:buSzPts val="4200"/>
              <a:buFont typeface="Arial"/>
              <a:buNone/>
            </a:pPr>
            <a:endParaRPr sz="3000" dirty="0">
              <a:latin typeface="Times New Roman" panose="02020603050405020304" pitchFamily="18" charset="0"/>
              <a:cs typeface="Times New Roman" panose="02020603050405020304" pitchFamily="18" charset="0"/>
            </a:endParaRPr>
          </a:p>
        </p:txBody>
      </p:sp>
      <p:sp>
        <p:nvSpPr>
          <p:cNvPr id="88" name="Google Shape;88;p13"/>
          <p:cNvSpPr txBox="1"/>
          <p:nvPr/>
        </p:nvSpPr>
        <p:spPr>
          <a:xfrm>
            <a:off x="6177224" y="3528002"/>
            <a:ext cx="31998900" cy="128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5400"/>
              <a:buFont typeface="Arial"/>
              <a:buNone/>
            </a:pPr>
            <a:r>
              <a:rPr lang="en-US"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Matthew Blake</a:t>
            </a:r>
            <a:endParaRPr sz="6000" b="0" i="0" u="none" strike="noStrike" cap="none" baseline="30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89" name="Google Shape;89;p13"/>
          <p:cNvSpPr txBox="1"/>
          <p:nvPr/>
        </p:nvSpPr>
        <p:spPr>
          <a:xfrm>
            <a:off x="4373950" y="1221575"/>
            <a:ext cx="35119800" cy="2306400"/>
          </a:xfrm>
          <a:prstGeom prst="rect">
            <a:avLst/>
          </a:prstGeom>
          <a:noFill/>
          <a:ln>
            <a:noFill/>
          </a:ln>
        </p:spPr>
        <p:txBody>
          <a:bodyPr spcFirstLastPara="1" wrap="square" lIns="91425" tIns="45700" rIns="91425" bIns="45700" anchor="t" anchorCtr="0">
            <a:noAutofit/>
          </a:bodyPr>
          <a:lstStyle/>
          <a:p>
            <a:r>
              <a:rPr lang="en-US" sz="8000" dirty="0">
                <a:effectLst/>
                <a:latin typeface="+mj-lt"/>
                <a:cs typeface="Times New Roman" panose="02020603050405020304" pitchFamily="18" charset="0"/>
              </a:rPr>
              <a:t>Alternating Harmonic Series Grouped by Fibonacci and Triangular Numbers</a:t>
            </a:r>
            <a:r>
              <a:rPr lang="en-US" sz="8800" dirty="0">
                <a:effectLst/>
                <a:latin typeface="Times New Roman" panose="02020603050405020304" pitchFamily="18" charset="0"/>
                <a:cs typeface="Times New Roman" panose="02020603050405020304" pitchFamily="18" charset="0"/>
              </a:rPr>
              <a:t> </a:t>
            </a:r>
            <a:endParaRPr lang="en-US" sz="8800" dirty="0">
              <a:latin typeface="Times New Roman" panose="02020603050405020304" pitchFamily="18" charset="0"/>
              <a:cs typeface="Times New Roman" panose="02020603050405020304" pitchFamily="18" charset="0"/>
            </a:endParaRPr>
          </a:p>
        </p:txBody>
      </p:sp>
      <p:pic>
        <p:nvPicPr>
          <p:cNvPr id="90" name="Google Shape;90;p13"/>
          <p:cNvPicPr preferRelativeResize="0"/>
          <p:nvPr/>
        </p:nvPicPr>
        <p:blipFill>
          <a:blip r:embed="rId4">
            <a:alphaModFix/>
          </a:blip>
          <a:stretch>
            <a:fillRect/>
          </a:stretch>
        </p:blipFill>
        <p:spPr>
          <a:xfrm>
            <a:off x="849875" y="914481"/>
            <a:ext cx="3524077" cy="3672450"/>
          </a:xfrm>
          <a:prstGeom prst="rect">
            <a:avLst/>
          </a:prstGeom>
          <a:noFill/>
          <a:ln>
            <a:noFill/>
          </a:ln>
        </p:spPr>
      </p:pic>
      <p:sp>
        <p:nvSpPr>
          <p:cNvPr id="91" name="Google Shape;91;p13"/>
          <p:cNvSpPr txBox="1"/>
          <p:nvPr/>
        </p:nvSpPr>
        <p:spPr>
          <a:xfrm>
            <a:off x="33769299" y="28329709"/>
            <a:ext cx="9944099" cy="4323217"/>
          </a:xfrm>
          <a:prstGeom prst="rect">
            <a:avLst/>
          </a:prstGeom>
          <a:solidFill>
            <a:srgbClr val="FFFFFF"/>
          </a:solidFill>
          <a:ln w="101600" cap="flat" cmpd="sng">
            <a:solidFill>
              <a:schemeClr val="dk1"/>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000" b="1" dirty="0">
                <a:latin typeface="+mj-lt"/>
                <a:cs typeface="Times New Roman" panose="02020603050405020304" pitchFamily="18" charset="0"/>
              </a:rPr>
              <a:t>ACKNOWLEDGEMENTS</a:t>
            </a:r>
          </a:p>
          <a:p>
            <a:pPr marL="0" marR="0" lvl="0" indent="0" algn="l" rtl="0">
              <a:lnSpc>
                <a:spcPct val="100000"/>
              </a:lnSpc>
              <a:spcBef>
                <a:spcPts val="0"/>
              </a:spcBef>
              <a:spcAft>
                <a:spcPts val="0"/>
              </a:spcAft>
              <a:buClr>
                <a:srgbClr val="00529F"/>
              </a:buClr>
              <a:buSzPts val="4200"/>
              <a:buFont typeface="Arial"/>
              <a:buNone/>
            </a:pPr>
            <a:endParaRPr sz="1200" b="1" dirty="0">
              <a:latin typeface="+mj-lt"/>
              <a:cs typeface="Times New Roman" panose="02020603050405020304" pitchFamily="18" charset="0"/>
            </a:endParaRPr>
          </a:p>
          <a:p>
            <a:pPr marL="571500" marR="0" lvl="0" indent="-571500" algn="l" rtl="0">
              <a:lnSpc>
                <a:spcPct val="100000"/>
              </a:lnSpc>
              <a:spcBef>
                <a:spcPts val="0"/>
              </a:spcBef>
              <a:spcAft>
                <a:spcPts val="0"/>
              </a:spcAft>
              <a:buClr>
                <a:srgbClr val="00529F"/>
              </a:buClr>
              <a:buSzPts val="4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 would like to thank Drs. </a:t>
            </a:r>
            <a:r>
              <a:rPr lang="en-US" sz="3200" dirty="0" err="1">
                <a:latin typeface="Times New Roman" panose="02020603050405020304" pitchFamily="18" charset="0"/>
                <a:cs typeface="Times New Roman" panose="02020603050405020304" pitchFamily="18" charset="0"/>
              </a:rPr>
              <a:t>Sooie</a:t>
            </a:r>
            <a:r>
              <a:rPr lang="en-US" sz="3200" dirty="0">
                <a:latin typeface="Times New Roman" panose="02020603050405020304" pitchFamily="18" charset="0"/>
                <a:cs typeface="Times New Roman" panose="02020603050405020304" pitchFamily="18" charset="0"/>
              </a:rPr>
              <a:t>-Hoe Loke and Dominic </a:t>
            </a:r>
            <a:r>
              <a:rPr lang="en-US" sz="3200" dirty="0" err="1">
                <a:latin typeface="Times New Roman" panose="02020603050405020304" pitchFamily="18" charset="0"/>
                <a:cs typeface="Times New Roman" panose="02020603050405020304" pitchFamily="18" charset="0"/>
              </a:rPr>
              <a:t>Klyve</a:t>
            </a:r>
            <a:r>
              <a:rPr lang="en-US" sz="3200" dirty="0">
                <a:latin typeface="Times New Roman" panose="02020603050405020304" pitchFamily="18" charset="0"/>
                <a:cs typeface="Times New Roman" panose="02020603050405020304" pitchFamily="18" charset="0"/>
              </a:rPr>
              <a:t> for their mentorship throughout this project.</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571500" marR="0" lvl="0" indent="-571500" algn="l" rtl="0">
              <a:lnSpc>
                <a:spcPct val="100000"/>
              </a:lnSpc>
              <a:spcBef>
                <a:spcPts val="0"/>
              </a:spcBef>
              <a:spcAft>
                <a:spcPts val="0"/>
              </a:spcAft>
              <a:buClr>
                <a:srgbClr val="00529F"/>
              </a:buClr>
              <a:buSzPts val="4200"/>
              <a:buFont typeface="Arial" panose="020B0604020202020204" pitchFamily="34" charset="0"/>
              <a:buChar char="•"/>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This work is part of the Central Convergence REU, funded by the NSF (DMS-2050692).</a:t>
            </a:r>
            <a:endParaRPr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2" name="Google Shape;92;p13"/>
              <p:cNvSpPr txBox="1"/>
              <p:nvPr/>
            </p:nvSpPr>
            <p:spPr>
              <a:xfrm>
                <a:off x="177800" y="17476472"/>
                <a:ext cx="14661710" cy="15176456"/>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800" b="1" dirty="0">
                    <a:latin typeface="+mj-lt"/>
                    <a:cs typeface="Times New Roman" panose="02020603050405020304" pitchFamily="18" charset="0"/>
                  </a:rPr>
                  <a:t>SERIES INTRODUCTIONS</a:t>
                </a:r>
                <a:endParaRPr lang="en-US" sz="1800" dirty="0">
                  <a:solidFill>
                    <a:schemeClr val="dk1"/>
                  </a:solidFill>
                  <a:latin typeface="Times New Roman" panose="02020603050405020304" pitchFamily="18" charset="0"/>
                  <a:cs typeface="Times New Roman" panose="02020603050405020304" pitchFamily="18" charset="0"/>
                </a:endParaRPr>
              </a:p>
              <a:p>
                <a:pPr marL="571500" marR="0" lvl="0" indent="-571500" algn="l" rtl="0">
                  <a:lnSpc>
                    <a:spcPct val="100000"/>
                  </a:lnSpc>
                  <a:spcBef>
                    <a:spcPts val="0"/>
                  </a:spcBef>
                  <a:spcAft>
                    <a:spcPts val="0"/>
                  </a:spcAft>
                  <a:buClr>
                    <a:schemeClr val="dk1"/>
                  </a:buClr>
                  <a:buSzPts val="3600"/>
                  <a:buFont typeface="Arial" panose="020B0604020202020204" pitchFamily="34" charset="0"/>
                  <a:buChar char="•"/>
                </a:pPr>
                <a:r>
                  <a:rPr lang="en-US" sz="3600" dirty="0">
                    <a:solidFill>
                      <a:schemeClr val="dk1"/>
                    </a:solidFill>
                    <a:latin typeface="Times New Roman" panose="02020603050405020304" pitchFamily="18" charset="0"/>
                    <a:cs typeface="Times New Roman" panose="02020603050405020304" pitchFamily="18" charset="0"/>
                  </a:rPr>
                  <a:t>We will call Chen and Kennedy’s series the </a:t>
                </a:r>
                <a:r>
                  <a:rPr lang="en-US" sz="3600" dirty="0">
                    <a:solidFill>
                      <a:srgbClr val="FF0000"/>
                    </a:solidFill>
                    <a:latin typeface="Times New Roman" panose="02020603050405020304" pitchFamily="18" charset="0"/>
                    <a:cs typeface="Times New Roman" panose="02020603050405020304" pitchFamily="18" charset="0"/>
                  </a:rPr>
                  <a:t>Parity Fibonacci Series:</a:t>
                </a:r>
              </a:p>
              <a:p>
                <a:pPr marL="457200" marR="0" lvl="0" indent="-457200" algn="l" rtl="0">
                  <a:lnSpc>
                    <a:spcPct val="100000"/>
                  </a:lnSpc>
                  <a:spcBef>
                    <a:spcPts val="0"/>
                  </a:spcBef>
                  <a:spcAft>
                    <a:spcPts val="0"/>
                  </a:spcAft>
                  <a:buClr>
                    <a:schemeClr val="dk1"/>
                  </a:buClr>
                  <a:buSzPts val="3600"/>
                  <a:buFont typeface="Arial" panose="020B0604020202020204" pitchFamily="34" charset="0"/>
                  <a:buChar char="•"/>
                </a:pPr>
                <a14:m>
                  <m:oMath xmlns:m="http://schemas.openxmlformats.org/officeDocument/2006/math">
                    <m:sSub>
                      <m:sSubPr>
                        <m:ctrlPr>
                          <a:rPr lang="en-US" sz="3200" i="1" smtClean="0">
                            <a:solidFill>
                              <a:srgbClr val="FF0000"/>
                            </a:solidFill>
                            <a:latin typeface="Cambria Math" panose="02040503050406030204" pitchFamily="18" charset="0"/>
                            <a:cs typeface="Times New Roman" panose="02020603050405020304" pitchFamily="18" charset="0"/>
                          </a:rPr>
                        </m:ctrlPr>
                      </m:sSubPr>
                      <m:e>
                        <m:r>
                          <a:rPr lang="en-US" sz="3200" b="0" i="1" smtClean="0">
                            <a:solidFill>
                              <a:srgbClr val="FF0000"/>
                            </a:solidFill>
                            <a:latin typeface="Cambria Math" panose="02040503050406030204" pitchFamily="18" charset="0"/>
                            <a:cs typeface="Times New Roman" panose="02020603050405020304" pitchFamily="18" charset="0"/>
                          </a:rPr>
                          <m:t>𝑆</m:t>
                        </m:r>
                      </m:e>
                      <m:sub>
                        <m:r>
                          <a:rPr lang="en-US" sz="3200" b="0" i="1" smtClean="0">
                            <a:solidFill>
                              <a:srgbClr val="FF0000"/>
                            </a:solidFill>
                            <a:latin typeface="Cambria Math" panose="02040503050406030204" pitchFamily="18" charset="0"/>
                            <a:cs typeface="Times New Roman" panose="02020603050405020304" pitchFamily="18" charset="0"/>
                          </a:rPr>
                          <m:t>𝑃𝐹</m:t>
                        </m:r>
                      </m:sub>
                    </m:sSub>
                    <m:r>
                      <a:rPr lang="en-US" sz="3200" b="0" i="1" smtClean="0">
                        <a:solidFill>
                          <a:schemeClr val="tx1"/>
                        </a:solidFill>
                        <a:latin typeface="Cambria Math" panose="02040503050406030204" pitchFamily="18" charset="0"/>
                        <a:cs typeface="Times New Roman" panose="02020603050405020304" pitchFamily="18" charset="0"/>
                      </a:rPr>
                      <m:t>= 1−</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2</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3</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4</m:t>
                        </m:r>
                      </m:den>
                    </m:f>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5</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7</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6</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8</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9</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11</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13</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10</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12</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14</m:t>
                            </m:r>
                          </m:den>
                        </m:f>
                      </m:e>
                    </m:d>
                    <m:r>
                      <a:rPr lang="en-US" sz="3200" b="0" i="1" smtClean="0">
                        <a:solidFill>
                          <a:schemeClr val="tx1"/>
                        </a:solidFill>
                        <a:latin typeface="Cambria Math" panose="02040503050406030204" pitchFamily="18" charset="0"/>
                        <a:cs typeface="Times New Roman" panose="02020603050405020304" pitchFamily="18" charset="0"/>
                      </a:rPr>
                      <m:t>+</m:t>
                    </m:r>
                  </m:oMath>
                </a14:m>
                <a:endParaRPr lang="en-US" sz="3200" i="1" dirty="0">
                  <a:solidFill>
                    <a:schemeClr val="tx1"/>
                  </a:solidFill>
                  <a:latin typeface="Cambria Math" panose="02040503050406030204" pitchFamily="18" charset="0"/>
                  <a:cs typeface="Times New Roman" panose="02020603050405020304" pitchFamily="18" charset="0"/>
                </a:endParaRPr>
              </a:p>
              <a:p>
                <a:pPr lvl="0">
                  <a:buClr>
                    <a:schemeClr val="dk1"/>
                  </a:buClr>
                  <a:buSzPts val="3600"/>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Times New Roman" panose="02020603050405020304" pitchFamily="18" charset="0"/>
                        </a:rPr>
                        <m:t>…=</m:t>
                      </m:r>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=1</m:t>
                          </m:r>
                        </m:sub>
                        <m:sup>
                          <m:r>
                            <a:rPr lang="en-US" sz="2800" b="0" i="1" smtClean="0">
                              <a:solidFill>
                                <a:schemeClr val="tx1"/>
                              </a:solidFill>
                              <a:latin typeface="Cambria Math" panose="02040503050406030204" pitchFamily="18" charset="0"/>
                              <a:cs typeface="Times New Roman" panose="02020603050405020304" pitchFamily="18" charset="0"/>
                            </a:rPr>
                            <m:t>∞</m:t>
                          </m:r>
                        </m:sup>
                        <m:e>
                          <m:r>
                            <a:rPr lang="en-US" sz="2800" b="0" i="1" smtClean="0">
                              <a:solidFill>
                                <a:schemeClr val="tx1"/>
                              </a:solidFill>
                              <a:latin typeface="Cambria Math" panose="02040503050406030204" pitchFamily="18" charset="0"/>
                              <a:cs typeface="Times New Roman" panose="02020603050405020304" pitchFamily="18" charset="0"/>
                            </a:rPr>
                            <m:t> </m:t>
                          </m:r>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𝑚</m:t>
                                  </m:r>
                                  <m:r>
                                    <a:rPr lang="en-US" sz="2800" b="0" i="1" smtClean="0">
                                      <a:solidFill>
                                        <a:schemeClr val="tx1"/>
                                      </a:solidFill>
                                      <a:latin typeface="Cambria Math" panose="02040503050406030204" pitchFamily="18" charset="0"/>
                                      <a:cs typeface="Times New Roman" panose="02020603050405020304" pitchFamily="18" charset="0"/>
                                    </a:rPr>
                                    <m:t>=0</m:t>
                                  </m:r>
                                </m:sub>
                                <m:sup>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sub>
                                  </m:sSub>
                                  <m:r>
                                    <a:rPr lang="en-US" sz="2800" b="0" i="1" smtClean="0">
                                      <a:solidFill>
                                        <a:schemeClr val="tx1"/>
                                      </a:solidFill>
                                      <a:latin typeface="Cambria Math" panose="02040503050406030204" pitchFamily="18" charset="0"/>
                                      <a:cs typeface="Times New Roman" panose="02020603050405020304" pitchFamily="18" charset="0"/>
                                    </a:rPr>
                                    <m:t>−1</m:t>
                                  </m:r>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+1</m:t>
                                          </m:r>
                                        </m:sub>
                                      </m:sSub>
                                      <m:r>
                                        <a:rPr lang="en-US" sz="2800" b="0" i="1" smtClean="0">
                                          <a:solidFill>
                                            <a:schemeClr val="tx1"/>
                                          </a:solidFill>
                                          <a:latin typeface="Cambria Math" panose="02040503050406030204" pitchFamily="18" charset="0"/>
                                          <a:cs typeface="Times New Roman" panose="02020603050405020304" pitchFamily="18" charset="0"/>
                                        </a:rPr>
                                        <m:t>−1+2</m:t>
                                      </m:r>
                                      <m:r>
                                        <a:rPr lang="en-US" sz="2800" b="0" i="1" smtClean="0">
                                          <a:solidFill>
                                            <a:schemeClr val="tx1"/>
                                          </a:solidFill>
                                          <a:latin typeface="Cambria Math" panose="02040503050406030204" pitchFamily="18" charset="0"/>
                                          <a:cs typeface="Times New Roman" panose="02020603050405020304" pitchFamily="18" charset="0"/>
                                        </a:rPr>
                                        <m:t>𝑚</m:t>
                                      </m:r>
                                    </m:den>
                                  </m:f>
                                  <m:r>
                                    <a:rPr lang="en-US" sz="2800" b="0" i="1" smtClean="0">
                                      <a:solidFill>
                                        <a:schemeClr val="tx1"/>
                                      </a:solidFill>
                                      <a:latin typeface="Cambria Math" panose="02040503050406030204" pitchFamily="18" charset="0"/>
                                      <a:cs typeface="Times New Roman" panose="02020603050405020304" pitchFamily="18" charset="0"/>
                                    </a:rPr>
                                    <m:t>−</m:t>
                                  </m:r>
                                  <m:nary>
                                    <m:naryPr>
                                      <m:chr m:val="∑"/>
                                      <m:ctrlPr>
                                        <a:rPr lang="en-US" sz="2800" i="1">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=0</m:t>
                                      </m:r>
                                    </m:sub>
                                    <m:sup>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sub>
                                      </m:sSub>
                                      <m:r>
                                        <a:rPr lang="en-US" sz="2800" b="0" i="1" smtClean="0">
                                          <a:solidFill>
                                            <a:schemeClr val="tx1"/>
                                          </a:solidFill>
                                          <a:latin typeface="Cambria Math" panose="02040503050406030204" pitchFamily="18" charset="0"/>
                                          <a:cs typeface="Times New Roman" panose="02020603050405020304" pitchFamily="18" charset="0"/>
                                        </a:rPr>
                                        <m:t>−1</m:t>
                                      </m:r>
                                    </m:sup>
                                    <m:e>
                                      <m:f>
                                        <m:fPr>
                                          <m:ctrlPr>
                                            <a:rPr lang="en-US" sz="2800" i="1">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sSub>
                                            <m:sSubPr>
                                              <m:ctrlPr>
                                                <a:rPr lang="en-US" sz="2800" i="1">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+1</m:t>
                                              </m:r>
                                            </m:sub>
                                          </m:sSub>
                                          <m:r>
                                            <a:rPr lang="en-US" sz="2800" b="0" i="1" smtClean="0">
                                              <a:solidFill>
                                                <a:schemeClr val="tx1"/>
                                              </a:solidFill>
                                              <a:latin typeface="Cambria Math" panose="02040503050406030204" pitchFamily="18" charset="0"/>
                                              <a:cs typeface="Times New Roman" panose="02020603050405020304" pitchFamily="18" charset="0"/>
                                            </a:rPr>
                                            <m:t>+2</m:t>
                                          </m:r>
                                          <m:r>
                                            <a:rPr lang="en-US" sz="2800" b="0" i="1" smtClean="0">
                                              <a:solidFill>
                                                <a:schemeClr val="tx1"/>
                                              </a:solidFill>
                                              <a:latin typeface="Cambria Math" panose="02040503050406030204" pitchFamily="18" charset="0"/>
                                              <a:cs typeface="Times New Roman" panose="02020603050405020304" pitchFamily="18" charset="0"/>
                                            </a:rPr>
                                            <m:t>𝑛</m:t>
                                          </m:r>
                                        </m:den>
                                      </m:f>
                                    </m:e>
                                  </m:nary>
                                </m:e>
                              </m:nary>
                            </m:e>
                          </m:d>
                        </m:e>
                      </m:nary>
                    </m:oMath>
                  </m:oMathPara>
                </a14:m>
                <a:endParaRPr lang="en-US" sz="2400" dirty="0">
                  <a:solidFill>
                    <a:schemeClr val="dk1"/>
                  </a:solidFill>
                  <a:latin typeface="Times New Roman" panose="02020603050405020304" pitchFamily="18" charset="0"/>
                  <a:cs typeface="Times New Roman" panose="02020603050405020304" pitchFamily="18" charset="0"/>
                </a:endParaRPr>
              </a:p>
              <a:p>
                <a:pPr marL="571500" indent="-571500">
                  <a:buClr>
                    <a:schemeClr val="dk1"/>
                  </a:buClr>
                  <a:buSzPts val="3600"/>
                  <a:buFont typeface="Arial" panose="020B0604020202020204" pitchFamily="34" charset="0"/>
                  <a:buChar char="•"/>
                </a:pPr>
                <a:r>
                  <a:rPr lang="en-US" sz="3600" dirty="0">
                    <a:solidFill>
                      <a:schemeClr val="dk1"/>
                    </a:solidFill>
                    <a:latin typeface="Times New Roman" panose="02020603050405020304" pitchFamily="18" charset="0"/>
                    <a:cs typeface="Times New Roman" panose="02020603050405020304" pitchFamily="18" charset="0"/>
                  </a:rPr>
                  <a:t>We can change the groupings in the parentheses to form the </a:t>
                </a:r>
                <a:r>
                  <a:rPr lang="en-US" sz="3600" dirty="0">
                    <a:solidFill>
                      <a:srgbClr val="FFC000"/>
                    </a:solidFill>
                    <a:latin typeface="Times New Roman" panose="02020603050405020304" pitchFamily="18" charset="0"/>
                    <a:cs typeface="Times New Roman" panose="02020603050405020304" pitchFamily="18" charset="0"/>
                  </a:rPr>
                  <a:t>Consecutive Fibonacci Series:</a:t>
                </a:r>
                <a:endParaRPr lang="en-US" sz="3600" i="1" dirty="0">
                  <a:solidFill>
                    <a:srgbClr val="FFC000"/>
                  </a:solidFill>
                  <a:latin typeface="Times New Roman" panose="02020603050405020304" pitchFamily="18" charset="0"/>
                  <a:cs typeface="Times New Roman" panose="02020603050405020304" pitchFamily="18" charset="0"/>
                </a:endParaRPr>
              </a:p>
              <a:p>
                <a:pPr marL="457200" indent="-457200">
                  <a:buClr>
                    <a:schemeClr val="dk1"/>
                  </a:buClr>
                  <a:buSzPts val="3600"/>
                  <a:buFont typeface="Arial" panose="020B0604020202020204" pitchFamily="34" charset="0"/>
                  <a:buChar char="•"/>
                </a:pPr>
                <a14:m>
                  <m:oMath xmlns:m="http://schemas.openxmlformats.org/officeDocument/2006/math">
                    <m:sSub>
                      <m:sSubPr>
                        <m:ctrlPr>
                          <a:rPr lang="en-US" sz="3200" i="1" smtClean="0">
                            <a:solidFill>
                              <a:srgbClr val="FFC000"/>
                            </a:solidFill>
                            <a:latin typeface="Cambria Math" panose="02040503050406030204" pitchFamily="18" charset="0"/>
                            <a:cs typeface="Times New Roman" panose="02020603050405020304" pitchFamily="18" charset="0"/>
                          </a:rPr>
                        </m:ctrlPr>
                      </m:sSubPr>
                      <m:e>
                        <m:r>
                          <a:rPr lang="en-US" sz="3200" b="0" i="1" smtClean="0">
                            <a:solidFill>
                              <a:srgbClr val="FFC000"/>
                            </a:solidFill>
                            <a:latin typeface="Cambria Math" panose="02040503050406030204" pitchFamily="18" charset="0"/>
                            <a:cs typeface="Times New Roman" panose="02020603050405020304" pitchFamily="18" charset="0"/>
                          </a:rPr>
                          <m:t>𝑆</m:t>
                        </m:r>
                      </m:e>
                      <m:sub>
                        <m:r>
                          <a:rPr lang="en-US" sz="3200" b="0" i="1" smtClean="0">
                            <a:solidFill>
                              <a:srgbClr val="FFC000"/>
                            </a:solidFill>
                            <a:latin typeface="Cambria Math" panose="02040503050406030204" pitchFamily="18" charset="0"/>
                            <a:cs typeface="Times New Roman" panose="02020603050405020304" pitchFamily="18" charset="0"/>
                          </a:rPr>
                          <m:t>𝐶𝐹</m:t>
                        </m:r>
                      </m:sub>
                    </m:sSub>
                    <m:r>
                      <a:rPr lang="en-US" sz="3200" b="0" i="1" smtClean="0">
                        <a:solidFill>
                          <a:schemeClr val="tx1"/>
                        </a:solidFill>
                        <a:latin typeface="Cambria Math" panose="02040503050406030204" pitchFamily="18" charset="0"/>
                        <a:cs typeface="Times New Roman" panose="02020603050405020304" pitchFamily="18" charset="0"/>
                      </a:rPr>
                      <m:t>=1−</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2</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3</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4</m:t>
                        </m:r>
                      </m:den>
                    </m:f>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5</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6</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7</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8</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9</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10</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11</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12</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13</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14</m:t>
                            </m:r>
                          </m:den>
                        </m:f>
                      </m:e>
                    </m:d>
                    <m:r>
                      <a:rPr lang="en-US" sz="3200" b="0" i="1" smtClean="0">
                        <a:solidFill>
                          <a:schemeClr val="tx1"/>
                        </a:solidFill>
                        <a:latin typeface="Cambria Math" panose="02040503050406030204" pitchFamily="18" charset="0"/>
                        <a:cs typeface="Times New Roman" panose="02020603050405020304" pitchFamily="18" charset="0"/>
                      </a:rPr>
                      <m:t>+</m:t>
                    </m:r>
                  </m:oMath>
                </a14:m>
                <a:endParaRPr lang="en-US" sz="32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Times New Roman" panose="02020603050405020304" pitchFamily="18" charset="0"/>
                        </a:rPr>
                        <m:t>…=</m:t>
                      </m:r>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=1</m:t>
                          </m:r>
                        </m:sub>
                        <m:sup>
                          <m:r>
                            <a:rPr lang="en-US" sz="2800" b="0" i="1" smtClean="0">
                              <a:solidFill>
                                <a:schemeClr val="tx1"/>
                              </a:solidFill>
                              <a:latin typeface="Cambria Math" panose="02040503050406030204" pitchFamily="18" charset="0"/>
                              <a:cs typeface="Times New Roman" panose="02020603050405020304" pitchFamily="18" charset="0"/>
                            </a:rPr>
                            <m:t>∞</m:t>
                          </m:r>
                        </m:sup>
                        <m:e>
                          <m:r>
                            <a:rPr lang="en-US" sz="2800" b="0" i="1" smtClean="0">
                              <a:solidFill>
                                <a:schemeClr val="tx1"/>
                              </a:solidFill>
                              <a:latin typeface="Cambria Math" panose="02040503050406030204" pitchFamily="18" charset="0"/>
                              <a:cs typeface="Times New Roman" panose="02020603050405020304" pitchFamily="18" charset="0"/>
                            </a:rPr>
                            <m:t> </m:t>
                          </m:r>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𝑚</m:t>
                                  </m:r>
                                  <m:r>
                                    <a:rPr lang="en-US" sz="2800" b="0" i="1" smtClean="0">
                                      <a:solidFill>
                                        <a:schemeClr val="tx1"/>
                                      </a:solidFill>
                                      <a:latin typeface="Cambria Math" panose="02040503050406030204" pitchFamily="18" charset="0"/>
                                      <a:cs typeface="Times New Roman" panose="02020603050405020304" pitchFamily="18" charset="0"/>
                                    </a:rPr>
                                    <m:t>=2</m:t>
                                  </m:r>
                                  <m:sSub>
                                    <m:sSubPr>
                                      <m:ctrlPr>
                                        <a:rPr lang="en-US" sz="2800" i="1" smtClean="0">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sub>
                                  </m:sSub>
                                  <m:r>
                                    <a:rPr lang="en-US" sz="2800" b="0" i="1" smtClean="0">
                                      <a:solidFill>
                                        <a:schemeClr val="tx1"/>
                                      </a:solidFill>
                                      <a:latin typeface="Cambria Math" panose="02040503050406030204" pitchFamily="18" charset="0"/>
                                      <a:cs typeface="Times New Roman" panose="02020603050405020304" pitchFamily="18" charset="0"/>
                                    </a:rPr>
                                    <m:t>−1</m:t>
                                  </m:r>
                                </m:sub>
                                <m:sup>
                                  <m:sSub>
                                    <m:sSubPr>
                                      <m:ctrlPr>
                                        <a:rPr lang="en-US" sz="2800" i="1" smtClean="0">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+2</m:t>
                                      </m:r>
                                    </m:sub>
                                  </m:sSub>
                                  <m:r>
                                    <a:rPr lang="en-US" sz="2800" b="0" i="1" smtClean="0">
                                      <a:solidFill>
                                        <a:schemeClr val="tx1"/>
                                      </a:solidFill>
                                      <a:latin typeface="Cambria Math" panose="02040503050406030204" pitchFamily="18" charset="0"/>
                                      <a:cs typeface="Times New Roman" panose="02020603050405020304" pitchFamily="18" charset="0"/>
                                    </a:rPr>
                                    <m:t> −2</m:t>
                                  </m:r>
                                </m:sup>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𝑚</m:t>
                                      </m:r>
                                    </m:den>
                                  </m:f>
                                  <m:r>
                                    <a:rPr lang="en-US" sz="2800" b="0" i="1" smtClean="0">
                                      <a:solidFill>
                                        <a:schemeClr val="tx1"/>
                                      </a:solidFill>
                                      <a:latin typeface="Cambria Math" panose="02040503050406030204" pitchFamily="18" charset="0"/>
                                      <a:cs typeface="Times New Roman" panose="02020603050405020304" pitchFamily="18" charset="0"/>
                                    </a:rPr>
                                    <m:t>−</m:t>
                                  </m:r>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m:t>
                                      </m:r>
                                      <m:sSub>
                                        <m:sSubPr>
                                          <m:ctrlPr>
                                            <a:rPr lang="en-US" sz="2800" i="1" smtClean="0">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+2</m:t>
                                          </m:r>
                                        </m:sub>
                                      </m:sSub>
                                      <m:r>
                                        <a:rPr lang="en-US" sz="2800" b="0" i="1" smtClean="0">
                                          <a:solidFill>
                                            <a:schemeClr val="tx1"/>
                                          </a:solidFill>
                                          <a:latin typeface="Cambria Math" panose="02040503050406030204" pitchFamily="18" charset="0"/>
                                          <a:cs typeface="Times New Roman" panose="02020603050405020304" pitchFamily="18" charset="0"/>
                                        </a:rPr>
                                        <m:t>−1</m:t>
                                      </m:r>
                                    </m:sub>
                                    <m:sup>
                                      <m:r>
                                        <a:rPr lang="en-US" sz="2800" b="0" i="1" smtClean="0">
                                          <a:solidFill>
                                            <a:schemeClr val="tx1"/>
                                          </a:solidFill>
                                          <a:latin typeface="Cambria Math" panose="02040503050406030204" pitchFamily="18" charset="0"/>
                                          <a:cs typeface="Times New Roman" panose="02020603050405020304" pitchFamily="18" charset="0"/>
                                        </a:rPr>
                                        <m:t>2</m:t>
                                      </m:r>
                                      <m:sSub>
                                        <m:sSubPr>
                                          <m:ctrlPr>
                                            <a:rPr lang="en-US" sz="2800" i="1" smtClean="0">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𝐹</m:t>
                                          </m:r>
                                        </m:e>
                                        <m:sub>
                                          <m:r>
                                            <a:rPr lang="en-US" sz="2800" b="0" i="1" smtClean="0">
                                              <a:solidFill>
                                                <a:schemeClr val="tx1"/>
                                              </a:solidFill>
                                              <a:latin typeface="Cambria Math" panose="02040503050406030204" pitchFamily="18" charset="0"/>
                                              <a:cs typeface="Times New Roman" panose="02020603050405020304" pitchFamily="18" charset="0"/>
                                            </a:rPr>
                                            <m:t>𝑖</m:t>
                                          </m:r>
                                          <m:r>
                                            <a:rPr lang="en-US" sz="2800" b="0" i="1" smtClean="0">
                                              <a:solidFill>
                                                <a:schemeClr val="tx1"/>
                                              </a:solidFill>
                                              <a:latin typeface="Cambria Math" panose="02040503050406030204" pitchFamily="18" charset="0"/>
                                              <a:cs typeface="Times New Roman" panose="02020603050405020304" pitchFamily="18" charset="0"/>
                                            </a:rPr>
                                            <m:t>+1</m:t>
                                          </m:r>
                                        </m:sub>
                                      </m:sSub>
                                      <m:r>
                                        <a:rPr lang="en-US" sz="2800" b="0" i="1" smtClean="0">
                                          <a:solidFill>
                                            <a:schemeClr val="tx1"/>
                                          </a:solidFill>
                                          <a:latin typeface="Cambria Math" panose="02040503050406030204" pitchFamily="18" charset="0"/>
                                          <a:cs typeface="Times New Roman" panose="02020603050405020304" pitchFamily="18" charset="0"/>
                                        </a:rPr>
                                        <m:t>−2</m:t>
                                      </m:r>
                                    </m:sup>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𝑛</m:t>
                                          </m:r>
                                        </m:den>
                                      </m:f>
                                    </m:e>
                                  </m:nary>
                                </m:e>
                              </m:nary>
                            </m:e>
                          </m:d>
                        </m:e>
                      </m:nary>
                    </m:oMath>
                  </m:oMathPara>
                </a14:m>
                <a:endParaRPr lang="en-US" sz="2400" dirty="0">
                  <a:solidFill>
                    <a:srgbClr val="FFC000"/>
                  </a:solidFill>
                  <a:latin typeface="Times New Roman" panose="02020603050405020304" pitchFamily="18" charset="0"/>
                  <a:cs typeface="Times New Roman" panose="02020603050405020304" pitchFamily="18" charset="0"/>
                </a:endParaRPr>
              </a:p>
              <a:p>
                <a:pPr marL="571500" indent="-571500">
                  <a:buClr>
                    <a:schemeClr val="dk1"/>
                  </a:buClr>
                  <a:buSzPts val="36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Note that for both </a:t>
                </a:r>
                <a:r>
                  <a:rPr lang="en-US" sz="3600" dirty="0">
                    <a:solidFill>
                      <a:srgbClr val="FF0000"/>
                    </a:solidFill>
                    <a:latin typeface="Times New Roman" panose="02020603050405020304" pitchFamily="18" charset="0"/>
                    <a:cs typeface="Times New Roman" panose="02020603050405020304" pitchFamily="18" charset="0"/>
                  </a:rPr>
                  <a:t>S</a:t>
                </a:r>
                <a:r>
                  <a:rPr lang="en-US" sz="3600" baseline="-25000" dirty="0">
                    <a:solidFill>
                      <a:srgbClr val="FF0000"/>
                    </a:solidFill>
                    <a:latin typeface="Times New Roman" panose="02020603050405020304" pitchFamily="18" charset="0"/>
                    <a:cs typeface="Times New Roman" panose="02020603050405020304" pitchFamily="18" charset="0"/>
                  </a:rPr>
                  <a:t>PF</a:t>
                </a:r>
                <a:r>
                  <a:rPr lang="en-US" sz="3600" dirty="0">
                    <a:solidFill>
                      <a:schemeClr val="tx1"/>
                    </a:solidFill>
                    <a:latin typeface="Times New Roman" panose="02020603050405020304" pitchFamily="18" charset="0"/>
                    <a:cs typeface="Times New Roman" panose="02020603050405020304" pitchFamily="18" charset="0"/>
                  </a:rPr>
                  <a:t> and </a:t>
                </a:r>
                <a:r>
                  <a:rPr lang="en-US" sz="3600" dirty="0">
                    <a:solidFill>
                      <a:srgbClr val="FFC000"/>
                    </a:solidFill>
                    <a:latin typeface="Times New Roman" panose="02020603050405020304" pitchFamily="18" charset="0"/>
                    <a:cs typeface="Times New Roman" panose="02020603050405020304" pitchFamily="18" charset="0"/>
                  </a:rPr>
                  <a:t>S</a:t>
                </a:r>
                <a:r>
                  <a:rPr lang="en-US" sz="3600" baseline="-25000" dirty="0">
                    <a:solidFill>
                      <a:srgbClr val="FFC000"/>
                    </a:solidFill>
                    <a:latin typeface="Times New Roman" panose="02020603050405020304" pitchFamily="18" charset="0"/>
                    <a:cs typeface="Times New Roman" panose="02020603050405020304" pitchFamily="18" charset="0"/>
                  </a:rPr>
                  <a:t>CF</a:t>
                </a:r>
                <a:r>
                  <a:rPr lang="en-US" sz="3600" dirty="0">
                    <a:solidFill>
                      <a:schemeClr val="tx1"/>
                    </a:solidFill>
                    <a:latin typeface="Times New Roman" panose="02020603050405020304" pitchFamily="18" charset="0"/>
                    <a:cs typeface="Times New Roman" panose="02020603050405020304" pitchFamily="18" charset="0"/>
                  </a:rPr>
                  <a:t>, the number of terms in each pair of parentheses increases with the Fibonacci Sequence.</a:t>
                </a:r>
              </a:p>
              <a:p>
                <a:pPr marL="571500" indent="-571500">
                  <a:buClr>
                    <a:schemeClr val="dk1"/>
                  </a:buClr>
                  <a:buSzPts val="36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By changing this underlying sequence to the sequence of Triangular Numbers, we can create two more series:</a:t>
                </a:r>
              </a:p>
              <a:p>
                <a:pPr marL="571500" indent="-571500">
                  <a:buClr>
                    <a:schemeClr val="dk1"/>
                  </a:buClr>
                  <a:buSzPts val="36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a:t>
                </a:r>
                <a:r>
                  <a:rPr lang="en-US" sz="3600" dirty="0">
                    <a:solidFill>
                      <a:srgbClr val="00B050"/>
                    </a:solidFill>
                    <a:latin typeface="Times New Roman" panose="02020603050405020304" pitchFamily="18" charset="0"/>
                    <a:cs typeface="Times New Roman" panose="02020603050405020304" pitchFamily="18" charset="0"/>
                  </a:rPr>
                  <a:t>Parity Triangular Series</a:t>
                </a:r>
                <a:r>
                  <a:rPr lang="en-US" sz="3600" dirty="0">
                    <a:solidFill>
                      <a:schemeClr val="tx1"/>
                    </a:solidFill>
                    <a:latin typeface="Times New Roman" panose="02020603050405020304" pitchFamily="18" charset="0"/>
                    <a:cs typeface="Times New Roman" panose="02020603050405020304" pitchFamily="18" charset="0"/>
                  </a:rPr>
                  <a:t> is given by</a:t>
                </a:r>
              </a:p>
              <a:p>
                <a:pPr marL="457200" indent="-457200">
                  <a:buClr>
                    <a:schemeClr val="dk1"/>
                  </a:buClr>
                  <a:buSzPts val="3600"/>
                  <a:buFont typeface="Arial" panose="020B0604020202020204" pitchFamily="34" charset="0"/>
                  <a:buChar char="•"/>
                </a:pPr>
                <a14:m>
                  <m:oMath xmlns:m="http://schemas.openxmlformats.org/officeDocument/2006/math">
                    <m:sSub>
                      <m:sSubPr>
                        <m:ctrlPr>
                          <a:rPr lang="en-US" sz="3200" i="1" smtClean="0">
                            <a:solidFill>
                              <a:srgbClr val="00B050"/>
                            </a:solidFill>
                            <a:latin typeface="Cambria Math" panose="02040503050406030204" pitchFamily="18" charset="0"/>
                            <a:cs typeface="Times New Roman" panose="02020603050405020304" pitchFamily="18" charset="0"/>
                          </a:rPr>
                        </m:ctrlPr>
                      </m:sSubPr>
                      <m:e>
                        <m:r>
                          <a:rPr lang="en-US" sz="3200" b="0" i="1" smtClean="0">
                            <a:solidFill>
                              <a:srgbClr val="00B050"/>
                            </a:solidFill>
                            <a:latin typeface="Cambria Math" panose="02040503050406030204" pitchFamily="18" charset="0"/>
                            <a:cs typeface="Times New Roman" panose="02020603050405020304" pitchFamily="18" charset="0"/>
                          </a:rPr>
                          <m:t>𝑆</m:t>
                        </m:r>
                      </m:e>
                      <m:sub>
                        <m:r>
                          <a:rPr lang="en-US" sz="3200" b="0" i="1" smtClean="0">
                            <a:solidFill>
                              <a:srgbClr val="00B050"/>
                            </a:solidFill>
                            <a:latin typeface="Cambria Math" panose="02040503050406030204" pitchFamily="18" charset="0"/>
                            <a:cs typeface="Times New Roman" panose="02020603050405020304" pitchFamily="18" charset="0"/>
                          </a:rPr>
                          <m:t>𝑃𝑇</m:t>
                        </m:r>
                      </m:sub>
                    </m:sSub>
                    <m:r>
                      <a:rPr lang="en-US" sz="3200" b="0" i="1" smtClean="0">
                        <a:solidFill>
                          <a:schemeClr val="tx1"/>
                        </a:solidFill>
                        <a:latin typeface="Cambria Math" panose="02040503050406030204" pitchFamily="18" charset="0"/>
                        <a:cs typeface="Times New Roman" panose="02020603050405020304" pitchFamily="18" charset="0"/>
                      </a:rPr>
                      <m:t>=1−</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2</m:t>
                        </m:r>
                      </m:den>
                    </m:f>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3</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5</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7</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4</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6</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8</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9</m:t>
                            </m:r>
                          </m:den>
                        </m:f>
                        <m:r>
                          <a:rPr lang="en-US" sz="3200" b="0" i="1" smtClean="0">
                            <a:solidFill>
                              <a:schemeClr val="tx1"/>
                            </a:solidFill>
                            <a:latin typeface="Cambria Math" panose="02040503050406030204" pitchFamily="18" charset="0"/>
                            <a:cs typeface="Times New Roman" panose="02020603050405020304" pitchFamily="18" charset="0"/>
                          </a:rPr>
                          <m:t>+ …+</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19</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10</m:t>
                            </m:r>
                          </m:den>
                        </m:f>
                        <m:r>
                          <a:rPr lang="en-US" sz="3200" b="0" i="1" smtClean="0">
                            <a:solidFill>
                              <a:schemeClr val="tx1"/>
                            </a:solidFill>
                            <a:latin typeface="Cambria Math" panose="02040503050406030204" pitchFamily="18" charset="0"/>
                            <a:cs typeface="Times New Roman" panose="02020603050405020304" pitchFamily="18" charset="0"/>
                          </a:rPr>
                          <m:t>+ …+</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20</m:t>
                            </m:r>
                          </m:den>
                        </m:f>
                      </m:e>
                    </m:d>
                    <m:r>
                      <a:rPr lang="en-US" sz="3200" b="0" i="1" smtClean="0">
                        <a:solidFill>
                          <a:schemeClr val="tx1"/>
                        </a:solidFill>
                        <a:latin typeface="Cambria Math" panose="02040503050406030204" pitchFamily="18" charset="0"/>
                        <a:cs typeface="Times New Roman" panose="02020603050405020304" pitchFamily="18" charset="0"/>
                      </a:rPr>
                      <m:t>+</m:t>
                    </m:r>
                  </m:oMath>
                </a14:m>
                <a:endParaRPr lang="en-US" sz="32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Times New Roman" panose="02020603050405020304" pitchFamily="18" charset="0"/>
                        </a:rPr>
                        <m:t>… =</m:t>
                      </m:r>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sub>
                        <m:sup>
                          <m:r>
                            <a:rPr lang="en-US" sz="2800" b="0" i="1" smtClean="0">
                              <a:solidFill>
                                <a:schemeClr val="tx1"/>
                              </a:solidFill>
                              <a:latin typeface="Cambria Math" panose="02040503050406030204" pitchFamily="18" charset="0"/>
                              <a:cs typeface="Times New Roman" panose="02020603050405020304" pitchFamily="18" charset="0"/>
                            </a:rPr>
                            <m:t>∞</m:t>
                          </m:r>
                        </m:sup>
                        <m:e>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=1</m:t>
                                  </m:r>
                                </m:sub>
                                <m:sup>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b="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sup>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−1+</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3</m:t>
                                          </m:r>
                                        </m:den>
                                      </m:f>
                                      <m:d>
                                        <m:dPr>
                                          <m:ctrlPr>
                                            <a:rPr lang="en-US" sz="280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b="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den>
                                  </m:f>
                                </m:e>
                              </m:nary>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3</m:t>
                                      </m:r>
                                    </m:den>
                                  </m:f>
                                  <m:d>
                                    <m:dPr>
                                      <m:ctrlPr>
                                        <a:rPr lang="en-US" sz="280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b="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den>
                              </m:f>
                            </m:e>
                          </m:d>
                        </m:e>
                      </m:nary>
                    </m:oMath>
                  </m:oMathPara>
                </a14:m>
                <a:endParaRPr lang="en-US" sz="2400" dirty="0">
                  <a:solidFill>
                    <a:schemeClr val="tx1"/>
                  </a:solidFill>
                  <a:latin typeface="Times New Roman" panose="02020603050405020304" pitchFamily="18" charset="0"/>
                  <a:cs typeface="Times New Roman" panose="02020603050405020304" pitchFamily="18" charset="0"/>
                </a:endParaRPr>
              </a:p>
              <a:p>
                <a:pPr marL="571500" indent="-571500">
                  <a:buClr>
                    <a:schemeClr val="dk1"/>
                  </a:buClr>
                  <a:buSzPts val="36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a:t>
                </a:r>
                <a:r>
                  <a:rPr lang="en-US" sz="3600" dirty="0">
                    <a:solidFill>
                      <a:srgbClr val="0070C0"/>
                    </a:solidFill>
                    <a:latin typeface="Times New Roman" panose="02020603050405020304" pitchFamily="18" charset="0"/>
                    <a:cs typeface="Times New Roman" panose="02020603050405020304" pitchFamily="18" charset="0"/>
                  </a:rPr>
                  <a:t>Consecutive Triangular Series</a:t>
                </a:r>
                <a:r>
                  <a:rPr lang="en-US" sz="3600" dirty="0">
                    <a:solidFill>
                      <a:schemeClr val="tx1"/>
                    </a:solidFill>
                    <a:latin typeface="Times New Roman" panose="02020603050405020304" pitchFamily="18" charset="0"/>
                    <a:cs typeface="Times New Roman" panose="02020603050405020304" pitchFamily="18" charset="0"/>
                  </a:rPr>
                  <a:t> is given by</a:t>
                </a:r>
              </a:p>
              <a:p>
                <a:pPr marL="457200" indent="-457200">
                  <a:buClr>
                    <a:schemeClr val="dk1"/>
                  </a:buClr>
                  <a:buSzPts val="3600"/>
                  <a:buFont typeface="Arial" panose="020B0604020202020204" pitchFamily="34" charset="0"/>
                  <a:buChar char="•"/>
                </a:pPr>
                <a14:m>
                  <m:oMath xmlns:m="http://schemas.openxmlformats.org/officeDocument/2006/math">
                    <m:sSub>
                      <m:sSubPr>
                        <m:ctrlPr>
                          <a:rPr lang="en-US" sz="3200" i="1" smtClean="0">
                            <a:solidFill>
                              <a:srgbClr val="0070C0"/>
                            </a:solidFill>
                            <a:latin typeface="Cambria Math" panose="02040503050406030204" pitchFamily="18" charset="0"/>
                            <a:cs typeface="Times New Roman" panose="02020603050405020304" pitchFamily="18" charset="0"/>
                          </a:rPr>
                        </m:ctrlPr>
                      </m:sSubPr>
                      <m:e>
                        <m:r>
                          <a:rPr lang="en-US" sz="3200" b="0" i="1" smtClean="0">
                            <a:solidFill>
                              <a:srgbClr val="0070C0"/>
                            </a:solidFill>
                            <a:latin typeface="Cambria Math" panose="02040503050406030204" pitchFamily="18" charset="0"/>
                            <a:cs typeface="Times New Roman" panose="02020603050405020304" pitchFamily="18" charset="0"/>
                          </a:rPr>
                          <m:t>𝑆</m:t>
                        </m:r>
                      </m:e>
                      <m:sub>
                        <m:r>
                          <a:rPr lang="en-US" sz="3200" b="0" i="1" smtClean="0">
                            <a:solidFill>
                              <a:srgbClr val="0070C0"/>
                            </a:solidFill>
                            <a:latin typeface="Cambria Math" panose="02040503050406030204" pitchFamily="18" charset="0"/>
                            <a:cs typeface="Times New Roman" panose="02020603050405020304" pitchFamily="18" charset="0"/>
                          </a:rPr>
                          <m:t>𝐶𝑇</m:t>
                        </m:r>
                      </m:sub>
                    </m:sSub>
                    <m:r>
                      <a:rPr lang="en-US" sz="3200" b="0" i="1" smtClean="0">
                        <a:solidFill>
                          <a:schemeClr val="tx1"/>
                        </a:solidFill>
                        <a:latin typeface="Cambria Math" panose="02040503050406030204" pitchFamily="18" charset="0"/>
                        <a:cs typeface="Times New Roman" panose="02020603050405020304" pitchFamily="18" charset="0"/>
                      </a:rPr>
                      <m:t>=1−</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2</m:t>
                        </m:r>
                      </m:den>
                    </m:f>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3</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4</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5</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6</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7</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8</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9</m:t>
                            </m:r>
                          </m:den>
                        </m:f>
                        <m:r>
                          <a:rPr lang="en-US" sz="3200" b="0" i="1" smtClean="0">
                            <a:solidFill>
                              <a:schemeClr val="tx1"/>
                            </a:solidFill>
                            <a:latin typeface="Cambria Math" panose="02040503050406030204" pitchFamily="18" charset="0"/>
                            <a:cs typeface="Times New Roman" panose="02020603050405020304" pitchFamily="18" charset="0"/>
                          </a:rPr>
                          <m:t>+ …+</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14</m:t>
                            </m:r>
                          </m:den>
                        </m:f>
                      </m:e>
                    </m:d>
                    <m:r>
                      <a:rPr lang="en-US" sz="3200" b="0" i="1" smtClean="0">
                        <a:solidFill>
                          <a:schemeClr val="tx1"/>
                        </a:solidFill>
                        <a:latin typeface="Cambria Math" panose="02040503050406030204" pitchFamily="18" charset="0"/>
                        <a:cs typeface="Times New Roman" panose="02020603050405020304" pitchFamily="18" charset="0"/>
                      </a:rPr>
                      <m:t>−</m:t>
                    </m:r>
                    <m:d>
                      <m:dPr>
                        <m:ctrlPr>
                          <a:rPr lang="en-US" sz="3200" i="1" smtClean="0">
                            <a:solidFill>
                              <a:schemeClr val="tx1"/>
                            </a:solidFill>
                            <a:latin typeface="Cambria Math" panose="02040503050406030204" pitchFamily="18" charset="0"/>
                            <a:cs typeface="Times New Roman" panose="02020603050405020304" pitchFamily="18" charset="0"/>
                          </a:rPr>
                        </m:ctrlPr>
                      </m:dPr>
                      <m:e>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15</m:t>
                            </m:r>
                          </m:den>
                        </m:f>
                        <m:r>
                          <a:rPr lang="en-US" sz="3200" b="0" i="1" smtClean="0">
                            <a:solidFill>
                              <a:schemeClr val="tx1"/>
                            </a:solidFill>
                            <a:latin typeface="Cambria Math" panose="02040503050406030204" pitchFamily="18" charset="0"/>
                            <a:cs typeface="Times New Roman" panose="02020603050405020304" pitchFamily="18" charset="0"/>
                          </a:rPr>
                          <m:t>+ …+</m:t>
                        </m:r>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n-US" sz="3200" b="0" i="1" smtClean="0">
                                <a:solidFill>
                                  <a:schemeClr val="tx1"/>
                                </a:solidFill>
                                <a:latin typeface="Cambria Math" panose="02040503050406030204" pitchFamily="18" charset="0"/>
                                <a:cs typeface="Times New Roman" panose="02020603050405020304" pitchFamily="18" charset="0"/>
                              </a:rPr>
                              <m:t>20</m:t>
                            </m:r>
                          </m:den>
                        </m:f>
                      </m:e>
                    </m:d>
                    <m:r>
                      <a:rPr lang="en-US" sz="3200" b="0" i="1" smtClean="0">
                        <a:solidFill>
                          <a:schemeClr val="tx1"/>
                        </a:solidFill>
                        <a:latin typeface="Cambria Math" panose="02040503050406030204" pitchFamily="18" charset="0"/>
                        <a:cs typeface="Times New Roman" panose="02020603050405020304" pitchFamily="18" charset="0"/>
                      </a:rPr>
                      <m:t>+</m:t>
                    </m:r>
                  </m:oMath>
                </a14:m>
                <a:endParaRPr lang="en-US" sz="3200" i="1" dirty="0">
                  <a:solidFill>
                    <a:schemeClr val="tx1"/>
                  </a:solidFill>
                  <a:latin typeface="Cambria Math" panose="02040503050406030204" pitchFamily="18" charset="0"/>
                  <a:cs typeface="Times New Roman" panose="02020603050405020304" pitchFamily="18" charset="0"/>
                </a:endParaRPr>
              </a:p>
              <a:p>
                <a:pPr>
                  <a:buClr>
                    <a:schemeClr val="dk1"/>
                  </a:buClr>
                  <a:buSzPts val="3600"/>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Times New Roman" panose="02020603050405020304" pitchFamily="18" charset="0"/>
                        </a:rPr>
                        <m:t>… =</m:t>
                      </m:r>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sub>
                        <m:sup>
                          <m:r>
                            <a:rPr lang="en-US" sz="2800" b="0" i="1" smtClean="0">
                              <a:solidFill>
                                <a:schemeClr val="tx1"/>
                              </a:solidFill>
                              <a:latin typeface="Cambria Math" panose="02040503050406030204" pitchFamily="18" charset="0"/>
                              <a:cs typeface="Times New Roman" panose="02020603050405020304" pitchFamily="18" charset="0"/>
                            </a:rPr>
                            <m:t>∞</m:t>
                          </m:r>
                        </m:sup>
                        <m:e>
                          <m:d>
                            <m:dPr>
                              <m:ctrlPr>
                                <a:rPr lang="en-US" sz="2800" b="0" i="1" smtClean="0">
                                  <a:solidFill>
                                    <a:schemeClr val="tx1"/>
                                  </a:solidFill>
                                  <a:latin typeface="Cambria Math" panose="02040503050406030204" pitchFamily="18" charset="0"/>
                                  <a:cs typeface="Times New Roman" panose="02020603050405020304" pitchFamily="18" charset="0"/>
                                </a:rPr>
                              </m:ctrlPr>
                            </m:dPr>
                            <m:e>
                              <m:nary>
                                <m:naryPr>
                                  <m:chr m:val="∑"/>
                                  <m:ctrlPr>
                                    <a:rPr lang="en-US" sz="2800" i="1" smtClean="0">
                                      <a:solidFill>
                                        <a:schemeClr val="tx1"/>
                                      </a:solidFill>
                                      <a:latin typeface="Cambria Math" panose="02040503050406030204" pitchFamily="18" charset="0"/>
                                      <a:cs typeface="Times New Roman" panose="02020603050405020304" pitchFamily="18" charset="0"/>
                                    </a:rPr>
                                  </m:ctrlPr>
                                </m:naryPr>
                                <m:sub>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=1</m:t>
                                  </m:r>
                                </m:sub>
                                <m:sup>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b="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sup>
                                <m:e>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3</m:t>
                                          </m:r>
                                        </m:den>
                                      </m:f>
                                      <m:d>
                                        <m:dPr>
                                          <m:ctrlPr>
                                            <a:rPr lang="en-US" sz="280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b="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den>
                                  </m:f>
                                </m:e>
                              </m:nary>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𝑛</m:t>
                                  </m:r>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2</m:t>
                                      </m:r>
                                    </m:den>
                                  </m:f>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r>
                                    <a:rPr lang="en-US" sz="2800" b="0" i="1" smtClean="0">
                                      <a:solidFill>
                                        <a:schemeClr val="tx1"/>
                                      </a:solidFill>
                                      <a:latin typeface="Cambria Math" panose="02040503050406030204" pitchFamily="18" charset="0"/>
                                      <a:cs typeface="Times New Roman" panose="02020603050405020304" pitchFamily="18" charset="0"/>
                                    </a:rPr>
                                    <m:t>+</m:t>
                                  </m:r>
                                  <m:f>
                                    <m:fPr>
                                      <m:ctrlPr>
                                        <a:rPr lang="en-US" sz="2800" i="1" smtClean="0">
                                          <a:solidFill>
                                            <a:schemeClr val="tx1"/>
                                          </a:solidFill>
                                          <a:latin typeface="Cambria Math" panose="02040503050406030204" pitchFamily="18" charset="0"/>
                                          <a:cs typeface="Times New Roman" panose="02020603050405020304" pitchFamily="18" charset="0"/>
                                        </a:rPr>
                                      </m:ctrlPr>
                                    </m:fPr>
                                    <m:num>
                                      <m:r>
                                        <a:rPr lang="en-US" sz="2800" b="0" i="1" smtClean="0">
                                          <a:solidFill>
                                            <a:schemeClr val="tx1"/>
                                          </a:solidFill>
                                          <a:latin typeface="Cambria Math" panose="02040503050406030204" pitchFamily="18" charset="0"/>
                                          <a:cs typeface="Times New Roman" panose="02020603050405020304" pitchFamily="18" charset="0"/>
                                        </a:rPr>
                                        <m:t>1</m:t>
                                      </m:r>
                                    </m:num>
                                    <m:den>
                                      <m:r>
                                        <a:rPr lang="en-US" sz="2800" b="0" i="1" smtClean="0">
                                          <a:solidFill>
                                            <a:schemeClr val="tx1"/>
                                          </a:solidFill>
                                          <a:latin typeface="Cambria Math" panose="02040503050406030204" pitchFamily="18" charset="0"/>
                                          <a:cs typeface="Times New Roman" panose="02020603050405020304" pitchFamily="18" charset="0"/>
                                        </a:rPr>
                                        <m:t>3</m:t>
                                      </m:r>
                                    </m:den>
                                  </m:f>
                                  <m:d>
                                    <m:dPr>
                                      <m:ctrlPr>
                                        <a:rPr lang="en-US" sz="280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r>
                                    <a:rPr lang="en-US" sz="2800" b="0" i="1" smtClean="0">
                                      <a:solidFill>
                                        <a:schemeClr val="tx1"/>
                                      </a:solidFill>
                                      <a:latin typeface="Cambria Math" panose="02040503050406030204" pitchFamily="18" charset="0"/>
                                      <a:cs typeface="Times New Roman" panose="02020603050405020304" pitchFamily="18" charset="0"/>
                                    </a:rPr>
                                    <m:t>𝑘</m:t>
                                  </m:r>
                                  <m:d>
                                    <m:dPr>
                                      <m:ctrlPr>
                                        <a:rPr lang="en-US" sz="2800" b="0" i="1" smtClean="0">
                                          <a:solidFill>
                                            <a:schemeClr val="tx1"/>
                                          </a:solidFill>
                                          <a:latin typeface="Cambria Math" panose="02040503050406030204" pitchFamily="18" charset="0"/>
                                          <a:cs typeface="Times New Roman" panose="02020603050405020304" pitchFamily="18" charset="0"/>
                                        </a:rPr>
                                      </m:ctrlPr>
                                    </m:dPr>
                                    <m:e>
                                      <m:r>
                                        <a:rPr lang="en-US" sz="2800" b="0" i="1" smtClean="0">
                                          <a:solidFill>
                                            <a:schemeClr val="tx1"/>
                                          </a:solidFill>
                                          <a:latin typeface="Cambria Math" panose="02040503050406030204" pitchFamily="18" charset="0"/>
                                          <a:cs typeface="Times New Roman" panose="02020603050405020304" pitchFamily="18" charset="0"/>
                                        </a:rPr>
                                        <m:t>𝑘</m:t>
                                      </m:r>
                                      <m:r>
                                        <a:rPr lang="en-US" sz="2800" b="0" i="1" smtClean="0">
                                          <a:solidFill>
                                            <a:schemeClr val="tx1"/>
                                          </a:solidFill>
                                          <a:latin typeface="Cambria Math" panose="02040503050406030204" pitchFamily="18" charset="0"/>
                                          <a:cs typeface="Times New Roman" panose="02020603050405020304" pitchFamily="18" charset="0"/>
                                        </a:rPr>
                                        <m:t>+1</m:t>
                                      </m:r>
                                    </m:e>
                                  </m:d>
                                </m:den>
                              </m:f>
                            </m:e>
                          </m:d>
                        </m:e>
                      </m:nary>
                    </m:oMath>
                  </m:oMathPara>
                </a14:m>
                <a:endParaRPr lang="en-US" sz="3600" dirty="0">
                  <a:solidFill>
                    <a:schemeClr val="tx1"/>
                  </a:solidFill>
                  <a:latin typeface="Times New Roman" panose="02020603050405020304" pitchFamily="18" charset="0"/>
                  <a:cs typeface="Times New Roman" panose="02020603050405020304" pitchFamily="18" charset="0"/>
                </a:endParaRPr>
              </a:p>
            </p:txBody>
          </p:sp>
        </mc:Choice>
        <mc:Fallback>
          <p:sp>
            <p:nvSpPr>
              <p:cNvPr id="92" name="Google Shape;92;p13"/>
              <p:cNvSpPr txBox="1">
                <a:spLocks noRot="1" noChangeAspect="1" noMove="1" noResize="1" noEditPoints="1" noAdjustHandles="1" noChangeArrowheads="1" noChangeShapeType="1" noTextEdit="1"/>
              </p:cNvSpPr>
              <p:nvPr/>
            </p:nvSpPr>
            <p:spPr>
              <a:xfrm>
                <a:off x="177800" y="17476472"/>
                <a:ext cx="14661710" cy="15176456"/>
              </a:xfrm>
              <a:prstGeom prst="rect">
                <a:avLst/>
              </a:prstGeom>
              <a:blipFill>
                <a:blip r:embed="rId5"/>
                <a:stretch>
                  <a:fillRect b="-10216"/>
                </a:stretch>
              </a:blipFill>
              <a:ln w="101600" cap="flat" cmpd="sng">
                <a:solidFill>
                  <a:srgbClr val="000000"/>
                </a:solidFill>
                <a:prstDash val="solid"/>
                <a:miter lim="800000"/>
                <a:headEnd type="none" w="sm" len="sm"/>
                <a:tailEnd type="none" w="sm" len="sm"/>
              </a:ln>
            </p:spPr>
            <p:txBody>
              <a:bodyPr/>
              <a:lstStyle/>
              <a:p>
                <a:r>
                  <a:rPr lang="en-US">
                    <a:noFill/>
                  </a:rPr>
                  <a:t> </a:t>
                </a:r>
              </a:p>
            </p:txBody>
          </p:sp>
        </mc:Fallback>
      </mc:AlternateContent>
      <p:pic>
        <p:nvPicPr>
          <p:cNvPr id="94" name="Google Shape;94;p13"/>
          <p:cNvPicPr preferRelativeResize="0"/>
          <p:nvPr/>
        </p:nvPicPr>
        <p:blipFill>
          <a:blip r:embed="rId6">
            <a:alphaModFix/>
          </a:blip>
          <a:stretch>
            <a:fillRect/>
          </a:stretch>
        </p:blipFill>
        <p:spPr>
          <a:xfrm>
            <a:off x="6451426" y="2819573"/>
            <a:ext cx="5409948" cy="1637975"/>
          </a:xfrm>
          <a:prstGeom prst="rect">
            <a:avLst/>
          </a:prstGeom>
          <a:noFill/>
          <a:ln>
            <a:noFill/>
          </a:ln>
        </p:spPr>
      </p:pic>
      <p:pic>
        <p:nvPicPr>
          <p:cNvPr id="95" name="Google Shape;95;p13"/>
          <p:cNvPicPr preferRelativeResize="0"/>
          <p:nvPr/>
        </p:nvPicPr>
        <p:blipFill>
          <a:blip r:embed="rId7">
            <a:alphaModFix/>
          </a:blip>
          <a:stretch>
            <a:fillRect/>
          </a:stretch>
        </p:blipFill>
        <p:spPr>
          <a:xfrm>
            <a:off x="38994104" y="208375"/>
            <a:ext cx="4325596" cy="3672451"/>
          </a:xfrm>
          <a:prstGeom prst="rect">
            <a:avLst/>
          </a:prstGeom>
          <a:noFill/>
          <a:ln>
            <a:noFill/>
          </a:ln>
        </p:spPr>
      </p:pic>
      <mc:AlternateContent xmlns:mc="http://schemas.openxmlformats.org/markup-compatibility/2006">
        <mc:Choice xmlns:a14="http://schemas.microsoft.com/office/drawing/2010/main" Requires="a14">
          <p:sp>
            <p:nvSpPr>
              <p:cNvPr id="2" name="Google Shape;85;p13">
                <a:extLst>
                  <a:ext uri="{FF2B5EF4-FFF2-40B4-BE49-F238E27FC236}">
                    <a16:creationId xmlns:a16="http://schemas.microsoft.com/office/drawing/2014/main" id="{73E83255-FD5B-F2F2-8682-1597FB443C87}"/>
                  </a:ext>
                </a:extLst>
              </p:cNvPr>
              <p:cNvSpPr txBox="1"/>
              <p:nvPr/>
            </p:nvSpPr>
            <p:spPr>
              <a:xfrm>
                <a:off x="182951" y="5029273"/>
                <a:ext cx="12992100" cy="6270919"/>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800" b="1" dirty="0">
                    <a:latin typeface="+mj-lt"/>
                    <a:cs typeface="Arial" panose="020B0604020202020204" pitchFamily="34" charset="0"/>
                  </a:rPr>
                  <a:t>INTRODUCTION</a:t>
                </a:r>
                <a:endParaRPr lang="en-US" sz="1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divergence of the harmonic series </a:t>
                </a:r>
                <a14:m>
                  <m:oMath xmlns:m="http://schemas.openxmlformats.org/officeDocument/2006/math">
                    <m:nary>
                      <m:naryPr>
                        <m:chr m:val="∑"/>
                        <m:ctrlPr>
                          <a:rPr lang="en-US" sz="4400" b="0" i="1" smtClean="0">
                            <a:latin typeface="Cambria Math" panose="02040503050406030204" pitchFamily="18" charset="0"/>
                            <a:cs typeface="Times New Roman" panose="02020603050405020304" pitchFamily="18" charset="0"/>
                          </a:rPr>
                        </m:ctrlPr>
                      </m:naryPr>
                      <m:sub>
                        <m: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m:t>
                        </m:r>
                      </m:sup>
                      <m:e>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1</m:t>
                            </m:r>
                          </m:num>
                          <m:den>
                            <m:r>
                              <a:rPr lang="en-US" sz="4400" b="0" i="1" smtClean="0">
                                <a:latin typeface="Cambria Math" panose="02040503050406030204" pitchFamily="18" charset="0"/>
                                <a:cs typeface="Times New Roman" panose="02020603050405020304" pitchFamily="18" charset="0"/>
                              </a:rPr>
                              <m:t>𝑖</m:t>
                            </m:r>
                          </m:den>
                        </m:f>
                        <m:r>
                          <a:rPr lang="en-US" sz="4400" b="0" i="1" smtClean="0">
                            <a:latin typeface="Cambria Math" panose="02040503050406030204" pitchFamily="18" charset="0"/>
                            <a:cs typeface="Times New Roman" panose="02020603050405020304" pitchFamily="18" charset="0"/>
                          </a:rPr>
                          <m:t>=∞</m:t>
                        </m:r>
                      </m:e>
                    </m:nary>
                  </m:oMath>
                </a14:m>
                <a:r>
                  <a:rPr lang="en-US" sz="3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was proven in 1360 by Nicholas Oresme.</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However, the alternating harmonic series converges:</a:t>
                </a:r>
              </a:p>
              <a:p>
                <a:pPr/>
                <a14:m>
                  <m:oMathPara xmlns:m="http://schemas.openxmlformats.org/officeDocument/2006/math">
                    <m:oMathParaPr>
                      <m:jc m:val="centerGroup"/>
                    </m:oMathParaPr>
                    <m:oMath xmlns:m="http://schemas.openxmlformats.org/officeDocument/2006/math">
                      <m:nary>
                        <m:naryPr>
                          <m:chr m:val="∑"/>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𝑖</m:t>
                          </m:r>
                          <m:r>
                            <a:rPr lang="en-US" sz="2800" b="0" i="1" smtClean="0">
                              <a:latin typeface="Cambria Math" panose="02040503050406030204" pitchFamily="18" charset="0"/>
                              <a:cs typeface="Times New Roman" panose="02020603050405020304" pitchFamily="18" charset="0"/>
                            </a:rPr>
                            <m:t>=1</m:t>
                          </m:r>
                        </m:sub>
                        <m:sup>
                          <m:r>
                            <a:rPr lang="en-US" sz="2800" b="0" i="1" smtClean="0">
                              <a:latin typeface="Cambria Math" panose="02040503050406030204" pitchFamily="18" charset="0"/>
                              <a:cs typeface="Times New Roman" panose="02020603050405020304" pitchFamily="18" charset="0"/>
                            </a:rPr>
                            <m:t>∞</m:t>
                          </m:r>
                        </m:sup>
                        <m:e>
                          <m:f>
                            <m:fPr>
                              <m:ctrlPr>
                                <a:rPr lang="en-US" sz="2800" b="0" i="1" smtClean="0">
                                  <a:latin typeface="Cambria Math" panose="02040503050406030204" pitchFamily="18" charset="0"/>
                                  <a:cs typeface="Times New Roman" panose="02020603050405020304" pitchFamily="18" charset="0"/>
                                </a:rPr>
                              </m:ctrlPr>
                            </m:fPr>
                            <m:num>
                              <m:sSup>
                                <m:sSupPr>
                                  <m:ctrlPr>
                                    <a:rPr lang="en-US" sz="2800" b="0" i="1" smtClean="0">
                                      <a:latin typeface="Cambria Math" panose="02040503050406030204" pitchFamily="18" charset="0"/>
                                      <a:cs typeface="Times New Roman" panose="02020603050405020304" pitchFamily="18" charset="0"/>
                                    </a:rPr>
                                  </m:ctrlPr>
                                </m:sSupPr>
                                <m:e>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e>
                                  </m:d>
                                </m:e>
                                <m:sup>
                                  <m:r>
                                    <a:rPr lang="en-US" sz="2800" b="0" i="1" smtClean="0">
                                      <a:latin typeface="Cambria Math" panose="02040503050406030204" pitchFamily="18" charset="0"/>
                                      <a:cs typeface="Times New Roman" panose="02020603050405020304" pitchFamily="18" charset="0"/>
                                    </a:rPr>
                                    <m:t>𝑖</m:t>
                                  </m:r>
                                  <m:r>
                                    <a:rPr lang="en-US" sz="2800" b="0" i="1" smtClean="0">
                                      <a:latin typeface="Cambria Math" panose="02040503050406030204" pitchFamily="18" charset="0"/>
                                      <a:cs typeface="Times New Roman" panose="02020603050405020304" pitchFamily="18" charset="0"/>
                                    </a:rPr>
                                    <m:t>+1</m:t>
                                  </m:r>
                                </m:sup>
                              </m:sSup>
                            </m:num>
                            <m:den>
                              <m:r>
                                <a:rPr lang="en-US" sz="2800" b="0" i="1" smtClean="0">
                                  <a:latin typeface="Cambria Math" panose="02040503050406030204" pitchFamily="18" charset="0"/>
                                  <a:cs typeface="Times New Roman" panose="02020603050405020304" pitchFamily="18" charset="0"/>
                                </a:rPr>
                                <m:t>𝑖</m:t>
                              </m:r>
                            </m:den>
                          </m:f>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2</m:t>
                              </m:r>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3</m:t>
                              </m:r>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4</m:t>
                              </m:r>
                            </m:den>
                          </m:f>
                          <m:r>
                            <a:rPr lang="en-US" sz="2800" b="0" i="1" smtClean="0">
                              <a:latin typeface="Cambria Math" panose="02040503050406030204" pitchFamily="18" charset="0"/>
                              <a:cs typeface="Times New Roman" panose="02020603050405020304" pitchFamily="18" charset="0"/>
                            </a:rPr>
                            <m:t>+…=</m:t>
                          </m:r>
                          <m:func>
                            <m:funcPr>
                              <m:ctrlPr>
                                <a:rPr lang="en-US" sz="2800" b="0" i="1" smtClean="0">
                                  <a:latin typeface="Cambria Math" panose="02040503050406030204" pitchFamily="18" charset="0"/>
                                  <a:cs typeface="Times New Roman" panose="02020603050405020304" pitchFamily="18" charset="0"/>
                                </a:rPr>
                              </m:ctrlPr>
                            </m:funcPr>
                            <m:fName>
                              <m:r>
                                <m:rPr>
                                  <m:sty m:val="p"/>
                                </m:rPr>
                                <a:rPr lang="en-US" sz="2800" b="0" i="0" smtClean="0">
                                  <a:latin typeface="Cambria Math" panose="02040503050406030204" pitchFamily="18" charset="0"/>
                                  <a:cs typeface="Times New Roman" panose="02020603050405020304" pitchFamily="18" charset="0"/>
                                </a:rPr>
                                <m:t>ln</m:t>
                              </m:r>
                            </m:fName>
                            <m:e>
                              <m:r>
                                <a:rPr lang="en-US" sz="2800" b="0" i="1" smtClean="0">
                                  <a:latin typeface="Cambria Math" panose="02040503050406030204" pitchFamily="18" charset="0"/>
                                  <a:cs typeface="Times New Roman" panose="02020603050405020304" pitchFamily="18" charset="0"/>
                                </a:rPr>
                                <m:t>2</m:t>
                              </m:r>
                            </m:e>
                          </m:func>
                        </m:e>
                      </m:nary>
                    </m:oMath>
                  </m:oMathPara>
                </a14:m>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Chen and Kennedy (2012) explored a variant of the harmonic series, and this was the inspiration for our project.</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p:txBody>
          </p:sp>
        </mc:Choice>
        <mc:Fallback>
          <p:sp>
            <p:nvSpPr>
              <p:cNvPr id="2" name="Google Shape;85;p13">
                <a:extLst>
                  <a:ext uri="{FF2B5EF4-FFF2-40B4-BE49-F238E27FC236}">
                    <a16:creationId xmlns:a16="http://schemas.microsoft.com/office/drawing/2014/main" id="{73E83255-FD5B-F2F2-8682-1597FB443C87}"/>
                  </a:ext>
                </a:extLst>
              </p:cNvPr>
              <p:cNvSpPr txBox="1">
                <a:spLocks noRot="1" noChangeAspect="1" noMove="1" noResize="1" noEditPoints="1" noAdjustHandles="1" noChangeArrowheads="1" noChangeShapeType="1" noTextEdit="1"/>
              </p:cNvSpPr>
              <p:nvPr/>
            </p:nvSpPr>
            <p:spPr>
              <a:xfrm>
                <a:off x="182951" y="5029273"/>
                <a:ext cx="12992100" cy="6270919"/>
              </a:xfrm>
              <a:prstGeom prst="rect">
                <a:avLst/>
              </a:prstGeom>
              <a:blipFill>
                <a:blip r:embed="rId8"/>
                <a:stretch>
                  <a:fillRect b="-3181"/>
                </a:stretch>
              </a:blipFill>
              <a:ln w="101600" cap="flat" cmpd="sng">
                <a:solidFill>
                  <a:srgbClr val="000000"/>
                </a:solidFill>
                <a:prstDash val="solid"/>
                <a:miter lim="800000"/>
                <a:headEnd type="none" w="sm" len="sm"/>
                <a:tailEnd type="none" w="sm" len="sm"/>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Google Shape;85;p13">
                <a:extLst>
                  <a:ext uri="{FF2B5EF4-FFF2-40B4-BE49-F238E27FC236}">
                    <a16:creationId xmlns:a16="http://schemas.microsoft.com/office/drawing/2014/main" id="{9D2F13F6-7C73-EB3E-7B2A-730345865F1D}"/>
                  </a:ext>
                </a:extLst>
              </p:cNvPr>
              <p:cNvSpPr txBox="1"/>
              <p:nvPr/>
            </p:nvSpPr>
            <p:spPr>
              <a:xfrm>
                <a:off x="182950" y="11688248"/>
                <a:ext cx="12992101" cy="5400167"/>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800" b="1" dirty="0">
                    <a:latin typeface="+mj-lt"/>
                    <a:cs typeface="Arial" panose="020B0604020202020204" pitchFamily="34" charset="0"/>
                  </a:rPr>
                  <a:t>PRELIMINARIES</a:t>
                </a:r>
                <a:endParaRPr lang="en-US" sz="1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a:t>
                </a:r>
                <a:r>
                  <a:rPr lang="en-US" sz="3600" baseline="-25000" dirty="0">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 denotes the </a:t>
                </a:r>
                <a:r>
                  <a:rPr lang="en-US" sz="3600" i="1" dirty="0" err="1">
                    <a:latin typeface="Times New Roman" panose="02020603050405020304" pitchFamily="18" charset="0"/>
                    <a:cs typeface="Times New Roman" panose="02020603050405020304" pitchFamily="18" charset="0"/>
                  </a:rPr>
                  <a:t>i</a:t>
                </a:r>
                <a:r>
                  <a:rPr lang="en-US" sz="3600" baseline="30000" dirty="0" err="1">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number in the Fibonacci sequence</a:t>
                </a:r>
              </a:p>
              <a:p>
                <a:pPr marL="571500" indent="-571500">
                  <a:buFont typeface="Arial" panose="020B0604020202020204" pitchFamily="34" charset="0"/>
                  <a:buChar char="•"/>
                </a:pPr>
                <a14:m>
                  <m:oMath xmlns:m="http://schemas.openxmlformats.org/officeDocument/2006/math">
                    <m:func>
                      <m:funcPr>
                        <m:ctrlPr>
                          <a:rPr lang="en-US" sz="3600" b="0" i="1" smtClean="0">
                            <a:latin typeface="Cambria Math" panose="02040503050406030204" pitchFamily="18" charset="0"/>
                            <a:cs typeface="Times New Roman" panose="02020603050405020304" pitchFamily="18" charset="0"/>
                          </a:rPr>
                        </m:ctrlPr>
                      </m:funcPr>
                      <m:fName>
                        <m:limLow>
                          <m:limLowPr>
                            <m:ctrlPr>
                              <a:rPr lang="en-US" sz="3600" b="0" i="1" smtClean="0">
                                <a:latin typeface="Cambria Math" panose="02040503050406030204" pitchFamily="18" charset="0"/>
                                <a:cs typeface="Times New Roman" panose="02020603050405020304" pitchFamily="18" charset="0"/>
                              </a:rPr>
                            </m:ctrlPr>
                          </m:limLowPr>
                          <m:e>
                            <m:r>
                              <m:rPr>
                                <m:sty m:val="p"/>
                              </m:rPr>
                              <a:rPr lang="en-US" sz="3600" b="0" i="0" smtClean="0">
                                <a:latin typeface="Cambria Math" panose="02040503050406030204" pitchFamily="18" charset="0"/>
                                <a:cs typeface="Times New Roman" panose="02020603050405020304" pitchFamily="18" charset="0"/>
                              </a:rPr>
                              <m:t>lim</m:t>
                            </m:r>
                          </m:e>
                          <m:lim>
                            <m:r>
                              <a:rPr lang="en-US" sz="3600" b="0" i="1" smtClean="0">
                                <a:latin typeface="Cambria Math" panose="02040503050406030204" pitchFamily="18" charset="0"/>
                                <a:cs typeface="Times New Roman" panose="02020603050405020304" pitchFamily="18" charset="0"/>
                              </a:rPr>
                              <m:t>𝑛</m:t>
                            </m:r>
                            <m:r>
                              <a:rPr lang="en-US" sz="3600" b="0" i="1" smtClean="0">
                                <a:latin typeface="Cambria Math" panose="02040503050406030204" pitchFamily="18" charset="0"/>
                                <a:cs typeface="Times New Roman" panose="02020603050405020304" pitchFamily="18" charset="0"/>
                              </a:rPr>
                              <m:t>→∞</m:t>
                            </m:r>
                          </m:lim>
                        </m:limLow>
                      </m:fName>
                      <m:e>
                        <m:f>
                          <m:fPr>
                            <m:ctrlPr>
                              <a:rPr lang="en-US" sz="3600" b="0" i="1" smtClean="0">
                                <a:latin typeface="Cambria Math" panose="02040503050406030204" pitchFamily="18" charset="0"/>
                                <a:cs typeface="Times New Roman" panose="02020603050405020304" pitchFamily="18" charset="0"/>
                              </a:rPr>
                            </m:ctrlPr>
                          </m:fPr>
                          <m:num>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𝐹</m:t>
                                </m:r>
                              </m:e>
                              <m:sub>
                                <m:r>
                                  <a:rPr lang="en-US" sz="3600" b="0" i="1" smtClean="0">
                                    <a:latin typeface="Cambria Math" panose="02040503050406030204" pitchFamily="18" charset="0"/>
                                    <a:cs typeface="Times New Roman" panose="02020603050405020304" pitchFamily="18" charset="0"/>
                                  </a:rPr>
                                  <m:t>𝑛</m:t>
                                </m:r>
                                <m:r>
                                  <a:rPr lang="en-US" sz="3600" b="0" i="1" smtClean="0">
                                    <a:latin typeface="Cambria Math" panose="02040503050406030204" pitchFamily="18" charset="0"/>
                                    <a:cs typeface="Times New Roman" panose="02020603050405020304" pitchFamily="18" charset="0"/>
                                  </a:rPr>
                                  <m:t>+1</m:t>
                                </m:r>
                              </m:sub>
                            </m:sSub>
                          </m:num>
                          <m:den>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𝐹</m:t>
                                </m:r>
                              </m:e>
                              <m:sub>
                                <m:r>
                                  <a:rPr lang="en-US" sz="3600" b="0" i="1" smtClean="0">
                                    <a:latin typeface="Cambria Math" panose="02040503050406030204" pitchFamily="18" charset="0"/>
                                    <a:cs typeface="Times New Roman" panose="02020603050405020304" pitchFamily="18" charset="0"/>
                                  </a:rPr>
                                  <m:t>𝑛</m:t>
                                </m:r>
                              </m:sub>
                            </m:sSub>
                          </m:den>
                        </m:f>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𝜙</m:t>
                        </m:r>
                      </m:e>
                    </m:func>
                  </m:oMath>
                </a14:m>
                <a:r>
                  <a:rPr lang="en-US" sz="3600" dirty="0">
                    <a:latin typeface="Times New Roman" panose="02020603050405020304" pitchFamily="18" charset="0"/>
                    <a:cs typeface="Times New Roman" panose="02020603050405020304" pitchFamily="18" charset="0"/>
                  </a:rPr>
                  <a:t>, the golden ratio, and </a:t>
                </a:r>
                <a14:m>
                  <m:oMath xmlns:m="http://schemas.openxmlformats.org/officeDocument/2006/math">
                    <m:nary>
                      <m:naryPr>
                        <m:chr m:val="∑"/>
                        <m:ctrlPr>
                          <a:rPr lang="en-US" sz="3600" b="0" i="1" smtClean="0">
                            <a:latin typeface="Cambria Math" panose="02040503050406030204" pitchFamily="18" charset="0"/>
                            <a:cs typeface="Times New Roman" panose="02020603050405020304" pitchFamily="18" charset="0"/>
                          </a:rPr>
                        </m:ctrlPr>
                      </m:naryPr>
                      <m:sub>
                        <m:r>
                          <a:rPr lang="en-US" sz="3600" b="0" i="1" smtClean="0">
                            <a:latin typeface="Cambria Math" panose="02040503050406030204" pitchFamily="18" charset="0"/>
                            <a:cs typeface="Times New Roman" panose="02020603050405020304" pitchFamily="18" charset="0"/>
                          </a:rPr>
                          <m:t>𝑖</m:t>
                        </m:r>
                        <m:r>
                          <a:rPr lang="en-US" sz="3600" b="0" i="1" smtClean="0">
                            <a:latin typeface="Cambria Math" panose="02040503050406030204" pitchFamily="18" charset="0"/>
                            <a:cs typeface="Times New Roman" panose="02020603050405020304" pitchFamily="18" charset="0"/>
                          </a:rPr>
                          <m:t>=0</m:t>
                        </m:r>
                      </m:sub>
                      <m:sup>
                        <m:r>
                          <a:rPr lang="en-US" sz="3600" b="0" i="1" smtClean="0">
                            <a:latin typeface="Cambria Math" panose="02040503050406030204" pitchFamily="18" charset="0"/>
                            <a:cs typeface="Times New Roman" panose="02020603050405020304" pitchFamily="18" charset="0"/>
                          </a:rPr>
                          <m:t>𝑛</m:t>
                        </m:r>
                      </m:sup>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𝐹</m:t>
                            </m:r>
                          </m:e>
                          <m:sub>
                            <m:r>
                              <a:rPr lang="en-US" sz="3600" b="0" i="1" smtClean="0">
                                <a:latin typeface="Cambria Math" panose="02040503050406030204" pitchFamily="18" charset="0"/>
                                <a:cs typeface="Times New Roman" panose="02020603050405020304" pitchFamily="18" charset="0"/>
                              </a:rPr>
                              <m:t>𝑖</m:t>
                            </m:r>
                          </m:sub>
                        </m:sSub>
                        <m:r>
                          <a:rPr lang="en-US" sz="3600" b="0" i="1" smtClean="0">
                            <a:latin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𝐹</m:t>
                            </m:r>
                          </m:e>
                          <m:sub>
                            <m:r>
                              <a:rPr lang="en-US" sz="3600" b="0" i="1" smtClean="0">
                                <a:latin typeface="Cambria Math" panose="02040503050406030204" pitchFamily="18" charset="0"/>
                                <a:cs typeface="Times New Roman" panose="02020603050405020304" pitchFamily="18" charset="0"/>
                              </a:rPr>
                              <m:t>𝑛</m:t>
                            </m:r>
                            <m:r>
                              <a:rPr lang="en-US" sz="3600" b="0" i="1" smtClean="0">
                                <a:latin typeface="Cambria Math" panose="02040503050406030204" pitchFamily="18" charset="0"/>
                                <a:cs typeface="Times New Roman" panose="02020603050405020304" pitchFamily="18" charset="0"/>
                              </a:rPr>
                              <m:t>+2</m:t>
                            </m:r>
                          </m:sub>
                        </m:sSub>
                        <m:r>
                          <a:rPr lang="en-US" sz="3600" b="0" i="1" smtClean="0">
                            <a:latin typeface="Cambria Math" panose="02040503050406030204" pitchFamily="18" charset="0"/>
                            <a:cs typeface="Times New Roman" panose="02020603050405020304" pitchFamily="18" charset="0"/>
                          </a:rPr>
                          <m:t>−1</m:t>
                        </m:r>
                      </m:e>
                    </m:nary>
                  </m:oMath>
                </a14:m>
                <a:r>
                  <a:rPr lang="en-US" sz="3600" dirty="0">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Young (1991) gives an inequality which yields, for </a:t>
                </a:r>
                <a14:m>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m</m:t>
                    </m:r>
                    <m:r>
                      <a:rPr lang="en-US" sz="3600" b="0" i="0" smtClean="0">
                        <a:latin typeface="Cambria Math" panose="02040503050406030204" pitchFamily="18" charset="0"/>
                        <a:cs typeface="Times New Roman" panose="02020603050405020304" pitchFamily="18" charset="0"/>
                      </a:rPr>
                      <m:t>&gt;1</m:t>
                    </m:r>
                  </m:oMath>
                </a14:m>
                <a:r>
                  <a:rPr lang="en-US" sz="36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cs typeface="Times New Roman" panose="02020603050405020304" pitchFamily="18" charset="0"/>
                            </a:rPr>
                          </m:ctrlPr>
                        </m:funcPr>
                        <m:fName>
                          <m:r>
                            <m:rPr>
                              <m:sty m:val="p"/>
                            </m:rPr>
                            <a:rPr lang="en-US" sz="3200" b="0" i="0" smtClean="0">
                              <a:latin typeface="Cambria Math" panose="02040503050406030204" pitchFamily="18" charset="0"/>
                              <a:cs typeface="Times New Roman" panose="02020603050405020304" pitchFamily="18" charset="0"/>
                            </a:rPr>
                            <m:t>ln</m:t>
                          </m:r>
                        </m:fName>
                        <m:e>
                          <m:d>
                            <m:dPr>
                              <m:ctrlPr>
                                <a:rPr lang="en-US" sz="3200" b="0" i="1" smtClean="0">
                                  <a:latin typeface="Cambria Math" panose="02040503050406030204" pitchFamily="18" charset="0"/>
                                  <a:cs typeface="Times New Roman" panose="02020603050405020304" pitchFamily="18" charset="0"/>
                                </a:rPr>
                              </m:ctrlPr>
                            </m:dPr>
                            <m:e>
                              <m:f>
                                <m:fPr>
                                  <m:ctrlPr>
                                    <a:rPr lang="en-US" sz="3200" b="0" i="1" smtClean="0">
                                      <a:latin typeface="Cambria Math" panose="02040503050406030204" pitchFamily="18" charset="0"/>
                                      <a:cs typeface="Times New Roman" panose="02020603050405020304" pitchFamily="18" charset="0"/>
                                    </a:rPr>
                                  </m:ctrlPr>
                                </m:fPr>
                                <m:num>
                                  <m:r>
                                    <a:rPr lang="en-US" sz="3200" b="0" i="1" smtClean="0">
                                      <a:latin typeface="Cambria Math" panose="02040503050406030204" pitchFamily="18" charset="0"/>
                                      <a:cs typeface="Times New Roman" panose="02020603050405020304" pitchFamily="18" charset="0"/>
                                    </a:rPr>
                                    <m:t>𝑛</m:t>
                                  </m:r>
                                </m:num>
                                <m:den>
                                  <m:r>
                                    <a:rPr lang="en-US" sz="3200" b="0" i="1" smtClean="0">
                                      <a:latin typeface="Cambria Math" panose="02040503050406030204" pitchFamily="18" charset="0"/>
                                      <a:cs typeface="Times New Roman" panose="02020603050405020304" pitchFamily="18" charset="0"/>
                                    </a:rPr>
                                    <m:t>𝑚</m:t>
                                  </m:r>
                                  <m:r>
                                    <a:rPr lang="en-US" sz="3200" b="0" i="1" smtClean="0">
                                      <a:latin typeface="Cambria Math" panose="02040503050406030204" pitchFamily="18" charset="0"/>
                                      <a:cs typeface="Times New Roman" panose="02020603050405020304" pitchFamily="18" charset="0"/>
                                    </a:rPr>
                                    <m:t>−1</m:t>
                                  </m:r>
                                </m:den>
                              </m:f>
                            </m:e>
                          </m:d>
                          <m:r>
                            <a:rPr lang="en-US" sz="3200" b="0" i="1" smtClean="0">
                              <a:latin typeface="Cambria Math" panose="02040503050406030204" pitchFamily="18" charset="0"/>
                              <a:cs typeface="Times New Roman" panose="02020603050405020304" pitchFamily="18" charset="0"/>
                            </a:rPr>
                            <m:t>−</m:t>
                          </m:r>
                          <m:f>
                            <m:fPr>
                              <m:ctrlPr>
                                <a:rPr lang="en-US" sz="3200" b="0" i="1" smtClean="0">
                                  <a:latin typeface="Cambria Math" panose="02040503050406030204" pitchFamily="18" charset="0"/>
                                  <a:cs typeface="Times New Roman" panose="02020603050405020304" pitchFamily="18" charset="0"/>
                                </a:rPr>
                              </m:ctrlPr>
                            </m:fPr>
                            <m:num>
                              <m:r>
                                <a:rPr lang="en-US" sz="3200" b="0" i="1" smtClean="0">
                                  <a:latin typeface="Cambria Math" panose="02040503050406030204" pitchFamily="18" charset="0"/>
                                  <a:cs typeface="Times New Roman" panose="02020603050405020304" pitchFamily="18" charset="0"/>
                                </a:rPr>
                                <m:t>𝑛</m:t>
                              </m:r>
                              <m:r>
                                <a:rPr lang="en-US" sz="3200" b="0" i="1" smtClean="0">
                                  <a:latin typeface="Cambria Math" panose="02040503050406030204" pitchFamily="18" charset="0"/>
                                  <a:cs typeface="Times New Roman" panose="02020603050405020304" pitchFamily="18" charset="0"/>
                                </a:rPr>
                                <m:t>+1−</m:t>
                              </m:r>
                              <m:r>
                                <a:rPr lang="en-US" sz="3200" b="0" i="1" smtClean="0">
                                  <a:latin typeface="Cambria Math" panose="02040503050406030204" pitchFamily="18" charset="0"/>
                                  <a:cs typeface="Times New Roman" panose="02020603050405020304" pitchFamily="18" charset="0"/>
                                </a:rPr>
                                <m:t>𝑚</m:t>
                              </m:r>
                            </m:num>
                            <m:den>
                              <m:r>
                                <a:rPr lang="en-US" sz="3200" b="0" i="1" smtClean="0">
                                  <a:latin typeface="Cambria Math" panose="02040503050406030204" pitchFamily="18" charset="0"/>
                                  <a:cs typeface="Times New Roman" panose="02020603050405020304" pitchFamily="18" charset="0"/>
                                </a:rPr>
                                <m:t>2</m:t>
                              </m:r>
                              <m:d>
                                <m:dPr>
                                  <m:ctrlPr>
                                    <a:rPr lang="en-US" sz="3200" b="0" i="1" smtClean="0">
                                      <a:latin typeface="Cambria Math" panose="02040503050406030204" pitchFamily="18" charset="0"/>
                                      <a:cs typeface="Times New Roman" panose="02020603050405020304" pitchFamily="18" charset="0"/>
                                    </a:rPr>
                                  </m:ctrlPr>
                                </m:dPr>
                                <m:e>
                                  <m:r>
                                    <a:rPr lang="en-US" sz="3200" b="0" i="1" smtClean="0">
                                      <a:latin typeface="Cambria Math" panose="02040503050406030204" pitchFamily="18" charset="0"/>
                                      <a:cs typeface="Times New Roman" panose="02020603050405020304" pitchFamily="18" charset="0"/>
                                    </a:rPr>
                                    <m:t>𝑛</m:t>
                                  </m:r>
                                  <m:r>
                                    <a:rPr lang="en-US" sz="3200" b="0" i="1" smtClean="0">
                                      <a:latin typeface="Cambria Math" panose="02040503050406030204" pitchFamily="18" charset="0"/>
                                      <a:cs typeface="Times New Roman" panose="02020603050405020304" pitchFamily="18" charset="0"/>
                                    </a:rPr>
                                    <m:t>+1</m:t>
                                  </m:r>
                                </m:e>
                              </m:d>
                              <m:r>
                                <a:rPr lang="en-US" sz="3200" b="0" i="1" smtClean="0">
                                  <a:latin typeface="Cambria Math" panose="02040503050406030204" pitchFamily="18" charset="0"/>
                                  <a:cs typeface="Times New Roman" panose="02020603050405020304" pitchFamily="18" charset="0"/>
                                </a:rPr>
                                <m:t>𝑚</m:t>
                              </m:r>
                            </m:den>
                          </m:f>
                          <m:r>
                            <a:rPr lang="en-US" sz="3200" b="0" i="1" smtClean="0">
                              <a:latin typeface="Cambria Math" panose="02040503050406030204" pitchFamily="18" charset="0"/>
                              <a:cs typeface="Times New Roman" panose="02020603050405020304" pitchFamily="18" charset="0"/>
                            </a:rPr>
                            <m:t>&lt;</m:t>
                          </m:r>
                          <m:nary>
                            <m:naryPr>
                              <m:chr m:val="∑"/>
                              <m:ctrlPr>
                                <a:rPr lang="en-US" sz="3200" b="0" i="1" smtClean="0">
                                  <a:latin typeface="Cambria Math" panose="02040503050406030204" pitchFamily="18" charset="0"/>
                                  <a:cs typeface="Times New Roman" panose="02020603050405020304" pitchFamily="18" charset="0"/>
                                </a:rPr>
                              </m:ctrlPr>
                            </m:naryPr>
                            <m:sub>
                              <m:r>
                                <m:rPr>
                                  <m:brk m:alnAt="23"/>
                                </m:rPr>
                                <a:rPr lang="en-US" sz="3200" b="0" i="1" smtClean="0">
                                  <a:latin typeface="Cambria Math" panose="02040503050406030204" pitchFamily="18" charset="0"/>
                                  <a:cs typeface="Times New Roman" panose="02020603050405020304" pitchFamily="18" charset="0"/>
                                </a:rPr>
                                <m:t>𝑖</m:t>
                              </m:r>
                              <m:r>
                                <a:rPr lang="en-US" sz="3200" b="0" i="1" smtClean="0">
                                  <a:latin typeface="Cambria Math" panose="02040503050406030204" pitchFamily="18" charset="0"/>
                                  <a:cs typeface="Times New Roman" panose="02020603050405020304" pitchFamily="18" charset="0"/>
                                </a:rPr>
                                <m:t>=</m:t>
                              </m:r>
                              <m:r>
                                <a:rPr lang="en-US" sz="3200" b="0" i="1" smtClean="0">
                                  <a:latin typeface="Cambria Math" panose="02040503050406030204" pitchFamily="18" charset="0"/>
                                  <a:cs typeface="Times New Roman" panose="02020603050405020304" pitchFamily="18" charset="0"/>
                                </a:rPr>
                                <m:t>𝑚</m:t>
                              </m:r>
                            </m:sub>
                            <m:sup>
                              <m:r>
                                <a:rPr lang="en-US" sz="3200" b="0" i="1" smtClean="0">
                                  <a:latin typeface="Cambria Math" panose="02040503050406030204" pitchFamily="18" charset="0"/>
                                  <a:cs typeface="Times New Roman" panose="02020603050405020304" pitchFamily="18" charset="0"/>
                                </a:rPr>
                                <m:t>𝑛</m:t>
                              </m:r>
                            </m:sup>
                            <m:e>
                              <m:f>
                                <m:fPr>
                                  <m:ctrlPr>
                                    <a:rPr lang="en-US" sz="3200" b="0" i="1" smtClean="0">
                                      <a:latin typeface="Cambria Math" panose="02040503050406030204" pitchFamily="18" charset="0"/>
                                      <a:cs typeface="Times New Roman" panose="02020603050405020304" pitchFamily="18" charset="0"/>
                                    </a:rPr>
                                  </m:ctrlPr>
                                </m:fPr>
                                <m:num>
                                  <m:r>
                                    <a:rPr lang="en-US" sz="3200" b="0" i="1" smtClean="0">
                                      <a:latin typeface="Cambria Math" panose="02040503050406030204" pitchFamily="18" charset="0"/>
                                      <a:cs typeface="Times New Roman" panose="02020603050405020304" pitchFamily="18" charset="0"/>
                                    </a:rPr>
                                    <m:t>1</m:t>
                                  </m:r>
                                </m:num>
                                <m:den>
                                  <m:r>
                                    <a:rPr lang="en-US" sz="3200" b="0" i="1" smtClean="0">
                                      <a:latin typeface="Cambria Math" panose="02040503050406030204" pitchFamily="18" charset="0"/>
                                      <a:cs typeface="Times New Roman" panose="02020603050405020304" pitchFamily="18" charset="0"/>
                                    </a:rPr>
                                    <m:t>𝑖</m:t>
                                  </m:r>
                                </m:den>
                              </m:f>
                              <m:r>
                                <a:rPr lang="en-US" sz="3200" b="0" i="1" smtClean="0">
                                  <a:latin typeface="Cambria Math" panose="02040503050406030204" pitchFamily="18" charset="0"/>
                                  <a:cs typeface="Times New Roman" panose="02020603050405020304" pitchFamily="18" charset="0"/>
                                </a:rPr>
                                <m:t>&lt;</m:t>
                              </m:r>
                              <m:func>
                                <m:funcPr>
                                  <m:ctrlPr>
                                    <a:rPr lang="en-US" sz="3200" i="1" smtClean="0">
                                      <a:latin typeface="Cambria Math" panose="02040503050406030204" pitchFamily="18" charset="0"/>
                                      <a:cs typeface="Times New Roman" panose="02020603050405020304" pitchFamily="18" charset="0"/>
                                    </a:rPr>
                                  </m:ctrlPr>
                                </m:funcPr>
                                <m:fName>
                                  <m:r>
                                    <m:rPr>
                                      <m:sty m:val="p"/>
                                    </m:rPr>
                                    <a:rPr lang="en-US" sz="3200">
                                      <a:latin typeface="Cambria Math" panose="02040503050406030204" pitchFamily="18" charset="0"/>
                                      <a:cs typeface="Times New Roman" panose="02020603050405020304" pitchFamily="18" charset="0"/>
                                    </a:rPr>
                                    <m:t>ln</m:t>
                                  </m:r>
                                </m:fName>
                                <m:e>
                                  <m:d>
                                    <m:dPr>
                                      <m:ctrlPr>
                                        <a:rPr lang="en-US" sz="3200" i="1">
                                          <a:latin typeface="Cambria Math" panose="02040503050406030204" pitchFamily="18" charset="0"/>
                                          <a:cs typeface="Times New Roman" panose="02020603050405020304" pitchFamily="18" charset="0"/>
                                        </a:rPr>
                                      </m:ctrlPr>
                                    </m:dPr>
                                    <m:e>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𝑛</m:t>
                                          </m:r>
                                        </m:num>
                                        <m:den>
                                          <m:r>
                                            <a:rPr lang="en-US" sz="3200" i="1">
                                              <a:latin typeface="Cambria Math" panose="02040503050406030204" pitchFamily="18" charset="0"/>
                                              <a:cs typeface="Times New Roman" panose="02020603050405020304" pitchFamily="18" charset="0"/>
                                            </a:rPr>
                                            <m:t>𝑚</m:t>
                                          </m:r>
                                          <m:r>
                                            <a:rPr lang="en-US" sz="3200" i="1">
                                              <a:latin typeface="Cambria Math" panose="02040503050406030204" pitchFamily="18" charset="0"/>
                                              <a:cs typeface="Times New Roman" panose="02020603050405020304" pitchFamily="18" charset="0"/>
                                            </a:rPr>
                                            <m:t>−1</m:t>
                                          </m:r>
                                        </m:den>
                                      </m:f>
                                    </m:e>
                                  </m:d>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𝑛</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𝑚</m:t>
                                      </m:r>
                                      <m:r>
                                        <a:rPr lang="en-US" sz="3200" b="0" i="1" smtClean="0">
                                          <a:latin typeface="Cambria Math" panose="02040503050406030204" pitchFamily="18" charset="0"/>
                                          <a:cs typeface="Times New Roman" panose="02020603050405020304" pitchFamily="18" charset="0"/>
                                        </a:rPr>
                                        <m:t>+1</m:t>
                                      </m:r>
                                    </m:num>
                                    <m:den>
                                      <m:r>
                                        <a:rPr lang="en-US" sz="3200" i="1">
                                          <a:latin typeface="Cambria Math" panose="02040503050406030204" pitchFamily="18" charset="0"/>
                                          <a:cs typeface="Times New Roman" panose="02020603050405020304" pitchFamily="18" charset="0"/>
                                        </a:rPr>
                                        <m:t>2</m:t>
                                      </m:r>
                                      <m:r>
                                        <a:rPr lang="en-US" sz="3200" b="0" i="1" smtClean="0">
                                          <a:latin typeface="Cambria Math" panose="02040503050406030204" pitchFamily="18" charset="0"/>
                                          <a:cs typeface="Times New Roman" panose="02020603050405020304" pitchFamily="18" charset="0"/>
                                        </a:rPr>
                                        <m:t>𝑛</m:t>
                                      </m:r>
                                      <m:r>
                                        <a:rPr lang="en-US" sz="3200" i="1" smtClean="0">
                                          <a:latin typeface="Cambria Math" panose="02040503050406030204" pitchFamily="18" charset="0"/>
                                          <a:cs typeface="Times New Roman" panose="02020603050405020304" pitchFamily="18" charset="0"/>
                                        </a:rPr>
                                        <m:t> </m:t>
                                      </m:r>
                                      <m:r>
                                        <a:rPr lang="en-US" sz="3200" b="0" i="1" smtClean="0">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𝑚</m:t>
                                      </m:r>
                                      <m:r>
                                        <a:rPr lang="en-US" sz="3200" b="0" i="1" smtClean="0">
                                          <a:latin typeface="Cambria Math" panose="02040503050406030204" pitchFamily="18" charset="0"/>
                                          <a:cs typeface="Times New Roman" panose="02020603050405020304" pitchFamily="18" charset="0"/>
                                        </a:rPr>
                                        <m:t>−1)</m:t>
                                      </m:r>
                                    </m:den>
                                  </m:f>
                                </m:e>
                              </m:func>
                            </m:e>
                          </m:nary>
                        </m:e>
                      </m:func>
                    </m:oMath>
                  </m:oMathPara>
                </a14:m>
                <a:endParaRPr lang="en-US" sz="3200" dirty="0">
                  <a:latin typeface="Times New Roman" panose="02020603050405020304" pitchFamily="18" charset="0"/>
                  <a:cs typeface="Times New Roman" panose="02020603050405020304" pitchFamily="18" charset="0"/>
                </a:endParaRPr>
              </a:p>
            </p:txBody>
          </p:sp>
        </mc:Choice>
        <mc:Fallback>
          <p:sp>
            <p:nvSpPr>
              <p:cNvPr id="3" name="Google Shape;85;p13">
                <a:extLst>
                  <a:ext uri="{FF2B5EF4-FFF2-40B4-BE49-F238E27FC236}">
                    <a16:creationId xmlns:a16="http://schemas.microsoft.com/office/drawing/2014/main" id="{9D2F13F6-7C73-EB3E-7B2A-730345865F1D}"/>
                  </a:ext>
                </a:extLst>
              </p:cNvPr>
              <p:cNvSpPr txBox="1">
                <a:spLocks noRot="1" noChangeAspect="1" noMove="1" noResize="1" noEditPoints="1" noAdjustHandles="1" noChangeArrowheads="1" noChangeShapeType="1" noTextEdit="1"/>
              </p:cNvSpPr>
              <p:nvPr/>
            </p:nvSpPr>
            <p:spPr>
              <a:xfrm>
                <a:off x="182950" y="11688248"/>
                <a:ext cx="12992101" cy="5400167"/>
              </a:xfrm>
              <a:prstGeom prst="rect">
                <a:avLst/>
              </a:prstGeom>
              <a:blipFill>
                <a:blip r:embed="rId9"/>
                <a:stretch>
                  <a:fillRect b="-26728"/>
                </a:stretch>
              </a:blipFill>
              <a:ln w="101600" cap="flat" cmpd="sng">
                <a:solidFill>
                  <a:srgbClr val="000000"/>
                </a:solidFill>
                <a:prstDash val="solid"/>
                <a:miter lim="800000"/>
                <a:headEnd type="none" w="sm" len="sm"/>
                <a:tailEnd type="none" w="sm" len="sm"/>
              </a:ln>
            </p:spPr>
            <p:txBody>
              <a:bodyPr/>
              <a:lstStyle/>
              <a:p>
                <a:r>
                  <a:rPr lang="en-US">
                    <a:noFill/>
                  </a:rPr>
                  <a:t> </a:t>
                </a:r>
              </a:p>
            </p:txBody>
          </p:sp>
        </mc:Fallback>
      </mc:AlternateContent>
      <p:sp>
        <p:nvSpPr>
          <p:cNvPr id="4" name="Google Shape;93;p13">
            <a:extLst>
              <a:ext uri="{FF2B5EF4-FFF2-40B4-BE49-F238E27FC236}">
                <a16:creationId xmlns:a16="http://schemas.microsoft.com/office/drawing/2014/main" id="{F143BF92-95A8-1753-F97C-91A6274323A2}"/>
              </a:ext>
            </a:extLst>
          </p:cNvPr>
          <p:cNvSpPr txBox="1"/>
          <p:nvPr/>
        </p:nvSpPr>
        <p:spPr>
          <a:xfrm>
            <a:off x="15198492" y="17375055"/>
            <a:ext cx="10538531" cy="4575752"/>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800" b="1" dirty="0">
                <a:latin typeface="+mj-lt"/>
                <a:cs typeface="Times New Roman" panose="02020603050405020304" pitchFamily="18" charset="0"/>
              </a:rPr>
              <a:t>RESULTS</a:t>
            </a:r>
            <a:endParaRPr sz="1200" dirty="0">
              <a:solidFill>
                <a:schemeClr val="dk1"/>
              </a:solidFill>
              <a:latin typeface="Times New Roman" panose="02020603050405020304" pitchFamily="18" charset="0"/>
              <a:cs typeface="Times New Roman" panose="02020603050405020304" pitchFamily="18" charset="0"/>
            </a:endParaRPr>
          </a:p>
          <a:p>
            <a:pPr marL="457200" lvl="0" indent="-457200" algn="l" rtl="0">
              <a:spcBef>
                <a:spcPts val="0"/>
              </a:spcBef>
              <a:spcAft>
                <a:spcPts val="0"/>
              </a:spcAft>
              <a:buClr>
                <a:schemeClr val="dk1"/>
              </a:buClr>
              <a:buSzPts val="3600"/>
              <a:buChar char="●"/>
            </a:pPr>
            <a:r>
              <a:rPr lang="en-US" sz="3600" dirty="0">
                <a:solidFill>
                  <a:srgbClr val="FF0000"/>
                </a:solidFill>
                <a:latin typeface="Times New Roman" panose="02020603050405020304" pitchFamily="18" charset="0"/>
                <a:cs typeface="Times New Roman" panose="02020603050405020304" pitchFamily="18" charset="0"/>
              </a:rPr>
              <a:t>S</a:t>
            </a:r>
            <a:r>
              <a:rPr lang="en-US" sz="3600" baseline="-25000" dirty="0">
                <a:solidFill>
                  <a:srgbClr val="FF0000"/>
                </a:solidFill>
                <a:latin typeface="Times New Roman" panose="02020603050405020304" pitchFamily="18" charset="0"/>
                <a:cs typeface="Times New Roman" panose="02020603050405020304" pitchFamily="18" charset="0"/>
              </a:rPr>
              <a:t>PF</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diverges, but is bounded. </a:t>
            </a:r>
          </a:p>
          <a:p>
            <a:pPr marL="457200" indent="-457200">
              <a:buClr>
                <a:schemeClr val="dk1"/>
              </a:buClr>
              <a:buSzPts val="3600"/>
              <a:buFont typeface="Arial"/>
              <a:buChar char="●"/>
            </a:pPr>
            <a:r>
              <a:rPr lang="en-US" sz="3600" dirty="0">
                <a:solidFill>
                  <a:srgbClr val="FFC000"/>
                </a:solidFill>
                <a:latin typeface="Times New Roman" panose="02020603050405020304" pitchFamily="18" charset="0"/>
                <a:cs typeface="Times New Roman" panose="02020603050405020304" pitchFamily="18" charset="0"/>
              </a:rPr>
              <a:t>S</a:t>
            </a:r>
            <a:r>
              <a:rPr lang="en-US" sz="3600" baseline="-25000" dirty="0">
                <a:solidFill>
                  <a:srgbClr val="FFC000"/>
                </a:solidFill>
                <a:latin typeface="Times New Roman" panose="02020603050405020304" pitchFamily="18" charset="0"/>
                <a:cs typeface="Times New Roman" panose="02020603050405020304" pitchFamily="18" charset="0"/>
              </a:rPr>
              <a:t>CF</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diverges without bound</a:t>
            </a:r>
          </a:p>
          <a:p>
            <a:pPr marL="457200" lvl="0" indent="-457200" algn="l" rtl="0">
              <a:spcBef>
                <a:spcPts val="0"/>
              </a:spcBef>
              <a:spcAft>
                <a:spcPts val="0"/>
              </a:spcAft>
              <a:buClr>
                <a:schemeClr val="dk1"/>
              </a:buClr>
              <a:buSzPts val="3600"/>
              <a:buChar char="●"/>
            </a:pPr>
            <a:r>
              <a:rPr lang="en-US" sz="3600" dirty="0">
                <a:solidFill>
                  <a:srgbClr val="00B050"/>
                </a:solidFill>
                <a:latin typeface="Times New Roman" panose="02020603050405020304" pitchFamily="18" charset="0"/>
                <a:cs typeface="Times New Roman" panose="02020603050405020304" pitchFamily="18" charset="0"/>
              </a:rPr>
              <a:t>S</a:t>
            </a:r>
            <a:r>
              <a:rPr lang="en-US" sz="3600" baseline="-25000" dirty="0">
                <a:solidFill>
                  <a:srgbClr val="00B050"/>
                </a:solidFill>
                <a:latin typeface="Times New Roman" panose="02020603050405020304" pitchFamily="18" charset="0"/>
                <a:cs typeface="Times New Roman" panose="02020603050405020304" pitchFamily="18" charset="0"/>
              </a:rPr>
              <a:t>PT</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and </a:t>
            </a:r>
            <a:r>
              <a:rPr lang="en-US" sz="3600" dirty="0">
                <a:solidFill>
                  <a:srgbClr val="0070C0"/>
                </a:solidFill>
                <a:latin typeface="Times New Roman" panose="02020603050405020304" pitchFamily="18" charset="0"/>
                <a:cs typeface="Times New Roman" panose="02020603050405020304" pitchFamily="18" charset="0"/>
              </a:rPr>
              <a:t>S</a:t>
            </a:r>
            <a:r>
              <a:rPr lang="en-US" sz="3600" baseline="-25000" dirty="0">
                <a:solidFill>
                  <a:srgbClr val="0070C0"/>
                </a:solidFill>
                <a:latin typeface="Times New Roman" panose="02020603050405020304" pitchFamily="18" charset="0"/>
                <a:cs typeface="Times New Roman" panose="02020603050405020304" pitchFamily="18" charset="0"/>
              </a:rPr>
              <a:t>CT</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converge. </a:t>
            </a:r>
          </a:p>
          <a:p>
            <a:pPr marL="457200" lvl="0" indent="-457200" algn="l" rtl="0">
              <a:spcBef>
                <a:spcPts val="0"/>
              </a:spcBef>
              <a:spcAft>
                <a:spcPts val="0"/>
              </a:spcAft>
              <a:buClr>
                <a:schemeClr val="dk1"/>
              </a:buClr>
              <a:buSzPts val="3600"/>
              <a:buChar char="●"/>
            </a:pPr>
            <a:r>
              <a:rPr lang="en-US" sz="3600" dirty="0">
                <a:solidFill>
                  <a:schemeClr val="tx1"/>
                </a:solidFill>
                <a:latin typeface="Times New Roman" panose="02020603050405020304" pitchFamily="18" charset="0"/>
                <a:cs typeface="Times New Roman" panose="02020603050405020304" pitchFamily="18" charset="0"/>
              </a:rPr>
              <a:t>Exponential generalization does not affect convergence or boundedness.</a:t>
            </a:r>
          </a:p>
          <a:p>
            <a:pPr lvl="0" algn="l" rtl="0">
              <a:spcBef>
                <a:spcPts val="0"/>
              </a:spcBef>
              <a:spcAft>
                <a:spcPts val="0"/>
              </a:spcAft>
              <a:buClr>
                <a:schemeClr val="dk1"/>
              </a:buClr>
              <a:buSzPts val="3600"/>
            </a:pPr>
            <a:r>
              <a:rPr lang="en-US" sz="3600" dirty="0">
                <a:solidFill>
                  <a:schemeClr val="tx1"/>
                </a:solidFill>
                <a:latin typeface="Times New Roman" panose="02020603050405020304" pitchFamily="18" charset="0"/>
                <a:cs typeface="Times New Roman" panose="02020603050405020304" pitchFamily="18" charset="0"/>
              </a:rPr>
              <a:t>Note that convergent series are trivially bounded.</a:t>
            </a:r>
          </a:p>
        </p:txBody>
      </p:sp>
      <mc:AlternateContent xmlns:mc="http://schemas.openxmlformats.org/markup-compatibility/2006">
        <mc:Choice xmlns:a14="http://schemas.microsoft.com/office/drawing/2010/main" Requires="a14">
          <p:sp>
            <p:nvSpPr>
              <p:cNvPr id="8" name="Google Shape;87;p13">
                <a:extLst>
                  <a:ext uri="{FF2B5EF4-FFF2-40B4-BE49-F238E27FC236}">
                    <a16:creationId xmlns:a16="http://schemas.microsoft.com/office/drawing/2014/main" id="{84BB6920-A3DF-E693-49A8-075343FADF09}"/>
                  </a:ext>
                </a:extLst>
              </p:cNvPr>
              <p:cNvSpPr txBox="1"/>
              <p:nvPr/>
            </p:nvSpPr>
            <p:spPr>
              <a:xfrm>
                <a:off x="26129673" y="15656311"/>
                <a:ext cx="17578578" cy="6377939"/>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algn="l" rtl="0">
                  <a:lnSpc>
                    <a:spcPct val="100000"/>
                  </a:lnSpc>
                  <a:spcBef>
                    <a:spcPts val="0"/>
                  </a:spcBef>
                  <a:spcAft>
                    <a:spcPts val="0"/>
                  </a:spcAft>
                  <a:buClr>
                    <a:srgbClr val="00529F"/>
                  </a:buClr>
                  <a:buSzPts val="4200"/>
                  <a:buFont typeface="Arial"/>
                  <a:buNone/>
                </a:pPr>
                <a:r>
                  <a:rPr lang="en-US" sz="4800" b="1" dirty="0">
                    <a:latin typeface="+mj-lt"/>
                    <a:cs typeface="Times New Roman" panose="02020603050405020304" pitchFamily="18" charset="0"/>
                  </a:rPr>
                  <a:t>PROOFS- GENERALIZED SERIES</a:t>
                </a:r>
                <a:endParaRPr lang="en-US" sz="3600" b="1" dirty="0">
                  <a:latin typeface="+mj-lt"/>
                  <a:cs typeface="Times New Roman" panose="02020603050405020304" pitchFamily="18" charset="0"/>
                </a:endParaRPr>
              </a:p>
              <a:p>
                <a:pPr marL="571500" marR="0" lvl="0" indent="-571500" algn="l" rtl="0">
                  <a:lnSpc>
                    <a:spcPct val="100000"/>
                  </a:lnSpc>
                  <a:spcBef>
                    <a:spcPts val="0"/>
                  </a:spcBef>
                  <a:spcAft>
                    <a:spcPts val="0"/>
                  </a:spcAft>
                  <a:buClr>
                    <a:srgbClr val="00529F"/>
                  </a:buClr>
                  <a:buSzPts val="4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Divergence is unchanged: if the original series S goes to some value </a:t>
                </a:r>
                <a:r>
                  <a:rPr lang="en-US" sz="3000" i="1" dirty="0">
                    <a:latin typeface="Times New Roman" panose="02020603050405020304" pitchFamily="18" charset="0"/>
                    <a:cs typeface="Times New Roman" panose="02020603050405020304" pitchFamily="18" charset="0"/>
                  </a:rPr>
                  <a:t>x ≠ </a:t>
                </a:r>
                <a:r>
                  <a:rPr lang="en-US" sz="3000" dirty="0">
                    <a:latin typeface="Times New Roman" panose="02020603050405020304" pitchFamily="18" charset="0"/>
                    <a:cs typeface="Times New Roman" panose="02020603050405020304" pitchFamily="18" charset="0"/>
                  </a:rPr>
                  <a:t>0, then the generalized series’ terms will go to </a:t>
                </a:r>
                <a:r>
                  <a:rPr lang="en-US" sz="3000" i="1" dirty="0" err="1">
                    <a:latin typeface="Times New Roman" panose="02020603050405020304" pitchFamily="18" charset="0"/>
                    <a:cs typeface="Times New Roman" panose="02020603050405020304" pitchFamily="18" charset="0"/>
                  </a:rPr>
                  <a:t>x</a:t>
                </a:r>
                <a:r>
                  <a:rPr lang="en-US" sz="3000" i="1" baseline="30000" dirty="0" err="1">
                    <a:latin typeface="Times New Roman" panose="02020603050405020304" pitchFamily="18" charset="0"/>
                    <a:cs typeface="Times New Roman" panose="02020603050405020304" pitchFamily="18" charset="0"/>
                  </a:rPr>
                  <a:t>s</a:t>
                </a:r>
                <a:r>
                  <a:rPr lang="en-US" sz="3000" dirty="0">
                    <a:latin typeface="Times New Roman" panose="02020603050405020304" pitchFamily="18" charset="0"/>
                    <a:cs typeface="Times New Roman" panose="02020603050405020304" pitchFamily="18" charset="0"/>
                  </a:rPr>
                  <a:t>, which will be nonzero. Thus, </a:t>
                </a:r>
                <a:r>
                  <a:rPr lang="en-US" sz="3000" dirty="0">
                    <a:solidFill>
                      <a:srgbClr val="FF0000"/>
                    </a:solidFill>
                    <a:latin typeface="Times New Roman" panose="02020603050405020304" pitchFamily="18" charset="0"/>
                    <a:cs typeface="Times New Roman" panose="02020603050405020304" pitchFamily="18" charset="0"/>
                  </a:rPr>
                  <a:t>P</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and </a:t>
                </a:r>
                <a:r>
                  <a:rPr lang="en-US" sz="3000" dirty="0">
                    <a:solidFill>
                      <a:srgbClr val="FFC000"/>
                    </a:solidFill>
                    <a:latin typeface="Times New Roman" panose="02020603050405020304" pitchFamily="18" charset="0"/>
                    <a:cs typeface="Times New Roman" panose="02020603050405020304" pitchFamily="18" charset="0"/>
                  </a:rPr>
                  <a:t>P</a:t>
                </a:r>
                <a:r>
                  <a:rPr lang="en-US" sz="3000" baseline="-25000" dirty="0">
                    <a:solidFill>
                      <a:srgbClr val="FFC000"/>
                    </a:solidFill>
                    <a:latin typeface="Times New Roman" panose="02020603050405020304" pitchFamily="18" charset="0"/>
                    <a:cs typeface="Times New Roman" panose="02020603050405020304" pitchFamily="18" charset="0"/>
                  </a:rPr>
                  <a:t>CF </a:t>
                </a:r>
                <a:r>
                  <a:rPr lang="en-US" sz="3000" baseline="-25000" dirty="0">
                    <a:solidFill>
                      <a:schemeClr val="tx1"/>
                    </a:solidFill>
                    <a:latin typeface="Times New Roman" panose="02020603050405020304" pitchFamily="18" charset="0"/>
                    <a:cs typeface="Times New Roman" panose="02020603050405020304" pitchFamily="18" charset="0"/>
                  </a:rPr>
                  <a:t> </a:t>
                </a:r>
                <a:r>
                  <a:rPr lang="en-US" sz="3000" dirty="0">
                    <a:solidFill>
                      <a:schemeClr val="tx1"/>
                    </a:solidFill>
                    <a:latin typeface="Times New Roman" panose="02020603050405020304" pitchFamily="18" charset="0"/>
                    <a:cs typeface="Times New Roman" panose="02020603050405020304" pitchFamily="18" charset="0"/>
                  </a:rPr>
                  <a:t>diverge. </a:t>
                </a:r>
              </a:p>
              <a:p>
                <a:pPr marL="571500" lvl="0" indent="-571500">
                  <a:buClr>
                    <a:srgbClr val="00529F"/>
                  </a:buClr>
                  <a:buSzPts val="4200"/>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Convergence is unchanged: if the original series S goes to 0, then the generalized series’ terms will go to 0</a:t>
                </a:r>
                <a:r>
                  <a:rPr lang="en-US" sz="3000" i="1" baseline="30000" dirty="0">
                    <a:solidFill>
                      <a:schemeClr val="tx1"/>
                    </a:solidFill>
                    <a:latin typeface="Times New Roman" panose="02020603050405020304" pitchFamily="18" charset="0"/>
                    <a:cs typeface="Times New Roman" panose="02020603050405020304" pitchFamily="18" charset="0"/>
                  </a:rPr>
                  <a:t>s</a:t>
                </a:r>
                <a:r>
                  <a:rPr lang="en-US" sz="3000" dirty="0">
                    <a:solidFill>
                      <a:schemeClr val="tx1"/>
                    </a:solidFill>
                    <a:latin typeface="Times New Roman" panose="02020603050405020304" pitchFamily="18" charset="0"/>
                    <a:cs typeface="Times New Roman" panose="02020603050405020304" pitchFamily="18" charset="0"/>
                  </a:rPr>
                  <a:t> = 0, and convergence follows by AST. Thus, </a:t>
                </a:r>
                <a14:m>
                  <m:oMath xmlns:m="http://schemas.openxmlformats.org/officeDocument/2006/math">
                    <m:sSub>
                      <m:sSubPr>
                        <m:ctrlPr>
                          <a:rPr lang="ar-AE" sz="3000" b="0" i="1" smtClean="0">
                            <a:solidFill>
                              <a:srgbClr val="00B050"/>
                            </a:solidFill>
                            <a:latin typeface="Cambria Math" panose="02040503050406030204" pitchFamily="18" charset="0"/>
                            <a:cs typeface="Times New Roman" panose="02020603050405020304" pitchFamily="18" charset="0"/>
                          </a:rPr>
                        </m:ctrlPr>
                      </m:sSubPr>
                      <m:e>
                        <m:r>
                          <a:rPr lang="ar-AE" sz="3000" b="0" i="1" smtClean="0">
                            <a:solidFill>
                              <a:srgbClr val="00B050"/>
                            </a:solidFill>
                            <a:latin typeface="Cambria Math" panose="02040503050406030204" pitchFamily="18" charset="0"/>
                            <a:cs typeface="Times New Roman" panose="02020603050405020304" pitchFamily="18" charset="0"/>
                          </a:rPr>
                          <m:t>𝑃</m:t>
                        </m:r>
                      </m:e>
                      <m:sub>
                        <m:r>
                          <a:rPr lang="ar-AE" sz="3000" b="0" i="1" smtClean="0">
                            <a:solidFill>
                              <a:srgbClr val="00B050"/>
                            </a:solidFill>
                            <a:latin typeface="Cambria Math" panose="02040503050406030204" pitchFamily="18" charset="0"/>
                            <a:cs typeface="Times New Roman" panose="02020603050405020304" pitchFamily="18" charset="0"/>
                          </a:rPr>
                          <m:t>𝑃𝑇</m:t>
                        </m:r>
                      </m:sub>
                    </m:sSub>
                  </m:oMath>
                </a14:m>
                <a:r>
                  <a:rPr lang="ar-AE" sz="3000" dirty="0">
                    <a:solidFill>
                      <a:schemeClr val="tx1"/>
                    </a:solidFill>
                    <a:latin typeface="Times New Roman" panose="02020603050405020304" pitchFamily="18" charset="0"/>
                    <a:cs typeface="Times New Roman" panose="02020603050405020304" pitchFamily="18" charset="0"/>
                  </a:rPr>
                  <a:t> </a:t>
                </a:r>
                <a:r>
                  <a:rPr lang="en-US" sz="3000" dirty="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ar-AE" sz="3000" i="1">
                            <a:solidFill>
                              <a:srgbClr val="0070C0"/>
                            </a:solidFill>
                            <a:latin typeface="Cambria Math" panose="02040503050406030204" pitchFamily="18" charset="0"/>
                            <a:cs typeface="Times New Roman" panose="02020603050405020304" pitchFamily="18" charset="0"/>
                          </a:rPr>
                        </m:ctrlPr>
                      </m:sSubPr>
                      <m:e>
                        <m:r>
                          <a:rPr lang="ar-AE" sz="3000" b="0" i="1" smtClean="0">
                            <a:solidFill>
                              <a:srgbClr val="0070C0"/>
                            </a:solidFill>
                            <a:latin typeface="Cambria Math" panose="02040503050406030204" pitchFamily="18" charset="0"/>
                            <a:cs typeface="Times New Roman" panose="02020603050405020304" pitchFamily="18" charset="0"/>
                          </a:rPr>
                          <m:t>𝑃</m:t>
                        </m:r>
                      </m:e>
                      <m:sub>
                        <m:r>
                          <a:rPr lang="ar-AE" sz="3000" i="1">
                            <a:solidFill>
                              <a:srgbClr val="0070C0"/>
                            </a:solidFill>
                            <a:latin typeface="Cambria Math" panose="02040503050406030204" pitchFamily="18" charset="0"/>
                            <a:cs typeface="Times New Roman" panose="02020603050405020304" pitchFamily="18" charset="0"/>
                          </a:rPr>
                          <m:t>𝐶𝑇</m:t>
                        </m:r>
                      </m:sub>
                    </m:sSub>
                  </m:oMath>
                </a14:m>
                <a:r>
                  <a:rPr lang="ar-AE" sz="3000" dirty="0">
                    <a:solidFill>
                      <a:schemeClr val="tx1"/>
                    </a:solidFill>
                    <a:latin typeface="Times New Roman" panose="02020603050405020304" pitchFamily="18" charset="0"/>
                    <a:cs typeface="Times New Roman" panose="02020603050405020304" pitchFamily="18" charset="0"/>
                  </a:rPr>
                  <a:t> </a:t>
                </a:r>
                <a:r>
                  <a:rPr lang="en-US" sz="3000" dirty="0">
                    <a:solidFill>
                      <a:schemeClr val="tx1"/>
                    </a:solidFill>
                    <a:latin typeface="Times New Roman" panose="02020603050405020304" pitchFamily="18" charset="0"/>
                    <a:cs typeface="Times New Roman" panose="02020603050405020304" pitchFamily="18" charset="0"/>
                  </a:rPr>
                  <a:t>converge.   </a:t>
                </a:r>
              </a:p>
              <a:p>
                <a:pPr marL="571500" lvl="0" indent="-571500">
                  <a:buClr>
                    <a:srgbClr val="00529F"/>
                  </a:buClr>
                  <a:buSzPts val="4200"/>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Boundedness is unchanged-- </a:t>
                </a:r>
                <a:r>
                  <a:rPr lang="en-US" sz="3000" dirty="0">
                    <a:solidFill>
                      <a:srgbClr val="FFC000"/>
                    </a:solidFill>
                    <a:latin typeface="Times New Roman" panose="02020603050405020304" pitchFamily="18" charset="0"/>
                    <a:cs typeface="Times New Roman" panose="02020603050405020304" pitchFamily="18" charset="0"/>
                  </a:rPr>
                  <a:t>P</a:t>
                </a:r>
                <a:r>
                  <a:rPr lang="en-US" sz="3000" baseline="-25000" dirty="0">
                    <a:solidFill>
                      <a:srgbClr val="FFC000"/>
                    </a:solidFill>
                    <a:latin typeface="Times New Roman" panose="02020603050405020304" pitchFamily="18" charset="0"/>
                    <a:cs typeface="Times New Roman" panose="02020603050405020304" pitchFamily="18" charset="0"/>
                  </a:rPr>
                  <a:t>CF </a:t>
                </a:r>
                <a:r>
                  <a:rPr lang="en-US" sz="3000" dirty="0">
                    <a:solidFill>
                      <a:schemeClr val="tx1"/>
                    </a:solidFill>
                    <a:latin typeface="Times New Roman" panose="02020603050405020304" pitchFamily="18" charset="0"/>
                    <a:cs typeface="Times New Roman" panose="02020603050405020304" pitchFamily="18" charset="0"/>
                  </a:rPr>
                  <a:t> is unbounded, and </a:t>
                </a:r>
                <a:r>
                  <a:rPr lang="en-US" sz="3000" dirty="0">
                    <a:solidFill>
                      <a:srgbClr val="FF0000"/>
                    </a:solidFill>
                    <a:latin typeface="Times New Roman" panose="02020603050405020304" pitchFamily="18" charset="0"/>
                    <a:cs typeface="Times New Roman" panose="02020603050405020304" pitchFamily="18" charset="0"/>
                  </a:rPr>
                  <a:t>P</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is bounded:</a:t>
                </a:r>
              </a:p>
              <a:p>
                <a:pPr lvl="1">
                  <a:buClr>
                    <a:srgbClr val="00529F"/>
                  </a:buClr>
                  <a:buSzPts val="4200"/>
                </a:pPr>
                <a:r>
                  <a:rPr lang="en-US" sz="3000" dirty="0">
                    <a:solidFill>
                      <a:schemeClr val="tx1"/>
                    </a:solidFill>
                    <a:latin typeface="Times New Roman" panose="02020603050405020304" pitchFamily="18" charset="0"/>
                    <a:cs typeface="Times New Roman" panose="02020603050405020304" pitchFamily="18" charset="0"/>
                  </a:rPr>
                  <a:t>	-The unboundedness of </a:t>
                </a:r>
                <a:r>
                  <a:rPr lang="en-US" sz="3000" dirty="0">
                    <a:solidFill>
                      <a:srgbClr val="FFC000"/>
                    </a:solidFill>
                    <a:latin typeface="Times New Roman" panose="02020603050405020304" pitchFamily="18" charset="0"/>
                    <a:cs typeface="Times New Roman" panose="02020603050405020304" pitchFamily="18" charset="0"/>
                  </a:rPr>
                  <a:t>P</a:t>
                </a:r>
                <a:r>
                  <a:rPr lang="en-US" sz="3000" baseline="-25000" dirty="0">
                    <a:solidFill>
                      <a:srgbClr val="FFC000"/>
                    </a:solidFill>
                    <a:latin typeface="Times New Roman" panose="02020603050405020304" pitchFamily="18" charset="0"/>
                    <a:cs typeface="Times New Roman" panose="02020603050405020304" pitchFamily="18" charset="0"/>
                  </a:rPr>
                  <a:t>CF</a:t>
                </a:r>
                <a:r>
                  <a:rPr lang="en-US" sz="3000" dirty="0">
                    <a:solidFill>
                      <a:schemeClr val="tx1"/>
                    </a:solidFill>
                    <a:latin typeface="Times New Roman" panose="02020603050405020304" pitchFamily="18" charset="0"/>
                    <a:cs typeface="Times New Roman" panose="02020603050405020304" pitchFamily="18" charset="0"/>
                  </a:rPr>
                  <a:t> is shown by creating bounds for even and odd terms, and using them 	to create a (positive) lower bound for the difference between the (2</a:t>
                </a:r>
                <a:r>
                  <a:rPr lang="en-US" sz="3000" i="1" dirty="0">
                    <a:solidFill>
                      <a:schemeClr val="tx1"/>
                    </a:solidFill>
                    <a:latin typeface="Times New Roman" panose="02020603050405020304" pitchFamily="18" charset="0"/>
                    <a:cs typeface="Times New Roman" panose="02020603050405020304" pitchFamily="18" charset="0"/>
                  </a:rPr>
                  <a:t>k</a:t>
                </a:r>
                <a:r>
                  <a:rPr lang="en-US" sz="3000" dirty="0">
                    <a:solidFill>
                      <a:schemeClr val="tx1"/>
                    </a:solidFill>
                    <a:latin typeface="Times New Roman" panose="02020603050405020304" pitchFamily="18" charset="0"/>
                    <a:cs typeface="Times New Roman" panose="02020603050405020304" pitchFamily="18" charset="0"/>
                  </a:rPr>
                  <a:t>-1)</a:t>
                </a:r>
                <a:r>
                  <a:rPr lang="en-US" sz="3000" baseline="30000" dirty="0" err="1">
                    <a:solidFill>
                      <a:schemeClr val="tx1"/>
                    </a:solidFill>
                    <a:latin typeface="Times New Roman" panose="02020603050405020304" pitchFamily="18" charset="0"/>
                    <a:cs typeface="Times New Roman" panose="02020603050405020304" pitchFamily="18" charset="0"/>
                  </a:rPr>
                  <a:t>st</a:t>
                </a:r>
                <a:r>
                  <a:rPr lang="en-US" sz="3000" dirty="0">
                    <a:solidFill>
                      <a:schemeClr val="tx1"/>
                    </a:solidFill>
                    <a:latin typeface="Times New Roman" panose="02020603050405020304" pitchFamily="18" charset="0"/>
                    <a:cs typeface="Times New Roman" panose="02020603050405020304" pitchFamily="18" charset="0"/>
                  </a:rPr>
                  <a:t> and (2</a:t>
                </a:r>
                <a:r>
                  <a:rPr lang="en-US" sz="3000" i="1" dirty="0">
                    <a:solidFill>
                      <a:schemeClr val="tx1"/>
                    </a:solidFill>
                    <a:latin typeface="Times New Roman" panose="02020603050405020304" pitchFamily="18" charset="0"/>
                    <a:cs typeface="Times New Roman" panose="02020603050405020304" pitchFamily="18" charset="0"/>
                  </a:rPr>
                  <a:t>k</a:t>
                </a:r>
                <a:r>
                  <a:rPr lang="en-US" sz="3000" dirty="0">
                    <a:solidFill>
                      <a:schemeClr val="tx1"/>
                    </a:solidFill>
                    <a:latin typeface="Times New Roman" panose="02020603050405020304" pitchFamily="18" charset="0"/>
                    <a:cs typeface="Times New Roman" panose="02020603050405020304" pitchFamily="18" charset="0"/>
                  </a:rPr>
                  <a:t>)</a:t>
                </a:r>
                <a:r>
                  <a:rPr lang="en-US" sz="3000" baseline="30000" dirty="0" err="1">
                    <a:solidFill>
                      <a:schemeClr val="tx1"/>
                    </a:solidFill>
                    <a:latin typeface="Times New Roman" panose="02020603050405020304" pitchFamily="18" charset="0"/>
                    <a:cs typeface="Times New Roman" panose="02020603050405020304" pitchFamily="18" charset="0"/>
                  </a:rPr>
                  <a:t>th</a:t>
                </a:r>
                <a:r>
                  <a:rPr lang="en-US" sz="3000" dirty="0">
                    <a:solidFill>
                      <a:schemeClr val="tx1"/>
                    </a:solidFill>
                    <a:latin typeface="Times New Roman" panose="02020603050405020304" pitchFamily="18" charset="0"/>
                    <a:cs typeface="Times New Roman" panose="02020603050405020304" pitchFamily="18" charset="0"/>
                  </a:rPr>
                  <a:t> terms, for </a:t>
                </a:r>
                <a14:m>
                  <m:oMath xmlns:m="http://schemas.openxmlformats.org/officeDocument/2006/math">
                    <m:r>
                      <a:rPr lang="en-US" sz="3000" b="0" i="1" smtClean="0">
                        <a:solidFill>
                          <a:schemeClr val="tx1"/>
                        </a:solidFill>
                        <a:latin typeface="Cambria Math" panose="02040503050406030204" pitchFamily="18" charset="0"/>
                        <a:cs typeface="Times New Roman" panose="02020603050405020304" pitchFamily="18" charset="0"/>
                      </a:rPr>
                      <m:t>𝑘</m:t>
                    </m:r>
                    <m:r>
                      <a:rPr lang="en-US" sz="3000" b="0" i="1" smtClean="0">
                        <a:solidFill>
                          <a:schemeClr val="tx1"/>
                        </a:solidFill>
                        <a:latin typeface="Cambria Math" panose="02040503050406030204" pitchFamily="18" charset="0"/>
                        <a:cs typeface="Times New Roman" panose="02020603050405020304" pitchFamily="18" charset="0"/>
                      </a:rPr>
                      <m:t>∈</m:t>
                    </m:r>
                    <m:r>
                      <a:rPr lang="en-US" sz="3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ℕ</m:t>
                    </m:r>
                  </m:oMath>
                </a14:m>
                <a:r>
                  <a:rPr lang="en-US" sz="3000" dirty="0">
                    <a:solidFill>
                      <a:schemeClr val="tx1"/>
                    </a:solidFill>
                    <a:latin typeface="Times New Roman" panose="02020603050405020304" pitchFamily="18" charset="0"/>
                    <a:cs typeface="Times New Roman" panose="02020603050405020304" pitchFamily="18" charset="0"/>
                  </a:rPr>
                  <a:t>. 	As these differences are bounded below by a positive number, their infinite sum diverges to infinity. </a:t>
                </a:r>
              </a:p>
              <a:p>
                <a:pPr lvl="1">
                  <a:buClr>
                    <a:srgbClr val="00529F"/>
                  </a:buClr>
                  <a:buSzPts val="4200"/>
                </a:pPr>
                <a:r>
                  <a:rPr lang="en-US" sz="3000" dirty="0">
                    <a:solidFill>
                      <a:schemeClr val="tx1"/>
                    </a:solidFill>
                    <a:latin typeface="Times New Roman" panose="02020603050405020304" pitchFamily="18" charset="0"/>
                    <a:cs typeface="Times New Roman" panose="02020603050405020304" pitchFamily="18" charset="0"/>
                  </a:rPr>
                  <a:t>	- The boundedness of </a:t>
                </a:r>
                <a:r>
                  <a:rPr lang="en-US" sz="3000" dirty="0">
                    <a:solidFill>
                      <a:srgbClr val="FF0000"/>
                    </a:solidFill>
                    <a:latin typeface="Times New Roman" panose="02020603050405020304" pitchFamily="18" charset="0"/>
                    <a:cs typeface="Times New Roman" panose="02020603050405020304" pitchFamily="18" charset="0"/>
                  </a:rPr>
                  <a:t>P</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is shown by establishing boundedness for (positive) integers </a:t>
                </a:r>
                <a:r>
                  <a:rPr lang="en-US" sz="3000" i="1" dirty="0">
                    <a:solidFill>
                      <a:schemeClr val="tx1"/>
                    </a:solidFill>
                    <a:latin typeface="Times New Roman" panose="02020603050405020304" pitchFamily="18" charset="0"/>
                    <a:cs typeface="Times New Roman" panose="02020603050405020304" pitchFamily="18" charset="0"/>
                  </a:rPr>
                  <a:t>s</a:t>
                </a:r>
                <a:r>
                  <a:rPr lang="en-US" sz="3000" dirty="0">
                    <a:solidFill>
                      <a:schemeClr val="tx1"/>
                    </a:solidFill>
                    <a:latin typeface="Times New Roman" panose="02020603050405020304" pitchFamily="18" charset="0"/>
                    <a:cs typeface="Times New Roman" panose="02020603050405020304" pitchFamily="18" charset="0"/>
                  </a:rPr>
                  <a:t>, by 	factoring. We can similarly show integer inverses by factoring, and by composition, any rational </a:t>
                </a:r>
                <a:r>
                  <a:rPr lang="en-US" sz="3000" i="1" dirty="0">
                    <a:solidFill>
                      <a:schemeClr val="tx1"/>
                    </a:solidFill>
                    <a:latin typeface="Times New Roman" panose="02020603050405020304" pitchFamily="18" charset="0"/>
                    <a:cs typeface="Times New Roman" panose="02020603050405020304" pitchFamily="18" charset="0"/>
                  </a:rPr>
                  <a:t>s</a:t>
                </a:r>
                <a:r>
                  <a:rPr lang="en-US" sz="3000" dirty="0">
                    <a:solidFill>
                      <a:schemeClr val="tx1"/>
                    </a:solidFill>
                    <a:latin typeface="Times New Roman" panose="02020603050405020304" pitchFamily="18" charset="0"/>
                    <a:cs typeface="Times New Roman" panose="02020603050405020304" pitchFamily="18" charset="0"/>
                  </a:rPr>
                  <a:t>. 	As the </a:t>
                </a:r>
                <a:r>
                  <a:rPr lang="en-US" sz="3000" dirty="0" err="1">
                    <a:solidFill>
                      <a:schemeClr val="tx1"/>
                    </a:solidFill>
                    <a:latin typeface="Times New Roman" panose="02020603050405020304" pitchFamily="18" charset="0"/>
                    <a:cs typeface="Times New Roman" panose="02020603050405020304" pitchFamily="18" charset="0"/>
                  </a:rPr>
                  <a:t>rationals</a:t>
                </a:r>
                <a:r>
                  <a:rPr lang="en-US" sz="3000" dirty="0">
                    <a:solidFill>
                      <a:schemeClr val="tx1"/>
                    </a:solidFill>
                    <a:latin typeface="Times New Roman" panose="02020603050405020304" pitchFamily="18" charset="0"/>
                    <a:cs typeface="Times New Roman" panose="02020603050405020304" pitchFamily="18" charset="0"/>
                  </a:rPr>
                  <a:t> are dense in the reals, we extend to </a:t>
                </a:r>
                <a14:m>
                  <m:oMath xmlns:m="http://schemas.openxmlformats.org/officeDocument/2006/math">
                    <m:sSup>
                      <m:sSupPr>
                        <m:ctrlPr>
                          <a:rPr lang="en-US" sz="3000" b="0" i="1" u="none" strike="noStrike"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b="0" i="1" u="none" strike="noStrike"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ℝ</m:t>
                        </m:r>
                      </m:e>
                      <m:sup>
                        <m:r>
                          <a:rPr lang="en-US" sz="3000" b="0" i="1" u="none" strike="noStrike"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sz="3000" b="0" i="0" u="none" strike="noStrike" dirty="0">
                    <a:solidFill>
                      <a:schemeClr val="tx1"/>
                    </a:solidFill>
                    <a:effectLst/>
                    <a:latin typeface="Times New Roman" panose="02020603050405020304" pitchFamily="18" charset="0"/>
                    <a:cs typeface="Times New Roman" panose="02020603050405020304" pitchFamily="18" charset="0"/>
                  </a:rPr>
                  <a:t> by continuity of exponentiation. </a:t>
                </a:r>
                <a:endParaRPr lang="en-US" sz="3000" dirty="0">
                  <a:solidFill>
                    <a:schemeClr val="tx1"/>
                  </a:solidFill>
                  <a:latin typeface="Times New Roman" panose="02020603050405020304" pitchFamily="18" charset="0"/>
                  <a:cs typeface="Times New Roman" panose="02020603050405020304" pitchFamily="18" charset="0"/>
                </a:endParaRPr>
              </a:p>
              <a:p>
                <a:pPr lvl="1">
                  <a:buClr>
                    <a:srgbClr val="00529F"/>
                  </a:buClr>
                  <a:buSzPts val="4200"/>
                </a:pPr>
                <a:r>
                  <a:rPr lang="en-US" sz="3000" dirty="0">
                    <a:solidFill>
                      <a:schemeClr val="tx1"/>
                    </a:solidFill>
                    <a:latin typeface="Times New Roman" panose="02020603050405020304" pitchFamily="18" charset="0"/>
                    <a:cs typeface="Times New Roman" panose="02020603050405020304" pitchFamily="18" charset="0"/>
                  </a:rPr>
                  <a:t>	</a:t>
                </a:r>
              </a:p>
            </p:txBody>
          </p:sp>
        </mc:Choice>
        <mc:Fallback>
          <p:sp>
            <p:nvSpPr>
              <p:cNvPr id="8" name="Google Shape;87;p13">
                <a:extLst>
                  <a:ext uri="{FF2B5EF4-FFF2-40B4-BE49-F238E27FC236}">
                    <a16:creationId xmlns:a16="http://schemas.microsoft.com/office/drawing/2014/main" id="{84BB6920-A3DF-E693-49A8-075343FADF09}"/>
                  </a:ext>
                </a:extLst>
              </p:cNvPr>
              <p:cNvSpPr txBox="1">
                <a:spLocks noRot="1" noChangeAspect="1" noMove="1" noResize="1" noEditPoints="1" noAdjustHandles="1" noChangeArrowheads="1" noChangeShapeType="1" noTextEdit="1"/>
              </p:cNvSpPr>
              <p:nvPr/>
            </p:nvSpPr>
            <p:spPr>
              <a:xfrm>
                <a:off x="26129673" y="15656311"/>
                <a:ext cx="17578578" cy="6377939"/>
              </a:xfrm>
              <a:prstGeom prst="rect">
                <a:avLst/>
              </a:prstGeom>
              <a:blipFill>
                <a:blip r:embed="rId10"/>
                <a:stretch>
                  <a:fillRect b="-195"/>
                </a:stretch>
              </a:blipFill>
              <a:ln w="101600" cap="flat" cmpd="sng">
                <a:solidFill>
                  <a:srgbClr val="000000"/>
                </a:solidFill>
                <a:prstDash val="solid"/>
                <a:miter lim="800000"/>
                <a:headEnd type="none" w="sm" len="sm"/>
                <a:tailEnd type="none" w="sm" len="sm"/>
              </a:ln>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9FB4E945-6D51-FE4E-31EA-28CCBFE3C194}"/>
              </a:ext>
            </a:extLst>
          </p:cNvPr>
          <p:cNvGrpSpPr/>
          <p:nvPr/>
        </p:nvGrpSpPr>
        <p:grpSpPr>
          <a:xfrm>
            <a:off x="25867394" y="4894026"/>
            <a:ext cx="17326378" cy="10699038"/>
            <a:chOff x="28083508" y="4925233"/>
            <a:chExt cx="15349538" cy="9478339"/>
          </a:xfrm>
        </p:grpSpPr>
        <p:pic>
          <p:nvPicPr>
            <p:cNvPr id="25" name="Picture 24" descr="A graph with a line and a red line&#10;&#10;Description automatically generated">
              <a:extLst>
                <a:ext uri="{FF2B5EF4-FFF2-40B4-BE49-F238E27FC236}">
                  <a16:creationId xmlns:a16="http://schemas.microsoft.com/office/drawing/2014/main" id="{A4E719E1-8358-B089-3C74-36581021EAD7}"/>
                </a:ext>
              </a:extLst>
            </p:cNvPr>
            <p:cNvPicPr>
              <a:picLocks noChangeAspect="1"/>
            </p:cNvPicPr>
            <p:nvPr/>
          </p:nvPicPr>
          <p:blipFill>
            <a:blip r:embed="rId11"/>
            <a:stretch>
              <a:fillRect/>
            </a:stretch>
          </p:blipFill>
          <p:spPr>
            <a:xfrm>
              <a:off x="35758277" y="9723176"/>
              <a:ext cx="7674769" cy="4652380"/>
            </a:xfrm>
            <a:prstGeom prst="rect">
              <a:avLst/>
            </a:prstGeom>
          </p:spPr>
        </p:pic>
        <p:pic>
          <p:nvPicPr>
            <p:cNvPr id="7" name="Picture 6" descr="A graph of a graph&#10;&#10;Description automatically generated">
              <a:extLst>
                <a:ext uri="{FF2B5EF4-FFF2-40B4-BE49-F238E27FC236}">
                  <a16:creationId xmlns:a16="http://schemas.microsoft.com/office/drawing/2014/main" id="{13ECF97C-AD07-36CF-7960-09F73C03E804}"/>
                </a:ext>
              </a:extLst>
            </p:cNvPr>
            <p:cNvPicPr>
              <a:picLocks noChangeAspect="1"/>
            </p:cNvPicPr>
            <p:nvPr/>
          </p:nvPicPr>
          <p:blipFill>
            <a:blip r:embed="rId12"/>
            <a:stretch>
              <a:fillRect/>
            </a:stretch>
          </p:blipFill>
          <p:spPr>
            <a:xfrm>
              <a:off x="28083508" y="4958732"/>
              <a:ext cx="7674768" cy="4736428"/>
            </a:xfrm>
            <a:prstGeom prst="rect">
              <a:avLst/>
            </a:prstGeom>
          </p:spPr>
        </p:pic>
        <p:pic>
          <p:nvPicPr>
            <p:cNvPr id="1028" name="Picture 4">
              <a:extLst>
                <a:ext uri="{FF2B5EF4-FFF2-40B4-BE49-F238E27FC236}">
                  <a16:creationId xmlns:a16="http://schemas.microsoft.com/office/drawing/2014/main" id="{FB170324-0566-09A5-23DF-ECFD26129B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58277" y="4925233"/>
              <a:ext cx="7674769" cy="4741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C6740B-370B-782C-6011-007F459FA83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92383" y="9667144"/>
              <a:ext cx="7665894" cy="4736428"/>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10" name="Google Shape;87;p13">
                <a:extLst>
                  <a:ext uri="{FF2B5EF4-FFF2-40B4-BE49-F238E27FC236}">
                    <a16:creationId xmlns:a16="http://schemas.microsoft.com/office/drawing/2014/main" id="{B99D946A-AF9D-BC8C-B661-74C07B586DAA}"/>
                  </a:ext>
                </a:extLst>
              </p:cNvPr>
              <p:cNvSpPr txBox="1"/>
              <p:nvPr/>
            </p:nvSpPr>
            <p:spPr>
              <a:xfrm>
                <a:off x="13460039" y="5011300"/>
                <a:ext cx="12193961" cy="12077115"/>
              </a:xfrm>
              <a:prstGeom prst="rect">
                <a:avLst/>
              </a:prstGeom>
              <a:solidFill>
                <a:srgbClr val="FFFFFF"/>
              </a:solidFill>
              <a:ln w="101600" cap="flat" cmpd="sng">
                <a:solidFill>
                  <a:srgbClr val="000000"/>
                </a:solidFill>
                <a:prstDash val="solid"/>
                <a:miter lim="800000"/>
                <a:headEnd type="none" w="sm" len="sm"/>
                <a:tailEnd type="none" w="sm" len="sm"/>
              </a:ln>
            </p:spPr>
            <p:txBody>
              <a:bodyPr spcFirstLastPara="1" wrap="square" lIns="672925" tIns="444550" rIns="672925" bIns="672925" anchor="t" anchorCtr="0">
                <a:noAutofit/>
              </a:bodyPr>
              <a:lstStyle/>
              <a:p>
                <a:pPr marL="0" marR="0" lvl="0" indent="0" rtl="0">
                  <a:lnSpc>
                    <a:spcPct val="100000"/>
                  </a:lnSpc>
                  <a:spcBef>
                    <a:spcPts val="0"/>
                  </a:spcBef>
                  <a:spcAft>
                    <a:spcPts val="0"/>
                  </a:spcAft>
                  <a:buClr>
                    <a:srgbClr val="00529F"/>
                  </a:buClr>
                  <a:buSzPts val="4200"/>
                  <a:buFont typeface="Arial"/>
                  <a:buNone/>
                </a:pPr>
                <a:r>
                  <a:rPr lang="en-US" sz="4800" b="1" dirty="0">
                    <a:latin typeface="+mj-lt"/>
                    <a:cs typeface="Times New Roman" panose="02020603050405020304" pitchFamily="18" charset="0"/>
                  </a:rPr>
                  <a:t>PROOFS- CONVERGENCE, BOUNDS</a:t>
                </a:r>
                <a:endParaRPr lang="en-US" sz="1800" dirty="0">
                  <a:solidFill>
                    <a:srgbClr val="FF0000"/>
                  </a:solidFill>
                  <a:latin typeface="Times New Roman" panose="02020603050405020304" pitchFamily="18" charset="0"/>
                  <a:cs typeface="Times New Roman" panose="02020603050405020304" pitchFamily="18" charset="0"/>
                </a:endParaRPr>
              </a:p>
              <a:p>
                <a:pPr marL="571500" indent="-571500">
                  <a:buClr>
                    <a:srgbClr val="00529F"/>
                  </a:buClr>
                  <a:buSzPts val="4200"/>
                  <a:buFont typeface="Arial" panose="020B0604020202020204" pitchFamily="34" charset="0"/>
                  <a:buChar char="•"/>
                </a:pPr>
                <a:r>
                  <a:rPr lang="en-US" sz="3000" dirty="0">
                    <a:solidFill>
                      <a:srgbClr val="FF0000"/>
                    </a:solidFill>
                    <a:latin typeface="Times New Roman" panose="02020603050405020304" pitchFamily="18" charset="0"/>
                    <a:cs typeface="Times New Roman" panose="02020603050405020304" pitchFamily="18" charset="0"/>
                  </a:rPr>
                  <a:t>S</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is divergent, because the value of terms in the odd subsequence (terms with odd reciprocals) is bounded below by sequence </a:t>
                </a:r>
                <a14:m>
                  <m:oMath xmlns:m="http://schemas.openxmlformats.org/officeDocument/2006/math">
                    <m:r>
                      <a:rPr lang="en-US" sz="3000" b="0" i="1" smtClean="0">
                        <a:latin typeface="Cambria Math" panose="02040503050406030204" pitchFamily="18" charset="0"/>
                        <a:cs typeface="Times New Roman" panose="02020603050405020304" pitchFamily="18" charset="0"/>
                      </a:rPr>
                      <m:t>1,</m:t>
                    </m:r>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1</m:t>
                        </m:r>
                      </m:num>
                      <m:den>
                        <m:r>
                          <a:rPr lang="en-US" sz="3000" b="0" i="1" smtClean="0">
                            <a:latin typeface="Cambria Math" panose="02040503050406030204" pitchFamily="18" charset="0"/>
                            <a:cs typeface="Times New Roman" panose="02020603050405020304" pitchFamily="18" charset="0"/>
                          </a:rPr>
                          <m:t>3</m:t>
                        </m:r>
                      </m:den>
                    </m:f>
                    <m:r>
                      <a:rPr lang="en-US" sz="3000" b="0" i="1" smtClean="0">
                        <a:latin typeface="Cambria Math" panose="02040503050406030204" pitchFamily="18" charset="0"/>
                        <a:cs typeface="Times New Roman" panose="02020603050405020304" pitchFamily="18" charset="0"/>
                      </a:rPr>
                      <m:t>,</m:t>
                    </m:r>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2</m:t>
                        </m:r>
                      </m:num>
                      <m:den>
                        <m:r>
                          <a:rPr lang="en-US" sz="3000" b="0" i="1" smtClean="0">
                            <a:latin typeface="Cambria Math" panose="02040503050406030204" pitchFamily="18" charset="0"/>
                            <a:cs typeface="Times New Roman" panose="02020603050405020304" pitchFamily="18" charset="0"/>
                          </a:rPr>
                          <m:t>7</m:t>
                        </m:r>
                      </m:den>
                    </m:f>
                    <m:r>
                      <a:rPr lang="en-US" sz="3000" b="0" i="1" smtClean="0">
                        <a:latin typeface="Cambria Math" panose="02040503050406030204" pitchFamily="18" charset="0"/>
                        <a:cs typeface="Times New Roman" panose="02020603050405020304" pitchFamily="18" charset="0"/>
                      </a:rPr>
                      <m:t>,</m:t>
                    </m:r>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3</m:t>
                        </m:r>
                      </m:num>
                      <m:den>
                        <m:r>
                          <a:rPr lang="en-US" sz="3000" b="0" i="1" smtClean="0">
                            <a:latin typeface="Cambria Math" panose="02040503050406030204" pitchFamily="18" charset="0"/>
                            <a:cs typeface="Times New Roman" panose="02020603050405020304" pitchFamily="18" charset="0"/>
                          </a:rPr>
                          <m:t>13</m:t>
                        </m:r>
                      </m:den>
                    </m:f>
                    <m:r>
                      <a:rPr lang="en-US" sz="3000" b="0" i="1" smtClean="0">
                        <a:latin typeface="Cambria Math" panose="02040503050406030204" pitchFamily="18" charset="0"/>
                        <a:cs typeface="Times New Roman" panose="02020603050405020304" pitchFamily="18" charset="0"/>
                      </a:rPr>
                      <m:t>,</m:t>
                    </m:r>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5</m:t>
                        </m:r>
                      </m:num>
                      <m:den>
                        <m:r>
                          <a:rPr lang="en-US" sz="3000" b="0" i="1" smtClean="0">
                            <a:latin typeface="Cambria Math" panose="02040503050406030204" pitchFamily="18" charset="0"/>
                            <a:cs typeface="Times New Roman" panose="02020603050405020304" pitchFamily="18" charset="0"/>
                          </a:rPr>
                          <m:t>23</m:t>
                        </m:r>
                      </m:den>
                    </m:f>
                  </m:oMath>
                </a14:m>
                <a:r>
                  <a:rPr lang="en-US" sz="3000" dirty="0">
                    <a:solidFill>
                      <a:schemeClr val="tx1"/>
                    </a:solidFill>
                    <a:latin typeface="Times New Roman" panose="02020603050405020304" pitchFamily="18" charset="0"/>
                    <a:cs typeface="Times New Roman" panose="02020603050405020304" pitchFamily="18" charset="0"/>
                  </a:rPr>
                  <a:t>, which goes to </a:t>
                </a:r>
                <a14:m>
                  <m:oMath xmlns:m="http://schemas.openxmlformats.org/officeDocument/2006/math">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1</m:t>
                        </m:r>
                      </m:num>
                      <m:den>
                        <m:r>
                          <a:rPr lang="en-US" sz="3000" b="0" i="1" smtClean="0">
                            <a:latin typeface="Cambria Math" panose="02040503050406030204" pitchFamily="18" charset="0"/>
                            <a:cs typeface="Times New Roman" panose="02020603050405020304" pitchFamily="18" charset="0"/>
                          </a:rPr>
                          <m:t>2</m:t>
                        </m:r>
                        <m:sSup>
                          <m:sSupPr>
                            <m:ctrlPr>
                              <a:rPr lang="en-US" sz="3000" b="0" i="1" smtClean="0">
                                <a:latin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cs typeface="Times New Roman" panose="02020603050405020304" pitchFamily="18" charset="0"/>
                              </a:rPr>
                              <m:t>𝜙</m:t>
                            </m:r>
                          </m:e>
                          <m:sup>
                            <m:r>
                              <a:rPr lang="en-US" sz="3000" b="0" i="1" smtClean="0">
                                <a:latin typeface="Cambria Math" panose="02040503050406030204" pitchFamily="18" charset="0"/>
                                <a:cs typeface="Times New Roman" panose="02020603050405020304" pitchFamily="18" charset="0"/>
                              </a:rPr>
                              <m:t>2</m:t>
                            </m:r>
                          </m:sup>
                        </m:sSup>
                      </m:den>
                    </m:f>
                    <m:r>
                      <a:rPr lang="en-US" sz="3000" b="0" i="1" smtClean="0">
                        <a:latin typeface="Cambria Math" panose="02040503050406030204" pitchFamily="18" charset="0"/>
                        <a:cs typeface="Times New Roman" panose="02020603050405020304" pitchFamily="18" charset="0"/>
                      </a:rPr>
                      <m:t>&gt;0</m:t>
                    </m:r>
                  </m:oMath>
                </a14:m>
                <a:r>
                  <a:rPr lang="en-US" sz="3000" dirty="0">
                    <a:solidFill>
                      <a:schemeClr val="tx1"/>
                    </a:solidFill>
                    <a:latin typeface="Times New Roman" panose="02020603050405020304" pitchFamily="18" charset="0"/>
                    <a:cs typeface="Times New Roman" panose="02020603050405020304" pitchFamily="18" charset="0"/>
                  </a:rPr>
                  <a:t>.</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Thus, </a:t>
                </a:r>
                <a:r>
                  <a:rPr lang="en-US" sz="3000" dirty="0">
                    <a:solidFill>
                      <a:srgbClr val="FF0000"/>
                    </a:solidFill>
                    <a:latin typeface="Times New Roman" panose="02020603050405020304" pitchFamily="18" charset="0"/>
                    <a:cs typeface="Times New Roman" panose="02020603050405020304" pitchFamily="18" charset="0"/>
                  </a:rPr>
                  <a:t>S</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a:t>
                </a:r>
                <a:r>
                  <a:rPr lang="en-US" sz="3000" b="1" dirty="0">
                    <a:solidFill>
                      <a:schemeClr val="tx1"/>
                    </a:solidFill>
                    <a:latin typeface="Times New Roman" panose="02020603050405020304" pitchFamily="18" charset="0"/>
                    <a:cs typeface="Times New Roman" panose="02020603050405020304" pitchFamily="18" charset="0"/>
                  </a:rPr>
                  <a:t>diverges</a:t>
                </a:r>
                <a:r>
                  <a:rPr lang="en-US" sz="3000" dirty="0">
                    <a:solidFill>
                      <a:schemeClr val="tx1"/>
                    </a:solidFill>
                    <a:latin typeface="Times New Roman" panose="02020603050405020304" pitchFamily="18" charset="0"/>
                    <a:cs typeface="Times New Roman" panose="02020603050405020304" pitchFamily="18" charset="0"/>
                  </a:rPr>
                  <a:t> by Test for Divergence.</a:t>
                </a:r>
              </a:p>
              <a:p>
                <a:pPr marL="571500" indent="-571500">
                  <a:buClr>
                    <a:srgbClr val="00529F"/>
                  </a:buClr>
                  <a:buSzPts val="4200"/>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Every odd term in </a:t>
                </a:r>
                <a:r>
                  <a:rPr lang="en-US" sz="3000" dirty="0">
                    <a:solidFill>
                      <a:srgbClr val="FFC000"/>
                    </a:solidFill>
                    <a:latin typeface="Times New Roman" panose="02020603050405020304" pitchFamily="18" charset="0"/>
                    <a:cs typeface="Times New Roman" panose="02020603050405020304" pitchFamily="18" charset="0"/>
                  </a:rPr>
                  <a:t>S</a:t>
                </a:r>
                <a:r>
                  <a:rPr lang="en-US" sz="3000" baseline="-25000" dirty="0">
                    <a:solidFill>
                      <a:srgbClr val="FFC000"/>
                    </a:solidFill>
                    <a:latin typeface="Times New Roman" panose="02020603050405020304" pitchFamily="18" charset="0"/>
                    <a:cs typeface="Times New Roman" panose="02020603050405020304" pitchFamily="18" charset="0"/>
                  </a:rPr>
                  <a:t>CF</a:t>
                </a:r>
                <a:r>
                  <a:rPr lang="en-US" sz="3000" dirty="0">
                    <a:solidFill>
                      <a:schemeClr val="tx1"/>
                    </a:solidFill>
                    <a:latin typeface="Times New Roman" panose="02020603050405020304" pitchFamily="18" charset="0"/>
                    <a:cs typeface="Times New Roman" panose="02020603050405020304" pitchFamily="18" charset="0"/>
                  </a:rPr>
                  <a:t> is greater than corresponding term in </a:t>
                </a:r>
                <a:r>
                  <a:rPr lang="en-US" sz="3000" dirty="0">
                    <a:solidFill>
                      <a:srgbClr val="FF0000"/>
                    </a:solidFill>
                    <a:latin typeface="Times New Roman" panose="02020603050405020304" pitchFamily="18" charset="0"/>
                    <a:cs typeface="Times New Roman" panose="02020603050405020304" pitchFamily="18" charset="0"/>
                  </a:rPr>
                  <a:t>S</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so similarly bounded from below, and we have </a:t>
                </a:r>
                <a:r>
                  <a:rPr lang="en-US" sz="3000" b="1" dirty="0">
                    <a:solidFill>
                      <a:schemeClr val="tx1"/>
                    </a:solidFill>
                    <a:latin typeface="Times New Roman" panose="02020603050405020304" pitchFamily="18" charset="0"/>
                    <a:cs typeface="Times New Roman" panose="02020603050405020304" pitchFamily="18" charset="0"/>
                  </a:rPr>
                  <a:t>divergence</a:t>
                </a:r>
                <a:r>
                  <a:rPr lang="en-US" sz="3000" dirty="0">
                    <a:solidFill>
                      <a:schemeClr val="tx1"/>
                    </a:solidFill>
                    <a:latin typeface="Times New Roman" panose="02020603050405020304" pitchFamily="18" charset="0"/>
                    <a:cs typeface="Times New Roman" panose="02020603050405020304" pitchFamily="18" charset="0"/>
                  </a:rPr>
                  <a:t>. </a:t>
                </a:r>
              </a:p>
              <a:p>
                <a:pPr marL="571500" indent="-571500">
                  <a:buClr>
                    <a:srgbClr val="00529F"/>
                  </a:buClr>
                  <a:buSzPts val="4200"/>
                  <a:buFont typeface="Arial" panose="020B0604020202020204" pitchFamily="34" charset="0"/>
                  <a:buChar char="•"/>
                </a:pPr>
                <a14:m>
                  <m:oMath xmlns:m="http://schemas.openxmlformats.org/officeDocument/2006/math">
                    <m:sSub>
                      <m:sSubPr>
                        <m:ctrlPr>
                          <a:rPr lang="en-US" sz="3000" i="1">
                            <a:solidFill>
                              <a:srgbClr val="0070C0"/>
                            </a:solidFill>
                            <a:latin typeface="Cambria Math" panose="02040503050406030204" pitchFamily="18" charset="0"/>
                            <a:cs typeface="Times New Roman" panose="02020603050405020304" pitchFamily="18" charset="0"/>
                          </a:rPr>
                        </m:ctrlPr>
                      </m:sSubPr>
                      <m:e>
                        <m:r>
                          <a:rPr lang="en-US" sz="3000" i="1">
                            <a:solidFill>
                              <a:srgbClr val="0070C0"/>
                            </a:solidFill>
                            <a:latin typeface="Cambria Math" panose="02040503050406030204" pitchFamily="18" charset="0"/>
                            <a:cs typeface="Times New Roman" panose="02020603050405020304" pitchFamily="18" charset="0"/>
                          </a:rPr>
                          <m:t>𝑆</m:t>
                        </m:r>
                      </m:e>
                      <m:sub>
                        <m:r>
                          <a:rPr lang="en-US" sz="3000" i="1">
                            <a:solidFill>
                              <a:srgbClr val="0070C0"/>
                            </a:solidFill>
                            <a:latin typeface="Cambria Math" panose="02040503050406030204" pitchFamily="18" charset="0"/>
                            <a:cs typeface="Times New Roman" panose="02020603050405020304" pitchFamily="18" charset="0"/>
                          </a:rPr>
                          <m:t>𝐶𝑇</m:t>
                        </m:r>
                      </m:sub>
                    </m:sSub>
                  </m:oMath>
                </a14:m>
                <a:r>
                  <a:rPr lang="en-US" sz="3000" dirty="0">
                    <a:solidFill>
                      <a:schemeClr val="tx1"/>
                    </a:solidFill>
                    <a:latin typeface="Times New Roman" panose="02020603050405020304" pitchFamily="18" charset="0"/>
                    <a:cs typeface="Times New Roman" panose="02020603050405020304" pitchFamily="18" charset="0"/>
                  </a:rPr>
                  <a:t> converges, because the odd terms are bound from above, using Harmonic inequality, by a value which goes to 0 as the terms go to infinity. Since the even terms are less than the corresponding odd terms, we get </a:t>
                </a:r>
                <a:r>
                  <a:rPr lang="en-US" sz="3000" b="1" dirty="0">
                    <a:solidFill>
                      <a:schemeClr val="tx1"/>
                    </a:solidFill>
                    <a:latin typeface="Times New Roman" panose="02020603050405020304" pitchFamily="18" charset="0"/>
                    <a:cs typeface="Times New Roman" panose="02020603050405020304" pitchFamily="18" charset="0"/>
                  </a:rPr>
                  <a:t>convergence</a:t>
                </a:r>
                <a:r>
                  <a:rPr lang="en-US" sz="3000" dirty="0">
                    <a:solidFill>
                      <a:schemeClr val="tx1"/>
                    </a:solidFill>
                    <a:latin typeface="Times New Roman" panose="02020603050405020304" pitchFamily="18" charset="0"/>
                    <a:cs typeface="Times New Roman" panose="02020603050405020304" pitchFamily="18" charset="0"/>
                  </a:rPr>
                  <a:t> by Alternating Series Test.</a:t>
                </a:r>
              </a:p>
              <a:p>
                <a:pPr marL="571500" indent="-571500">
                  <a:buClr>
                    <a:srgbClr val="00529F"/>
                  </a:buClr>
                  <a:buSzPts val="4200"/>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000" b="0" i="1" smtClean="0">
                            <a:solidFill>
                              <a:srgbClr val="00B050"/>
                            </a:solidFill>
                            <a:latin typeface="Cambria Math" panose="02040503050406030204" pitchFamily="18" charset="0"/>
                            <a:cs typeface="Times New Roman" panose="02020603050405020304" pitchFamily="18" charset="0"/>
                          </a:rPr>
                        </m:ctrlPr>
                      </m:sSubPr>
                      <m:e>
                        <m:r>
                          <a:rPr lang="en-US" sz="3000" b="0" i="1" smtClean="0">
                            <a:solidFill>
                              <a:srgbClr val="00B050"/>
                            </a:solidFill>
                            <a:latin typeface="Cambria Math" panose="02040503050406030204" pitchFamily="18" charset="0"/>
                            <a:cs typeface="Times New Roman" panose="02020603050405020304" pitchFamily="18" charset="0"/>
                          </a:rPr>
                          <m:t>𝑆</m:t>
                        </m:r>
                      </m:e>
                      <m:sub>
                        <m:r>
                          <a:rPr lang="en-US" sz="3000" b="0" i="1" smtClean="0">
                            <a:solidFill>
                              <a:srgbClr val="00B050"/>
                            </a:solidFill>
                            <a:latin typeface="Cambria Math" panose="02040503050406030204" pitchFamily="18" charset="0"/>
                            <a:cs typeface="Times New Roman" panose="02020603050405020304" pitchFamily="18" charset="0"/>
                          </a:rPr>
                          <m:t>𝑃𝑇</m:t>
                        </m:r>
                      </m:sub>
                    </m:sSub>
                  </m:oMath>
                </a14:m>
                <a:r>
                  <a:rPr lang="en-US" sz="3000" dirty="0">
                    <a:solidFill>
                      <a:schemeClr val="tx1"/>
                    </a:solidFill>
                    <a:latin typeface="Times New Roman" panose="02020603050405020304" pitchFamily="18" charset="0"/>
                    <a:cs typeface="Times New Roman" panose="02020603050405020304" pitchFamily="18" charset="0"/>
                  </a:rPr>
                  <a:t> converges because the even partial sums are rearrangements of the Alternating Harmonic Series. So even partial sums converge to ln 2, and odd terms are less than corresponding odd terms in</a:t>
                </a:r>
                <a14:m>
                  <m:oMath xmlns:m="http://schemas.openxmlformats.org/officeDocument/2006/math">
                    <m:sSub>
                      <m:sSubPr>
                        <m:ctrlPr>
                          <a:rPr lang="en-US" sz="3000" i="1">
                            <a:solidFill>
                              <a:srgbClr val="0070C0"/>
                            </a:solidFill>
                            <a:latin typeface="Cambria Math" panose="02040503050406030204" pitchFamily="18" charset="0"/>
                            <a:cs typeface="Times New Roman" panose="02020603050405020304" pitchFamily="18" charset="0"/>
                          </a:rPr>
                        </m:ctrlPr>
                      </m:sSubPr>
                      <m:e>
                        <m:r>
                          <a:rPr lang="en-US" sz="3000" b="0" i="1" smtClean="0">
                            <a:solidFill>
                              <a:srgbClr val="0070C0"/>
                            </a:solidFill>
                            <a:latin typeface="Cambria Math" panose="02040503050406030204" pitchFamily="18" charset="0"/>
                            <a:cs typeface="Times New Roman" panose="02020603050405020304" pitchFamily="18" charset="0"/>
                          </a:rPr>
                          <m:t> </m:t>
                        </m:r>
                        <m:r>
                          <a:rPr lang="en-US" sz="3000" i="1">
                            <a:solidFill>
                              <a:srgbClr val="0070C0"/>
                            </a:solidFill>
                            <a:latin typeface="Cambria Math" panose="02040503050406030204" pitchFamily="18" charset="0"/>
                            <a:cs typeface="Times New Roman" panose="02020603050405020304" pitchFamily="18" charset="0"/>
                          </a:rPr>
                          <m:t>𝑆</m:t>
                        </m:r>
                      </m:e>
                      <m:sub>
                        <m:r>
                          <a:rPr lang="en-US" sz="3000" i="1">
                            <a:solidFill>
                              <a:srgbClr val="0070C0"/>
                            </a:solidFill>
                            <a:latin typeface="Cambria Math" panose="02040503050406030204" pitchFamily="18" charset="0"/>
                            <a:cs typeface="Times New Roman" panose="02020603050405020304" pitchFamily="18" charset="0"/>
                          </a:rPr>
                          <m:t>𝐶𝑇</m:t>
                        </m:r>
                      </m:sub>
                    </m:sSub>
                    <m:r>
                      <a:rPr lang="en-US" sz="3000" b="0" i="0" smtClean="0">
                        <a:solidFill>
                          <a:srgbClr val="0070C0"/>
                        </a:solidFill>
                        <a:latin typeface="Cambria Math" panose="02040503050406030204" pitchFamily="18" charset="0"/>
                        <a:cs typeface="Times New Roman" panose="02020603050405020304" pitchFamily="18" charset="0"/>
                      </a:rPr>
                      <m:t>, </m:t>
                    </m:r>
                  </m:oMath>
                </a14:m>
                <a:r>
                  <a:rPr lang="en-US" sz="3000" dirty="0">
                    <a:solidFill>
                      <a:schemeClr val="tx1"/>
                    </a:solidFill>
                    <a:latin typeface="Times New Roman" panose="02020603050405020304" pitchFamily="18" charset="0"/>
                    <a:cs typeface="Times New Roman" panose="02020603050405020304" pitchFamily="18" charset="0"/>
                  </a:rPr>
                  <a:t>and so we have </a:t>
                </a:r>
                <a:r>
                  <a:rPr lang="en-US" sz="3000" b="1" dirty="0">
                    <a:solidFill>
                      <a:schemeClr val="tx1"/>
                    </a:solidFill>
                    <a:latin typeface="Times New Roman" panose="02020603050405020304" pitchFamily="18" charset="0"/>
                    <a:cs typeface="Times New Roman" panose="02020603050405020304" pitchFamily="18" charset="0"/>
                  </a:rPr>
                  <a:t>convergence to ln 2 </a:t>
                </a:r>
                <a:r>
                  <a:rPr lang="en-US" sz="3000" dirty="0">
                    <a:solidFill>
                      <a:schemeClr val="tx1"/>
                    </a:solidFill>
                    <a:latin typeface="Times New Roman" panose="02020603050405020304" pitchFamily="18" charset="0"/>
                    <a:cs typeface="Times New Roman" panose="02020603050405020304" pitchFamily="18" charset="0"/>
                  </a:rPr>
                  <a:t>by AST. </a:t>
                </a:r>
              </a:p>
              <a:p>
                <a:pPr marL="571500" indent="-571500">
                  <a:buClr>
                    <a:srgbClr val="00529F"/>
                  </a:buClr>
                  <a:buSzPts val="4200"/>
                  <a:buFont typeface="Arial" panose="020B0604020202020204" pitchFamily="34" charset="0"/>
                  <a:buChar char="•"/>
                </a:pPr>
                <a:r>
                  <a:rPr lang="en-US" sz="3000" dirty="0">
                    <a:solidFill>
                      <a:srgbClr val="FFC000"/>
                    </a:solidFill>
                    <a:latin typeface="Times New Roman" panose="02020603050405020304" pitchFamily="18" charset="0"/>
                    <a:cs typeface="Times New Roman" panose="02020603050405020304" pitchFamily="18" charset="0"/>
                  </a:rPr>
                  <a:t>S</a:t>
                </a:r>
                <a:r>
                  <a:rPr lang="en-US" sz="3000" baseline="-25000" dirty="0">
                    <a:solidFill>
                      <a:srgbClr val="FFC000"/>
                    </a:solidFill>
                    <a:latin typeface="Times New Roman" panose="02020603050405020304" pitchFamily="18" charset="0"/>
                    <a:cs typeface="Times New Roman" panose="02020603050405020304" pitchFamily="18" charset="0"/>
                  </a:rPr>
                  <a:t>CF </a:t>
                </a:r>
                <a:r>
                  <a:rPr lang="en-US" sz="3000" dirty="0">
                    <a:solidFill>
                      <a:schemeClr val="tx1"/>
                    </a:solidFill>
                    <a:latin typeface="Times New Roman" panose="02020603050405020304" pitchFamily="18" charset="0"/>
                    <a:cs typeface="Times New Roman" panose="02020603050405020304" pitchFamily="18" charset="0"/>
                  </a:rPr>
                  <a:t>diverges without bound because we can use the Harmonic inequality to bound even partial sums from above, by a value which approaches </a:t>
                </a:r>
                <a14:m>
                  <m:oMath xmlns:m="http://schemas.openxmlformats.org/officeDocument/2006/math">
                    <m:r>
                      <m:rPr>
                        <m:sty m:val="p"/>
                      </m:rPr>
                      <a:rPr lang="en-US" sz="3000" b="0" i="1" smtClean="0">
                        <a:latin typeface="Cambria Math" panose="02040503050406030204" pitchFamily="18" charset="0"/>
                        <a:cs typeface="Times New Roman" panose="02020603050405020304" pitchFamily="18" charset="0"/>
                      </a:rPr>
                      <m:t>ln</m:t>
                    </m:r>
                    <m:f>
                      <m:fPr>
                        <m:ctrlPr>
                          <a:rPr lang="en-US" sz="3000" b="0" i="1" smtClean="0">
                            <a:latin typeface="Cambria Math" panose="02040503050406030204" pitchFamily="18" charset="0"/>
                            <a:cs typeface="Times New Roman" panose="02020603050405020304" pitchFamily="18" charset="0"/>
                          </a:rPr>
                        </m:ctrlPr>
                      </m:fPr>
                      <m:num>
                        <m:sSup>
                          <m:sSupPr>
                            <m:ctrlPr>
                              <a:rPr lang="en-US" sz="3000" b="0" i="1" smtClean="0">
                                <a:latin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cs typeface="Times New Roman" panose="02020603050405020304" pitchFamily="18" charset="0"/>
                              </a:rPr>
                              <m:t>𝜙</m:t>
                            </m:r>
                          </m:e>
                          <m:sup>
                            <m:r>
                              <a:rPr lang="en-US" sz="3000" b="0" i="1" smtClean="0">
                                <a:latin typeface="Cambria Math" panose="02040503050406030204" pitchFamily="18" charset="0"/>
                                <a:cs typeface="Times New Roman" panose="02020603050405020304" pitchFamily="18" charset="0"/>
                              </a:rPr>
                              <m:t>3</m:t>
                            </m:r>
                          </m:sup>
                        </m:sSup>
                      </m:num>
                      <m:den>
                        <m:r>
                          <a:rPr lang="en-US" sz="3000" b="0" i="1" smtClean="0">
                            <a:latin typeface="Cambria Math" panose="02040503050406030204" pitchFamily="18" charset="0"/>
                            <a:cs typeface="Times New Roman" panose="02020603050405020304" pitchFamily="18" charset="0"/>
                          </a:rPr>
                          <m:t>4</m:t>
                        </m:r>
                      </m:den>
                    </m:f>
                    <m:r>
                      <a:rPr lang="en-US" sz="3000" b="0" i="1" smtClean="0">
                        <a:latin typeface="Cambria Math" panose="02040503050406030204" pitchFamily="18" charset="0"/>
                        <a:cs typeface="Times New Roman" panose="02020603050405020304" pitchFamily="18" charset="0"/>
                      </a:rPr>
                      <m:t>≈0.05734&gt;0</m:t>
                    </m:r>
                  </m:oMath>
                </a14:m>
                <a:r>
                  <a:rPr lang="en-US" sz="3000" dirty="0">
                    <a:solidFill>
                      <a:schemeClr val="tx1"/>
                    </a:solidFill>
                    <a:latin typeface="Times New Roman" panose="02020603050405020304" pitchFamily="18" charset="0"/>
                    <a:cs typeface="Times New Roman" panose="02020603050405020304" pitchFamily="18" charset="0"/>
                  </a:rPr>
                  <a:t>. Since pairs of terms are positive, the series of partial sums, and thus the series, </a:t>
                </a:r>
                <a:r>
                  <a:rPr lang="en-US" sz="3000" b="1" dirty="0">
                    <a:solidFill>
                      <a:schemeClr val="tx1"/>
                    </a:solidFill>
                    <a:latin typeface="Times New Roman" panose="02020603050405020304" pitchFamily="18" charset="0"/>
                    <a:cs typeface="Times New Roman" panose="02020603050405020304" pitchFamily="18" charset="0"/>
                  </a:rPr>
                  <a:t>diverges to infinity</a:t>
                </a:r>
                <a:r>
                  <a:rPr lang="en-US" sz="3000" dirty="0">
                    <a:solidFill>
                      <a:schemeClr val="tx1"/>
                    </a:solidFill>
                    <a:latin typeface="Times New Roman" panose="02020603050405020304" pitchFamily="18" charset="0"/>
                    <a:cs typeface="Times New Roman" panose="02020603050405020304" pitchFamily="18" charset="0"/>
                  </a:rPr>
                  <a:t> by Test for Divergence. </a:t>
                </a:r>
              </a:p>
              <a:p>
                <a:pPr marL="571500" indent="-571500">
                  <a:buClr>
                    <a:srgbClr val="00529F"/>
                  </a:buClr>
                  <a:buSzPts val="4200"/>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The boundedness of </a:t>
                </a:r>
                <a:r>
                  <a:rPr lang="en-US" sz="3000" dirty="0">
                    <a:solidFill>
                      <a:srgbClr val="FF0000"/>
                    </a:solidFill>
                    <a:latin typeface="Times New Roman" panose="02020603050405020304" pitchFamily="18" charset="0"/>
                    <a:cs typeface="Times New Roman" panose="02020603050405020304" pitchFamily="18" charset="0"/>
                  </a:rPr>
                  <a:t>S</a:t>
                </a:r>
                <a:r>
                  <a:rPr lang="en-US" sz="3000" baseline="-25000" dirty="0">
                    <a:solidFill>
                      <a:srgbClr val="FF0000"/>
                    </a:solidFill>
                    <a:latin typeface="Times New Roman" panose="02020603050405020304" pitchFamily="18" charset="0"/>
                    <a:cs typeface="Times New Roman" panose="02020603050405020304" pitchFamily="18" charset="0"/>
                  </a:rPr>
                  <a:t>PF</a:t>
                </a:r>
                <a:r>
                  <a:rPr lang="en-US" sz="3000" dirty="0">
                    <a:solidFill>
                      <a:schemeClr val="tx1"/>
                    </a:solidFill>
                    <a:latin typeface="Times New Roman" panose="02020603050405020304" pitchFamily="18" charset="0"/>
                    <a:cs typeface="Times New Roman" panose="02020603050405020304" pitchFamily="18" charset="0"/>
                  </a:rPr>
                  <a:t> was shown by Chen </a:t>
                </a:r>
                <a:r>
                  <a:rPr lang="en-US" sz="3000">
                    <a:solidFill>
                      <a:schemeClr val="tx1"/>
                    </a:solidFill>
                    <a:latin typeface="Times New Roman" panose="02020603050405020304" pitchFamily="18" charset="0"/>
                    <a:cs typeface="Times New Roman" panose="02020603050405020304" pitchFamily="18" charset="0"/>
                  </a:rPr>
                  <a:t>and Kennedy, </a:t>
                </a:r>
                <a:r>
                  <a:rPr lang="en-US" sz="3000" dirty="0">
                    <a:solidFill>
                      <a:schemeClr val="tx1"/>
                    </a:solidFill>
                    <a:latin typeface="Times New Roman" panose="02020603050405020304" pitchFamily="18" charset="0"/>
                    <a:cs typeface="Times New Roman" panose="02020603050405020304" pitchFamily="18" charset="0"/>
                  </a:rPr>
                  <a:t>namely that the even partial sums converge to ln 2, and the odd partial sums converge to </a:t>
                </a:r>
                <a14:m>
                  <m:oMath xmlns:m="http://schemas.openxmlformats.org/officeDocument/2006/math">
                    <m:func>
                      <m:funcPr>
                        <m:ctrlPr>
                          <a:rPr lang="en-US" sz="3000" b="0" i="1" smtClean="0">
                            <a:latin typeface="Cambria Math" panose="02040503050406030204" pitchFamily="18" charset="0"/>
                            <a:cs typeface="Times New Roman" panose="02020603050405020304" pitchFamily="18" charset="0"/>
                          </a:rPr>
                        </m:ctrlPr>
                      </m:funcPr>
                      <m:fName>
                        <m:r>
                          <m:rPr>
                            <m:sty m:val="p"/>
                          </m:rPr>
                          <a:rPr lang="en-US" sz="3000" b="0" i="0" smtClean="0">
                            <a:latin typeface="Cambria Math" panose="02040503050406030204" pitchFamily="18" charset="0"/>
                            <a:cs typeface="Times New Roman" panose="02020603050405020304" pitchFamily="18" charset="0"/>
                          </a:rPr>
                          <m:t>ln</m:t>
                        </m:r>
                      </m:fName>
                      <m:e>
                        <m:r>
                          <a:rPr lang="en-US" sz="3000" b="0" i="1" smtClean="0">
                            <a:latin typeface="Cambria Math" panose="02040503050406030204" pitchFamily="18" charset="0"/>
                            <a:cs typeface="Times New Roman" panose="02020603050405020304" pitchFamily="18" charset="0"/>
                          </a:rPr>
                          <m:t>2+</m:t>
                        </m:r>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1</m:t>
                            </m:r>
                          </m:num>
                          <m:den>
                            <m:r>
                              <a:rPr lang="en-US" sz="3000" b="0" i="1" smtClean="0">
                                <a:latin typeface="Cambria Math" panose="02040503050406030204" pitchFamily="18" charset="0"/>
                                <a:cs typeface="Times New Roman" panose="02020603050405020304" pitchFamily="18" charset="0"/>
                              </a:rPr>
                              <m:t>2</m:t>
                            </m:r>
                          </m:den>
                        </m:f>
                        <m:func>
                          <m:funcPr>
                            <m:ctrlPr>
                              <a:rPr lang="en-US" sz="3000" b="0" i="1" smtClean="0">
                                <a:latin typeface="Cambria Math" panose="02040503050406030204" pitchFamily="18" charset="0"/>
                                <a:cs typeface="Times New Roman" panose="02020603050405020304" pitchFamily="18" charset="0"/>
                              </a:rPr>
                            </m:ctrlPr>
                          </m:funcPr>
                          <m:fName>
                            <m:r>
                              <m:rPr>
                                <m:sty m:val="p"/>
                              </m:rPr>
                              <a:rPr lang="en-US" sz="3000" b="0" i="0" smtClean="0">
                                <a:latin typeface="Cambria Math" panose="02040503050406030204" pitchFamily="18" charset="0"/>
                                <a:cs typeface="Times New Roman" panose="02020603050405020304" pitchFamily="18" charset="0"/>
                              </a:rPr>
                              <m:t>ln</m:t>
                            </m:r>
                          </m:fName>
                          <m:e>
                            <m:r>
                              <a:rPr lang="en-US" sz="3000" b="0" i="1" smtClean="0">
                                <a:latin typeface="Cambria Math" panose="02040503050406030204" pitchFamily="18" charset="0"/>
                                <a:cs typeface="Times New Roman" panose="02020603050405020304" pitchFamily="18" charset="0"/>
                              </a:rPr>
                              <m:t>𝜙</m:t>
                            </m:r>
                          </m:e>
                        </m:func>
                      </m:e>
                    </m:func>
                    <m:r>
                      <a:rPr lang="en-US" sz="3000" b="0" i="0" smtClean="0">
                        <a:latin typeface="Cambria Math" panose="02040503050406030204" pitchFamily="18" charset="0"/>
                        <a:cs typeface="Times New Roman" panose="02020603050405020304" pitchFamily="18" charset="0"/>
                      </a:rPr>
                      <m:t>. </m:t>
                    </m:r>
                  </m:oMath>
                </a14:m>
                <a:endParaRPr lang="en-US" sz="3600" dirty="0">
                  <a:solidFill>
                    <a:schemeClr val="tx1"/>
                  </a:solidFill>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buClr>
                    <a:srgbClr val="00529F"/>
                  </a:buClr>
                  <a:buSzPts val="4200"/>
                </a:pPr>
                <a:endParaRPr sz="3600" dirty="0">
                  <a:solidFill>
                    <a:srgbClr val="FF0000"/>
                  </a:solidFill>
                  <a:latin typeface="Times New Roman" panose="02020603050405020304" pitchFamily="18" charset="0"/>
                  <a:cs typeface="Times New Roman" panose="02020603050405020304" pitchFamily="18" charset="0"/>
                </a:endParaRPr>
              </a:p>
            </p:txBody>
          </p:sp>
        </mc:Choice>
        <mc:Fallback>
          <p:sp>
            <p:nvSpPr>
              <p:cNvPr id="10" name="Google Shape;87;p13">
                <a:extLst>
                  <a:ext uri="{FF2B5EF4-FFF2-40B4-BE49-F238E27FC236}">
                    <a16:creationId xmlns:a16="http://schemas.microsoft.com/office/drawing/2014/main" id="{B99D946A-AF9D-BC8C-B661-74C07B586DAA}"/>
                  </a:ext>
                </a:extLst>
              </p:cNvPr>
              <p:cNvSpPr txBox="1">
                <a:spLocks noRot="1" noChangeAspect="1" noMove="1" noResize="1" noEditPoints="1" noAdjustHandles="1" noChangeArrowheads="1" noChangeShapeType="1" noTextEdit="1"/>
              </p:cNvSpPr>
              <p:nvPr/>
            </p:nvSpPr>
            <p:spPr>
              <a:xfrm>
                <a:off x="13460039" y="5011300"/>
                <a:ext cx="12193961" cy="12077115"/>
              </a:xfrm>
              <a:prstGeom prst="rect">
                <a:avLst/>
              </a:prstGeom>
              <a:blipFill>
                <a:blip r:embed="rId15"/>
                <a:stretch>
                  <a:fillRect/>
                </a:stretch>
              </a:blipFill>
              <a:ln w="101600" cap="flat" cmpd="sng">
                <a:solidFill>
                  <a:srgbClr val="000000"/>
                </a:solidFill>
                <a:prstDash val="solid"/>
                <a:miter lim="800000"/>
                <a:headEnd type="none" w="sm" len="sm"/>
                <a:tailEnd type="none" w="sm" len="sm"/>
              </a:ln>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Template-1" id="{A703B813-BB6A-7C45-A8DD-3ACD744E5287}" vid="{DB5480ED-2E38-1444-ADA7-260D80BA21A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9C091A-1FD3-CC4E-AF22-BDD73D7F319B}">
  <we:reference id="wa200004052" version="1.0.0.2" store="en-US" storeType="OMEX"/>
  <we:alternateReferences>
    <we:reference id="wa200004052" version="1.0.0.2" store="wa200004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4350</TotalTime>
  <Words>982</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Blake</dc:creator>
  <cp:lastModifiedBy>Matthew Blake</cp:lastModifiedBy>
  <cp:revision>18</cp:revision>
  <dcterms:created xsi:type="dcterms:W3CDTF">2024-10-13T18:40:10Z</dcterms:created>
  <dcterms:modified xsi:type="dcterms:W3CDTF">2024-12-20T21:37:09Z</dcterms:modified>
</cp:coreProperties>
</file>