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61" r:id="rId4"/>
    <p:sldId id="274" r:id="rId5"/>
    <p:sldId id="273" r:id="rId6"/>
    <p:sldId id="269" r:id="rId7"/>
    <p:sldId id="275" r:id="rId8"/>
    <p:sldId id="276" r:id="rId9"/>
    <p:sldId id="281" r:id="rId10"/>
    <p:sldId id="283" r:id="rId11"/>
    <p:sldId id="272" r:id="rId12"/>
    <p:sldId id="277" r:id="rId13"/>
    <p:sldId id="278" r:id="rId14"/>
    <p:sldId id="285" r:id="rId15"/>
    <p:sldId id="284" r:id="rId16"/>
    <p:sldId id="279" r:id="rId17"/>
    <p:sldId id="286" r:id="rId18"/>
    <p:sldId id="287" r:id="rId19"/>
    <p:sldId id="288" r:id="rId20"/>
    <p:sldId id="289" r:id="rId21"/>
    <p:sldId id="290" r:id="rId22"/>
    <p:sldId id="291" r:id="rId23"/>
    <p:sldId id="268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408" y="2416304"/>
            <a:ext cx="111325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ru-RU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системе адаптивный </a:t>
            </a: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нет?</a:t>
            </a:r>
          </a:p>
        </p:txBody>
      </p:sp>
    </p:spTree>
    <p:extLst>
      <p:ext uri="{BB962C8B-B14F-4D97-AF65-F5344CB8AC3E}">
        <p14:creationId xmlns:p14="http://schemas.microsoft.com/office/powerpoint/2010/main" val="4390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0188" y="1036873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возмущениями по температуре жидкости (+/-10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воды в жидкости (+/-1.5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Сигнальная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29652" y="115284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359" y="558579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867002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572084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0.03 %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2172" y="381755"/>
            <a:ext cx="3237971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возмущениями по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воды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(+/-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1.5 %)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384146"/>
            <a:ext cx="551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влияние данного возмущения оказывает только на концентрацию воды в жидкости.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т.к. эта переменная не считывается, то и регулирования по этой переменной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8358" y="1907922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552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02366" y="1903167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084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2091" y="2934362"/>
            <a:ext cx="71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Заметьте: ограничений на отрицательные значения в модели не заложены!</a:t>
            </a: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7524" y="314542"/>
            <a:ext cx="11132598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адаптивного-регулятора):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6536" y="1809331"/>
            <a:ext cx="7205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управление — совокупность методов теории управления, позволяющих синтезировать системы управления, которые имеют возможность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параметры регулятора или структуру регулятора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изменения параметров объекта управления или внешних возмущений, действующих на объект управления.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6535" y="4987179"/>
            <a:ext cx="693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случае, используется система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эталонной моделью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(ЭМ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42371" y="1809331"/>
            <a:ext cx="46502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с сигнальной адаптацией эффект самонастройки достигается без изменения параметров управляющего устройства с помощью компенсирующих сигналов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сигнальных воздействий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 вход системы подаётся специально организованное внешнее идентифицирующее воздействие, например, в виде изменения задания </a:t>
            </a:r>
            <a:r>
              <a:rPr lang="ru-RU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регулятору</a:t>
            </a:r>
            <a:r>
              <a:rPr lang="ru-RU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Параметрическое воздействие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состоит в изменении параметров настройки регулятора.</a:t>
            </a:r>
            <a:endParaRPr lang="ru-RU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535" y="3563657"/>
            <a:ext cx="7205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нелинейной системы,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переменными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параметрами.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примерам таких систем относят, например, асинхронные машины, транспортные средства на магнитной подушке, магнитные подшипники и т.п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709929" y="582989"/>
            <a:ext cx="2920346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9566" y="1458664"/>
            <a:ext cx="10461071" cy="182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системе – распределённой, невозможно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скомпенсировать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по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т.к. получается управлять только последней пространственной точки.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следствии этого создание адаптивного регулятора является избыточным и не обоснованным решением.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Любое регулирование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дополнительного источника тепла. Невозможно управлять 2-мя параметрами системы имея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тепла.</a:t>
            </a:r>
          </a:p>
        </p:txBody>
      </p:sp>
    </p:spTree>
    <p:extLst>
      <p:ext uri="{BB962C8B-B14F-4D97-AF65-F5344CB8AC3E}">
        <p14:creationId xmlns:p14="http://schemas.microsoft.com/office/powerpoint/2010/main" val="10965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(внутреннее изменение рабочего давления и изменение атмосферного давления)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Параметрическая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адаптивного-регулятора:</a:t>
            </a:r>
          </a:p>
        </p:txBody>
      </p:sp>
    </p:spTree>
    <p:extLst>
      <p:ext uri="{BB962C8B-B14F-4D97-AF65-F5344CB8AC3E}">
        <p14:creationId xmlns:p14="http://schemas.microsoft.com/office/powerpoint/2010/main" val="299076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3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(скорость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жидкости исходной смеси)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Параметрическая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3012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239973" y="6206715"/>
            <a:ext cx="2759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адаптивного-регулятора:</a:t>
            </a:r>
          </a:p>
        </p:txBody>
      </p:sp>
    </p:spTree>
    <p:extLst>
      <p:ext uri="{BB962C8B-B14F-4D97-AF65-F5344CB8AC3E}">
        <p14:creationId xmlns:p14="http://schemas.microsoft.com/office/powerpoint/2010/main" val="117655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2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3148" y="368098"/>
            <a:ext cx="8730143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чувствительность (реагирования) системы к управляющему воздействию (разомкнуть систему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5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32331"/>
            <a:ext cx="580599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писок глобальных вопросов: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законы адаптации именно для ПОДСТРОЙКИ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ПИД-регулятора?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67603" y="740799"/>
            <a:ext cx="5852762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732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72146" y="1177027"/>
            <a:ext cx="11466056" cy="95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Беляев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М.Е., Павлов А.С.,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Шаветов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С.В. Методические указания к выполнению практической работы по курсу «Управление непрерывными и дискретными процессами». – СПб: Университет ИТМО, 2016. – 40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65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  <a:r>
              <a:rPr lang="ru-RU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762421" y="3605551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концентр. воды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70" y="5602"/>
            <a:ext cx="3212530" cy="308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023261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058" y="3959591"/>
            <a:ext cx="420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реализации модального регулирования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01" y="1612576"/>
            <a:ext cx="8100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осуществлено с помощью создания скрипта в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Matlab’e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ОРК в ФПС берём из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SimInTech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(матрицы: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A[35x35], B[35x1], C[1x35], D[1x1]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проверку на отрицательность собственных чисел: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 матриц управляемости и наблюдаемости: </a:t>
            </a:r>
            <a:r>
              <a:rPr lang="en-US" sz="1100" i="1" dirty="0"/>
              <a:t>U = </a:t>
            </a:r>
            <a:r>
              <a:rPr lang="en-US" sz="1100" i="1" dirty="0" err="1"/>
              <a:t>ctrb</a:t>
            </a:r>
            <a:r>
              <a:rPr lang="en-US" sz="1100" i="1" dirty="0"/>
              <a:t>(A,B</a:t>
            </a:r>
            <a:r>
              <a:rPr lang="en-US" sz="1100" i="1" dirty="0" smtClean="0"/>
              <a:t>);</a:t>
            </a:r>
            <a:r>
              <a:rPr lang="ru-RU" sz="1100" i="1" dirty="0" smtClean="0"/>
              <a:t> </a:t>
            </a:r>
            <a:r>
              <a:rPr lang="en-US" sz="1100" i="1" dirty="0" smtClean="0"/>
              <a:t>V </a:t>
            </a:r>
            <a:r>
              <a:rPr lang="en-US" sz="1100" i="1" dirty="0"/>
              <a:t>= </a:t>
            </a:r>
            <a:r>
              <a:rPr lang="en-US" sz="1100" i="1" dirty="0" err="1"/>
              <a:t>obsv</a:t>
            </a:r>
            <a:r>
              <a:rPr lang="en-US" sz="1100" i="1" dirty="0"/>
              <a:t>(A,C</a:t>
            </a:r>
            <a:r>
              <a:rPr lang="en-US" sz="1100" i="1" dirty="0" smtClean="0"/>
              <a:t>);</a:t>
            </a:r>
            <a:endParaRPr lang="en-US" sz="1100" i="1" dirty="0"/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ранга матриц управляемости и наблюдаемости: </a:t>
            </a:r>
            <a:r>
              <a:rPr lang="en-US" sz="1100" i="1" dirty="0" smtClean="0"/>
              <a:t>rank(U); rank(V)</a:t>
            </a:r>
            <a:endParaRPr lang="ru-RU" sz="1100" i="1" dirty="0" smtClean="0"/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управляема.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 полностью наблюдаемых и не полностью управляемых систем, в работе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 стр. 4 – 7, указаны способы приведения системы к минимальной реализации. </a:t>
            </a:r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работы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нулевые коэффициенты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обратных связей компенсационного воздействия, что является абсурдным..</a:t>
            </a:r>
          </a:p>
          <a:p>
            <a:pPr marL="342900" indent="-342900">
              <a:buAutoNum type="arabicParenR"/>
            </a:pP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20437" y="181509"/>
            <a:ext cx="13254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my_num</a:t>
            </a:r>
            <a:r>
              <a:rPr lang="ru-RU" sz="1100" i="1" dirty="0"/>
              <a:t> </a:t>
            </a:r>
            <a:r>
              <a:rPr lang="ru-RU" sz="1100" i="1" dirty="0" smtClean="0"/>
              <a:t>=</a:t>
            </a:r>
            <a:endParaRPr lang="ru-RU" sz="1100" i="1" dirty="0"/>
          </a:p>
          <a:p>
            <a:r>
              <a:rPr lang="ru-RU" sz="1100" i="1" dirty="0"/>
              <a:t>  -0.0872 + 0.0000i</a:t>
            </a:r>
          </a:p>
          <a:p>
            <a:r>
              <a:rPr lang="ru-RU" sz="1100" i="1" dirty="0"/>
              <a:t>  -3.8167 + 0.0002i</a:t>
            </a:r>
          </a:p>
          <a:p>
            <a:r>
              <a:rPr lang="ru-RU" sz="1100" i="1" dirty="0"/>
              <a:t>  -3.8167 - 0.0002i</a:t>
            </a:r>
          </a:p>
          <a:p>
            <a:r>
              <a:rPr lang="ru-RU" sz="1100" i="1" dirty="0"/>
              <a:t>  -3.8163 + 0.0002i</a:t>
            </a:r>
          </a:p>
          <a:p>
            <a:r>
              <a:rPr lang="ru-RU" sz="1100" i="1" dirty="0"/>
              <a:t>  -3.8163 - 0.0002i</a:t>
            </a:r>
          </a:p>
          <a:p>
            <a:r>
              <a:rPr lang="ru-RU" sz="1100" i="1" dirty="0"/>
              <a:t>  -0.2298 + 0.0000i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-0.2299 - 0.0000i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-0.1681 + 0.0000i</a:t>
            </a:r>
          </a:p>
          <a:p>
            <a:r>
              <a:rPr lang="ru-RU" sz="1100" i="1" dirty="0"/>
              <a:t>  -0.1669 + 0.0000i</a:t>
            </a:r>
          </a:p>
          <a:p>
            <a:r>
              <a:rPr lang="ru-RU" sz="1100" i="1" dirty="0"/>
              <a:t>  -0.1657 + 0.0000i</a:t>
            </a:r>
          </a:p>
          <a:p>
            <a:r>
              <a:rPr lang="ru-RU" sz="1100" i="1" dirty="0"/>
              <a:t>  -0.0884 + 0.0000i</a:t>
            </a:r>
          </a:p>
          <a:p>
            <a:r>
              <a:rPr lang="ru-RU" sz="1100" i="1" dirty="0"/>
              <a:t>  -0.0878 + 0.0000i</a:t>
            </a:r>
          </a:p>
          <a:p>
            <a:r>
              <a:rPr lang="ru-RU" sz="1100" i="1" dirty="0"/>
              <a:t>  -0.0497 + 0.0000i</a:t>
            </a:r>
          </a:p>
          <a:p>
            <a:r>
              <a:rPr lang="ru-RU" sz="1100" i="1" dirty="0"/>
              <a:t>  -0.0488 + 0.0000i</a:t>
            </a:r>
          </a:p>
          <a:p>
            <a:r>
              <a:rPr lang="ru-RU" sz="1100" i="1" dirty="0"/>
              <a:t>  -0.0480 + 0.0000i</a:t>
            </a:r>
          </a:p>
          <a:p>
            <a:r>
              <a:rPr lang="ru-RU" sz="1100" i="1" dirty="0"/>
              <a:t>  -0.0471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-0.0022 - 0.0000i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-0.0005 - 0.0000i</a:t>
            </a:r>
          </a:p>
          <a:p>
            <a:r>
              <a:rPr lang="ru-RU" sz="1100" i="1" dirty="0"/>
              <a:t>  -0.0027 + 0.0004i</a:t>
            </a:r>
          </a:p>
          <a:p>
            <a:r>
              <a:rPr lang="ru-RU" sz="1100" i="1" dirty="0"/>
              <a:t>  -0.0027 - 0.0004i</a:t>
            </a:r>
          </a:p>
          <a:p>
            <a:r>
              <a:rPr lang="ru-RU" sz="1100" i="1" dirty="0"/>
              <a:t>  -0.0018 + 0.0006i</a:t>
            </a:r>
          </a:p>
          <a:p>
            <a:r>
              <a:rPr lang="ru-RU" sz="1100" i="1" dirty="0"/>
              <a:t>  -0.0018 - 0.0006i</a:t>
            </a:r>
          </a:p>
          <a:p>
            <a:r>
              <a:rPr lang="ru-RU" sz="1100" i="1" dirty="0"/>
              <a:t>  -0.0002 + 0.0000i</a:t>
            </a:r>
          </a:p>
          <a:p>
            <a:r>
              <a:rPr lang="ru-RU" sz="1100" i="1" dirty="0"/>
              <a:t>  -0.0007 + 0.0002i</a:t>
            </a:r>
          </a:p>
          <a:p>
            <a:r>
              <a:rPr lang="ru-RU" sz="1100" i="1" dirty="0"/>
              <a:t>  -0.0007 - 0.0002i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33919" y="327058"/>
            <a:ext cx="911604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B = </a:t>
            </a:r>
          </a:p>
          <a:p>
            <a:r>
              <a:rPr lang="ru-RU" sz="1100" i="1" dirty="0" smtClean="0"/>
              <a:t>           u1</a:t>
            </a:r>
          </a:p>
          <a:p>
            <a:r>
              <a:rPr lang="ru-RU" sz="1100" i="1" dirty="0" smtClean="0"/>
              <a:t>   x1       0</a:t>
            </a:r>
          </a:p>
          <a:p>
            <a:r>
              <a:rPr lang="ru-RU" sz="1100" i="1" dirty="0" smtClean="0"/>
              <a:t>   </a:t>
            </a:r>
            <a:r>
              <a:rPr lang="ru-RU" sz="1100" i="1" dirty="0"/>
              <a:t>x2       0</a:t>
            </a:r>
          </a:p>
          <a:p>
            <a:r>
              <a:rPr lang="ru-RU" sz="1100" i="1" dirty="0"/>
              <a:t>   x3       0</a:t>
            </a:r>
          </a:p>
          <a:p>
            <a:r>
              <a:rPr lang="ru-RU" sz="1100" i="1" dirty="0"/>
              <a:t>   x4       0</a:t>
            </a:r>
          </a:p>
          <a:p>
            <a:r>
              <a:rPr lang="ru-RU" sz="1100" i="1" dirty="0"/>
              <a:t>   x5       0</a:t>
            </a:r>
          </a:p>
          <a:p>
            <a:r>
              <a:rPr lang="ru-RU" sz="1100" i="1" dirty="0"/>
              <a:t>   x6       0</a:t>
            </a:r>
          </a:p>
          <a:p>
            <a:r>
              <a:rPr lang="ru-RU" sz="1100" i="1" dirty="0"/>
              <a:t>   x7       0</a:t>
            </a:r>
          </a:p>
          <a:p>
            <a:r>
              <a:rPr lang="ru-RU" sz="1100" i="1" dirty="0"/>
              <a:t>   x8       0</a:t>
            </a:r>
          </a:p>
          <a:p>
            <a:r>
              <a:rPr lang="ru-RU" sz="1100" i="1" dirty="0"/>
              <a:t>   x9       0</a:t>
            </a:r>
          </a:p>
          <a:p>
            <a:r>
              <a:rPr lang="ru-RU" sz="1100" i="1" dirty="0"/>
              <a:t>   x10      0</a:t>
            </a:r>
          </a:p>
          <a:p>
            <a:r>
              <a:rPr lang="ru-RU" sz="1100" i="1" dirty="0"/>
              <a:t>   x11      0</a:t>
            </a:r>
          </a:p>
          <a:p>
            <a:r>
              <a:rPr lang="ru-RU" sz="1100" i="1" dirty="0"/>
              <a:t>   x12      0</a:t>
            </a:r>
          </a:p>
          <a:p>
            <a:r>
              <a:rPr lang="ru-RU" sz="1100" i="1" dirty="0"/>
              <a:t>   x13      0</a:t>
            </a:r>
          </a:p>
          <a:p>
            <a:r>
              <a:rPr lang="ru-RU" sz="1100" i="1" dirty="0"/>
              <a:t>   x14      0</a:t>
            </a:r>
          </a:p>
          <a:p>
            <a:r>
              <a:rPr lang="ru-RU" sz="1100" i="1" dirty="0"/>
              <a:t>   x15      0</a:t>
            </a:r>
          </a:p>
          <a:p>
            <a:r>
              <a:rPr lang="ru-RU" sz="1100" i="1" dirty="0"/>
              <a:t>   x16      0</a:t>
            </a:r>
          </a:p>
          <a:p>
            <a:r>
              <a:rPr lang="ru-RU" sz="1100" i="1" dirty="0"/>
              <a:t>   x17      0</a:t>
            </a:r>
          </a:p>
          <a:p>
            <a:r>
              <a:rPr lang="ru-RU" sz="1100" i="1" dirty="0"/>
              <a:t>   x18      0</a:t>
            </a:r>
          </a:p>
          <a:p>
            <a:r>
              <a:rPr lang="ru-RU" sz="1100" i="1" dirty="0"/>
              <a:t>   x19      0</a:t>
            </a:r>
          </a:p>
          <a:p>
            <a:r>
              <a:rPr lang="ru-RU" sz="1100" i="1" dirty="0"/>
              <a:t>   x20      0</a:t>
            </a:r>
          </a:p>
          <a:p>
            <a:r>
              <a:rPr lang="ru-RU" sz="1100" i="1" dirty="0"/>
              <a:t>   x21      0</a:t>
            </a:r>
          </a:p>
          <a:p>
            <a:r>
              <a:rPr lang="ru-RU" sz="1100" i="1" dirty="0"/>
              <a:t>   x22      0</a:t>
            </a:r>
          </a:p>
          <a:p>
            <a:r>
              <a:rPr lang="ru-RU" sz="1100" i="1" dirty="0"/>
              <a:t>   x23      0</a:t>
            </a:r>
          </a:p>
          <a:p>
            <a:r>
              <a:rPr lang="ru-RU" sz="1100" i="1" dirty="0"/>
              <a:t>   x24      0</a:t>
            </a:r>
          </a:p>
          <a:p>
            <a:r>
              <a:rPr lang="ru-RU" sz="1100" i="1" dirty="0"/>
              <a:t>   x25  3.345</a:t>
            </a:r>
          </a:p>
          <a:p>
            <a:r>
              <a:rPr lang="ru-RU" sz="1100" i="1" dirty="0"/>
              <a:t>   x26      0</a:t>
            </a:r>
          </a:p>
          <a:p>
            <a:r>
              <a:rPr lang="ru-RU" sz="1100" i="1" dirty="0"/>
              <a:t>   x27      0</a:t>
            </a:r>
          </a:p>
          <a:p>
            <a:r>
              <a:rPr lang="ru-RU" sz="1100" i="1" dirty="0"/>
              <a:t>   x28      0</a:t>
            </a:r>
          </a:p>
          <a:p>
            <a:r>
              <a:rPr lang="ru-RU" sz="1100" i="1" dirty="0"/>
              <a:t>   x29      0</a:t>
            </a:r>
          </a:p>
          <a:p>
            <a:r>
              <a:rPr lang="ru-RU" sz="1100" i="1" dirty="0"/>
              <a:t>   x30      0</a:t>
            </a:r>
          </a:p>
          <a:p>
            <a:r>
              <a:rPr lang="ru-RU" sz="1100" i="1" dirty="0"/>
              <a:t>   x31      0</a:t>
            </a:r>
          </a:p>
          <a:p>
            <a:r>
              <a:rPr lang="ru-RU" sz="1100" i="1" dirty="0"/>
              <a:t>   x32      0</a:t>
            </a:r>
          </a:p>
          <a:p>
            <a:r>
              <a:rPr lang="ru-RU" sz="1100" i="1" dirty="0"/>
              <a:t>   x33      0</a:t>
            </a:r>
          </a:p>
          <a:p>
            <a:r>
              <a:rPr lang="ru-RU" sz="1100" i="1" dirty="0"/>
              <a:t>   x34      0</a:t>
            </a:r>
          </a:p>
          <a:p>
            <a:r>
              <a:rPr lang="ru-RU" sz="1100" i="1" dirty="0"/>
              <a:t>   x35      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66581" y="6367818"/>
            <a:ext cx="7346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 C = </a:t>
            </a:r>
            <a:r>
              <a:rPr lang="ru-RU" sz="1100" i="1" dirty="0" smtClean="0"/>
              <a:t> 0    </a:t>
            </a:r>
            <a:r>
              <a:rPr lang="ru-RU" sz="1100" i="1" dirty="0"/>
              <a:t>0    0    0    0    0    0    0    0    1    0    0    0    0    0    0    0    0    0    0    0    0    0    0    0    0    0    0    0    0    0    0    </a:t>
            </a:r>
            <a:r>
              <a:rPr lang="ru-RU" sz="1100" i="1" dirty="0" smtClean="0"/>
              <a:t>0    0    </a:t>
            </a:r>
            <a:r>
              <a:rPr lang="ru-RU" sz="1100" i="1" dirty="0"/>
              <a:t>0</a:t>
            </a:r>
          </a:p>
          <a:p>
            <a:r>
              <a:rPr lang="ru-RU" sz="1100" i="1" dirty="0"/>
              <a:t> </a:t>
            </a:r>
            <a:r>
              <a:rPr lang="ru-RU" sz="1100" i="1" dirty="0" smtClean="0"/>
              <a:t>D </a:t>
            </a:r>
            <a:r>
              <a:rPr lang="ru-RU" sz="1100" i="1" dirty="0"/>
              <a:t>= </a:t>
            </a:r>
            <a:r>
              <a:rPr lang="ru-RU" sz="1100" i="1" dirty="0" smtClean="0"/>
              <a:t>0</a:t>
            </a:r>
            <a:endParaRPr lang="ru-RU" sz="1100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5981350" y="2306331"/>
            <a:ext cx="3478032" cy="64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9620436" y="181509"/>
            <a:ext cx="1283516" cy="612701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86070" y="2551417"/>
            <a:ext cx="643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ans</a:t>
            </a:r>
            <a:r>
              <a:rPr lang="ru-RU" sz="1100" i="1" dirty="0"/>
              <a:t> 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4</a:t>
            </a:r>
          </a:p>
          <a:p>
            <a:r>
              <a:rPr lang="ru-RU" sz="1100" i="1" dirty="0" err="1" smtClean="0"/>
              <a:t>ans</a:t>
            </a:r>
            <a:r>
              <a:rPr lang="ru-RU" sz="1100" i="1" dirty="0" smtClean="0"/>
              <a:t> </a:t>
            </a:r>
            <a:r>
              <a:rPr lang="ru-RU" sz="1100" i="1" dirty="0"/>
              <a:t>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3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7516536" y="2784126"/>
            <a:ext cx="1117327" cy="1019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749837" y="2516050"/>
            <a:ext cx="675459" cy="792723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113835" y="4401550"/>
            <a:ext cx="24194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sysmin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M]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M * A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Br = M * B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Cr = C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113834" y="4410696"/>
            <a:ext cx="2332434" cy="92448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18581" y="54700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i="1" dirty="0" err="1"/>
              <a:t>U_c</a:t>
            </a:r>
            <a:r>
              <a:rPr lang="ru-RU" sz="1100" i="1" dirty="0"/>
              <a:t> </a:t>
            </a:r>
            <a:r>
              <a:rPr lang="ru-RU" sz="1100" i="1" dirty="0" smtClean="0"/>
              <a:t>= [ </a:t>
            </a:r>
            <a:r>
              <a:rPr lang="ru-RU" sz="1100" i="1" dirty="0"/>
              <a:t>0, 0, 0, 0, 0, 0, 0, 0, 0, 0, 0, 0, 0, 0, 0, 0, 0, 0, 0, 0, 0, 0, 0, 0, 0, 0, 0, 0, 0, 0, 0, 0, 0, 0, 0]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352277" y="4832158"/>
            <a:ext cx="3319" cy="58056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реализации модального регулятора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467" y="1771967"/>
            <a:ext cx="8100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сложная, т.к. является нелинейной (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и ПФ невозможно использовать) и распределённой в пространстве;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не адекватные коэффициенты обратных связей компенсационного воздействия;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 невозможно измерить все переменные состояния распределённой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685250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13769</TotalTime>
  <Words>1320</Words>
  <Application>Microsoft Office PowerPoint</Application>
  <PresentationFormat>Широкоэкранный</PresentationFormat>
  <Paragraphs>208</Paragraphs>
  <Slides>24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317</cp:revision>
  <dcterms:created xsi:type="dcterms:W3CDTF">2020-01-15T19:00:03Z</dcterms:created>
  <dcterms:modified xsi:type="dcterms:W3CDTF">2020-10-31T22:28:14Z</dcterms:modified>
</cp:coreProperties>
</file>