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61" r:id="rId4"/>
    <p:sldId id="274" r:id="rId5"/>
    <p:sldId id="273" r:id="rId6"/>
    <p:sldId id="269" r:id="rId7"/>
    <p:sldId id="275" r:id="rId8"/>
    <p:sldId id="276" r:id="rId9"/>
    <p:sldId id="272" r:id="rId10"/>
    <p:sldId id="277" r:id="rId11"/>
    <p:sldId id="278" r:id="rId12"/>
    <p:sldId id="279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A5C7-0DF6-4BB3-8D80-C09E800CF8CB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5CCF-BF91-44B3-BCB8-30DCB1C53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7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6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5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90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80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6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5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26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1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2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1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5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FE9C-9D88-408D-88B4-E7A081487440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Заголовок 1"/>
          <p:cNvSpPr>
            <a:spLocks noGrp="1"/>
          </p:cNvSpPr>
          <p:nvPr>
            <p:ph type="ctrTitle"/>
          </p:nvPr>
        </p:nvSpPr>
        <p:spPr>
          <a:xfrm>
            <a:off x="914399" y="2307123"/>
            <a:ext cx="10363200" cy="1958975"/>
          </a:xfrm>
        </p:spPr>
        <p:txBody>
          <a:bodyPr wrap="square" lIns="91440" tIns="45720" rIns="91440" bIns="45720" anchor="b">
            <a:noAutofit/>
          </a:bodyPr>
          <a:lstStyle/>
          <a:p>
            <a:r>
              <a:rPr lang="ru-RU" sz="2800" dirty="0">
                <a:latin typeface="Times New Roman" panose="02020603050405020304" charset="0"/>
              </a:rPr>
              <a:t>ОТЧЕТ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по научно-исследовательской работе аспиранта за </a:t>
            </a:r>
            <a:r>
              <a:rPr lang="ru-RU" sz="2800" dirty="0" smtClean="0">
                <a:latin typeface="Times New Roman" panose="02020603050405020304" charset="0"/>
              </a:rPr>
              <a:t>I</a:t>
            </a:r>
            <a:r>
              <a:rPr lang="en-US" sz="2800" dirty="0" smtClean="0">
                <a:latin typeface="Times New Roman" panose="02020603050405020304" charset="0"/>
              </a:rPr>
              <a:t>V</a:t>
            </a:r>
            <a:r>
              <a:rPr lang="ru-RU" sz="2800" dirty="0" smtClean="0">
                <a:latin typeface="Times New Roman" panose="02020603050405020304" charset="0"/>
              </a:rPr>
              <a:t> </a:t>
            </a:r>
            <a:r>
              <a:rPr lang="ru-RU" sz="2800" dirty="0">
                <a:latin typeface="Times New Roman" panose="02020603050405020304" charset="0"/>
              </a:rPr>
              <a:t>семестр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a:t>
            </a: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Текстовое поле 5"/>
          <p:cNvSpPr txBox="1"/>
          <p:nvPr/>
        </p:nvSpPr>
        <p:spPr>
          <a:xfrm>
            <a:off x="9764786" y="263435"/>
            <a:ext cx="209724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ru-RU" altLang="en-US" dirty="0" smtClean="0">
                <a:latin typeface="Plantagenet Cherokee" panose="02020602070100000000" charset="0"/>
              </a:rPr>
              <a:t>Кафедра автоматики и процессов управления</a:t>
            </a:r>
            <a:endParaRPr lang="en-US" altLang="en-US" dirty="0">
              <a:latin typeface="Plantagenet Cherokee" panose="02020602070100000000" charset="0"/>
            </a:endParaRPr>
          </a:p>
        </p:txBody>
      </p:sp>
      <p:pic>
        <p:nvPicPr>
          <p:cNvPr id="3" name="Изображение 4" descr="AP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447675"/>
            <a:ext cx="860425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8" y="497965"/>
            <a:ext cx="4328169" cy="82601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090908" y="5249246"/>
            <a:ext cx="6010182" cy="82664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latin typeface="Times New Roman" panose="02020603050405020304" charset="0"/>
              </a:rPr>
              <a:t>Аспирант гр. 8931		Сердитов </a:t>
            </a:r>
            <a:r>
              <a:rPr lang="ru-RU" sz="2400" dirty="0" smtClean="0">
                <a:latin typeface="Times New Roman" panose="02020603050405020304" charset="0"/>
              </a:rPr>
              <a:t>Ю.Н.</a:t>
            </a:r>
          </a:p>
          <a:p>
            <a:pPr algn="l"/>
            <a:r>
              <a:rPr lang="ru-RU" sz="2400" dirty="0" smtClean="0">
                <a:latin typeface="Times New Roman" panose="02020603050405020304" charset="0"/>
              </a:rPr>
              <a:t>Руководитель		    </a:t>
            </a:r>
            <a:r>
              <a:rPr lang="en-US" sz="2400" dirty="0" smtClean="0">
                <a:latin typeface="Times New Roman" panose="02020603050405020304" charset="0"/>
              </a:rPr>
              <a:t>        </a:t>
            </a:r>
            <a:r>
              <a:rPr lang="ru-RU" sz="2400" dirty="0" smtClean="0">
                <a:latin typeface="Times New Roman" panose="02020603050405020304" charset="0"/>
              </a:rPr>
              <a:t>Душин С.Е.</a:t>
            </a:r>
            <a:endParaRPr lang="ru-RU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453"/>
          <a:stretch/>
        </p:blipFill>
        <p:spPr>
          <a:xfrm>
            <a:off x="257452" y="0"/>
            <a:ext cx="4688633" cy="68269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323"/>
          <a:stretch/>
        </p:blipFill>
        <p:spPr>
          <a:xfrm>
            <a:off x="5462008" y="22194"/>
            <a:ext cx="6321620" cy="683580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767377" y="1513325"/>
            <a:ext cx="2690367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компенсации внешнего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возмущениями по температуре жидкости (+/-10 градусов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7636" y="624508"/>
            <a:ext cx="5515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Представленные результаты показывают, что регулирование по температуре жидкости отлично справляется с задачей стабилизации.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т.к. регулирования по другим переменным не было реализовано, то видим некоторые отклонения.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Существенные ли эти отклонения? Мне кажется, что нет. Везде в пределах нормы. 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335341" y="989307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7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градусов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18196" y="3759615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градуса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793" y="5243665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градуса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81792" y="3462611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градуса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22532" y="2374461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.03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градуса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2532" y="5045926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градуса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081791" y="2572084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0.02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градуса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6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35" y="0"/>
            <a:ext cx="6335778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9" y="11097"/>
            <a:ext cx="4730461" cy="6858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470370" y="989307"/>
            <a:ext cx="3237971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компенсации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внешнего возмущениями по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концентрации влаги в жидкости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(+/-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1.5 %)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7636" y="624508"/>
            <a:ext cx="5515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Представленные результаты показывают, что …….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335341" y="989307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градуса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18196" y="3759615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градуса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793" y="5243665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градуса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81792" y="3462611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градуса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22532" y="2374461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.03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градуса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2532" y="5045926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градуса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081791" y="2572084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0.02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градуса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4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72357" y="414820"/>
            <a:ext cx="11132598" cy="2040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параметрической неопределённости (внутреннее изменение рабочего давления и изменение атмосферного давления)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ПИ-регулятора)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8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53"/>
          <a:stretch/>
        </p:blipFill>
        <p:spPr>
          <a:xfrm>
            <a:off x="175237" y="0"/>
            <a:ext cx="5745525" cy="68269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92" y="0"/>
            <a:ext cx="5752308" cy="685800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1133804" y="1093059"/>
            <a:ext cx="301206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Возмущение в установившемся режиме по температуре стенок испарителя.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Отработка ПИ-регулятора без сигнальной адаптации.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645202" y="5115985"/>
            <a:ext cx="3071615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бы был регулятор не по одной пространственной точки, а по всем четырём, то скорее всего регулирование было бы </a:t>
            </a:r>
            <a:r>
              <a:rPr lang="ru-RU" sz="1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плавнее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10149316" y="3748130"/>
            <a:ext cx="2042684" cy="219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газовые горелки (бутановые) имеют температуру горения газов от 800 до 2000 градусов. Отсюда вопрос: почему система явно настроена на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температуру горения газов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больше 550 градусов? 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7398998" y="3637118"/>
            <a:ext cx="2789051" cy="1934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егулятор отработал возмущение, но т.к. изменились «свойства» системы, то «теперь» нормальная температура дымовых газов равна 40 градусам, что достаточно </a:t>
            </a:r>
            <a:r>
              <a:rPr lang="ru-RU" sz="1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нефизично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ведь даже температура огня от спички равна 350 градусам.</a:t>
            </a:r>
          </a:p>
        </p:txBody>
      </p:sp>
    </p:spTree>
    <p:extLst>
      <p:ext uri="{BB962C8B-B14F-4D97-AF65-F5344CB8AC3E}">
        <p14:creationId xmlns:p14="http://schemas.microsoft.com/office/powerpoint/2010/main" val="21348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20" y="519444"/>
            <a:ext cx="11050131" cy="59796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13290" y="348260"/>
            <a:ext cx="3666132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Отгонная часть РК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280342" y="4755278"/>
            <a:ext cx="941034" cy="1400132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047613" y="6206715"/>
            <a:ext cx="3144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температуры пара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концентрации влаги в паре (</a:t>
            </a:r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7663" y="4293614"/>
            <a:ext cx="1566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Исходная смесь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4710282" y="5455345"/>
            <a:ext cx="953671" cy="693905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3639" y="6160548"/>
            <a:ext cx="311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значения из Испарителя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1526" y="519445"/>
            <a:ext cx="1738193" cy="327132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6117" y="3843874"/>
            <a:ext cx="29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ф-</a:t>
            </a:r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ции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скорости теплового потока пара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1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8" y="594804"/>
            <a:ext cx="10149128" cy="6263196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3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202061" y="16776"/>
            <a:ext cx="6027903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Испаритель (Теплообменник)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96504" y="2610034"/>
            <a:ext cx="74279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539278" y="2025259"/>
            <a:ext cx="148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539277" y="6023725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128826" y="6519446"/>
            <a:ext cx="14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ПИ-регулятор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539277" y="5189450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116755" y="5437310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Сигнальная адаптация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787014" y="3491464"/>
            <a:ext cx="97540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9298965" y="4058910"/>
            <a:ext cx="2893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концентрации влаги в паре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343048" y="4309892"/>
            <a:ext cx="1491916" cy="87955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7834964" y="4749671"/>
            <a:ext cx="111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Эталонная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613583" y="6004118"/>
            <a:ext cx="1616381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9274717" y="6295951"/>
            <a:ext cx="2584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Исполнительный механизм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(заслонка)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" y="0"/>
            <a:ext cx="9485902" cy="6858000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4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959620" y="2876541"/>
            <a:ext cx="3800274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41946" y="70659"/>
            <a:ext cx="1645068" cy="591696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61870" y="1526841"/>
            <a:ext cx="1848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4-ём пространственным точкам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96253" y="4650307"/>
            <a:ext cx="4061861" cy="147136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138168" y="4317681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 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141946" y="3832532"/>
            <a:ext cx="1645068" cy="691341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 flipV="1">
            <a:off x="8037095" y="733014"/>
            <a:ext cx="519765" cy="79382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7619401" y="1526841"/>
            <a:ext cx="1890518" cy="107721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8037096" y="2604059"/>
            <a:ext cx="610857" cy="1228474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642" y="133212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21169" y="4508922"/>
            <a:ext cx="3970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пара =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023711" y="1135359"/>
            <a:ext cx="6499097" cy="2175731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904775" y="4650308"/>
            <a:ext cx="6575123" cy="223964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4372120" y="4277172"/>
            <a:ext cx="1991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Теплообменная фаза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72971" y="3323122"/>
            <a:ext cx="2026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Массообменная фаза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37095" y="5078746"/>
            <a:ext cx="2192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37095" y="5444250"/>
            <a:ext cx="1933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стенок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37095" y="5814752"/>
            <a:ext cx="2666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дымовых газов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Прямая со стрелкой 41"/>
          <p:cNvCxnSpPr>
            <a:stCxn id="39" idx="1"/>
          </p:cNvCxnSpPr>
          <p:nvPr/>
        </p:nvCxnSpPr>
        <p:spPr>
          <a:xfrm flipH="1" flipV="1">
            <a:off x="7262926" y="4949260"/>
            <a:ext cx="774169" cy="298763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7262926" y="5620265"/>
            <a:ext cx="795255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1" idx="1"/>
          </p:cNvCxnSpPr>
          <p:nvPr/>
        </p:nvCxnSpPr>
        <p:spPr>
          <a:xfrm flipH="1">
            <a:off x="7371412" y="5984029"/>
            <a:ext cx="665683" cy="49723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8057326" y="5091463"/>
            <a:ext cx="2635869" cy="1115507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-15855" y="3437525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460004" y="3080086"/>
            <a:ext cx="621846" cy="44166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2551707" y="471766"/>
            <a:ext cx="682381" cy="85652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551707" y="399026"/>
            <a:ext cx="4455044" cy="1653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3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исполнительного механизма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25" y="1304557"/>
            <a:ext cx="8920137" cy="2264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8812" y="3998697"/>
            <a:ext cx="78224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в 5 %/сек. на скорость возрастания температуры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линейный преобразователь из процентов в градусы с верхним и нижним пределом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задержка по времени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сек.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4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517"/>
          <a:stretch/>
        </p:blipFill>
        <p:spPr>
          <a:xfrm>
            <a:off x="239697" y="475188"/>
            <a:ext cx="5734975" cy="63828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453"/>
          <a:stretch/>
        </p:blipFill>
        <p:spPr>
          <a:xfrm>
            <a:off x="6147787" y="490723"/>
            <a:ext cx="5736523" cy="635174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45725" y="-84964"/>
            <a:ext cx="10804124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тех. процессов с ПИ-регулирование и без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него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-1" r="554" b="453"/>
          <a:stretch/>
        </p:blipFill>
        <p:spPr>
          <a:xfrm>
            <a:off x="221941" y="31072"/>
            <a:ext cx="5726097" cy="68269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r="513"/>
          <a:stretch/>
        </p:blipFill>
        <p:spPr>
          <a:xfrm>
            <a:off x="6134243" y="0"/>
            <a:ext cx="5735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Попытка реализации модального регулирования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96905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33135" y="414820"/>
            <a:ext cx="7332955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внешнего возмущения (работа ПИ-регулятора)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9868" y="2578834"/>
            <a:ext cx="66955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адаптивного регулятора для компенсации внешнего возмущения по температуре стенок, является не целесообразна по причине абсурдности компенсации, которое может привести к ЧП.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и стоит регулировать данное явление, то только в формате перевода всей системы «АВО-РК-Испаритель» в режим отключения от остальной системы.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этим, единственными внешними возмущениями оказываемыми на систему остаются температура жидкости и концентрация влаги в жидкости в исходной смеси.</a:t>
            </a:r>
          </a:p>
          <a:p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38" y="2693578"/>
            <a:ext cx="4516747" cy="158540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99137" y="2693577"/>
            <a:ext cx="4516747" cy="1585403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485" y="4278980"/>
            <a:ext cx="4579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Подача внешнего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возмущениями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температуре жидкости (+/-10 градусов) и далее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концентрации влаги в жидкости (+/-1.5 %)</a:t>
            </a:r>
          </a:p>
          <a:p>
            <a:pPr algn="ctr"/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05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403</Words>
  <Application>Microsoft Office PowerPoint</Application>
  <PresentationFormat>Широкоэкранный</PresentationFormat>
  <Paragraphs>71</Paragraphs>
  <Slides>13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Plantagenet Cherokee</vt:lpstr>
      <vt:lpstr>Symbol</vt:lpstr>
      <vt:lpstr>Times New Roman</vt:lpstr>
      <vt:lpstr>Тема Office</vt:lpstr>
      <vt:lpstr>ОТЧЕТ по научно-исследовательской работе аспиранта за IV семестр 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технологическими процессами ректификации</dc:title>
  <dc:creator>Пользователь Windows</dc:creator>
  <cp:lastModifiedBy>Пользователь Windows</cp:lastModifiedBy>
  <cp:revision>175</cp:revision>
  <dcterms:created xsi:type="dcterms:W3CDTF">2020-01-15T19:00:03Z</dcterms:created>
  <dcterms:modified xsi:type="dcterms:W3CDTF">2020-07-15T23:01:58Z</dcterms:modified>
</cp:coreProperties>
</file>