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61" r:id="rId4"/>
    <p:sldId id="274" r:id="rId5"/>
    <p:sldId id="273" r:id="rId6"/>
    <p:sldId id="269" r:id="rId7"/>
    <p:sldId id="275" r:id="rId8"/>
    <p:sldId id="276" r:id="rId9"/>
    <p:sldId id="281" r:id="rId10"/>
    <p:sldId id="283" r:id="rId11"/>
    <p:sldId id="272" r:id="rId12"/>
    <p:sldId id="277" r:id="rId13"/>
    <p:sldId id="278" r:id="rId14"/>
    <p:sldId id="285" r:id="rId15"/>
    <p:sldId id="284" r:id="rId16"/>
    <p:sldId id="279" r:id="rId17"/>
    <p:sldId id="286" r:id="rId18"/>
    <p:sldId id="287" r:id="rId19"/>
    <p:sldId id="288" r:id="rId20"/>
    <p:sldId id="289" r:id="rId21"/>
    <p:sldId id="290" r:id="rId22"/>
    <p:sldId id="268" r:id="rId23"/>
    <p:sldId id="282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A5C7-0DF6-4BB3-8D80-C09E800CF8CB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5CCF-BF91-44B3-BCB8-30DCB1C53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3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7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861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35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90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80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06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69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3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51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26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4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10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1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6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2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1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5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FE9C-9D88-408D-88B4-E7A081487440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38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Заголовок 1"/>
          <p:cNvSpPr>
            <a:spLocks noGrp="1"/>
          </p:cNvSpPr>
          <p:nvPr>
            <p:ph type="ctrTitle"/>
          </p:nvPr>
        </p:nvSpPr>
        <p:spPr>
          <a:xfrm>
            <a:off x="914399" y="2307123"/>
            <a:ext cx="10363200" cy="1958975"/>
          </a:xfrm>
        </p:spPr>
        <p:txBody>
          <a:bodyPr wrap="square" lIns="91440" tIns="45720" rIns="91440" bIns="45720" anchor="b">
            <a:noAutofit/>
          </a:bodyPr>
          <a:lstStyle/>
          <a:p>
            <a:r>
              <a:rPr lang="ru-RU" sz="2800" dirty="0">
                <a:latin typeface="Times New Roman" panose="02020603050405020304" charset="0"/>
              </a:rPr>
              <a:t>ОТЧЕТ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по научно-исследовательской работе аспиранта за </a:t>
            </a:r>
            <a:r>
              <a:rPr lang="ru-RU" sz="2800" dirty="0" smtClean="0">
                <a:latin typeface="Times New Roman" panose="02020603050405020304" charset="0"/>
              </a:rPr>
              <a:t>I</a:t>
            </a:r>
            <a:r>
              <a:rPr lang="en-US" sz="2800" dirty="0" smtClean="0">
                <a:latin typeface="Times New Roman" panose="02020603050405020304" charset="0"/>
              </a:rPr>
              <a:t>V</a:t>
            </a:r>
            <a:r>
              <a:rPr lang="ru-RU" sz="2800" dirty="0" smtClean="0">
                <a:latin typeface="Times New Roman" panose="02020603050405020304" charset="0"/>
              </a:rPr>
              <a:t> </a:t>
            </a:r>
            <a:r>
              <a:rPr lang="ru-RU" sz="2800" dirty="0">
                <a:latin typeface="Times New Roman" panose="02020603050405020304" charset="0"/>
              </a:rPr>
              <a:t>семестр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a:t>
            </a: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7" name="Текстовое поле 5"/>
          <p:cNvSpPr txBox="1"/>
          <p:nvPr/>
        </p:nvSpPr>
        <p:spPr>
          <a:xfrm>
            <a:off x="9764786" y="263435"/>
            <a:ext cx="209724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ru-RU" altLang="en-US" dirty="0" smtClean="0">
                <a:latin typeface="Plantagenet Cherokee" panose="02020602070100000000" charset="0"/>
              </a:rPr>
              <a:t>Кафедра автоматики и процессов управления</a:t>
            </a:r>
            <a:endParaRPr lang="en-US" altLang="en-US" dirty="0">
              <a:latin typeface="Plantagenet Cherokee" panose="02020602070100000000" charset="0"/>
            </a:endParaRPr>
          </a:p>
        </p:txBody>
      </p:sp>
      <p:pic>
        <p:nvPicPr>
          <p:cNvPr id="3" name="Изображение 4" descr="AP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5" y="447675"/>
            <a:ext cx="860425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8" y="497965"/>
            <a:ext cx="4328169" cy="826010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090908" y="5249246"/>
            <a:ext cx="6010182" cy="82664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latin typeface="Times New Roman" panose="02020603050405020304" charset="0"/>
              </a:rPr>
              <a:t>Аспирант гр. 8931		Сердитов </a:t>
            </a:r>
            <a:r>
              <a:rPr lang="ru-RU" sz="2400" dirty="0" smtClean="0">
                <a:latin typeface="Times New Roman" panose="02020603050405020304" charset="0"/>
              </a:rPr>
              <a:t>Ю.Н.</a:t>
            </a:r>
          </a:p>
          <a:p>
            <a:pPr algn="l"/>
            <a:r>
              <a:rPr lang="ru-RU" sz="2400" dirty="0" smtClean="0">
                <a:latin typeface="Times New Roman" panose="02020603050405020304" charset="0"/>
              </a:rPr>
              <a:t>Руководитель		    </a:t>
            </a:r>
            <a:r>
              <a:rPr lang="en-US" sz="2400" dirty="0" smtClean="0">
                <a:latin typeface="Times New Roman" panose="02020603050405020304" charset="0"/>
              </a:rPr>
              <a:t>        </a:t>
            </a:r>
            <a:r>
              <a:rPr lang="ru-RU" sz="2400" dirty="0" smtClean="0">
                <a:latin typeface="Times New Roman" panose="02020603050405020304" charset="0"/>
              </a:rPr>
              <a:t>Душин С.Е.</a:t>
            </a:r>
            <a:endParaRPr lang="ru-RU" sz="24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8408" y="2416304"/>
            <a:ext cx="1113259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Нужен </a:t>
            </a:r>
            <a:r>
              <a:rPr lang="ru-RU" sz="4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этой системе адаптивный </a:t>
            </a: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нет?</a:t>
            </a:r>
          </a:p>
        </p:txBody>
      </p:sp>
    </p:spTree>
    <p:extLst>
      <p:ext uri="{BB962C8B-B14F-4D97-AF65-F5344CB8AC3E}">
        <p14:creationId xmlns:p14="http://schemas.microsoft.com/office/powerpoint/2010/main" val="43902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40188" y="1036873"/>
            <a:ext cx="7332955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внешнего возмущения (работа ПИ-регулятора)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9868" y="2578834"/>
            <a:ext cx="66955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адаптивного регулятора для компенсации внешнего возмущения по температуре стенок, является не целесообразна по причине абсурдности компенсации, которое может привести к ЧП.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и стоит регулировать данное явление, то только в формате перевода всей системы «АВО-РК-Испаритель» в режим отключения от остальной системы.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связи с этим, единственными внешними возмущениями оказываемыми на систему остаются температура жидкости и концентрация влаги в жидкости в исходной смеси.</a:t>
            </a:r>
          </a:p>
          <a:p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38" y="2693578"/>
            <a:ext cx="4516747" cy="158540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99137" y="2693577"/>
            <a:ext cx="4516747" cy="1585403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485" y="4278980"/>
            <a:ext cx="4579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Подача внешнего возмущениями по температуре жидкости (+/-10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далее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концентрации воды в жидкости (+/-1.5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8074" y="227252"/>
            <a:ext cx="1113259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Сигнальная адаптация</a:t>
            </a:r>
          </a:p>
        </p:txBody>
      </p:sp>
    </p:spTree>
    <p:extLst>
      <p:ext uri="{BB962C8B-B14F-4D97-AF65-F5344CB8AC3E}">
        <p14:creationId xmlns:p14="http://schemas.microsoft.com/office/powerpoint/2010/main" val="116800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453"/>
          <a:stretch/>
        </p:blipFill>
        <p:spPr>
          <a:xfrm>
            <a:off x="257452" y="0"/>
            <a:ext cx="4688633" cy="68269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323"/>
          <a:stretch/>
        </p:blipFill>
        <p:spPr>
          <a:xfrm>
            <a:off x="5462008" y="22194"/>
            <a:ext cx="6321620" cy="683580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629652" y="1152845"/>
            <a:ext cx="2690367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компенсации внешнего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возмущениями по температуре жидкости (+/-10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6359" y="558579"/>
            <a:ext cx="5515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Представленные результаты показывают, что регулирование по температуре жидкости отлично справляется с задачей стабилизации.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т.к. регулирования по другим переменным не было реализовано, то видим некоторые отклонения.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Существенные ли эти отклонения? Мне кажется, что нет. Везде в пределах нормы.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335341" y="867002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7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18196" y="3759615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1793" y="5243665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081792" y="3462611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22532" y="2572084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0.03 %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22532" y="5045926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081791" y="2572084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0.02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16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35" y="0"/>
            <a:ext cx="6335778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89" y="11097"/>
            <a:ext cx="4730461" cy="6858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282172" y="381755"/>
            <a:ext cx="3237971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компенсации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внешнего возмущениями по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концентрации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воды в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(+/-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1.5 %)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7636" y="384146"/>
            <a:ext cx="5515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Представленные результаты показывают, что влияние данного возмущения оказывает только на концентрацию воды в жидкости.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т.к. эта переменная не считывается, то и регулирования по этой переменной нет.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335341" y="989307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18196" y="3759615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1793" y="5243665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081792" y="3462611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888358" y="1907922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22532" y="5045926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755224" y="2512938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802366" y="1903167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9308424" y="2512938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2091" y="2934362"/>
            <a:ext cx="711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Заметьте: ограничений на отрицательные значения в модели не заложены!</a:t>
            </a:r>
          </a:p>
        </p:txBody>
      </p:sp>
    </p:spTree>
    <p:extLst>
      <p:ext uri="{BB962C8B-B14F-4D97-AF65-F5344CB8AC3E}">
        <p14:creationId xmlns:p14="http://schemas.microsoft.com/office/powerpoint/2010/main" val="203534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97524" y="314542"/>
            <a:ext cx="11132598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внешнего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возмущения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(работа адаптивного-регулятора):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36536" y="1809331"/>
            <a:ext cx="72051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Адаптивное управление — совокупность методов теории управления, позволяющих синтезировать системы управления, которые имеют возможность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изменять параметры регулятора или структуру регулятора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зависимости от изменения параметров объекта управления или внешних возмущений, действующих на объект управления.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6535" y="4987179"/>
            <a:ext cx="6936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случае, используется система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 </a:t>
            </a:r>
            <a:r>
              <a:rPr lang="ru-RU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эталонной моделью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(ЭМ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642371" y="1809331"/>
            <a:ext cx="46502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системах с сигнальной адаптацией эффект самонастройки достигается без изменения параметров управляющего устройства с помощью компенсирующих сигналов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 smtClean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использовании </a:t>
            </a:r>
            <a:r>
              <a:rPr lang="ru-RU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сигнальных воздействий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на вход системы подаётся специально организованное внешнее идентифицирующее воздействие, например, в виде изменения задания </a:t>
            </a:r>
            <a:r>
              <a:rPr lang="ru-RU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регулятору</a:t>
            </a:r>
            <a:r>
              <a:rPr lang="ru-RU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Параметрическое воздействие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состоит в изменении параметров настройки регулятора.</a:t>
            </a:r>
            <a:endParaRPr lang="ru-RU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6535" y="3563657"/>
            <a:ext cx="7205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для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lang="en-US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нелинейной системы,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переменными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параметрами.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примерам таких систем относят, например, асинхронные машины, транспортные средства на магнитной подушке, магнитные подшипники и т.п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15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709929" y="582989"/>
            <a:ext cx="2920346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39566" y="1458664"/>
            <a:ext cx="10461071" cy="182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системе – распределённой, невозможно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скомпенсировать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возмущение по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Тпар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Спара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Сжид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т.к. получается управлять только последней пространственной точки.</a:t>
            </a: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следствии этого создание адаптивного регулятора является избыточным и не обоснованным решением.</a:t>
            </a: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Любое регулирование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Тпара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требует дополнительного источника тепла. Невозможно управлять 2-мя параметрами системы имея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источника тепла.</a:t>
            </a:r>
          </a:p>
        </p:txBody>
      </p:sp>
    </p:spTree>
    <p:extLst>
      <p:ext uri="{BB962C8B-B14F-4D97-AF65-F5344CB8AC3E}">
        <p14:creationId xmlns:p14="http://schemas.microsoft.com/office/powerpoint/2010/main" val="1096527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16" y="0"/>
            <a:ext cx="4638782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98" y="0"/>
            <a:ext cx="5958718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108487" y="2462123"/>
            <a:ext cx="1987621" cy="2819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параметрической неопределённости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внутреннее изменение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атмосферного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(работа ПИ-регулятора)</a:t>
            </a:r>
          </a:p>
        </p:txBody>
      </p:sp>
    </p:spTree>
    <p:extLst>
      <p:ext uri="{BB962C8B-B14F-4D97-AF65-F5344CB8AC3E}">
        <p14:creationId xmlns:p14="http://schemas.microsoft.com/office/powerpoint/2010/main" val="1545285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адаптивного-регулятора: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9112" y="34310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110606" y="2994870"/>
            <a:ext cx="491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Только при условии изменения </a:t>
            </a:r>
            <a:r>
              <a:rPr lang="ru-RU" dirty="0" err="1" smtClean="0"/>
              <a:t>уставки</a:t>
            </a:r>
            <a:r>
              <a:rPr lang="ru-RU" dirty="0" smtClean="0"/>
              <a:t> (160 гр.)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760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</a:p>
        </p:txBody>
      </p:sp>
    </p:spTree>
    <p:extLst>
      <p:ext uri="{BB962C8B-B14F-4D97-AF65-F5344CB8AC3E}">
        <p14:creationId xmlns:p14="http://schemas.microsoft.com/office/powerpoint/2010/main" val="2414432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05" y="0"/>
            <a:ext cx="453185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56" y="0"/>
            <a:ext cx="6031544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2671848"/>
            <a:ext cx="1811452" cy="188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параметрической неопределённости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(скорость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ПИ-регулятора)</a:t>
            </a:r>
          </a:p>
        </p:txBody>
      </p:sp>
    </p:spTree>
    <p:extLst>
      <p:ext uri="{BB962C8B-B14F-4D97-AF65-F5344CB8AC3E}">
        <p14:creationId xmlns:p14="http://schemas.microsoft.com/office/powerpoint/2010/main" val="30129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20" y="519444"/>
            <a:ext cx="11050131" cy="597965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13290" y="348260"/>
            <a:ext cx="3666132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Отгонная часть РК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280342" y="4755278"/>
            <a:ext cx="941034" cy="1400132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239973" y="6206715"/>
            <a:ext cx="2759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н.у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температуры пара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концентрации влаги в паре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7663" y="4293614"/>
            <a:ext cx="1566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Исходная смесь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4710282" y="5455345"/>
            <a:ext cx="953671" cy="693905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23639" y="6160548"/>
            <a:ext cx="311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значения из Испарителя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41526" y="519445"/>
            <a:ext cx="1738193" cy="3271320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6117" y="3843874"/>
            <a:ext cx="298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ф-</a:t>
            </a:r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ции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скорости теплового потока пара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1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адаптивного-регулятора:</a:t>
            </a:r>
          </a:p>
        </p:txBody>
      </p:sp>
    </p:spTree>
    <p:extLst>
      <p:ext uri="{BB962C8B-B14F-4D97-AF65-F5344CB8AC3E}">
        <p14:creationId xmlns:p14="http://schemas.microsoft.com/office/powerpoint/2010/main" val="1176554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</a:p>
        </p:txBody>
      </p:sp>
    </p:spTree>
    <p:extLst>
      <p:ext uri="{BB962C8B-B14F-4D97-AF65-F5344CB8AC3E}">
        <p14:creationId xmlns:p14="http://schemas.microsoft.com/office/powerpoint/2010/main" val="170522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32331"/>
            <a:ext cx="5805996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писок глобальных вопросов:</a:t>
            </a:r>
          </a:p>
          <a:p>
            <a:pPr marL="514350" indent="-51435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законы адаптации именно для ПОДСТРОЙКИ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коэф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ПИД-регулятора?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67603" y="740799"/>
            <a:ext cx="5852762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180980" y="147556"/>
            <a:ext cx="1732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</a:t>
            </a: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348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72146" y="1177027"/>
            <a:ext cx="11466056" cy="958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Беляев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М.Е., Павлов А.С.,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Шаветов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С.В. Методические указания к выполнению практической работы по курсу «Управление непрерывными и дискретными процессами». – СПб: Университет ИТМО, 2016. – 40 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180980" y="147556"/>
            <a:ext cx="1659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Ссылки</a:t>
            </a:r>
            <a:r>
              <a:rPr lang="ru-RU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9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8" y="594804"/>
            <a:ext cx="10149128" cy="6263196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50179" y="6325970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3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202061" y="16776"/>
            <a:ext cx="6027903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Испаритель (Теплообменник)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696504" y="2610034"/>
            <a:ext cx="742797" cy="537427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539278" y="2025259"/>
            <a:ext cx="148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Возмущающее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воздействие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539277" y="6023725"/>
            <a:ext cx="1480213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128826" y="6519446"/>
            <a:ext cx="14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ПИ-регулятор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539277" y="5189450"/>
            <a:ext cx="1480213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116755" y="5437310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Сигнальная адаптация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787014" y="3491464"/>
            <a:ext cx="975407" cy="537427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9762421" y="3605551"/>
            <a:ext cx="24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н.у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концентр. воды в паре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343048" y="4309892"/>
            <a:ext cx="1491916" cy="879558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7834964" y="4749671"/>
            <a:ext cx="111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Эталонная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613583" y="6004118"/>
            <a:ext cx="1616381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9274717" y="6295951"/>
            <a:ext cx="2584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Исполнительный механизм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(заслонка)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470" y="5602"/>
            <a:ext cx="3212530" cy="308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" y="0"/>
            <a:ext cx="9485902" cy="6858000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50179" y="6325970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4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959620" y="2876541"/>
            <a:ext cx="3800274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испарителя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141946" y="70659"/>
            <a:ext cx="1645068" cy="591696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661870" y="1526841"/>
            <a:ext cx="1848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значение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4-ём пространственным точкам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96253" y="4650307"/>
            <a:ext cx="4061861" cy="1471360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138168" y="4317681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Возмущающее воздействие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141946" y="3832532"/>
            <a:ext cx="1645068" cy="691341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/>
          <p:nvPr/>
        </p:nvCxnSpPr>
        <p:spPr>
          <a:xfrm flipH="1" flipV="1">
            <a:off x="8037095" y="733014"/>
            <a:ext cx="519765" cy="793828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7619401" y="1526841"/>
            <a:ext cx="1890518" cy="1077218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8037096" y="2604059"/>
            <a:ext cx="610857" cy="1228474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642" y="133212"/>
            <a:ext cx="256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влаги в паре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21169" y="4508922"/>
            <a:ext cx="3970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пара =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023711" y="1135359"/>
            <a:ext cx="6499097" cy="2175731"/>
          </a:xfrm>
          <a:prstGeom prst="rect">
            <a:avLst/>
          </a:prstGeom>
          <a:noFill/>
          <a:ln w="50800"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904775" y="4650308"/>
            <a:ext cx="6575123" cy="223964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4372120" y="4277172"/>
            <a:ext cx="1991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Теплообменная фаза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72971" y="3323122"/>
            <a:ext cx="2026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Массообменная фаза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37095" y="5078746"/>
            <a:ext cx="2192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жидкости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37095" y="5444250"/>
            <a:ext cx="1933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стенок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37095" y="5814752"/>
            <a:ext cx="2666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дымовых газов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Прямая со стрелкой 41"/>
          <p:cNvCxnSpPr>
            <a:stCxn id="39" idx="1"/>
          </p:cNvCxnSpPr>
          <p:nvPr/>
        </p:nvCxnSpPr>
        <p:spPr>
          <a:xfrm flipH="1" flipV="1">
            <a:off x="7262926" y="4949260"/>
            <a:ext cx="774169" cy="298763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 flipV="1">
            <a:off x="7262926" y="5620265"/>
            <a:ext cx="795255" cy="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1" idx="1"/>
          </p:cNvCxnSpPr>
          <p:nvPr/>
        </p:nvCxnSpPr>
        <p:spPr>
          <a:xfrm flipH="1">
            <a:off x="7371412" y="5984029"/>
            <a:ext cx="665683" cy="497238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8057326" y="5091463"/>
            <a:ext cx="2635869" cy="1115507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-15855" y="3437525"/>
            <a:ext cx="256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влаги в паре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460004" y="3080086"/>
            <a:ext cx="621846" cy="44166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2551707" y="471766"/>
            <a:ext cx="682381" cy="85652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2551707" y="399026"/>
            <a:ext cx="4455044" cy="1653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3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исполнительного механизма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25" y="1023261"/>
            <a:ext cx="8920137" cy="2264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8058" y="3959591"/>
            <a:ext cx="4204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в 5 %/сек. на скорость возрастания температуры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линейный преобразователь из процентов в градусы с верхним и нижним пределом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задержка по времени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сек.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4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517"/>
          <a:stretch/>
        </p:blipFill>
        <p:spPr>
          <a:xfrm>
            <a:off x="239697" y="475188"/>
            <a:ext cx="5734975" cy="63828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b="453"/>
          <a:stretch/>
        </p:blipFill>
        <p:spPr>
          <a:xfrm>
            <a:off x="6147787" y="490723"/>
            <a:ext cx="5736523" cy="635174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45725" y="-84964"/>
            <a:ext cx="10804124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тех. процессов с ПИ-регулирование и без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него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-1" r="554" b="453"/>
          <a:stretch/>
        </p:blipFill>
        <p:spPr>
          <a:xfrm>
            <a:off x="221941" y="31072"/>
            <a:ext cx="5726097" cy="68269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r="513"/>
          <a:stretch/>
        </p:blipFill>
        <p:spPr>
          <a:xfrm>
            <a:off x="6134243" y="0"/>
            <a:ext cx="5735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Попытка реализации модального регулирования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001" y="1612576"/>
            <a:ext cx="81006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</a:t>
            </a:r>
            <a:r>
              <a:rPr lang="ru-RU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было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осуществлено с помощью создания скрипта в </a:t>
            </a:r>
            <a:r>
              <a:rPr lang="en-US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Matlab’e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ОРК в ФПС берём из </a:t>
            </a:r>
            <a:r>
              <a:rPr lang="en-US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SimInTech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(матрицы: 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A[35x35], B[35x1], C[1x35], D[1x1]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Проводим проверку на отрицательность собственных чисел: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Формируем матриц управляемости и наблюдаемости: </a:t>
            </a:r>
            <a:r>
              <a:rPr lang="en-US" sz="1100" i="1" dirty="0"/>
              <a:t>U = </a:t>
            </a:r>
            <a:r>
              <a:rPr lang="en-US" sz="1100" i="1" dirty="0" err="1"/>
              <a:t>ctrb</a:t>
            </a:r>
            <a:r>
              <a:rPr lang="en-US" sz="1100" i="1" dirty="0"/>
              <a:t>(A,B</a:t>
            </a:r>
            <a:r>
              <a:rPr lang="en-US" sz="1100" i="1" dirty="0" smtClean="0"/>
              <a:t>);</a:t>
            </a:r>
            <a:r>
              <a:rPr lang="ru-RU" sz="1100" i="1" dirty="0" smtClean="0"/>
              <a:t> </a:t>
            </a:r>
            <a:r>
              <a:rPr lang="en-US" sz="1100" i="1" dirty="0" smtClean="0"/>
              <a:t>V </a:t>
            </a:r>
            <a:r>
              <a:rPr lang="en-US" sz="1100" i="1" dirty="0"/>
              <a:t>= </a:t>
            </a:r>
            <a:r>
              <a:rPr lang="en-US" sz="1100" i="1" dirty="0" err="1"/>
              <a:t>obsv</a:t>
            </a:r>
            <a:r>
              <a:rPr lang="en-US" sz="1100" i="1" dirty="0"/>
              <a:t>(A,C</a:t>
            </a:r>
            <a:r>
              <a:rPr lang="en-US" sz="1100" i="1" dirty="0" smtClean="0"/>
              <a:t>);</a:t>
            </a:r>
            <a:endParaRPr lang="en-US" sz="1100" i="1" dirty="0"/>
          </a:p>
          <a:p>
            <a:pPr marL="342900" indent="-342900">
              <a:buAutoNum type="arabicParenR"/>
            </a:pPr>
            <a:r>
              <a:rPr lang="ru-RU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Проводим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проверку ранга матриц управляемости и наблюдаемости: </a:t>
            </a:r>
            <a:r>
              <a:rPr lang="en-US" sz="1100" i="1" dirty="0" smtClean="0"/>
              <a:t>rank(U); rank(V)</a:t>
            </a:r>
            <a:endParaRPr lang="ru-RU" sz="1100" i="1" dirty="0" smtClean="0"/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т.к. ранги матриц управляемости и наблюдаемости намного меньше порядка матрицы состояния (</a:t>
            </a:r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A[35x35]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то классическая теория управления для сосредоточенных систем, говорит нам, что данная система ПОЛНОСТЬЮ не наблюдаема и не управляема.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не полностью наблюдаемых и не полностью управляемых систем, в работе 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на стр. 4 – 7, указаны способы приведения системы к минимальной реализации. </a:t>
            </a:r>
          </a:p>
          <a:p>
            <a:pPr marL="342900" indent="-342900">
              <a:buAutoNum type="arabicParenR"/>
            </a:pPr>
            <a:r>
              <a:rPr lang="ru-RU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этой работы</a:t>
            </a:r>
            <a:r>
              <a:rPr lang="ru-RU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были получены нулевые коэффициенты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обратных связей компенсационного воздействия, что является абсурдным..</a:t>
            </a:r>
          </a:p>
          <a:p>
            <a:pPr marL="342900" indent="-342900">
              <a:buAutoNum type="arabicParenR"/>
            </a:pPr>
            <a:endParaRPr lang="ru-RU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620437" y="181509"/>
            <a:ext cx="13254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i="1" dirty="0" err="1"/>
              <a:t>my_num</a:t>
            </a:r>
            <a:r>
              <a:rPr lang="ru-RU" sz="1100" i="1" dirty="0"/>
              <a:t> </a:t>
            </a:r>
            <a:r>
              <a:rPr lang="ru-RU" sz="1100" i="1" dirty="0" smtClean="0"/>
              <a:t>=</a:t>
            </a:r>
            <a:endParaRPr lang="ru-RU" sz="1100" i="1" dirty="0"/>
          </a:p>
          <a:p>
            <a:r>
              <a:rPr lang="ru-RU" sz="1100" i="1" dirty="0"/>
              <a:t>  -0.0872 + 0.0000i</a:t>
            </a:r>
          </a:p>
          <a:p>
            <a:r>
              <a:rPr lang="ru-RU" sz="1100" i="1" dirty="0"/>
              <a:t>  -3.8167 + 0.0002i</a:t>
            </a:r>
          </a:p>
          <a:p>
            <a:r>
              <a:rPr lang="ru-RU" sz="1100" i="1" dirty="0"/>
              <a:t>  -3.8167 - 0.0002i</a:t>
            </a:r>
          </a:p>
          <a:p>
            <a:r>
              <a:rPr lang="ru-RU" sz="1100" i="1" dirty="0"/>
              <a:t>  -3.8163 + 0.0002i</a:t>
            </a:r>
          </a:p>
          <a:p>
            <a:r>
              <a:rPr lang="ru-RU" sz="1100" i="1" dirty="0"/>
              <a:t>  -3.8163 - 0.0002i</a:t>
            </a:r>
          </a:p>
          <a:p>
            <a:r>
              <a:rPr lang="ru-RU" sz="1100" i="1" dirty="0"/>
              <a:t>  -0.2298 + 0.0000i</a:t>
            </a:r>
          </a:p>
          <a:p>
            <a:r>
              <a:rPr lang="ru-RU" sz="1100" i="1" dirty="0"/>
              <a:t>  -0.2299 + 0.0000i</a:t>
            </a:r>
          </a:p>
          <a:p>
            <a:r>
              <a:rPr lang="ru-RU" sz="1100" i="1" dirty="0"/>
              <a:t>  -0.2299 - 0.0000i</a:t>
            </a:r>
          </a:p>
          <a:p>
            <a:r>
              <a:rPr lang="ru-RU" sz="1100" i="1" dirty="0"/>
              <a:t>  -0.2299 + 0.0000i</a:t>
            </a:r>
          </a:p>
          <a:p>
            <a:r>
              <a:rPr lang="ru-RU" sz="1100" i="1" dirty="0"/>
              <a:t>  -0.1681 + 0.0000i</a:t>
            </a:r>
          </a:p>
          <a:p>
            <a:r>
              <a:rPr lang="ru-RU" sz="1100" i="1" dirty="0"/>
              <a:t>  -0.1669 + 0.0000i</a:t>
            </a:r>
          </a:p>
          <a:p>
            <a:r>
              <a:rPr lang="ru-RU" sz="1100" i="1" dirty="0"/>
              <a:t>  -0.1657 + 0.0000i</a:t>
            </a:r>
          </a:p>
          <a:p>
            <a:r>
              <a:rPr lang="ru-RU" sz="1100" i="1" dirty="0"/>
              <a:t>  -0.0884 + 0.0000i</a:t>
            </a:r>
          </a:p>
          <a:p>
            <a:r>
              <a:rPr lang="ru-RU" sz="1100" i="1" dirty="0"/>
              <a:t>  -0.0878 + 0.0000i</a:t>
            </a:r>
          </a:p>
          <a:p>
            <a:r>
              <a:rPr lang="ru-RU" sz="1100" i="1" dirty="0"/>
              <a:t>  -0.0497 + 0.0000i</a:t>
            </a:r>
          </a:p>
          <a:p>
            <a:r>
              <a:rPr lang="ru-RU" sz="1100" i="1" dirty="0"/>
              <a:t>  -0.0488 + 0.0000i</a:t>
            </a:r>
          </a:p>
          <a:p>
            <a:r>
              <a:rPr lang="ru-RU" sz="1100" i="1" dirty="0"/>
              <a:t>  -0.0480 + 0.0000i</a:t>
            </a:r>
          </a:p>
          <a:p>
            <a:r>
              <a:rPr lang="ru-RU" sz="1100" i="1" dirty="0"/>
              <a:t>  -0.0471 + 0.0000i</a:t>
            </a:r>
          </a:p>
          <a:p>
            <a:r>
              <a:rPr lang="ru-RU" sz="1100" i="1" dirty="0"/>
              <a:t>  -0.0022 + 0.0000i</a:t>
            </a:r>
          </a:p>
          <a:p>
            <a:r>
              <a:rPr lang="ru-RU" sz="1100" i="1" dirty="0"/>
              <a:t>  -0.0022 + 0.0000i</a:t>
            </a:r>
          </a:p>
          <a:p>
            <a:r>
              <a:rPr lang="ru-RU" sz="1100" i="1" dirty="0"/>
              <a:t>  -0.0022 - 0.0000i</a:t>
            </a:r>
          </a:p>
          <a:p>
            <a:r>
              <a:rPr lang="ru-RU" sz="1100" i="1" dirty="0"/>
              <a:t>  -0.0022 + 0.0000i</a:t>
            </a:r>
          </a:p>
          <a:p>
            <a:r>
              <a:rPr lang="ru-RU" sz="1100" i="1" dirty="0"/>
              <a:t>  -0.0005 + 0.0000i</a:t>
            </a:r>
          </a:p>
          <a:p>
            <a:r>
              <a:rPr lang="ru-RU" sz="1100" i="1" dirty="0"/>
              <a:t>  -0.0005 + 0.0000i</a:t>
            </a:r>
          </a:p>
          <a:p>
            <a:r>
              <a:rPr lang="ru-RU" sz="1100" i="1" dirty="0"/>
              <a:t>  -0.0005 - 0.0000i</a:t>
            </a:r>
          </a:p>
          <a:p>
            <a:r>
              <a:rPr lang="ru-RU" sz="1100" i="1" dirty="0"/>
              <a:t>  -0.0027 + 0.0004i</a:t>
            </a:r>
          </a:p>
          <a:p>
            <a:r>
              <a:rPr lang="ru-RU" sz="1100" i="1" dirty="0"/>
              <a:t>  -0.0027 - 0.0004i</a:t>
            </a:r>
          </a:p>
          <a:p>
            <a:r>
              <a:rPr lang="ru-RU" sz="1100" i="1" dirty="0"/>
              <a:t>  -0.0018 + 0.0006i</a:t>
            </a:r>
          </a:p>
          <a:p>
            <a:r>
              <a:rPr lang="ru-RU" sz="1100" i="1" dirty="0"/>
              <a:t>  -0.0018 - 0.0006i</a:t>
            </a:r>
          </a:p>
          <a:p>
            <a:r>
              <a:rPr lang="ru-RU" sz="1100" i="1" dirty="0"/>
              <a:t>  -0.0002 + 0.0000i</a:t>
            </a:r>
          </a:p>
          <a:p>
            <a:r>
              <a:rPr lang="ru-RU" sz="1100" i="1" dirty="0"/>
              <a:t>  -0.0007 + 0.0002i</a:t>
            </a:r>
          </a:p>
          <a:p>
            <a:r>
              <a:rPr lang="ru-RU" sz="1100" i="1" dirty="0"/>
              <a:t>  -0.0007 - 0.0002i</a:t>
            </a:r>
          </a:p>
          <a:p>
            <a:r>
              <a:rPr lang="ru-RU" sz="1100" i="1" dirty="0"/>
              <a:t>   0.0000 + 0.0000i</a:t>
            </a:r>
          </a:p>
          <a:p>
            <a:r>
              <a:rPr lang="ru-RU" sz="1100" i="1" dirty="0"/>
              <a:t>   0.0000 + 0.0000i</a:t>
            </a:r>
          </a:p>
          <a:p>
            <a:r>
              <a:rPr lang="ru-RU" sz="1100" i="1" dirty="0"/>
              <a:t>   0.0000 + 0.0000i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233919" y="327058"/>
            <a:ext cx="911604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i="1" dirty="0"/>
              <a:t>B = </a:t>
            </a:r>
          </a:p>
          <a:p>
            <a:r>
              <a:rPr lang="ru-RU" sz="1100" i="1" dirty="0" smtClean="0"/>
              <a:t>           u1</a:t>
            </a:r>
          </a:p>
          <a:p>
            <a:r>
              <a:rPr lang="ru-RU" sz="1100" i="1" dirty="0" smtClean="0"/>
              <a:t>   x1       0</a:t>
            </a:r>
          </a:p>
          <a:p>
            <a:r>
              <a:rPr lang="ru-RU" sz="1100" i="1" dirty="0" smtClean="0"/>
              <a:t>   </a:t>
            </a:r>
            <a:r>
              <a:rPr lang="ru-RU" sz="1100" i="1" dirty="0"/>
              <a:t>x2       0</a:t>
            </a:r>
          </a:p>
          <a:p>
            <a:r>
              <a:rPr lang="ru-RU" sz="1100" i="1" dirty="0"/>
              <a:t>   x3       0</a:t>
            </a:r>
          </a:p>
          <a:p>
            <a:r>
              <a:rPr lang="ru-RU" sz="1100" i="1" dirty="0"/>
              <a:t>   x4       0</a:t>
            </a:r>
          </a:p>
          <a:p>
            <a:r>
              <a:rPr lang="ru-RU" sz="1100" i="1" dirty="0"/>
              <a:t>   x5       0</a:t>
            </a:r>
          </a:p>
          <a:p>
            <a:r>
              <a:rPr lang="ru-RU" sz="1100" i="1" dirty="0"/>
              <a:t>   x6       0</a:t>
            </a:r>
          </a:p>
          <a:p>
            <a:r>
              <a:rPr lang="ru-RU" sz="1100" i="1" dirty="0"/>
              <a:t>   x7       0</a:t>
            </a:r>
          </a:p>
          <a:p>
            <a:r>
              <a:rPr lang="ru-RU" sz="1100" i="1" dirty="0"/>
              <a:t>   x8       0</a:t>
            </a:r>
          </a:p>
          <a:p>
            <a:r>
              <a:rPr lang="ru-RU" sz="1100" i="1" dirty="0"/>
              <a:t>   x9       0</a:t>
            </a:r>
          </a:p>
          <a:p>
            <a:r>
              <a:rPr lang="ru-RU" sz="1100" i="1" dirty="0"/>
              <a:t>   x10      0</a:t>
            </a:r>
          </a:p>
          <a:p>
            <a:r>
              <a:rPr lang="ru-RU" sz="1100" i="1" dirty="0"/>
              <a:t>   x11      0</a:t>
            </a:r>
          </a:p>
          <a:p>
            <a:r>
              <a:rPr lang="ru-RU" sz="1100" i="1" dirty="0"/>
              <a:t>   x12      0</a:t>
            </a:r>
          </a:p>
          <a:p>
            <a:r>
              <a:rPr lang="ru-RU" sz="1100" i="1" dirty="0"/>
              <a:t>   x13      0</a:t>
            </a:r>
          </a:p>
          <a:p>
            <a:r>
              <a:rPr lang="ru-RU" sz="1100" i="1" dirty="0"/>
              <a:t>   x14      0</a:t>
            </a:r>
          </a:p>
          <a:p>
            <a:r>
              <a:rPr lang="ru-RU" sz="1100" i="1" dirty="0"/>
              <a:t>   x15      0</a:t>
            </a:r>
          </a:p>
          <a:p>
            <a:r>
              <a:rPr lang="ru-RU" sz="1100" i="1" dirty="0"/>
              <a:t>   x16      0</a:t>
            </a:r>
          </a:p>
          <a:p>
            <a:r>
              <a:rPr lang="ru-RU" sz="1100" i="1" dirty="0"/>
              <a:t>   x17      0</a:t>
            </a:r>
          </a:p>
          <a:p>
            <a:r>
              <a:rPr lang="ru-RU" sz="1100" i="1" dirty="0"/>
              <a:t>   x18      0</a:t>
            </a:r>
          </a:p>
          <a:p>
            <a:r>
              <a:rPr lang="ru-RU" sz="1100" i="1" dirty="0"/>
              <a:t>   x19      0</a:t>
            </a:r>
          </a:p>
          <a:p>
            <a:r>
              <a:rPr lang="ru-RU" sz="1100" i="1" dirty="0"/>
              <a:t>   x20      0</a:t>
            </a:r>
          </a:p>
          <a:p>
            <a:r>
              <a:rPr lang="ru-RU" sz="1100" i="1" dirty="0"/>
              <a:t>   x21      0</a:t>
            </a:r>
          </a:p>
          <a:p>
            <a:r>
              <a:rPr lang="ru-RU" sz="1100" i="1" dirty="0"/>
              <a:t>   x22      0</a:t>
            </a:r>
          </a:p>
          <a:p>
            <a:r>
              <a:rPr lang="ru-RU" sz="1100" i="1" dirty="0"/>
              <a:t>   x23      0</a:t>
            </a:r>
          </a:p>
          <a:p>
            <a:r>
              <a:rPr lang="ru-RU" sz="1100" i="1" dirty="0"/>
              <a:t>   x24      0</a:t>
            </a:r>
          </a:p>
          <a:p>
            <a:r>
              <a:rPr lang="ru-RU" sz="1100" i="1" dirty="0"/>
              <a:t>   x25  3.345</a:t>
            </a:r>
          </a:p>
          <a:p>
            <a:r>
              <a:rPr lang="ru-RU" sz="1100" i="1" dirty="0"/>
              <a:t>   x26      0</a:t>
            </a:r>
          </a:p>
          <a:p>
            <a:r>
              <a:rPr lang="ru-RU" sz="1100" i="1" dirty="0"/>
              <a:t>   x27      0</a:t>
            </a:r>
          </a:p>
          <a:p>
            <a:r>
              <a:rPr lang="ru-RU" sz="1100" i="1" dirty="0"/>
              <a:t>   x28      0</a:t>
            </a:r>
          </a:p>
          <a:p>
            <a:r>
              <a:rPr lang="ru-RU" sz="1100" i="1" dirty="0"/>
              <a:t>   x29      0</a:t>
            </a:r>
          </a:p>
          <a:p>
            <a:r>
              <a:rPr lang="ru-RU" sz="1100" i="1" dirty="0"/>
              <a:t>   x30      0</a:t>
            </a:r>
          </a:p>
          <a:p>
            <a:r>
              <a:rPr lang="ru-RU" sz="1100" i="1" dirty="0"/>
              <a:t>   x31      0</a:t>
            </a:r>
          </a:p>
          <a:p>
            <a:r>
              <a:rPr lang="ru-RU" sz="1100" i="1" dirty="0"/>
              <a:t>   x32      0</a:t>
            </a:r>
          </a:p>
          <a:p>
            <a:r>
              <a:rPr lang="ru-RU" sz="1100" i="1" dirty="0"/>
              <a:t>   x33      0</a:t>
            </a:r>
          </a:p>
          <a:p>
            <a:r>
              <a:rPr lang="ru-RU" sz="1100" i="1" dirty="0"/>
              <a:t>   x34      0</a:t>
            </a:r>
          </a:p>
          <a:p>
            <a:r>
              <a:rPr lang="ru-RU" sz="1100" i="1" dirty="0"/>
              <a:t>   x35      0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66581" y="6367818"/>
            <a:ext cx="73468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i="1" dirty="0"/>
              <a:t> C = </a:t>
            </a:r>
            <a:r>
              <a:rPr lang="ru-RU" sz="1100" i="1" dirty="0" smtClean="0"/>
              <a:t> 0    </a:t>
            </a:r>
            <a:r>
              <a:rPr lang="ru-RU" sz="1100" i="1" dirty="0"/>
              <a:t>0    0    0    0    0    0    0    0    1    0    0    0    0    0    0    0    0    0    0    0    0    0    0    0    0    0    0    0    0    0    0    </a:t>
            </a:r>
            <a:r>
              <a:rPr lang="ru-RU" sz="1100" i="1" dirty="0" smtClean="0"/>
              <a:t>0    0    </a:t>
            </a:r>
            <a:r>
              <a:rPr lang="ru-RU" sz="1100" i="1" dirty="0"/>
              <a:t>0</a:t>
            </a:r>
          </a:p>
          <a:p>
            <a:r>
              <a:rPr lang="ru-RU" sz="1100" i="1" dirty="0"/>
              <a:t> </a:t>
            </a:r>
            <a:r>
              <a:rPr lang="ru-RU" sz="1100" i="1" dirty="0" smtClean="0"/>
              <a:t>D </a:t>
            </a:r>
            <a:r>
              <a:rPr lang="ru-RU" sz="1100" i="1" dirty="0"/>
              <a:t>= </a:t>
            </a:r>
            <a:r>
              <a:rPr lang="ru-RU" sz="1100" i="1" dirty="0" smtClean="0"/>
              <a:t>0</a:t>
            </a:r>
            <a:endParaRPr lang="ru-RU" sz="1100" i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5981350" y="2306331"/>
            <a:ext cx="3478032" cy="641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9620436" y="181509"/>
            <a:ext cx="1283516" cy="6127012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786070" y="2551417"/>
            <a:ext cx="6431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i="1" dirty="0" err="1"/>
              <a:t>ans</a:t>
            </a:r>
            <a:r>
              <a:rPr lang="ru-RU" sz="1100" i="1" dirty="0"/>
              <a:t> =</a:t>
            </a:r>
          </a:p>
          <a:p>
            <a:r>
              <a:rPr lang="ru-RU" sz="1100" i="1" dirty="0" smtClean="0"/>
              <a:t>     </a:t>
            </a:r>
            <a:r>
              <a:rPr lang="ru-RU" sz="1100" i="1" dirty="0"/>
              <a:t>4</a:t>
            </a:r>
          </a:p>
          <a:p>
            <a:r>
              <a:rPr lang="ru-RU" sz="1100" i="1" dirty="0" err="1" smtClean="0"/>
              <a:t>ans</a:t>
            </a:r>
            <a:r>
              <a:rPr lang="ru-RU" sz="1100" i="1" dirty="0" smtClean="0"/>
              <a:t> </a:t>
            </a:r>
            <a:r>
              <a:rPr lang="ru-RU" sz="1100" i="1" dirty="0"/>
              <a:t>=</a:t>
            </a:r>
          </a:p>
          <a:p>
            <a:r>
              <a:rPr lang="ru-RU" sz="1100" i="1" dirty="0" smtClean="0"/>
              <a:t>     </a:t>
            </a:r>
            <a:r>
              <a:rPr lang="ru-RU" sz="1100" i="1" dirty="0"/>
              <a:t>3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7516536" y="2784126"/>
            <a:ext cx="1117327" cy="1019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8749837" y="2516050"/>
            <a:ext cx="675459" cy="792723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113835" y="4401550"/>
            <a:ext cx="241943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sysmin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M] 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minreal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(sys)</a:t>
            </a:r>
          </a:p>
          <a:p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M * A *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inv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(M)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Br = M * B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Cr = C *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inv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(M)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113834" y="4410696"/>
            <a:ext cx="2332434" cy="92448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418581" y="5470073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i="1" dirty="0" err="1"/>
              <a:t>U_c</a:t>
            </a:r>
            <a:r>
              <a:rPr lang="ru-RU" sz="1100" i="1" dirty="0"/>
              <a:t> </a:t>
            </a:r>
            <a:r>
              <a:rPr lang="ru-RU" sz="1100" i="1" dirty="0" smtClean="0"/>
              <a:t>= [ </a:t>
            </a:r>
            <a:r>
              <a:rPr lang="ru-RU" sz="1100" i="1" dirty="0"/>
              <a:t>0, 0, 0, 0, 0, 0, 0, 0, 0, 0, 0, 0, 0, 0, 0, 0, 0, 0, 0, 0, 0, 0, 0, 0, 0, 0, 0, 0, 0, 0, 0, 0, 0, 0, 0]</a:t>
            </a:r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3352277" y="4832158"/>
            <a:ext cx="3319" cy="580568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5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по реализации модального регулятора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5467" y="1771967"/>
            <a:ext cx="81006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сложная, т.к. является нелинейной (</a:t>
            </a:r>
            <a:r>
              <a:rPr lang="ru-RU" sz="20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Тпар</a:t>
            </a: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ru-RU" sz="20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Спар</a:t>
            </a: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поэтому и ПФ невозможно использовать) и распределённой в пространстве;</a:t>
            </a:r>
          </a:p>
          <a:p>
            <a:pPr marL="342900" indent="-342900">
              <a:buAutoNum type="arabicParenR"/>
            </a:pPr>
            <a:endParaRPr lang="ru-RU" sz="2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т.к. ранги матриц управляемости и наблюдаемости намного меньше порядка матрицы состояния (</a:t>
            </a: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A[35x35]</a:t>
            </a: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то классическая теория управления для сосредоточенных систем, говорит нам, что данная система ПОЛНОСТЬЮ не наблюдаема и не управляема;</a:t>
            </a:r>
          </a:p>
          <a:p>
            <a:pPr marL="342900" indent="-342900">
              <a:buAutoNum type="arabicParenR"/>
            </a:pPr>
            <a:endParaRPr lang="ru-RU" sz="2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Получены не адекватные коэффициенты обратных связей компенсационного воздействия;</a:t>
            </a:r>
          </a:p>
          <a:p>
            <a:pPr marL="342900" indent="-342900">
              <a:buAutoNum type="arabicParenR"/>
            </a:pPr>
            <a:endParaRPr lang="ru-RU" sz="2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 невозможно измерить все переменные состояния распределённой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685250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14088</TotalTime>
  <Words>1271</Words>
  <Application>Microsoft Office PowerPoint</Application>
  <PresentationFormat>Широкоэкранный</PresentationFormat>
  <Paragraphs>205</Paragraphs>
  <Slides>23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Plantagenet Cherokee</vt:lpstr>
      <vt:lpstr>Symbol</vt:lpstr>
      <vt:lpstr>Times New Roman</vt:lpstr>
      <vt:lpstr>Тема Office</vt:lpstr>
      <vt:lpstr>ОТЧЕТ по научно-исследовательской работе аспиранта за IV семестр 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технологическими процессами ректификации</dc:title>
  <dc:creator>Пользователь Windows</dc:creator>
  <cp:lastModifiedBy>Пользователь Windows</cp:lastModifiedBy>
  <cp:revision>326</cp:revision>
  <dcterms:created xsi:type="dcterms:W3CDTF">2020-01-15T19:00:03Z</dcterms:created>
  <dcterms:modified xsi:type="dcterms:W3CDTF">2020-11-15T23:16:39Z</dcterms:modified>
</cp:coreProperties>
</file>