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71" r:id="rId3"/>
    <p:sldId id="261" r:id="rId4"/>
    <p:sldId id="274" r:id="rId5"/>
    <p:sldId id="273" r:id="rId6"/>
    <p:sldId id="269" r:id="rId7"/>
    <p:sldId id="275" r:id="rId8"/>
    <p:sldId id="276" r:id="rId9"/>
    <p:sldId id="281" r:id="rId10"/>
    <p:sldId id="283" r:id="rId11"/>
    <p:sldId id="272" r:id="rId12"/>
    <p:sldId id="277" r:id="rId13"/>
    <p:sldId id="278" r:id="rId14"/>
    <p:sldId id="285" r:id="rId15"/>
    <p:sldId id="284" r:id="rId16"/>
    <p:sldId id="279" r:id="rId17"/>
    <p:sldId id="286" r:id="rId18"/>
    <p:sldId id="287" r:id="rId19"/>
    <p:sldId id="288" r:id="rId20"/>
    <p:sldId id="289" r:id="rId21"/>
    <p:sldId id="290" r:id="rId22"/>
    <p:sldId id="291" r:id="rId23"/>
    <p:sldId id="268" r:id="rId24"/>
    <p:sldId id="282" r:id="rId2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6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8BA5C7-0DF6-4BB3-8D80-C09E800CF8CB}" type="datetimeFigureOut">
              <a:rPr lang="ru-RU" smtClean="0"/>
              <a:t>10.10.2020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425CCF-BF91-44B3-BCB8-30DCB1C53B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93258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425CCF-BF91-44B3-BCB8-30DCB1C53B10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00746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425CCF-BF91-44B3-BCB8-30DCB1C53B10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98613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425CCF-BF91-44B3-BCB8-30DCB1C53B10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43522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425CCF-BF91-44B3-BCB8-30DCB1C53B10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99063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425CCF-BF91-44B3-BCB8-30DCB1C53B10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78073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425CCF-BF91-44B3-BCB8-30DCB1C53B10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60679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425CCF-BF91-44B3-BCB8-30DCB1C53B10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16972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AFE9C-9D88-408D-88B4-E7A081487440}" type="datetimeFigureOut">
              <a:rPr lang="ru-RU" smtClean="0"/>
              <a:t>10.10.2020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5815E-09C9-4F81-9694-91843D8665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2956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AFE9C-9D88-408D-88B4-E7A081487440}" type="datetimeFigureOut">
              <a:rPr lang="ru-RU" smtClean="0"/>
              <a:t>10.10.2020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5815E-09C9-4F81-9694-91843D8665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0332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AFE9C-9D88-408D-88B4-E7A081487440}" type="datetimeFigureOut">
              <a:rPr lang="ru-RU" smtClean="0"/>
              <a:t>10.10.2020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5815E-09C9-4F81-9694-91843D8665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9510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AFE9C-9D88-408D-88B4-E7A081487440}" type="datetimeFigureOut">
              <a:rPr lang="ru-RU" smtClean="0"/>
              <a:t>10.10.2020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5815E-09C9-4F81-9694-91843D8665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6265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AFE9C-9D88-408D-88B4-E7A081487440}" type="datetimeFigureOut">
              <a:rPr lang="ru-RU" smtClean="0"/>
              <a:t>10.10.2020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5815E-09C9-4F81-9694-91843D8665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6947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AFE9C-9D88-408D-88B4-E7A081487440}" type="datetimeFigureOut">
              <a:rPr lang="ru-RU" smtClean="0"/>
              <a:t>10.10.2020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5815E-09C9-4F81-9694-91843D8665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5107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AFE9C-9D88-408D-88B4-E7A081487440}" type="datetimeFigureOut">
              <a:rPr lang="ru-RU" smtClean="0"/>
              <a:t>10.10.2020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5815E-09C9-4F81-9694-91843D8665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9127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AFE9C-9D88-408D-88B4-E7A081487440}" type="datetimeFigureOut">
              <a:rPr lang="ru-RU" smtClean="0"/>
              <a:t>10.10.2020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5815E-09C9-4F81-9694-91843D8665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5767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AFE9C-9D88-408D-88B4-E7A081487440}" type="datetimeFigureOut">
              <a:rPr lang="ru-RU" smtClean="0"/>
              <a:t>10.10.2020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5815E-09C9-4F81-9694-91843D8665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6322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AFE9C-9D88-408D-88B4-E7A081487440}" type="datetimeFigureOut">
              <a:rPr lang="ru-RU" smtClean="0"/>
              <a:t>10.10.2020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5815E-09C9-4F81-9694-91843D8665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2192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AFE9C-9D88-408D-88B4-E7A081487440}" type="datetimeFigureOut">
              <a:rPr lang="ru-RU" smtClean="0"/>
              <a:t>10.10.2020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5815E-09C9-4F81-9694-91843D8665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0750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7AFE9C-9D88-408D-88B4-E7A081487440}" type="datetimeFigureOut">
              <a:rPr lang="ru-RU" smtClean="0"/>
              <a:t>10.10.2020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45815E-09C9-4F81-9694-91843D8665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8380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Заголовок 1"/>
          <p:cNvSpPr>
            <a:spLocks noGrp="1"/>
          </p:cNvSpPr>
          <p:nvPr>
            <p:ph type="ctrTitle"/>
          </p:nvPr>
        </p:nvSpPr>
        <p:spPr>
          <a:xfrm>
            <a:off x="914399" y="2307123"/>
            <a:ext cx="10363200" cy="1958975"/>
          </a:xfrm>
        </p:spPr>
        <p:txBody>
          <a:bodyPr wrap="square" lIns="91440" tIns="45720" rIns="91440" bIns="45720" anchor="b">
            <a:noAutofit/>
          </a:bodyPr>
          <a:lstStyle/>
          <a:p>
            <a:r>
              <a:rPr lang="ru-RU" sz="2800" dirty="0">
                <a:latin typeface="Times New Roman" panose="02020603050405020304" charset="0"/>
              </a:rPr>
              <a:t>ОТЧЕТ</a:t>
            </a:r>
            <a:br>
              <a:rPr lang="ru-RU" sz="2800" dirty="0">
                <a:latin typeface="Times New Roman" panose="02020603050405020304" charset="0"/>
              </a:rPr>
            </a:br>
            <a:r>
              <a:rPr lang="ru-RU" sz="2800" dirty="0">
                <a:latin typeface="Times New Roman" panose="02020603050405020304" charset="0"/>
              </a:rPr>
              <a:t>по научно-исследовательской работе аспиранта за </a:t>
            </a:r>
            <a:r>
              <a:rPr lang="ru-RU" sz="2800" dirty="0" smtClean="0">
                <a:latin typeface="Times New Roman" panose="02020603050405020304" charset="0"/>
              </a:rPr>
              <a:t>I</a:t>
            </a:r>
            <a:r>
              <a:rPr lang="en-US" sz="2800" dirty="0" smtClean="0">
                <a:latin typeface="Times New Roman" panose="02020603050405020304" charset="0"/>
              </a:rPr>
              <a:t>V</a:t>
            </a:r>
            <a:r>
              <a:rPr lang="ru-RU" sz="2800" dirty="0" smtClean="0">
                <a:latin typeface="Times New Roman" panose="02020603050405020304" charset="0"/>
              </a:rPr>
              <a:t> </a:t>
            </a:r>
            <a:r>
              <a:rPr lang="ru-RU" sz="2800" dirty="0">
                <a:latin typeface="Times New Roman" panose="02020603050405020304" charset="0"/>
              </a:rPr>
              <a:t>семестр</a:t>
            </a:r>
            <a:br>
              <a:rPr lang="ru-RU" sz="2800" dirty="0">
                <a:latin typeface="Times New Roman" panose="02020603050405020304" charset="0"/>
              </a:rPr>
            </a:br>
            <a:r>
              <a:rPr lang="ru-RU" sz="2800" dirty="0">
                <a:latin typeface="Times New Roman" panose="02020603050405020304" charset="0"/>
              </a:rPr>
              <a:t>Тема: Разработка и исследование математических моделей управляемых процессов многокомпонентной ректификации в технологии переработки природного газа</a:t>
            </a:r>
          </a:p>
        </p:txBody>
      </p:sp>
      <p:sp>
        <p:nvSpPr>
          <p:cNvPr id="6" name="Замещающий 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CB36B2F-C38F-4718-8A5E-800AB9083F20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fld>
            <a:endParaRPr kumimoji="0" lang="ru-RU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077" name="Текстовое поле 5"/>
          <p:cNvSpPr txBox="1"/>
          <p:nvPr/>
        </p:nvSpPr>
        <p:spPr>
          <a:xfrm>
            <a:off x="9764786" y="263435"/>
            <a:ext cx="2097247" cy="1200329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ru-RU" altLang="en-US" dirty="0" smtClean="0">
                <a:latin typeface="Plantagenet Cherokee" panose="02020602070100000000" charset="0"/>
              </a:rPr>
              <a:t>Кафедра автоматики и процессов управления</a:t>
            </a:r>
            <a:endParaRPr lang="en-US" altLang="en-US" dirty="0">
              <a:latin typeface="Plantagenet Cherokee" panose="02020602070100000000" charset="0"/>
            </a:endParaRPr>
          </a:p>
        </p:txBody>
      </p:sp>
      <p:pic>
        <p:nvPicPr>
          <p:cNvPr id="3" name="Изображение 4" descr="APU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0125" y="447675"/>
            <a:ext cx="860425" cy="8318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88" y="497965"/>
            <a:ext cx="4328169" cy="826010"/>
          </a:xfrm>
          <a:prstGeom prst="rect">
            <a:avLst/>
          </a:prstGeom>
        </p:spPr>
      </p:pic>
      <p:sp>
        <p:nvSpPr>
          <p:cNvPr id="8" name="Заголовок 1"/>
          <p:cNvSpPr txBox="1">
            <a:spLocks/>
          </p:cNvSpPr>
          <p:nvPr/>
        </p:nvSpPr>
        <p:spPr>
          <a:xfrm>
            <a:off x="3090908" y="5249246"/>
            <a:ext cx="6010182" cy="826643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>
            <a:lvl1pPr marL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5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400" dirty="0">
                <a:latin typeface="Times New Roman" panose="02020603050405020304" charset="0"/>
              </a:rPr>
              <a:t>Аспирант гр. 8931		Сердитов </a:t>
            </a:r>
            <a:r>
              <a:rPr lang="ru-RU" sz="2400" dirty="0" smtClean="0">
                <a:latin typeface="Times New Roman" panose="02020603050405020304" charset="0"/>
              </a:rPr>
              <a:t>Ю.Н.</a:t>
            </a:r>
          </a:p>
          <a:p>
            <a:pPr algn="l"/>
            <a:r>
              <a:rPr lang="ru-RU" sz="2400" dirty="0" smtClean="0">
                <a:latin typeface="Times New Roman" panose="02020603050405020304" charset="0"/>
              </a:rPr>
              <a:t>Руководитель		    </a:t>
            </a:r>
            <a:r>
              <a:rPr lang="en-US" sz="2400" dirty="0" smtClean="0">
                <a:latin typeface="Times New Roman" panose="02020603050405020304" charset="0"/>
              </a:rPr>
              <a:t>        </a:t>
            </a:r>
            <a:r>
              <a:rPr lang="ru-RU" sz="2400" dirty="0" smtClean="0">
                <a:latin typeface="Times New Roman" panose="02020603050405020304" charset="0"/>
              </a:rPr>
              <a:t>Душин С.Е.</a:t>
            </a:r>
            <a:endParaRPr lang="ru-RU" sz="2400" dirty="0">
              <a:latin typeface="Times New Roman" panose="020206030504050203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7239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428408" y="2416304"/>
            <a:ext cx="11132598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2880" algn="ctr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ru-RU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Нужен </a:t>
            </a:r>
            <a:r>
              <a:rPr lang="ru-RU" sz="40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этой системе адаптивный </a:t>
            </a:r>
            <a:r>
              <a:rPr lang="ru-RU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регулятор</a:t>
            </a:r>
          </a:p>
          <a:p>
            <a:pPr indent="182880" algn="ctr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ru-RU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или нет?</a:t>
            </a:r>
          </a:p>
        </p:txBody>
      </p:sp>
    </p:spTree>
    <p:extLst>
      <p:ext uri="{BB962C8B-B14F-4D97-AF65-F5344CB8AC3E}">
        <p14:creationId xmlns:p14="http://schemas.microsoft.com/office/powerpoint/2010/main" val="4390224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440188" y="1036873"/>
            <a:ext cx="7332955" cy="10279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2880" algn="ctr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Компенсация внешнего возмущения (работа ПИ-регулятора)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79868" y="2578834"/>
            <a:ext cx="669557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адаптивного регулятора для компенсации внешнего возмущения по температуре стенок, является не целесообразна по причине абсурдности компенсации, которое может привести к ЧП.</a:t>
            </a:r>
            <a:br>
              <a:rPr lang="ru-RU" sz="16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6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Если и стоит регулировать данное явление, то только в формате перевода всей системы «АВО-РК-Испаритель» в режим отключения от остальной системы.</a:t>
            </a:r>
            <a:br>
              <a:rPr lang="ru-RU" sz="16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6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связи с этим, единственными внешними возмущениями оказываемыми на систему остаются температура жидкости и концентрация влаги в жидкости в исходной смеси.</a:t>
            </a:r>
          </a:p>
          <a:p>
            <a:endParaRPr lang="ru-RU" sz="1600" dirty="0" smtClean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138" y="2693578"/>
            <a:ext cx="4516747" cy="1585403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499137" y="2693577"/>
            <a:ext cx="4516747" cy="1585403"/>
          </a:xfrm>
          <a:prstGeom prst="rect">
            <a:avLst/>
          </a:prstGeom>
          <a:noFill/>
          <a:ln w="50800">
            <a:solidFill>
              <a:schemeClr val="accent2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36485" y="4278980"/>
            <a:ext cx="45793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Подача внешнего возмущениями по температуре жидкости (+/-10 </a:t>
            </a:r>
            <a:r>
              <a:rPr lang="ru-RU" sz="16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С</a:t>
            </a:r>
            <a:r>
              <a:rPr lang="ru-RU" sz="16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и далее </a:t>
            </a:r>
            <a:r>
              <a:rPr lang="ru-RU" sz="16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 концентрации воды в жидкости (+/-1.5 </a:t>
            </a:r>
            <a:r>
              <a:rPr lang="ru-RU" sz="16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%)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378074" y="227252"/>
            <a:ext cx="11132598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2880" algn="ctr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ru-RU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Сигнальная адаптация</a:t>
            </a:r>
          </a:p>
        </p:txBody>
      </p:sp>
    </p:spTree>
    <p:extLst>
      <p:ext uri="{BB962C8B-B14F-4D97-AF65-F5344CB8AC3E}">
        <p14:creationId xmlns:p14="http://schemas.microsoft.com/office/powerpoint/2010/main" val="11680058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/>
          <a:srcRect b="453"/>
          <a:stretch/>
        </p:blipFill>
        <p:spPr>
          <a:xfrm>
            <a:off x="257452" y="0"/>
            <a:ext cx="4688633" cy="6826928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/>
          <a:srcRect b="323"/>
          <a:stretch/>
        </p:blipFill>
        <p:spPr>
          <a:xfrm>
            <a:off x="5462008" y="22194"/>
            <a:ext cx="6321620" cy="6835806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1629652" y="1152845"/>
            <a:ext cx="2690367" cy="14080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2880" algn="ctr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ru-RU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 компенсации внешнего 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возмущениями по температуре жидкости (+/-10 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С</a:t>
            </a:r>
            <a:r>
              <a:rPr lang="ru-RU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2400" dirty="0" smtClean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326359" y="558579"/>
            <a:ext cx="551599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Представленные результаты показывают, что регулирование по температуре жидкости отлично справляется с задачей стабилизации.</a:t>
            </a:r>
            <a:br>
              <a:rPr lang="ru-RU" sz="16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Но т.к. регулирования по другим переменным не было реализовано, то видим некоторые отклонения.</a:t>
            </a:r>
            <a:br>
              <a:rPr lang="ru-RU" sz="16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Существенные ли эти отклонения? Мне кажется, что нет. Везде в пределах нормы. 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1335341" y="867002"/>
            <a:ext cx="1541024" cy="2970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2880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ru-RU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 7 </a:t>
            </a:r>
            <a:r>
              <a:rPr lang="ru-RU" sz="1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С</a:t>
            </a:r>
            <a:endParaRPr lang="ru-RU" sz="1400" dirty="0" smtClean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1318196" y="3759615"/>
            <a:ext cx="1541024" cy="2970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2880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ru-RU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 </a:t>
            </a:r>
            <a:r>
              <a:rPr lang="ru-RU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4</a:t>
            </a: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ru-RU" sz="1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С</a:t>
            </a:r>
            <a:endParaRPr lang="ru-RU" sz="1400" dirty="0" smtClean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7081793" y="5243665"/>
            <a:ext cx="1653833" cy="2970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2880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ru-RU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 </a:t>
            </a:r>
            <a:r>
              <a:rPr lang="ru-RU" sz="1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ru-RU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.5</a:t>
            </a: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ru-RU" sz="1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С</a:t>
            </a:r>
            <a:endParaRPr lang="ru-RU" sz="1400" dirty="0" smtClean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7081792" y="3462611"/>
            <a:ext cx="1653833" cy="2970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2880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ru-RU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 </a:t>
            </a:r>
            <a:r>
              <a:rPr lang="ru-RU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0.5</a:t>
            </a: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ru-RU" sz="1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%</a:t>
            </a:r>
            <a:endParaRPr lang="ru-RU" sz="1400" dirty="0" smtClean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1222532" y="2572084"/>
            <a:ext cx="1733732" cy="2970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2880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ru-RU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 </a:t>
            </a:r>
            <a:r>
              <a:rPr lang="ru-RU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0.03 %</a:t>
            </a:r>
            <a:endParaRPr lang="ru-RU" sz="1400" dirty="0" smtClean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1222532" y="5045926"/>
            <a:ext cx="1653833" cy="2970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2880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ru-RU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 </a:t>
            </a:r>
            <a:r>
              <a:rPr lang="ru-RU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0.5</a:t>
            </a: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ru-RU" sz="1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%</a:t>
            </a:r>
            <a:endParaRPr lang="ru-RU" sz="1400" dirty="0" smtClean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7081791" y="2572084"/>
            <a:ext cx="1653833" cy="2970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2880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ru-RU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 </a:t>
            </a:r>
            <a:r>
              <a:rPr lang="ru-RU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0.02</a:t>
            </a: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ru-RU" sz="1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%</a:t>
            </a:r>
            <a:endParaRPr lang="ru-RU" sz="1400" dirty="0" smtClean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61697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7735" y="0"/>
            <a:ext cx="6335778" cy="6858000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489" y="11097"/>
            <a:ext cx="4730461" cy="6858000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2282172" y="381755"/>
            <a:ext cx="3237971" cy="11449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2880" algn="ctr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ru-RU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 компенсации 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внешнего возмущениями по </a:t>
            </a:r>
            <a:r>
              <a:rPr lang="ru-RU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концентрации 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воды в </a:t>
            </a:r>
            <a:r>
              <a:rPr lang="ru-RU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жидкости 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(+/-</a:t>
            </a:r>
            <a:r>
              <a:rPr lang="ru-RU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1.5 %)</a:t>
            </a:r>
            <a:endParaRPr lang="ru-RU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67636" y="384146"/>
            <a:ext cx="55159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Представленные результаты показывают, что влияние данного возмущения оказывает только на концентрацию воды в жидкости.</a:t>
            </a:r>
            <a:endParaRPr lang="ru-RU" sz="16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6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 т.к. эта переменная не считывается, то и регулирования по этой переменной нет.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1335341" y="989307"/>
            <a:ext cx="1541024" cy="2970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2880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ru-RU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 </a:t>
            </a:r>
            <a:r>
              <a:rPr lang="ru-RU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ru-RU" sz="1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С</a:t>
            </a:r>
            <a:endParaRPr lang="ru-RU" sz="1400" dirty="0" smtClean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1318196" y="3759615"/>
            <a:ext cx="1541024" cy="2970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2880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ru-RU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 </a:t>
            </a:r>
            <a:r>
              <a:rPr lang="ru-RU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ru-RU" sz="1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С</a:t>
            </a:r>
            <a:endParaRPr lang="ru-RU" sz="1400" dirty="0" smtClean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7081793" y="5243665"/>
            <a:ext cx="1653833" cy="2970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2880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ru-RU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 </a:t>
            </a:r>
            <a:r>
              <a:rPr lang="ru-RU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ru-RU" sz="1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С</a:t>
            </a:r>
            <a:endParaRPr lang="ru-RU" sz="1400" dirty="0" smtClean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7081792" y="3462611"/>
            <a:ext cx="1653833" cy="2970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2880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ru-RU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 </a:t>
            </a:r>
            <a:r>
              <a:rPr lang="ru-RU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ru-RU" sz="1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%</a:t>
            </a:r>
            <a:endParaRPr lang="ru-RU" sz="1400" dirty="0" smtClean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1888358" y="1907922"/>
            <a:ext cx="1733732" cy="2970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2880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ru-RU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en-US" sz="105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 </a:t>
            </a:r>
            <a:r>
              <a:rPr lang="ru-RU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0.</a:t>
            </a: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4 </a:t>
            </a:r>
            <a:r>
              <a:rPr lang="ru-RU" sz="1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%</a:t>
            </a:r>
            <a:endParaRPr lang="ru-RU" sz="1400" dirty="0" smtClean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1222532" y="5045926"/>
            <a:ext cx="1653833" cy="2970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2880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ru-RU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 </a:t>
            </a:r>
            <a:r>
              <a:rPr lang="ru-RU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ru-RU" sz="1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%</a:t>
            </a:r>
            <a:endParaRPr lang="ru-RU" sz="1400" dirty="0" smtClean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2755224" y="2512938"/>
            <a:ext cx="1733732" cy="2970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2880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ru-RU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en-US" sz="105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 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ru-RU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5 </a:t>
            </a:r>
            <a:r>
              <a:rPr lang="ru-RU" sz="1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%</a:t>
            </a:r>
            <a:endParaRPr lang="ru-RU" sz="1400" dirty="0" smtClean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7802366" y="1903167"/>
            <a:ext cx="1733732" cy="2970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2880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ru-RU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en-US" sz="105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 </a:t>
            </a:r>
            <a:r>
              <a:rPr lang="ru-RU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0.</a:t>
            </a: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4 </a:t>
            </a:r>
            <a:r>
              <a:rPr lang="ru-RU" sz="1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%</a:t>
            </a:r>
            <a:endParaRPr lang="ru-RU" sz="1400" dirty="0" smtClean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9308424" y="2512938"/>
            <a:ext cx="1733732" cy="2970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2880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ru-RU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en-US" sz="105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 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ru-RU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5 </a:t>
            </a:r>
            <a:r>
              <a:rPr lang="ru-RU" sz="1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%</a:t>
            </a:r>
            <a:endParaRPr lang="ru-RU" sz="1400" dirty="0" smtClean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632091" y="2934362"/>
            <a:ext cx="71155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Заметьте: ограничений на отрицательные значения в модели не заложены!</a:t>
            </a:r>
          </a:p>
        </p:txBody>
      </p:sp>
    </p:spTree>
    <p:extLst>
      <p:ext uri="{BB962C8B-B14F-4D97-AF65-F5344CB8AC3E}">
        <p14:creationId xmlns:p14="http://schemas.microsoft.com/office/powerpoint/2010/main" val="20353429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797524" y="314542"/>
            <a:ext cx="11132598" cy="11049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2880" algn="ctr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Компенсация внешнего 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возмущения</a:t>
            </a:r>
          </a:p>
          <a:p>
            <a:pPr indent="182880" algn="ctr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(работа адаптивного-регулятора):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336536" y="1809331"/>
            <a:ext cx="720516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Адаптивное управление — совокупность методов теории управления, позволяющих синтезировать системы управления, которые имеют возможность 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изменять параметры регулятора или структуру регулятора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зависимости от изменения параметров объекта управления или внешних возмущений, действующих на объект управления. 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336535" y="4987179"/>
            <a:ext cx="69367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данном случае, используется система </a:t>
            </a:r>
            <a:r>
              <a:rPr lang="ru-RU" dirty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 </a:t>
            </a:r>
            <a:r>
              <a:rPr lang="ru-RU" b="1" dirty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эталонной моделью</a:t>
            </a:r>
            <a:r>
              <a:rPr lang="ru-RU" dirty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(ЭМ</a:t>
            </a:r>
            <a:r>
              <a:rPr lang="ru-RU" dirty="0" smtClean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7642371" y="1809331"/>
            <a:ext cx="465029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системах с сигнальной адаптацией эффект самонастройки достигается без изменения параметров управляющего устройства с помощью компенсирующих сигналов</a:t>
            </a:r>
            <a:r>
              <a:rPr lang="ru-RU" dirty="0" smtClean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ru-RU" dirty="0" smtClean="0">
              <a:solidFill>
                <a:srgbClr val="2021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smtClean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 </a:t>
            </a:r>
            <a:r>
              <a:rPr lang="ru-RU" dirty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использовании </a:t>
            </a:r>
            <a:r>
              <a:rPr lang="ru-RU" b="1" dirty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сигнальных воздействий</a:t>
            </a:r>
            <a:r>
              <a:rPr lang="ru-RU" dirty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на вход системы подаётся специально организованное внешнее идентифицирующее воздействие, например, в виде изменения задания </a:t>
            </a:r>
            <a:r>
              <a:rPr lang="ru-RU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регулятору</a:t>
            </a:r>
            <a:r>
              <a:rPr lang="ru-RU" smtClean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ru-RU" dirty="0">
              <a:solidFill>
                <a:srgbClr val="2021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b="1" dirty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Параметрическое воздействие</a:t>
            </a:r>
            <a:r>
              <a:rPr lang="ru-RU" dirty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состоит в изменении параметров настройки регулятора.</a:t>
            </a:r>
            <a:endParaRPr lang="ru-RU" b="0" i="0" dirty="0">
              <a:solidFill>
                <a:srgbClr val="2021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336535" y="3563657"/>
            <a:ext cx="720516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Применяется для </a:t>
            </a:r>
            <a:r>
              <a:rPr lang="ru-RU" dirty="0" smtClean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управления</a:t>
            </a:r>
            <a:r>
              <a:rPr lang="en-US" dirty="0" smtClean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нелинейной системы, </a:t>
            </a:r>
            <a:r>
              <a:rPr lang="ru-RU" dirty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или </a:t>
            </a:r>
            <a:r>
              <a:rPr lang="ru-RU" dirty="0" smtClean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системы </a:t>
            </a:r>
            <a:r>
              <a:rPr lang="ru-RU" dirty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 переменными </a:t>
            </a:r>
            <a:r>
              <a:rPr lang="ru-RU" dirty="0" smtClean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параметрами. </a:t>
            </a:r>
            <a:r>
              <a:rPr lang="ru-RU" dirty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 примерам таких систем относят, например, асинхронные машины, транспортные средства на магнитной подушке, магнитные подшипники и т.п</a:t>
            </a:r>
            <a:r>
              <a:rPr lang="ru-RU" dirty="0" smtClean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21539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839469" y="1203775"/>
            <a:ext cx="11132598" cy="5601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2880" algn="ctr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Выводы: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3048000" y="3119685"/>
            <a:ext cx="6096000" cy="6186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lnSpc>
                <a:spcPct val="95000"/>
              </a:lnSpc>
              <a:spcAft>
                <a:spcPts val="600"/>
              </a:spcAft>
              <a:buFont typeface="+mj-lt"/>
              <a:buAutoNum type="arabicPeriod"/>
              <a:tabLst>
                <a:tab pos="182880" algn="l"/>
              </a:tabLst>
            </a:pPr>
            <a:r>
              <a:rPr lang="ru-RU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Ответить себе на вопрос нужен ли этой системе адаптивный регулятор</a:t>
            </a:r>
          </a:p>
        </p:txBody>
      </p:sp>
    </p:spTree>
    <p:extLst>
      <p:ext uri="{BB962C8B-B14F-4D97-AF65-F5344CB8AC3E}">
        <p14:creationId xmlns:p14="http://schemas.microsoft.com/office/powerpoint/2010/main" val="10965278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839469" y="1203775"/>
            <a:ext cx="11132598" cy="20405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2880" algn="ctr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Компенсация параметрической неопределённости (внутреннее изменение рабочего давления и изменение атмосферного давления)</a:t>
            </a:r>
          </a:p>
          <a:p>
            <a:pPr indent="182880" algn="ctr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(работа ПИ-регулятора)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3952849" y="3244334"/>
            <a:ext cx="43888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ru-RU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корость</a:t>
            </a:r>
            <a:r>
              <a:rPr lang="ru-RU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потока жидкости исходной смеси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378074" y="227252"/>
            <a:ext cx="11132598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2880" algn="ctr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ru-RU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Параметрическая адаптация</a:t>
            </a:r>
          </a:p>
        </p:txBody>
      </p:sp>
    </p:spTree>
    <p:extLst>
      <p:ext uri="{BB962C8B-B14F-4D97-AF65-F5344CB8AC3E}">
        <p14:creationId xmlns:p14="http://schemas.microsoft.com/office/powerpoint/2010/main" val="15452858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839469" y="1203775"/>
            <a:ext cx="11132598" cy="5601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2880" algn="ctr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Работа адаптивного-регулятора:</a:t>
            </a:r>
          </a:p>
        </p:txBody>
      </p:sp>
    </p:spTree>
    <p:extLst>
      <p:ext uri="{BB962C8B-B14F-4D97-AF65-F5344CB8AC3E}">
        <p14:creationId xmlns:p14="http://schemas.microsoft.com/office/powerpoint/2010/main" val="29907602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839469" y="1203775"/>
            <a:ext cx="11132598" cy="5601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2880" algn="ctr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Выводы: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3048000" y="3119685"/>
            <a:ext cx="6096000" cy="6186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lnSpc>
                <a:spcPct val="95000"/>
              </a:lnSpc>
              <a:spcAft>
                <a:spcPts val="600"/>
              </a:spcAft>
              <a:buFont typeface="+mj-lt"/>
              <a:buAutoNum type="arabicPeriod"/>
              <a:tabLst>
                <a:tab pos="182880" algn="l"/>
              </a:tabLst>
            </a:pPr>
            <a:r>
              <a:rPr lang="ru-RU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Ответить себе на вопрос нужен ли этой системе адаптивный </a:t>
            </a:r>
            <a:r>
              <a:rPr lang="ru-RU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регулятор</a:t>
            </a:r>
            <a:endParaRPr lang="ru-RU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44320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839469" y="1203775"/>
            <a:ext cx="11132598" cy="16496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2880" algn="ctr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Компенсация параметрической неопределённости</a:t>
            </a:r>
          </a:p>
          <a:p>
            <a:pPr indent="182880" algn="ctr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(скорость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потока жидкости исходной смеси)</a:t>
            </a:r>
            <a:endParaRPr lang="ru-RU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182880" algn="ctr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(работа ПИ-регулятора)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378074" y="227252"/>
            <a:ext cx="11132598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2880" algn="ctr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ru-RU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Параметрическая адаптация</a:t>
            </a:r>
          </a:p>
        </p:txBody>
      </p:sp>
    </p:spTree>
    <p:extLst>
      <p:ext uri="{BB962C8B-B14F-4D97-AF65-F5344CB8AC3E}">
        <p14:creationId xmlns:p14="http://schemas.microsoft.com/office/powerpoint/2010/main" val="301299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020" y="519444"/>
            <a:ext cx="11050131" cy="5979659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4413290" y="348260"/>
            <a:ext cx="3666132" cy="5601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182880" algn="ctr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Отгонная часть РК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0280342" y="4755278"/>
            <a:ext cx="941034" cy="1400132"/>
          </a:xfrm>
          <a:prstGeom prst="rect">
            <a:avLst/>
          </a:prstGeom>
          <a:noFill/>
          <a:ln w="508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9239973" y="6206715"/>
            <a:ext cx="27596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600" dirty="0" err="1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н.у</a:t>
            </a:r>
            <a:r>
              <a:rPr lang="ru-RU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температуры пара</a:t>
            </a:r>
            <a:br>
              <a:rPr lang="ru-RU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 концентрации влаги в паре</a:t>
            </a:r>
            <a:endParaRPr lang="ru-RU" sz="16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967663" y="4293614"/>
            <a:ext cx="15663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Исходная смесь</a:t>
            </a:r>
            <a:endParaRPr lang="ru-RU" sz="16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Прямая со стрелкой 9"/>
          <p:cNvCxnSpPr/>
          <p:nvPr/>
        </p:nvCxnSpPr>
        <p:spPr>
          <a:xfrm flipV="1">
            <a:off x="4710282" y="5455345"/>
            <a:ext cx="953671" cy="693905"/>
          </a:xfrm>
          <a:prstGeom prst="straightConnector1">
            <a:avLst/>
          </a:prstGeom>
          <a:ln w="31750">
            <a:solidFill>
              <a:schemeClr val="accent6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223639" y="6160548"/>
            <a:ext cx="31175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Входные значения из Испарителя</a:t>
            </a:r>
            <a:endParaRPr lang="ru-RU" sz="16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241526" y="519445"/>
            <a:ext cx="1738193" cy="3271320"/>
          </a:xfrm>
          <a:prstGeom prst="rect">
            <a:avLst/>
          </a:prstGeom>
          <a:noFill/>
          <a:ln w="508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extBox 14"/>
          <p:cNvSpPr txBox="1"/>
          <p:nvPr/>
        </p:nvSpPr>
        <p:spPr>
          <a:xfrm>
            <a:off x="36117" y="3843874"/>
            <a:ext cx="29840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Параметры ф-</a:t>
            </a:r>
            <a:r>
              <a:rPr lang="ru-RU" sz="1600" dirty="0" err="1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ции</a:t>
            </a:r>
            <a:r>
              <a:rPr lang="ru-RU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скорости теплового потока пара</a:t>
            </a:r>
            <a:endParaRPr lang="ru-RU" sz="16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25157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839469" y="1203775"/>
            <a:ext cx="11132598" cy="5601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2880" algn="ctr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Работа адаптивного-регулятора:</a:t>
            </a:r>
          </a:p>
        </p:txBody>
      </p:sp>
    </p:spTree>
    <p:extLst>
      <p:ext uri="{BB962C8B-B14F-4D97-AF65-F5344CB8AC3E}">
        <p14:creationId xmlns:p14="http://schemas.microsoft.com/office/powerpoint/2010/main" val="11765546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839469" y="1203775"/>
            <a:ext cx="11132598" cy="5601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2880" algn="ctr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Выводы: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3048000" y="3119685"/>
            <a:ext cx="6096000" cy="6186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lnSpc>
                <a:spcPct val="95000"/>
              </a:lnSpc>
              <a:spcAft>
                <a:spcPts val="600"/>
              </a:spcAft>
              <a:buFont typeface="+mj-lt"/>
              <a:buAutoNum type="arabicPeriod"/>
              <a:tabLst>
                <a:tab pos="182880" algn="l"/>
              </a:tabLst>
            </a:pPr>
            <a:r>
              <a:rPr lang="ru-RU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Ответить себе на вопрос нужен ли этой системе адаптивный </a:t>
            </a:r>
            <a:r>
              <a:rPr lang="ru-RU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регулятор</a:t>
            </a:r>
            <a:endParaRPr lang="ru-RU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52287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022833" y="2305953"/>
            <a:ext cx="6096000" cy="6186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lnSpc>
                <a:spcPct val="95000"/>
              </a:lnSpc>
              <a:spcAft>
                <a:spcPts val="600"/>
              </a:spcAft>
              <a:buFont typeface="+mj-lt"/>
              <a:buAutoNum type="arabicPeriod"/>
              <a:tabLst>
                <a:tab pos="182880" algn="l"/>
              </a:tabLst>
            </a:pPr>
            <a:r>
              <a:rPr lang="ru-RU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Проверка на чувствительность (реагирования) системы к управляющему воздействию (разомкнуть систему).</a:t>
            </a:r>
          </a:p>
        </p:txBody>
      </p:sp>
    </p:spTree>
    <p:extLst>
      <p:ext uri="{BB962C8B-B14F-4D97-AF65-F5344CB8AC3E}">
        <p14:creationId xmlns:p14="http://schemas.microsoft.com/office/powerpoint/2010/main" val="42918536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0" y="732331"/>
            <a:ext cx="5805996" cy="334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2880" algn="ctr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ru-RU" sz="32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</a:t>
            </a:r>
            <a:r>
              <a:rPr lang="ru-RU" sz="32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писок глобальных вопросов:</a:t>
            </a:r>
          </a:p>
          <a:p>
            <a:pPr marL="514350" indent="-514350">
              <a:lnSpc>
                <a:spcPct val="95000"/>
              </a:lnSpc>
              <a:spcAft>
                <a:spcPts val="600"/>
              </a:spcAft>
              <a:buFont typeface="+mj-lt"/>
              <a:buAutoNum type="arabicPeriod"/>
              <a:tabLst>
                <a:tab pos="182880" algn="l"/>
              </a:tabLst>
            </a:pPr>
            <a:r>
              <a:rPr lang="ru-RU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Кстати, получается, что в испарителе у нас должно быть не просто 4 пространственные точки для 6 уравнений, а 4 пространственные точки для 4 уравнений (</a:t>
            </a:r>
            <a:r>
              <a:rPr lang="ru-RU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Сжид</a:t>
            </a:r>
            <a:r>
              <a:rPr lang="ru-RU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Тжид</a:t>
            </a:r>
            <a:r>
              <a:rPr lang="ru-RU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Тст</a:t>
            </a:r>
            <a:r>
              <a:rPr lang="ru-RU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Тдг</a:t>
            </a:r>
            <a:r>
              <a:rPr lang="ru-RU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и 2 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пространственные точки для </a:t>
            </a:r>
            <a:r>
              <a:rPr lang="ru-RU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уравнений (</a:t>
            </a:r>
            <a:r>
              <a:rPr lang="ru-RU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Спар</a:t>
            </a:r>
            <a:r>
              <a:rPr lang="ru-RU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Тпар</a:t>
            </a:r>
            <a:r>
              <a:rPr lang="ru-RU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находящиеся чуть выше (это сколько? и надо ли это учитывать? и где?) уровня жидкости, в </a:t>
            </a:r>
            <a:r>
              <a:rPr lang="ru-RU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эвопорциальном</a:t>
            </a:r>
            <a:r>
              <a:rPr lang="ru-RU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пространстве.</a:t>
            </a:r>
          </a:p>
          <a:p>
            <a:pPr marL="514350" indent="-514350">
              <a:lnSpc>
                <a:spcPct val="95000"/>
              </a:lnSpc>
              <a:spcAft>
                <a:spcPts val="600"/>
              </a:spcAft>
              <a:buFont typeface="+mj-lt"/>
              <a:buAutoNum type="arabicPeriod"/>
              <a:tabLst>
                <a:tab pos="182880" algn="l"/>
              </a:tabLst>
            </a:pPr>
            <a:r>
              <a:rPr lang="ru-RU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Может использовать законы адаптации именно для ПОДСТРОЙКИ </a:t>
            </a:r>
            <a:r>
              <a:rPr lang="ru-RU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коэф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ПИД-регулятора?</a:t>
            </a:r>
            <a:endParaRPr lang="ru-RU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6167603" y="740799"/>
            <a:ext cx="5852762" cy="5601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ru-RU" sz="32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Задачи: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5180980" y="147556"/>
            <a:ext cx="173201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Итого</a:t>
            </a:r>
            <a:r>
              <a:rPr lang="ru-RU" sz="32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ru-RU" sz="32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134853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572146" y="1177027"/>
            <a:ext cx="11466056" cy="9587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95000"/>
              </a:lnSpc>
              <a:spcAft>
                <a:spcPts val="600"/>
              </a:spcAft>
              <a:buFont typeface="+mj-lt"/>
              <a:buAutoNum type="arabicPeriod"/>
              <a:tabLst>
                <a:tab pos="182880" algn="l"/>
              </a:tabLst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Беляев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М.Е., Павлов А.С.,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Шаветов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С.В. Методические указания к выполнению практической работы по курсу «Управление непрерывными и дискретными процессами». – СПб: Университет ИТМО, 2016. – 40 с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5000"/>
              </a:lnSpc>
              <a:spcAft>
                <a:spcPts val="600"/>
              </a:spcAft>
              <a:buFont typeface="+mj-lt"/>
              <a:buAutoNum type="arabicPeriod"/>
              <a:tabLst>
                <a:tab pos="182880" algn="l"/>
              </a:tabLst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5180980" y="147556"/>
            <a:ext cx="165962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Ссылки</a:t>
            </a:r>
            <a:r>
              <a:rPr lang="ru-RU" sz="32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32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4938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798" y="594804"/>
            <a:ext cx="10149128" cy="6263196"/>
          </a:xfrm>
          <a:prstGeom prst="rect">
            <a:avLst/>
          </a:prstGeom>
        </p:spPr>
      </p:pic>
      <p:sp>
        <p:nvSpPr>
          <p:cNvPr id="6" name="Замещающий 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750179" y="6325970"/>
            <a:ext cx="374708" cy="476250"/>
          </a:xfr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CB36B2F-C38F-4718-8A5E-800AB9083F20}" type="slidenum">
              <a:rPr kumimoji="0" lang="ru-RU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+mn-ea"/>
                <a:cs typeface="+mn-cs"/>
              </a:rPr>
              <a:t>3</a:t>
            </a:fld>
            <a:endParaRPr kumimoji="0" lang="ru-RU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+mn-ea"/>
              <a:cs typeface="+mn-cs"/>
            </a:endParaRPr>
          </a:p>
        </p:txBody>
      </p:sp>
      <p:sp>
        <p:nvSpPr>
          <p:cNvPr id="25" name="Прямоугольник 24"/>
          <p:cNvSpPr/>
          <p:nvPr/>
        </p:nvSpPr>
        <p:spPr>
          <a:xfrm>
            <a:off x="3202061" y="16776"/>
            <a:ext cx="6027903" cy="5601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2880" algn="ctr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Испаритель (Теплообменник)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5696504" y="2610034"/>
            <a:ext cx="742797" cy="537427"/>
          </a:xfrm>
          <a:prstGeom prst="rect">
            <a:avLst/>
          </a:prstGeom>
          <a:noFill/>
          <a:ln w="508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5539278" y="2025259"/>
            <a:ext cx="14802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Возмущающее</a:t>
            </a:r>
            <a:r>
              <a:rPr lang="en-US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воздействие</a:t>
            </a:r>
            <a:endParaRPr lang="ru-RU" sz="16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5539277" y="6023725"/>
            <a:ext cx="1480213" cy="834275"/>
          </a:xfrm>
          <a:prstGeom prst="rect">
            <a:avLst/>
          </a:prstGeom>
          <a:noFill/>
          <a:ln w="508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TextBox 18"/>
          <p:cNvSpPr txBox="1"/>
          <p:nvPr/>
        </p:nvSpPr>
        <p:spPr>
          <a:xfrm>
            <a:off x="4128826" y="6519446"/>
            <a:ext cx="14104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ПИ-регулятор</a:t>
            </a:r>
            <a:endParaRPr lang="ru-RU" sz="16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5539277" y="5189450"/>
            <a:ext cx="1480213" cy="834275"/>
          </a:xfrm>
          <a:prstGeom prst="rect">
            <a:avLst/>
          </a:prstGeom>
          <a:noFill/>
          <a:ln w="508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TextBox 21"/>
          <p:cNvSpPr txBox="1"/>
          <p:nvPr/>
        </p:nvSpPr>
        <p:spPr>
          <a:xfrm>
            <a:off x="7116755" y="5437310"/>
            <a:ext cx="21579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Сигнальная адаптация</a:t>
            </a:r>
            <a:endParaRPr lang="ru-RU" sz="16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Прямоугольник 22"/>
          <p:cNvSpPr/>
          <p:nvPr/>
        </p:nvSpPr>
        <p:spPr>
          <a:xfrm>
            <a:off x="8787014" y="3491464"/>
            <a:ext cx="975407" cy="537427"/>
          </a:xfrm>
          <a:prstGeom prst="rect">
            <a:avLst/>
          </a:prstGeom>
          <a:noFill/>
          <a:ln w="508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TextBox 25"/>
          <p:cNvSpPr txBox="1"/>
          <p:nvPr/>
        </p:nvSpPr>
        <p:spPr>
          <a:xfrm>
            <a:off x="9762421" y="3605551"/>
            <a:ext cx="24716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600" dirty="0" err="1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н.у</a:t>
            </a:r>
            <a:r>
              <a:rPr lang="ru-RU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концентр. воды в паре</a:t>
            </a:r>
            <a:endParaRPr lang="ru-RU" sz="16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Прямоугольник 26"/>
          <p:cNvSpPr/>
          <p:nvPr/>
        </p:nvSpPr>
        <p:spPr>
          <a:xfrm>
            <a:off x="6343048" y="4309892"/>
            <a:ext cx="1491916" cy="879558"/>
          </a:xfrm>
          <a:prstGeom prst="rect">
            <a:avLst/>
          </a:prstGeom>
          <a:noFill/>
          <a:ln w="508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TextBox 27"/>
          <p:cNvSpPr txBox="1"/>
          <p:nvPr/>
        </p:nvSpPr>
        <p:spPr>
          <a:xfrm>
            <a:off x="7834964" y="4749671"/>
            <a:ext cx="11187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Эталонная</a:t>
            </a:r>
            <a:br>
              <a:rPr lang="ru-RU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модель</a:t>
            </a:r>
            <a:endParaRPr lang="ru-RU" sz="16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Прямоугольник 28"/>
          <p:cNvSpPr/>
          <p:nvPr/>
        </p:nvSpPr>
        <p:spPr>
          <a:xfrm>
            <a:off x="7613583" y="6004118"/>
            <a:ext cx="1616381" cy="834275"/>
          </a:xfrm>
          <a:prstGeom prst="rect">
            <a:avLst/>
          </a:prstGeom>
          <a:noFill/>
          <a:ln w="508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TextBox 30"/>
          <p:cNvSpPr txBox="1"/>
          <p:nvPr/>
        </p:nvSpPr>
        <p:spPr>
          <a:xfrm>
            <a:off x="9274717" y="6295951"/>
            <a:ext cx="25846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Исполнительный механизм</a:t>
            </a:r>
            <a:br>
              <a:rPr lang="ru-RU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(заслонка)</a:t>
            </a:r>
            <a:endParaRPr lang="ru-RU" sz="16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Рисунок 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9470" y="5602"/>
            <a:ext cx="3212530" cy="3089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950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17" y="0"/>
            <a:ext cx="9485902" cy="6858000"/>
          </a:xfrm>
          <a:prstGeom prst="rect">
            <a:avLst/>
          </a:prstGeom>
        </p:spPr>
      </p:pic>
      <p:sp>
        <p:nvSpPr>
          <p:cNvPr id="6" name="Замещающий 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750179" y="6325970"/>
            <a:ext cx="374708" cy="476250"/>
          </a:xfr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CB36B2F-C38F-4718-8A5E-800AB9083F20}" type="slidenum">
              <a:rPr kumimoji="0" lang="ru-RU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+mn-ea"/>
                <a:cs typeface="+mn-cs"/>
              </a:rPr>
              <a:t>4</a:t>
            </a:fld>
            <a:endParaRPr kumimoji="0" lang="ru-RU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+mn-ea"/>
              <a:cs typeface="+mn-cs"/>
            </a:endParaRPr>
          </a:p>
        </p:txBody>
      </p:sp>
      <p:sp>
        <p:nvSpPr>
          <p:cNvPr id="25" name="Прямоугольник 24"/>
          <p:cNvSpPr/>
          <p:nvPr/>
        </p:nvSpPr>
        <p:spPr>
          <a:xfrm>
            <a:off x="8959620" y="2876541"/>
            <a:ext cx="3800274" cy="11049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2880" algn="ctr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</a:t>
            </a:r>
          </a:p>
          <a:p>
            <a:pPr indent="182880" algn="ctr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испарителя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7141946" y="70659"/>
            <a:ext cx="1645068" cy="591696"/>
          </a:xfrm>
          <a:prstGeom prst="rect">
            <a:avLst/>
          </a:prstGeom>
          <a:noFill/>
          <a:ln w="508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7661870" y="1526841"/>
            <a:ext cx="184804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Среднее значение</a:t>
            </a:r>
            <a:br>
              <a:rPr lang="ru-RU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 4-ём пространственным точкам</a:t>
            </a:r>
            <a:endParaRPr lang="ru-RU" sz="16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Прямоугольник 26"/>
          <p:cNvSpPr/>
          <p:nvPr/>
        </p:nvSpPr>
        <p:spPr>
          <a:xfrm>
            <a:off x="96253" y="4650307"/>
            <a:ext cx="4061861" cy="1471360"/>
          </a:xfrm>
          <a:prstGeom prst="rect">
            <a:avLst/>
          </a:prstGeom>
          <a:noFill/>
          <a:ln w="508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TextBox 27"/>
          <p:cNvSpPr txBox="1"/>
          <p:nvPr/>
        </p:nvSpPr>
        <p:spPr>
          <a:xfrm>
            <a:off x="1138168" y="4317681"/>
            <a:ext cx="26436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Возмущающее воздействие</a:t>
            </a:r>
            <a:endParaRPr lang="ru-RU" sz="16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7141946" y="3832532"/>
            <a:ext cx="1645068" cy="691341"/>
          </a:xfrm>
          <a:prstGeom prst="rect">
            <a:avLst/>
          </a:prstGeom>
          <a:noFill/>
          <a:ln w="508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4" name="Прямая со стрелкой 23"/>
          <p:cNvCxnSpPr/>
          <p:nvPr/>
        </p:nvCxnSpPr>
        <p:spPr>
          <a:xfrm flipH="1" flipV="1">
            <a:off x="8037095" y="733014"/>
            <a:ext cx="519765" cy="793828"/>
          </a:xfrm>
          <a:prstGeom prst="straightConnector1">
            <a:avLst/>
          </a:prstGeom>
          <a:ln w="31750">
            <a:solidFill>
              <a:schemeClr val="accent6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 29"/>
          <p:cNvSpPr/>
          <p:nvPr/>
        </p:nvSpPr>
        <p:spPr>
          <a:xfrm>
            <a:off x="7619401" y="1526841"/>
            <a:ext cx="1890518" cy="1077218"/>
          </a:xfrm>
          <a:prstGeom prst="rect">
            <a:avLst/>
          </a:prstGeom>
          <a:noFill/>
          <a:ln w="508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2" name="Прямая со стрелкой 31"/>
          <p:cNvCxnSpPr/>
          <p:nvPr/>
        </p:nvCxnSpPr>
        <p:spPr>
          <a:xfrm flipH="1">
            <a:off x="8037096" y="2604059"/>
            <a:ext cx="610857" cy="1228474"/>
          </a:xfrm>
          <a:prstGeom prst="straightConnector1">
            <a:avLst/>
          </a:prstGeom>
          <a:ln w="31750">
            <a:solidFill>
              <a:schemeClr val="accent6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9642" y="133212"/>
            <a:ext cx="25675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6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Концентрация влаги в паре</a:t>
            </a:r>
            <a:endParaRPr lang="ru-RU" sz="1600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221169" y="4508922"/>
            <a:ext cx="39708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6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Температура пара = </a:t>
            </a:r>
            <a:r>
              <a:rPr lang="ru-RU" sz="16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Температура </a:t>
            </a:r>
            <a:r>
              <a:rPr lang="ru-RU" sz="16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жидкости</a:t>
            </a:r>
            <a:endParaRPr lang="ru-RU" sz="16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Прямоугольник 34"/>
          <p:cNvSpPr/>
          <p:nvPr/>
        </p:nvSpPr>
        <p:spPr>
          <a:xfrm>
            <a:off x="1023711" y="1135359"/>
            <a:ext cx="6499097" cy="2175731"/>
          </a:xfrm>
          <a:prstGeom prst="rect">
            <a:avLst/>
          </a:prstGeom>
          <a:noFill/>
          <a:ln w="50800">
            <a:solidFill>
              <a:schemeClr val="accent4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6" name="Прямоугольник 35"/>
          <p:cNvSpPr/>
          <p:nvPr/>
        </p:nvSpPr>
        <p:spPr>
          <a:xfrm>
            <a:off x="904775" y="4650308"/>
            <a:ext cx="6575123" cy="2239640"/>
          </a:xfrm>
          <a:prstGeom prst="rect">
            <a:avLst/>
          </a:prstGeom>
          <a:noFill/>
          <a:ln w="50800">
            <a:solidFill>
              <a:schemeClr val="accent2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TextBox 36"/>
          <p:cNvSpPr txBox="1"/>
          <p:nvPr/>
        </p:nvSpPr>
        <p:spPr>
          <a:xfrm>
            <a:off x="4372120" y="4277172"/>
            <a:ext cx="19910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6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Теплообменная фаза</a:t>
            </a:r>
            <a:endParaRPr lang="ru-RU" sz="16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372971" y="3323122"/>
            <a:ext cx="20261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6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Массообменная фаза</a:t>
            </a:r>
            <a:endParaRPr lang="ru-RU" sz="1600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037095" y="5078746"/>
            <a:ext cx="2192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Температура жидкости</a:t>
            </a:r>
            <a:endParaRPr lang="ru-RU" sz="16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8037095" y="5444250"/>
            <a:ext cx="19337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Температура стенок</a:t>
            </a:r>
            <a:endParaRPr lang="ru-RU" sz="16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037095" y="5814752"/>
            <a:ext cx="26666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Температура дымовых газов</a:t>
            </a:r>
            <a:endParaRPr lang="ru-RU" sz="16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2" name="Прямая со стрелкой 41"/>
          <p:cNvCxnSpPr>
            <a:stCxn id="39" idx="1"/>
          </p:cNvCxnSpPr>
          <p:nvPr/>
        </p:nvCxnSpPr>
        <p:spPr>
          <a:xfrm flipH="1" flipV="1">
            <a:off x="7262926" y="4949260"/>
            <a:ext cx="774169" cy="298763"/>
          </a:xfrm>
          <a:prstGeom prst="straightConnector1">
            <a:avLst/>
          </a:prstGeom>
          <a:ln w="31750">
            <a:solidFill>
              <a:schemeClr val="accent2">
                <a:lumMod val="75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 стрелкой 42"/>
          <p:cNvCxnSpPr/>
          <p:nvPr/>
        </p:nvCxnSpPr>
        <p:spPr>
          <a:xfrm flipH="1" flipV="1">
            <a:off x="7262926" y="5620265"/>
            <a:ext cx="795255" cy="1"/>
          </a:xfrm>
          <a:prstGeom prst="straightConnector1">
            <a:avLst/>
          </a:prstGeom>
          <a:ln w="31750">
            <a:solidFill>
              <a:schemeClr val="accent2">
                <a:lumMod val="75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 стрелкой 43"/>
          <p:cNvCxnSpPr>
            <a:stCxn id="41" idx="1"/>
          </p:cNvCxnSpPr>
          <p:nvPr/>
        </p:nvCxnSpPr>
        <p:spPr>
          <a:xfrm flipH="1">
            <a:off x="7371412" y="5984029"/>
            <a:ext cx="665683" cy="497238"/>
          </a:xfrm>
          <a:prstGeom prst="straightConnector1">
            <a:avLst/>
          </a:prstGeom>
          <a:ln w="31750">
            <a:solidFill>
              <a:schemeClr val="accent2">
                <a:lumMod val="75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Прямоугольник 44"/>
          <p:cNvSpPr/>
          <p:nvPr/>
        </p:nvSpPr>
        <p:spPr>
          <a:xfrm>
            <a:off x="8057326" y="5091463"/>
            <a:ext cx="2635869" cy="1115507"/>
          </a:xfrm>
          <a:prstGeom prst="rect">
            <a:avLst/>
          </a:prstGeom>
          <a:noFill/>
          <a:ln w="50800">
            <a:solidFill>
              <a:schemeClr val="accent2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TextBox 47"/>
          <p:cNvSpPr txBox="1"/>
          <p:nvPr/>
        </p:nvSpPr>
        <p:spPr>
          <a:xfrm>
            <a:off x="-15855" y="3437525"/>
            <a:ext cx="25675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6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Концентрация влаги в паре</a:t>
            </a:r>
            <a:endParaRPr lang="ru-RU" sz="1600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9" name="Прямая со стрелкой 48"/>
          <p:cNvCxnSpPr/>
          <p:nvPr/>
        </p:nvCxnSpPr>
        <p:spPr>
          <a:xfrm flipV="1">
            <a:off x="2460004" y="3080086"/>
            <a:ext cx="621846" cy="441661"/>
          </a:xfrm>
          <a:prstGeom prst="straightConnector1">
            <a:avLst/>
          </a:prstGeom>
          <a:ln w="31750">
            <a:solidFill>
              <a:schemeClr val="accent4">
                <a:lumMod val="75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 стрелкой 53"/>
          <p:cNvCxnSpPr/>
          <p:nvPr/>
        </p:nvCxnSpPr>
        <p:spPr>
          <a:xfrm>
            <a:off x="2551707" y="471766"/>
            <a:ext cx="682381" cy="856520"/>
          </a:xfrm>
          <a:prstGeom prst="straightConnector1">
            <a:avLst/>
          </a:prstGeom>
          <a:ln w="31750">
            <a:solidFill>
              <a:schemeClr val="accent4">
                <a:lumMod val="75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 стрелкой 55"/>
          <p:cNvCxnSpPr/>
          <p:nvPr/>
        </p:nvCxnSpPr>
        <p:spPr>
          <a:xfrm>
            <a:off x="2551707" y="399026"/>
            <a:ext cx="4455044" cy="16532"/>
          </a:xfrm>
          <a:prstGeom prst="straightConnector1">
            <a:avLst/>
          </a:prstGeom>
          <a:ln w="31750">
            <a:solidFill>
              <a:schemeClr val="accent4">
                <a:lumMod val="75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4324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006354" y="314531"/>
            <a:ext cx="7918881" cy="5601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2880" algn="ctr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исполнительного механизма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5725" y="1023261"/>
            <a:ext cx="8920137" cy="226426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088058" y="3959591"/>
            <a:ext cx="420420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Реализовано: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ограничение в 5 %/сек. на скорость возрастания температуры</a:t>
            </a:r>
            <a:r>
              <a:rPr lang="en-US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1600" dirty="0" smtClean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линейный преобразователь из процентов в градусы с верхним и нижним пределом</a:t>
            </a:r>
            <a:r>
              <a:rPr lang="en-US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ru-RU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 задержка по времени</a:t>
            </a:r>
            <a:r>
              <a:rPr lang="en-US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(1 </a:t>
            </a:r>
            <a:r>
              <a:rPr lang="ru-RU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сек.</a:t>
            </a:r>
            <a:r>
              <a:rPr lang="en-US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ru-RU" sz="16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4649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/>
          <a:srcRect r="517"/>
          <a:stretch/>
        </p:blipFill>
        <p:spPr>
          <a:xfrm>
            <a:off x="239697" y="475188"/>
            <a:ext cx="5734975" cy="6382811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4"/>
          <a:srcRect b="453"/>
          <a:stretch/>
        </p:blipFill>
        <p:spPr>
          <a:xfrm>
            <a:off x="6147787" y="490723"/>
            <a:ext cx="5736523" cy="6351740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>
          <a:xfrm>
            <a:off x="745725" y="-84964"/>
            <a:ext cx="10804124" cy="5601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2880" algn="ctr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Сравнение тех. процессов с ПИ-регулирование и без 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него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3639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/>
          <a:srcRect l="-1" r="554" b="453"/>
          <a:stretch/>
        </p:blipFill>
        <p:spPr>
          <a:xfrm>
            <a:off x="221941" y="31072"/>
            <a:ext cx="5726097" cy="6826928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4"/>
          <a:srcRect r="513"/>
          <a:stretch/>
        </p:blipFill>
        <p:spPr>
          <a:xfrm>
            <a:off x="6134243" y="0"/>
            <a:ext cx="573520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39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006354" y="314531"/>
            <a:ext cx="7918881" cy="10279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2880" algn="ctr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Попытка реализации модального регулирования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7001" y="1612576"/>
            <a:ext cx="810065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Исследование </a:t>
            </a:r>
            <a:r>
              <a:rPr lang="ru-RU" sz="1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было </a:t>
            </a:r>
            <a:r>
              <a:rPr lang="ru-RU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осуществлено с помощью создания скрипта в </a:t>
            </a:r>
            <a:r>
              <a:rPr lang="en-US" sz="1600" dirty="0" err="1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Matlab’e</a:t>
            </a:r>
            <a:r>
              <a:rPr lang="ru-RU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indent="-342900">
              <a:buAutoNum type="arabicParenR"/>
            </a:pPr>
            <a:r>
              <a:rPr lang="ru-RU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Модель ОРК в ФПС берём из </a:t>
            </a:r>
            <a:r>
              <a:rPr lang="en-US" sz="1600" dirty="0" err="1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SimInTech</a:t>
            </a:r>
            <a:r>
              <a:rPr lang="ru-RU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(матрицы: </a:t>
            </a:r>
            <a:r>
              <a:rPr lang="en-US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A[35x35], B[35x1], C[1x35], D[1x1]</a:t>
            </a:r>
            <a:r>
              <a:rPr lang="ru-RU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6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arenR"/>
            </a:pPr>
            <a:r>
              <a:rPr lang="ru-RU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Проводим проверку на отрицательность собственных чисел:</a:t>
            </a:r>
          </a:p>
          <a:p>
            <a:pPr marL="342900" indent="-342900">
              <a:buAutoNum type="arabicParenR"/>
            </a:pPr>
            <a:r>
              <a:rPr lang="ru-RU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Формируем матриц управляемости и наблюдаемости: </a:t>
            </a:r>
            <a:r>
              <a:rPr lang="en-US" sz="1100" i="1" dirty="0"/>
              <a:t>U = </a:t>
            </a:r>
            <a:r>
              <a:rPr lang="en-US" sz="1100" i="1" dirty="0" err="1"/>
              <a:t>ctrb</a:t>
            </a:r>
            <a:r>
              <a:rPr lang="en-US" sz="1100" i="1" dirty="0"/>
              <a:t>(A,B</a:t>
            </a:r>
            <a:r>
              <a:rPr lang="en-US" sz="1100" i="1" dirty="0" smtClean="0"/>
              <a:t>);</a:t>
            </a:r>
            <a:r>
              <a:rPr lang="ru-RU" sz="1100" i="1" dirty="0" smtClean="0"/>
              <a:t> </a:t>
            </a:r>
            <a:r>
              <a:rPr lang="en-US" sz="1100" i="1" dirty="0" smtClean="0"/>
              <a:t>V </a:t>
            </a:r>
            <a:r>
              <a:rPr lang="en-US" sz="1100" i="1" dirty="0"/>
              <a:t>= </a:t>
            </a:r>
            <a:r>
              <a:rPr lang="en-US" sz="1100" i="1" dirty="0" err="1"/>
              <a:t>obsv</a:t>
            </a:r>
            <a:r>
              <a:rPr lang="en-US" sz="1100" i="1" dirty="0"/>
              <a:t>(A,C</a:t>
            </a:r>
            <a:r>
              <a:rPr lang="en-US" sz="1100" i="1" dirty="0" smtClean="0"/>
              <a:t>);</a:t>
            </a:r>
            <a:endParaRPr lang="en-US" sz="1100" i="1" dirty="0"/>
          </a:p>
          <a:p>
            <a:pPr marL="342900" indent="-342900">
              <a:buAutoNum type="arabicParenR"/>
            </a:pPr>
            <a:r>
              <a:rPr lang="ru-RU" sz="1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Проводим </a:t>
            </a:r>
            <a:r>
              <a:rPr lang="ru-RU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проверку ранга матриц управляемости и наблюдаемости: </a:t>
            </a:r>
            <a:r>
              <a:rPr lang="en-US" sz="1100" i="1" dirty="0" smtClean="0"/>
              <a:t>rank(U); rank(V)</a:t>
            </a:r>
            <a:endParaRPr lang="ru-RU" sz="1100" i="1" dirty="0" smtClean="0"/>
          </a:p>
          <a:p>
            <a:pPr marL="342900" indent="-342900">
              <a:buAutoNum type="arabicParenR"/>
            </a:pPr>
            <a:r>
              <a:rPr lang="ru-RU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т.к. ранги матриц управляемости и наблюдаемости намного меньше порядка матрицы состояния (</a:t>
            </a:r>
            <a:r>
              <a:rPr lang="en-US" sz="1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A[35x35]</a:t>
            </a:r>
            <a:r>
              <a:rPr lang="ru-RU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то классическая теория управления для сосредоточенных систем, говорит нам, что данная система ПОЛНОСТЬЮ не наблюдаема и не управляема.</a:t>
            </a:r>
          </a:p>
          <a:p>
            <a:pPr marL="342900" indent="-342900">
              <a:buAutoNum type="arabicParenR"/>
            </a:pPr>
            <a:r>
              <a:rPr lang="ru-RU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не полностью наблюдаемых и не полностью управляемых систем, в работе </a:t>
            </a:r>
            <a:r>
              <a:rPr lang="en-US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[1]</a:t>
            </a:r>
            <a:r>
              <a:rPr lang="ru-RU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на стр. 4 – 7, указаны способы приведения системы к минимальной реализации. </a:t>
            </a:r>
          </a:p>
          <a:p>
            <a:pPr marL="342900" indent="-342900">
              <a:buAutoNum type="arabicParenR"/>
            </a:pPr>
            <a:r>
              <a:rPr lang="ru-RU" sz="1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 основании </a:t>
            </a:r>
            <a:r>
              <a:rPr lang="ru-RU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этой работы</a:t>
            </a:r>
            <a:r>
              <a:rPr lang="ru-RU" sz="1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были получены нулевые коэффициенты</a:t>
            </a:r>
            <a:br>
              <a:rPr lang="ru-RU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обратных связей компенсационного воздействия, что является абсурдным..</a:t>
            </a:r>
          </a:p>
          <a:p>
            <a:pPr marL="342900" indent="-342900">
              <a:buAutoNum type="arabicParenR"/>
            </a:pPr>
            <a:endParaRPr lang="ru-RU" sz="1600" dirty="0" smtClean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9620437" y="181509"/>
            <a:ext cx="132546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100" i="1" dirty="0" err="1"/>
              <a:t>my_num</a:t>
            </a:r>
            <a:r>
              <a:rPr lang="ru-RU" sz="1100" i="1" dirty="0"/>
              <a:t> </a:t>
            </a:r>
            <a:r>
              <a:rPr lang="ru-RU" sz="1100" i="1" dirty="0" smtClean="0"/>
              <a:t>=</a:t>
            </a:r>
            <a:endParaRPr lang="ru-RU" sz="1100" i="1" dirty="0"/>
          </a:p>
          <a:p>
            <a:r>
              <a:rPr lang="ru-RU" sz="1100" i="1" dirty="0"/>
              <a:t>  -0.0872 + 0.0000i</a:t>
            </a:r>
          </a:p>
          <a:p>
            <a:r>
              <a:rPr lang="ru-RU" sz="1100" i="1" dirty="0"/>
              <a:t>  -3.8167 + 0.0002i</a:t>
            </a:r>
          </a:p>
          <a:p>
            <a:r>
              <a:rPr lang="ru-RU" sz="1100" i="1" dirty="0"/>
              <a:t>  -3.8167 - 0.0002i</a:t>
            </a:r>
          </a:p>
          <a:p>
            <a:r>
              <a:rPr lang="ru-RU" sz="1100" i="1" dirty="0"/>
              <a:t>  -3.8163 + 0.0002i</a:t>
            </a:r>
          </a:p>
          <a:p>
            <a:r>
              <a:rPr lang="ru-RU" sz="1100" i="1" dirty="0"/>
              <a:t>  -3.8163 - 0.0002i</a:t>
            </a:r>
          </a:p>
          <a:p>
            <a:r>
              <a:rPr lang="ru-RU" sz="1100" i="1" dirty="0"/>
              <a:t>  -0.2298 + 0.0000i</a:t>
            </a:r>
          </a:p>
          <a:p>
            <a:r>
              <a:rPr lang="ru-RU" sz="1100" i="1" dirty="0"/>
              <a:t>  -0.2299 + 0.0000i</a:t>
            </a:r>
          </a:p>
          <a:p>
            <a:r>
              <a:rPr lang="ru-RU" sz="1100" i="1" dirty="0"/>
              <a:t>  -0.2299 - 0.0000i</a:t>
            </a:r>
          </a:p>
          <a:p>
            <a:r>
              <a:rPr lang="ru-RU" sz="1100" i="1" dirty="0"/>
              <a:t>  -0.2299 + 0.0000i</a:t>
            </a:r>
          </a:p>
          <a:p>
            <a:r>
              <a:rPr lang="ru-RU" sz="1100" i="1" dirty="0"/>
              <a:t>  -0.1681 + 0.0000i</a:t>
            </a:r>
          </a:p>
          <a:p>
            <a:r>
              <a:rPr lang="ru-RU" sz="1100" i="1" dirty="0"/>
              <a:t>  -0.1669 + 0.0000i</a:t>
            </a:r>
          </a:p>
          <a:p>
            <a:r>
              <a:rPr lang="ru-RU" sz="1100" i="1" dirty="0"/>
              <a:t>  -0.1657 + 0.0000i</a:t>
            </a:r>
          </a:p>
          <a:p>
            <a:r>
              <a:rPr lang="ru-RU" sz="1100" i="1" dirty="0"/>
              <a:t>  -0.0884 + 0.0000i</a:t>
            </a:r>
          </a:p>
          <a:p>
            <a:r>
              <a:rPr lang="ru-RU" sz="1100" i="1" dirty="0"/>
              <a:t>  -0.0878 + 0.0000i</a:t>
            </a:r>
          </a:p>
          <a:p>
            <a:r>
              <a:rPr lang="ru-RU" sz="1100" i="1" dirty="0"/>
              <a:t>  -0.0497 + 0.0000i</a:t>
            </a:r>
          </a:p>
          <a:p>
            <a:r>
              <a:rPr lang="ru-RU" sz="1100" i="1" dirty="0"/>
              <a:t>  -0.0488 + 0.0000i</a:t>
            </a:r>
          </a:p>
          <a:p>
            <a:r>
              <a:rPr lang="ru-RU" sz="1100" i="1" dirty="0"/>
              <a:t>  -0.0480 + 0.0000i</a:t>
            </a:r>
          </a:p>
          <a:p>
            <a:r>
              <a:rPr lang="ru-RU" sz="1100" i="1" dirty="0"/>
              <a:t>  -0.0471 + 0.0000i</a:t>
            </a:r>
          </a:p>
          <a:p>
            <a:r>
              <a:rPr lang="ru-RU" sz="1100" i="1" dirty="0"/>
              <a:t>  -0.0022 + 0.0000i</a:t>
            </a:r>
          </a:p>
          <a:p>
            <a:r>
              <a:rPr lang="ru-RU" sz="1100" i="1" dirty="0"/>
              <a:t>  -0.0022 + 0.0000i</a:t>
            </a:r>
          </a:p>
          <a:p>
            <a:r>
              <a:rPr lang="ru-RU" sz="1100" i="1" dirty="0"/>
              <a:t>  -0.0022 - 0.0000i</a:t>
            </a:r>
          </a:p>
          <a:p>
            <a:r>
              <a:rPr lang="ru-RU" sz="1100" i="1" dirty="0"/>
              <a:t>  -0.0022 + 0.0000i</a:t>
            </a:r>
          </a:p>
          <a:p>
            <a:r>
              <a:rPr lang="ru-RU" sz="1100" i="1" dirty="0"/>
              <a:t>  -0.0005 + 0.0000i</a:t>
            </a:r>
          </a:p>
          <a:p>
            <a:r>
              <a:rPr lang="ru-RU" sz="1100" i="1" dirty="0"/>
              <a:t>  -0.0005 + 0.0000i</a:t>
            </a:r>
          </a:p>
          <a:p>
            <a:r>
              <a:rPr lang="ru-RU" sz="1100" i="1" dirty="0"/>
              <a:t>  -0.0005 - 0.0000i</a:t>
            </a:r>
          </a:p>
          <a:p>
            <a:r>
              <a:rPr lang="ru-RU" sz="1100" i="1" dirty="0"/>
              <a:t>  -0.0027 + 0.0004i</a:t>
            </a:r>
          </a:p>
          <a:p>
            <a:r>
              <a:rPr lang="ru-RU" sz="1100" i="1" dirty="0"/>
              <a:t>  -0.0027 - 0.0004i</a:t>
            </a:r>
          </a:p>
          <a:p>
            <a:r>
              <a:rPr lang="ru-RU" sz="1100" i="1" dirty="0"/>
              <a:t>  -0.0018 + 0.0006i</a:t>
            </a:r>
          </a:p>
          <a:p>
            <a:r>
              <a:rPr lang="ru-RU" sz="1100" i="1" dirty="0"/>
              <a:t>  -0.0018 - 0.0006i</a:t>
            </a:r>
          </a:p>
          <a:p>
            <a:r>
              <a:rPr lang="ru-RU" sz="1100" i="1" dirty="0"/>
              <a:t>  -0.0002 + 0.0000i</a:t>
            </a:r>
          </a:p>
          <a:p>
            <a:r>
              <a:rPr lang="ru-RU" sz="1100" i="1" dirty="0"/>
              <a:t>  -0.0007 + 0.0002i</a:t>
            </a:r>
          </a:p>
          <a:p>
            <a:r>
              <a:rPr lang="ru-RU" sz="1100" i="1" dirty="0"/>
              <a:t>  -0.0007 - 0.0002i</a:t>
            </a:r>
          </a:p>
          <a:p>
            <a:r>
              <a:rPr lang="ru-RU" sz="1100" i="1" dirty="0"/>
              <a:t>   0.0000 + 0.0000i</a:t>
            </a:r>
          </a:p>
          <a:p>
            <a:r>
              <a:rPr lang="ru-RU" sz="1100" i="1" dirty="0"/>
              <a:t>   0.0000 + 0.0000i</a:t>
            </a:r>
          </a:p>
          <a:p>
            <a:r>
              <a:rPr lang="ru-RU" sz="1100" i="1" dirty="0"/>
              <a:t>   0.0000 + 0.0000i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11233919" y="327058"/>
            <a:ext cx="911604" cy="63555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100" i="1" dirty="0"/>
              <a:t>B = </a:t>
            </a:r>
          </a:p>
          <a:p>
            <a:r>
              <a:rPr lang="ru-RU" sz="1100" i="1" dirty="0" smtClean="0"/>
              <a:t>           u1</a:t>
            </a:r>
          </a:p>
          <a:p>
            <a:r>
              <a:rPr lang="ru-RU" sz="1100" i="1" dirty="0" smtClean="0"/>
              <a:t>   x1       0</a:t>
            </a:r>
          </a:p>
          <a:p>
            <a:r>
              <a:rPr lang="ru-RU" sz="1100" i="1" dirty="0" smtClean="0"/>
              <a:t>   </a:t>
            </a:r>
            <a:r>
              <a:rPr lang="ru-RU" sz="1100" i="1" dirty="0"/>
              <a:t>x2       0</a:t>
            </a:r>
          </a:p>
          <a:p>
            <a:r>
              <a:rPr lang="ru-RU" sz="1100" i="1" dirty="0"/>
              <a:t>   x3       0</a:t>
            </a:r>
          </a:p>
          <a:p>
            <a:r>
              <a:rPr lang="ru-RU" sz="1100" i="1" dirty="0"/>
              <a:t>   x4       0</a:t>
            </a:r>
          </a:p>
          <a:p>
            <a:r>
              <a:rPr lang="ru-RU" sz="1100" i="1" dirty="0"/>
              <a:t>   x5       0</a:t>
            </a:r>
          </a:p>
          <a:p>
            <a:r>
              <a:rPr lang="ru-RU" sz="1100" i="1" dirty="0"/>
              <a:t>   x6       0</a:t>
            </a:r>
          </a:p>
          <a:p>
            <a:r>
              <a:rPr lang="ru-RU" sz="1100" i="1" dirty="0"/>
              <a:t>   x7       0</a:t>
            </a:r>
          </a:p>
          <a:p>
            <a:r>
              <a:rPr lang="ru-RU" sz="1100" i="1" dirty="0"/>
              <a:t>   x8       0</a:t>
            </a:r>
          </a:p>
          <a:p>
            <a:r>
              <a:rPr lang="ru-RU" sz="1100" i="1" dirty="0"/>
              <a:t>   x9       0</a:t>
            </a:r>
          </a:p>
          <a:p>
            <a:r>
              <a:rPr lang="ru-RU" sz="1100" i="1" dirty="0"/>
              <a:t>   x10      0</a:t>
            </a:r>
          </a:p>
          <a:p>
            <a:r>
              <a:rPr lang="ru-RU" sz="1100" i="1" dirty="0"/>
              <a:t>   x11      0</a:t>
            </a:r>
          </a:p>
          <a:p>
            <a:r>
              <a:rPr lang="ru-RU" sz="1100" i="1" dirty="0"/>
              <a:t>   x12      0</a:t>
            </a:r>
          </a:p>
          <a:p>
            <a:r>
              <a:rPr lang="ru-RU" sz="1100" i="1" dirty="0"/>
              <a:t>   x13      0</a:t>
            </a:r>
          </a:p>
          <a:p>
            <a:r>
              <a:rPr lang="ru-RU" sz="1100" i="1" dirty="0"/>
              <a:t>   x14      0</a:t>
            </a:r>
          </a:p>
          <a:p>
            <a:r>
              <a:rPr lang="ru-RU" sz="1100" i="1" dirty="0"/>
              <a:t>   x15      0</a:t>
            </a:r>
          </a:p>
          <a:p>
            <a:r>
              <a:rPr lang="ru-RU" sz="1100" i="1" dirty="0"/>
              <a:t>   x16      0</a:t>
            </a:r>
          </a:p>
          <a:p>
            <a:r>
              <a:rPr lang="ru-RU" sz="1100" i="1" dirty="0"/>
              <a:t>   x17      0</a:t>
            </a:r>
          </a:p>
          <a:p>
            <a:r>
              <a:rPr lang="ru-RU" sz="1100" i="1" dirty="0"/>
              <a:t>   x18      0</a:t>
            </a:r>
          </a:p>
          <a:p>
            <a:r>
              <a:rPr lang="ru-RU" sz="1100" i="1" dirty="0"/>
              <a:t>   x19      0</a:t>
            </a:r>
          </a:p>
          <a:p>
            <a:r>
              <a:rPr lang="ru-RU" sz="1100" i="1" dirty="0"/>
              <a:t>   x20      0</a:t>
            </a:r>
          </a:p>
          <a:p>
            <a:r>
              <a:rPr lang="ru-RU" sz="1100" i="1" dirty="0"/>
              <a:t>   x21      0</a:t>
            </a:r>
          </a:p>
          <a:p>
            <a:r>
              <a:rPr lang="ru-RU" sz="1100" i="1" dirty="0"/>
              <a:t>   x22      0</a:t>
            </a:r>
          </a:p>
          <a:p>
            <a:r>
              <a:rPr lang="ru-RU" sz="1100" i="1" dirty="0"/>
              <a:t>   x23      0</a:t>
            </a:r>
          </a:p>
          <a:p>
            <a:r>
              <a:rPr lang="ru-RU" sz="1100" i="1" dirty="0"/>
              <a:t>   x24      0</a:t>
            </a:r>
          </a:p>
          <a:p>
            <a:r>
              <a:rPr lang="ru-RU" sz="1100" i="1" dirty="0"/>
              <a:t>   x25  3.345</a:t>
            </a:r>
          </a:p>
          <a:p>
            <a:r>
              <a:rPr lang="ru-RU" sz="1100" i="1" dirty="0"/>
              <a:t>   x26      0</a:t>
            </a:r>
          </a:p>
          <a:p>
            <a:r>
              <a:rPr lang="ru-RU" sz="1100" i="1" dirty="0"/>
              <a:t>   x27      0</a:t>
            </a:r>
          </a:p>
          <a:p>
            <a:r>
              <a:rPr lang="ru-RU" sz="1100" i="1" dirty="0"/>
              <a:t>   x28      0</a:t>
            </a:r>
          </a:p>
          <a:p>
            <a:r>
              <a:rPr lang="ru-RU" sz="1100" i="1" dirty="0"/>
              <a:t>   x29      0</a:t>
            </a:r>
          </a:p>
          <a:p>
            <a:r>
              <a:rPr lang="ru-RU" sz="1100" i="1" dirty="0"/>
              <a:t>   x30      0</a:t>
            </a:r>
          </a:p>
          <a:p>
            <a:r>
              <a:rPr lang="ru-RU" sz="1100" i="1" dirty="0"/>
              <a:t>   x31      0</a:t>
            </a:r>
          </a:p>
          <a:p>
            <a:r>
              <a:rPr lang="ru-RU" sz="1100" i="1" dirty="0"/>
              <a:t>   x32      0</a:t>
            </a:r>
          </a:p>
          <a:p>
            <a:r>
              <a:rPr lang="ru-RU" sz="1100" i="1" dirty="0"/>
              <a:t>   x33      0</a:t>
            </a:r>
          </a:p>
          <a:p>
            <a:r>
              <a:rPr lang="ru-RU" sz="1100" i="1" dirty="0"/>
              <a:t>   x34      0</a:t>
            </a:r>
          </a:p>
          <a:p>
            <a:r>
              <a:rPr lang="ru-RU" sz="1100" i="1" dirty="0"/>
              <a:t>   x35      0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3466581" y="6367818"/>
            <a:ext cx="734682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100" i="1" dirty="0"/>
              <a:t> C = </a:t>
            </a:r>
            <a:r>
              <a:rPr lang="ru-RU" sz="1100" i="1" dirty="0" smtClean="0"/>
              <a:t> 0    </a:t>
            </a:r>
            <a:r>
              <a:rPr lang="ru-RU" sz="1100" i="1" dirty="0"/>
              <a:t>0    0    0    0    0    0    0    0    1    0    0    0    0    0    0    0    0    0    0    0    0    0    0    0    0    0    0    0    0    0    0    </a:t>
            </a:r>
            <a:r>
              <a:rPr lang="ru-RU" sz="1100" i="1" dirty="0" smtClean="0"/>
              <a:t>0    0    </a:t>
            </a:r>
            <a:r>
              <a:rPr lang="ru-RU" sz="1100" i="1" dirty="0"/>
              <a:t>0</a:t>
            </a:r>
          </a:p>
          <a:p>
            <a:r>
              <a:rPr lang="ru-RU" sz="1100" i="1" dirty="0"/>
              <a:t> </a:t>
            </a:r>
            <a:r>
              <a:rPr lang="ru-RU" sz="1100" i="1" dirty="0" smtClean="0"/>
              <a:t>D </a:t>
            </a:r>
            <a:r>
              <a:rPr lang="ru-RU" sz="1100" i="1" dirty="0"/>
              <a:t>= </a:t>
            </a:r>
            <a:r>
              <a:rPr lang="ru-RU" sz="1100" i="1" dirty="0" smtClean="0"/>
              <a:t>0</a:t>
            </a:r>
            <a:endParaRPr lang="ru-RU" sz="1100" i="1" dirty="0"/>
          </a:p>
        </p:txBody>
      </p:sp>
      <p:cxnSp>
        <p:nvCxnSpPr>
          <p:cNvPr id="12" name="Прямая со стрелкой 11"/>
          <p:cNvCxnSpPr/>
          <p:nvPr/>
        </p:nvCxnSpPr>
        <p:spPr>
          <a:xfrm flipV="1">
            <a:off x="5981350" y="2306331"/>
            <a:ext cx="3478032" cy="641"/>
          </a:xfrm>
          <a:prstGeom prst="straightConnector1">
            <a:avLst/>
          </a:prstGeom>
          <a:ln w="31750">
            <a:solidFill>
              <a:schemeClr val="accent6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Прямоугольник 15"/>
          <p:cNvSpPr/>
          <p:nvPr/>
        </p:nvSpPr>
        <p:spPr>
          <a:xfrm>
            <a:off x="9620436" y="181509"/>
            <a:ext cx="1283516" cy="6127012"/>
          </a:xfrm>
          <a:prstGeom prst="rect">
            <a:avLst/>
          </a:prstGeom>
          <a:noFill/>
          <a:ln w="508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/>
          <p:cNvSpPr/>
          <p:nvPr/>
        </p:nvSpPr>
        <p:spPr>
          <a:xfrm>
            <a:off x="8786070" y="2551417"/>
            <a:ext cx="64315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100" i="1" dirty="0" err="1"/>
              <a:t>ans</a:t>
            </a:r>
            <a:r>
              <a:rPr lang="ru-RU" sz="1100" i="1" dirty="0"/>
              <a:t> =</a:t>
            </a:r>
          </a:p>
          <a:p>
            <a:r>
              <a:rPr lang="ru-RU" sz="1100" i="1" dirty="0" smtClean="0"/>
              <a:t>     </a:t>
            </a:r>
            <a:r>
              <a:rPr lang="ru-RU" sz="1100" i="1" dirty="0"/>
              <a:t>4</a:t>
            </a:r>
          </a:p>
          <a:p>
            <a:r>
              <a:rPr lang="ru-RU" sz="1100" i="1" dirty="0" err="1" smtClean="0"/>
              <a:t>ans</a:t>
            </a:r>
            <a:r>
              <a:rPr lang="ru-RU" sz="1100" i="1" dirty="0" smtClean="0"/>
              <a:t> </a:t>
            </a:r>
            <a:r>
              <a:rPr lang="ru-RU" sz="1100" i="1" dirty="0"/>
              <a:t>=</a:t>
            </a:r>
          </a:p>
          <a:p>
            <a:r>
              <a:rPr lang="ru-RU" sz="1100" i="1" dirty="0" smtClean="0"/>
              <a:t>     </a:t>
            </a:r>
            <a:r>
              <a:rPr lang="ru-RU" sz="1100" i="1" dirty="0"/>
              <a:t>3</a:t>
            </a:r>
          </a:p>
        </p:txBody>
      </p:sp>
      <p:cxnSp>
        <p:nvCxnSpPr>
          <p:cNvPr id="18" name="Прямая со стрелкой 17"/>
          <p:cNvCxnSpPr/>
          <p:nvPr/>
        </p:nvCxnSpPr>
        <p:spPr>
          <a:xfrm flipV="1">
            <a:off x="7516536" y="2784126"/>
            <a:ext cx="1117327" cy="1019"/>
          </a:xfrm>
          <a:prstGeom prst="straightConnector1">
            <a:avLst/>
          </a:prstGeom>
          <a:ln w="31750">
            <a:solidFill>
              <a:schemeClr val="accent6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8749837" y="2516050"/>
            <a:ext cx="675459" cy="792723"/>
          </a:xfrm>
          <a:prstGeom prst="rect">
            <a:avLst/>
          </a:prstGeom>
          <a:noFill/>
          <a:ln w="508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Прямоугольник 24"/>
          <p:cNvSpPr/>
          <p:nvPr/>
        </p:nvSpPr>
        <p:spPr>
          <a:xfrm>
            <a:off x="7113835" y="4401550"/>
            <a:ext cx="2419430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sysmin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, M] = 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minreal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(sys)</a:t>
            </a:r>
          </a:p>
          <a:p>
            <a:r>
              <a:rPr lang="ru-R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Ar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= M * A * 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inv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(M)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Br = M * B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Cr = C * 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inv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(M)</a:t>
            </a:r>
          </a:p>
        </p:txBody>
      </p:sp>
      <p:sp>
        <p:nvSpPr>
          <p:cNvPr id="26" name="Прямоугольник 25"/>
          <p:cNvSpPr/>
          <p:nvPr/>
        </p:nvSpPr>
        <p:spPr>
          <a:xfrm>
            <a:off x="7113834" y="4410696"/>
            <a:ext cx="2332434" cy="924485"/>
          </a:xfrm>
          <a:prstGeom prst="rect">
            <a:avLst/>
          </a:prstGeom>
          <a:noFill/>
          <a:ln w="508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Прямоугольник 26"/>
          <p:cNvSpPr/>
          <p:nvPr/>
        </p:nvSpPr>
        <p:spPr>
          <a:xfrm>
            <a:off x="418581" y="5470073"/>
            <a:ext cx="6096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1100" i="1" dirty="0" err="1"/>
              <a:t>U_c</a:t>
            </a:r>
            <a:r>
              <a:rPr lang="ru-RU" sz="1100" i="1" dirty="0"/>
              <a:t> </a:t>
            </a:r>
            <a:r>
              <a:rPr lang="ru-RU" sz="1100" i="1" dirty="0" smtClean="0"/>
              <a:t>= [ </a:t>
            </a:r>
            <a:r>
              <a:rPr lang="ru-RU" sz="1100" i="1" dirty="0"/>
              <a:t>0, 0, 0, 0, 0, 0, 0, 0, 0, 0, 0, 0, 0, 0, 0, 0, 0, 0, 0, 0, 0, 0, 0, 0, 0, 0, 0, 0, 0, 0, 0, 0, 0, 0, 0]</a:t>
            </a:r>
          </a:p>
        </p:txBody>
      </p:sp>
      <p:cxnSp>
        <p:nvCxnSpPr>
          <p:cNvPr id="28" name="Прямая со стрелкой 27"/>
          <p:cNvCxnSpPr/>
          <p:nvPr/>
        </p:nvCxnSpPr>
        <p:spPr>
          <a:xfrm>
            <a:off x="3352277" y="4832158"/>
            <a:ext cx="3319" cy="580568"/>
          </a:xfrm>
          <a:prstGeom prst="straightConnector1">
            <a:avLst/>
          </a:prstGeom>
          <a:ln w="31750">
            <a:solidFill>
              <a:schemeClr val="accent6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9054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006354" y="314531"/>
            <a:ext cx="7918881" cy="10279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2880" algn="ctr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Выводы по реализации модального регулятора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15467" y="1771967"/>
            <a:ext cx="8100654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ru-RU" sz="2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Система сложная, т.к. является нелинейной (</a:t>
            </a:r>
            <a:r>
              <a:rPr lang="ru-RU" sz="2000" dirty="0" err="1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Тпар</a:t>
            </a:r>
            <a:r>
              <a:rPr lang="ru-RU" sz="2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 </a:t>
            </a:r>
            <a:r>
              <a:rPr lang="ru-RU" sz="2000" dirty="0" err="1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Спар</a:t>
            </a:r>
            <a:r>
              <a:rPr lang="ru-RU" sz="2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поэтому и ПФ невозможно использовать) и распределённой в пространстве;</a:t>
            </a:r>
          </a:p>
          <a:p>
            <a:pPr marL="342900" indent="-342900">
              <a:buAutoNum type="arabicParenR"/>
            </a:pPr>
            <a:endParaRPr lang="ru-RU" sz="2000" dirty="0" smtClean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arenR"/>
            </a:pPr>
            <a:r>
              <a:rPr lang="ru-RU" sz="2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т.к. ранги матриц управляемости и наблюдаемости намного меньше порядка матрицы состояния (</a:t>
            </a:r>
            <a:r>
              <a:rPr lang="en-US" sz="20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A[35x35]</a:t>
            </a:r>
            <a:r>
              <a:rPr lang="ru-RU" sz="2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то классическая теория управления для сосредоточенных систем, говорит нам, что данная система ПОЛНОСТЬЮ не наблюдаема и не управляема;</a:t>
            </a:r>
          </a:p>
          <a:p>
            <a:pPr marL="342900" indent="-342900">
              <a:buAutoNum type="arabicParenR"/>
            </a:pPr>
            <a:endParaRPr lang="ru-RU" sz="2000" dirty="0" smtClean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arenR"/>
            </a:pPr>
            <a:r>
              <a:rPr lang="ru-RU" sz="2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Получены не адекватные коэффициенты обратных связей компенсационного воздействия;</a:t>
            </a:r>
          </a:p>
          <a:p>
            <a:pPr marL="342900" indent="-342900">
              <a:buAutoNum type="arabicParenR"/>
            </a:pPr>
            <a:endParaRPr lang="ru-RU" sz="2000" dirty="0" smtClean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arenR"/>
            </a:pPr>
            <a:r>
              <a:rPr lang="ru-RU" sz="2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Физически невозможно измерить все переменные состояния распределённой системы.</a:t>
            </a:r>
          </a:p>
        </p:txBody>
      </p:sp>
    </p:spTree>
    <p:extLst>
      <p:ext uri="{BB962C8B-B14F-4D97-AF65-F5344CB8AC3E}">
        <p14:creationId xmlns:p14="http://schemas.microsoft.com/office/powerpoint/2010/main" val="368525020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10163</TotalTime>
  <Words>1351</Words>
  <Application>Microsoft Office PowerPoint</Application>
  <PresentationFormat>Широкоэкранный</PresentationFormat>
  <Paragraphs>208</Paragraphs>
  <Slides>24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32" baseType="lpstr">
      <vt:lpstr>Arial</vt:lpstr>
      <vt:lpstr>Calibri</vt:lpstr>
      <vt:lpstr>Calibri Light</vt:lpstr>
      <vt:lpstr>Courier New</vt:lpstr>
      <vt:lpstr>Plantagenet Cherokee</vt:lpstr>
      <vt:lpstr>Symbol</vt:lpstr>
      <vt:lpstr>Times New Roman</vt:lpstr>
      <vt:lpstr>Тема Office</vt:lpstr>
      <vt:lpstr>ОТЧЕТ по научно-исследовательской работе аспиранта за IV семестр Тема: Разработка и исследование математических моделей управляемых процессов многокомпонентной ректификации в технологии переработки природного газа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Управление технологическими процессами ректификации</dc:title>
  <dc:creator>Пользователь Windows</dc:creator>
  <cp:lastModifiedBy>Пользователь Windows</cp:lastModifiedBy>
  <cp:revision>302</cp:revision>
  <dcterms:created xsi:type="dcterms:W3CDTF">2020-01-15T19:00:03Z</dcterms:created>
  <dcterms:modified xsi:type="dcterms:W3CDTF">2020-10-11T17:38:23Z</dcterms:modified>
</cp:coreProperties>
</file>