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88" r:id="rId5"/>
    <p:sldId id="264" r:id="rId6"/>
    <p:sldId id="292" r:id="rId7"/>
    <p:sldId id="265" r:id="rId8"/>
    <p:sldId id="289" r:id="rId9"/>
    <p:sldId id="290" r:id="rId10"/>
    <p:sldId id="294" r:id="rId11"/>
    <p:sldId id="295" r:id="rId12"/>
    <p:sldId id="274" r:id="rId13"/>
  </p:sldIdLst>
  <p:sldSz cx="12192000" cy="6858000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46D652B2-8C6E-419B-8E93-813F678ADC08}" type="datetimeFigureOut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  <a:t>30.10.2019</a:t>
            </a:fld>
            <a:endParaRPr lang="ru-RU" strike="noStrike" noProof="1"/>
          </a:p>
        </p:txBody>
      </p:sp>
      <p:sp>
        <p:nvSpPr>
          <p:cNvPr id="2052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ru-RU" altLang="zh-CN"/>
              <a:t>Образец текста</a:t>
            </a:r>
          </a:p>
          <a:p>
            <a:pPr lvl="1" indent="0"/>
            <a:r>
              <a:rPr lang="ru-RU" altLang="zh-CN"/>
              <a:t>Второй уровень</a:t>
            </a:r>
          </a:p>
          <a:p>
            <a:pPr lvl="2" indent="0"/>
            <a:r>
              <a:rPr lang="ru-RU" altLang="zh-CN"/>
              <a:t>Третий уровень</a:t>
            </a:r>
          </a:p>
          <a:p>
            <a:pPr lvl="3" indent="0"/>
            <a:r>
              <a:rPr lang="ru-RU" altLang="zh-CN"/>
              <a:t>Четвертый уровень</a:t>
            </a:r>
          </a:p>
          <a:p>
            <a:pPr lvl="4" indent="0"/>
            <a:r>
              <a:rPr lang="ru-RU" altLang="zh-CN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C6C6DC3D-C717-495C-B489-C044A339A551}" type="slidenum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  <p:extLst>
      <p:ext uri="{BB962C8B-B14F-4D97-AF65-F5344CB8AC3E}">
        <p14:creationId xmlns:p14="http://schemas.microsoft.com/office/powerpoint/2010/main" val="3508185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altLang="en-US"/>
              <a:t>На основе нелинейной непрерывно-дискретной модели УРК и АВО были построены нелинейные ММ в конечно-разностном виде,</a:t>
            </a:r>
          </a:p>
          <a:p>
            <a:endParaRPr lang="ru-RU" altLang="en-US"/>
          </a:p>
          <a:p>
            <a:r>
              <a:rPr lang="ru-RU" altLang="en-US"/>
              <a:t>с помощью метода численного моделирования явных схем Эйлера.</a:t>
            </a:r>
          </a:p>
          <a:p>
            <a:endParaRPr lang="ru-RU" altLang="en-US"/>
          </a:p>
          <a:p>
            <a:r>
              <a:rPr lang="ru-RU" altLang="en-US"/>
              <a:t>Применение данного метода для моделирования технологических процессов</a:t>
            </a:r>
          </a:p>
          <a:p>
            <a:endParaRPr lang="ru-RU" altLang="en-US"/>
          </a:p>
          <a:p>
            <a:r>
              <a:rPr lang="ru-RU" altLang="en-US"/>
              <a:t>абсорбционной осушки природного газа, обусловлено тем, </a:t>
            </a:r>
          </a:p>
          <a:p>
            <a:endParaRPr lang="ru-RU" altLang="en-US"/>
          </a:p>
          <a:p>
            <a:r>
              <a:rPr lang="ru-RU" altLang="en-US"/>
              <a:t>что данная задача относится к классу одномерных.</a:t>
            </a:r>
          </a:p>
          <a:p>
            <a:endParaRPr lang="ru-RU" altLang="en-US"/>
          </a:p>
          <a:p>
            <a:r>
              <a:rPr lang="ru-RU" altLang="en-US"/>
              <a:t>Такие задачи традиционно решаются методом конечных разностей.</a:t>
            </a:r>
          </a:p>
          <a:p>
            <a:endParaRPr lang="ru-RU" altLang="en-US"/>
          </a:p>
          <a:p>
            <a:r>
              <a:rPr lang="ru-RU" altLang="en-US"/>
              <a:t>А программная реализация алгоритмов, описываемых данным методом, намного проще.</a:t>
            </a:r>
          </a:p>
        </p:txBody>
      </p:sp>
    </p:spTree>
    <p:extLst>
      <p:ext uri="{BB962C8B-B14F-4D97-AF65-F5344CB8AC3E}">
        <p14:creationId xmlns:p14="http://schemas.microsoft.com/office/powerpoint/2010/main" val="2445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400" y="2449513"/>
            <a:ext cx="10363200" cy="1958975"/>
          </a:xfrm>
        </p:spPr>
        <p:txBody>
          <a:bodyPr wrap="square" lIns="91440" tIns="45720" rIns="91440" bIns="45720" anchor="b"/>
          <a:lstStyle/>
          <a:p>
            <a:pPr defTabSz="914400">
              <a:buNone/>
            </a:pPr>
            <a:r>
              <a:rPr lang="ru-RU" sz="4400" kern="1200" dirty="0" smtClean="0">
                <a:latin typeface="Times New Roman" panose="02020603050405020304" charset="0"/>
                <a:ea typeface="+mj-ea"/>
                <a:cs typeface="+mj-cs"/>
              </a:rPr>
              <a:t>Управление технологическими процессами ректификации</a:t>
            </a:r>
            <a:endParaRPr lang="ru-RU" sz="4400" kern="1200" dirty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61669" y="5662569"/>
            <a:ext cx="4068661" cy="3841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charset="0"/>
              </a:rPr>
              <a:t>Докладчик: Сердитов Ю.Н.</a:t>
            </a:r>
            <a:endParaRPr lang="ru-RU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65"/>
            <a:ext cx="12192000" cy="681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62"/>
            <a:ext cx="12192000" cy="67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3533775" y="2813050"/>
            <a:ext cx="5124450" cy="1231900"/>
          </a:xfrm>
        </p:spPr>
        <p:txBody>
          <a:bodyPr lIns="91440" tIns="45720" rIns="91440" bIns="45720" anchor="ctr"/>
          <a:lstStyle/>
          <a:p>
            <a:r>
              <a:rPr lang="ru-RU" altLang="en-US">
                <a:latin typeface="Times New Roman" panose="02020603050405020304" charset="0"/>
              </a:rPr>
              <a:t>Спасибо за внимание</a:t>
            </a:r>
            <a:r>
              <a:rPr lang="en-US" altLang="en-US">
                <a:latin typeface="Times New Roman" panose="02020603050405020304" charset="0"/>
              </a:rPr>
              <a:t>!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12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Заголовок 1"/>
          <p:cNvSpPr>
            <a:spLocks noGrp="1"/>
          </p:cNvSpPr>
          <p:nvPr>
            <p:ph type="title"/>
          </p:nvPr>
        </p:nvSpPr>
        <p:spPr>
          <a:xfrm>
            <a:off x="3386137" y="302282"/>
            <a:ext cx="5351463" cy="742645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>
                <a:latin typeface="Times New Roman" panose="02020603050405020304" charset="0"/>
              </a:rPr>
              <a:t>Объект исследования</a:t>
            </a:r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909638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49442"/>
              </p:ext>
            </p:extLst>
          </p:nvPr>
        </p:nvGraphicFramePr>
        <p:xfrm>
          <a:off x="717840" y="1985974"/>
          <a:ext cx="5462050" cy="363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r:id="rId3" imgW="3162123" imgH="2103025" progId="Visio.Drawing.15">
                  <p:embed/>
                </p:oleObj>
              </mc:Choice>
              <mc:Fallback>
                <p:oleObj r:id="rId3" imgW="3162123" imgH="2103025" progId="Visio.Drawing.1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40" y="1985974"/>
                        <a:ext cx="5462050" cy="3635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652470" y="2402304"/>
            <a:ext cx="4929930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228600" algn="l"/>
                <a:tab pos="182880" algn="l"/>
                <a:tab pos="411480" algn="l"/>
              </a:tabLst>
            </a:pPr>
            <a:r>
              <a:rPr lang="ru-RU" sz="1600" i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технологическое оборудование: Н6 – насос водокольцевой вакуумный; Р – разделитель; Н2 – насос подачи рефлюкса в верхнюю часть колонны; АВО – аппарат воздушного охлаждения; И – испаритель; РК – ректификационная колонна;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228600" algn="l"/>
                <a:tab pos="182880" algn="l"/>
                <a:tab pos="411480" algn="l"/>
              </a:tabLst>
            </a:pPr>
            <a:r>
              <a:rPr lang="ru-RU" sz="1600" i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потоки: ТГ – топливный газ; ДГ – дымовые </a:t>
            </a:r>
            <a:r>
              <a:rPr lang="ru-RU" sz="1600" i="1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газы</a:t>
            </a:r>
            <a:r>
              <a:rPr lang="ru-RU" sz="1600" i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; НА – насыщенный абсорбент; РА – регенерированный абсорбент.</a:t>
            </a:r>
            <a:endParaRPr lang="ru-RU" sz="1600" i="1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04586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ru-RU" dirty="0">
                <a:latin typeface="Times New Roman" panose="02020603050405020304" charset="0"/>
              </a:rPr>
              <a:t>Математическая модель </a:t>
            </a:r>
            <a:r>
              <a:rPr lang="ru-RU" altLang="ru-RU" dirty="0" smtClean="0">
                <a:latin typeface="Times New Roman" panose="02020603050405020304" charset="0"/>
              </a:rPr>
              <a:t>процесса ректификации</a:t>
            </a:r>
            <a:endParaRPr lang="ru-RU" altLang="ru-RU" dirty="0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" name="Замещающее содержимое -21474826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657" y="1887027"/>
            <a:ext cx="3874770" cy="258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Текстовое поле 100"/>
          <p:cNvSpPr txBox="1"/>
          <p:nvPr/>
        </p:nvSpPr>
        <p:spPr>
          <a:xfrm>
            <a:off x="385894" y="4721251"/>
            <a:ext cx="4613945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Times New Roman" panose="02020603050405020304" charset="0"/>
                <a:cs typeface="Times New Roman" panose="02020603050405020304" charset="0"/>
              </a:rPr>
              <a:t>, где</a:t>
            </a:r>
            <a:r>
              <a:rPr lang="ru-RU" sz="12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i="1" dirty="0" smtClean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ru-RU" sz="1200" dirty="0" smtClean="0">
                <a:latin typeface="Times New Roman" panose="02020603050405020304" charset="0"/>
                <a:cs typeface="Times New Roman" panose="02020603050405020304" charset="0"/>
              </a:rPr>
              <a:t>п 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скорость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потока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газа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м/с;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ж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скорость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потока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жидкости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абсорбента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), м/с; </a:t>
            </a:r>
            <a:r>
              <a:rPr sz="1200" dirty="0" err="1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температура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>
                <a:latin typeface="Symbol" panose="05050102010706020507" charset="0"/>
                <a:cs typeface="Symbol" panose="05050102010706020507" charset="0"/>
              </a:rPr>
              <a:t>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C; </a:t>
            </a:r>
            <a:r>
              <a:rPr sz="1200" dirty="0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0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нормальная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температура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273 К;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диаметр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основания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колонны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м;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Vm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объем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моля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идеального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газа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нормальных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условиях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м3;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0 −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нормальное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давление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−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рабочее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давление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Ḡ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расход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кмоль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/с;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время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c;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пространственная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переменная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dirty="0" err="1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dirty="0" err="1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ж</a:t>
            </a:r>
            <a:r>
              <a:rPr sz="1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физико-технологические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коэффициенты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зависящие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от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физико-химического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состояния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фаз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геометрии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аппарата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999839" y="1887027"/>
            <a:ext cx="281314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Граничные условия ММ:</a:t>
            </a:r>
            <a:endParaRPr lang="ru-RU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49615"/>
              </p:ext>
            </p:extLst>
          </p:nvPr>
        </p:nvGraphicFramePr>
        <p:xfrm>
          <a:off x="5368971" y="2394821"/>
          <a:ext cx="1152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" name="Equation" r:id="rId4" imgW="1155199" imgH="266584" progId="Equation.DSMT4">
                  <p:embed/>
                </p:oleObj>
              </mc:Choice>
              <mc:Fallback>
                <p:oleObj name="Equation" r:id="rId4" imgW="1155199" imgH="266584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71" y="2394821"/>
                        <a:ext cx="1152525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6878"/>
              </p:ext>
            </p:extLst>
          </p:nvPr>
        </p:nvGraphicFramePr>
        <p:xfrm>
          <a:off x="6786711" y="2394821"/>
          <a:ext cx="12477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5" name="Equation" r:id="rId6" imgW="1244600" imgH="292100" progId="Equation.DSMT4">
                  <p:embed/>
                </p:oleObj>
              </mc:Choice>
              <mc:Fallback>
                <p:oleObj name="Equation" r:id="rId6" imgW="1244600" imgH="292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711" y="2394821"/>
                        <a:ext cx="1247775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51815"/>
              </p:ext>
            </p:extLst>
          </p:nvPr>
        </p:nvGraphicFramePr>
        <p:xfrm>
          <a:off x="5368971" y="2750034"/>
          <a:ext cx="1200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" name="Equation" r:id="rId8" imgW="1206500" imgH="292100" progId="Equation.DSMT4">
                  <p:embed/>
                </p:oleObj>
              </mc:Choice>
              <mc:Fallback>
                <p:oleObj name="Equation" r:id="rId8" imgW="1206500" imgH="292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71" y="2750034"/>
                        <a:ext cx="1200150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79062"/>
              </p:ext>
            </p:extLst>
          </p:nvPr>
        </p:nvGraphicFramePr>
        <p:xfrm>
          <a:off x="6796236" y="2743055"/>
          <a:ext cx="12382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" name="Equation" r:id="rId10" imgW="1244060" imgH="266584" progId="Equation.DSMT4">
                  <p:embed/>
                </p:oleObj>
              </mc:Choice>
              <mc:Fallback>
                <p:oleObj name="Equation" r:id="rId10" imgW="1244060" imgH="266584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236" y="2743055"/>
                        <a:ext cx="1238250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3980"/>
              </p:ext>
            </p:extLst>
          </p:nvPr>
        </p:nvGraphicFramePr>
        <p:xfrm>
          <a:off x="5380419" y="3191841"/>
          <a:ext cx="10763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" r:id="rId12" imgW="1079032" imgH="253890" progId="Equation.3">
                  <p:embed/>
                </p:oleObj>
              </mc:Choice>
              <mc:Fallback>
                <p:oleObj r:id="rId12" imgW="1079032" imgH="25389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19" y="3191841"/>
                        <a:ext cx="1076325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34000"/>
              </p:ext>
            </p:extLst>
          </p:nvPr>
        </p:nvGraphicFramePr>
        <p:xfrm>
          <a:off x="6862910" y="3191841"/>
          <a:ext cx="10953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" r:id="rId14" imgW="1091726" imgH="253890" progId="Equation.3">
                  <p:embed/>
                </p:oleObj>
              </mc:Choice>
              <mc:Fallback>
                <p:oleObj r:id="rId14" imgW="1091726" imgH="25389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910" y="3191841"/>
                        <a:ext cx="1095375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39808"/>
              </p:ext>
            </p:extLst>
          </p:nvPr>
        </p:nvGraphicFramePr>
        <p:xfrm>
          <a:off x="5368971" y="3605073"/>
          <a:ext cx="1133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" r:id="rId16" imgW="1129810" imgH="253890" progId="Equation.3">
                  <p:embed/>
                </p:oleObj>
              </mc:Choice>
              <mc:Fallback>
                <p:oleObj r:id="rId16" imgW="1129810" imgH="25389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71" y="3605073"/>
                        <a:ext cx="1133475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74524"/>
              </p:ext>
            </p:extLst>
          </p:nvPr>
        </p:nvGraphicFramePr>
        <p:xfrm>
          <a:off x="6862910" y="3621577"/>
          <a:ext cx="11811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" r:id="rId18" imgW="1167893" imgH="253890" progId="Equation.3">
                  <p:embed/>
                </p:oleObj>
              </mc:Choice>
              <mc:Fallback>
                <p:oleObj r:id="rId18" imgW="1167893" imgH="25389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910" y="3621577"/>
                        <a:ext cx="1181100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99839" y="4025662"/>
            <a:ext cx="28157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Начальные условия ММ:</a:t>
            </a:r>
            <a:endParaRPr lang="ru-RU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927733"/>
              </p:ext>
            </p:extLst>
          </p:nvPr>
        </p:nvGraphicFramePr>
        <p:xfrm>
          <a:off x="5359445" y="4527407"/>
          <a:ext cx="1152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" name="Equation" r:id="rId20" imgW="1155199" imgH="266584" progId="Equation.DSMT4">
                  <p:embed/>
                </p:oleObj>
              </mc:Choice>
              <mc:Fallback>
                <p:oleObj name="Equation" r:id="rId20" imgW="1155199" imgH="266584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45" y="4527407"/>
                        <a:ext cx="11525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53261"/>
              </p:ext>
            </p:extLst>
          </p:nvPr>
        </p:nvGraphicFramePr>
        <p:xfrm>
          <a:off x="6810522" y="4527407"/>
          <a:ext cx="12001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3" name="Equation" r:id="rId22" imgW="1193282" imgH="266584" progId="Equation.DSMT4">
                  <p:embed/>
                </p:oleObj>
              </mc:Choice>
              <mc:Fallback>
                <p:oleObj name="Equation" r:id="rId22" imgW="1193282" imgH="266584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522" y="4527407"/>
                        <a:ext cx="12001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063076"/>
              </p:ext>
            </p:extLst>
          </p:nvPr>
        </p:nvGraphicFramePr>
        <p:xfrm>
          <a:off x="5359445" y="4945138"/>
          <a:ext cx="10477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" r:id="rId24" imgW="1040948" imgH="228501" progId="Equation.3">
                  <p:embed/>
                </p:oleObj>
              </mc:Choice>
              <mc:Fallback>
                <p:oleObj r:id="rId24" imgW="1040948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45" y="4945138"/>
                        <a:ext cx="10477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72830"/>
              </p:ext>
            </p:extLst>
          </p:nvPr>
        </p:nvGraphicFramePr>
        <p:xfrm>
          <a:off x="6810522" y="4939986"/>
          <a:ext cx="1066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" r:id="rId26" imgW="1066800" imgH="228600" progId="Equation.3">
                  <p:embed/>
                </p:oleObj>
              </mc:Choice>
              <mc:Fallback>
                <p:oleObj r:id="rId26" imgW="10668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522" y="4939986"/>
                        <a:ext cx="1066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Текстовое поле 5"/>
          <p:cNvSpPr txBox="1"/>
          <p:nvPr/>
        </p:nvSpPr>
        <p:spPr>
          <a:xfrm>
            <a:off x="8394950" y="1887027"/>
            <a:ext cx="3567751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Допущения:</a:t>
            </a:r>
          </a:p>
          <a:p>
            <a:pPr eaLnBrk="0" hangingPunct="0"/>
            <a:endParaRPr lang="ru-RU" altLang="en-US" sz="1400" dirty="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1. Теплоемкость </a:t>
            </a:r>
            <a:r>
              <a:rPr lang="ru-RU" altLang="en-US" sz="1400" dirty="0">
                <a:latin typeface="Times New Roman" panose="02020603050405020304" charset="0"/>
              </a:rPr>
              <a:t>стенок аппарата считается малой по сравнению с теплоемкостью теплоносителей. Это исключает накопление тепла в насадках и стенках </a:t>
            </a:r>
            <a:r>
              <a:rPr lang="ru-RU" altLang="en-US" sz="1400" dirty="0" smtClean="0">
                <a:latin typeface="Times New Roman" panose="02020603050405020304" charset="0"/>
              </a:rPr>
              <a:t>РК;</a:t>
            </a:r>
            <a:endParaRPr lang="ru-RU" altLang="en-US" sz="1400" dirty="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2</a:t>
            </a:r>
            <a:r>
              <a:rPr lang="ru-RU" altLang="en-US" sz="1400" dirty="0">
                <a:latin typeface="Times New Roman" panose="02020603050405020304" charset="0"/>
              </a:rPr>
              <a:t>. Тепловой поток через стенку устанавливается мгновенно при изменении температур движущихся противотоком </a:t>
            </a:r>
            <a:r>
              <a:rPr lang="ru-RU" altLang="en-US" sz="1400" dirty="0" smtClean="0">
                <a:latin typeface="Times New Roman" panose="02020603050405020304" charset="0"/>
              </a:rPr>
              <a:t>фаз;</a:t>
            </a:r>
            <a:endParaRPr lang="ru-RU" altLang="en-US" sz="1400" dirty="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1400" dirty="0">
                <a:latin typeface="Times New Roman" panose="02020603050405020304" charset="0"/>
              </a:rPr>
              <a:t>3. </a:t>
            </a:r>
            <a:r>
              <a:rPr lang="ru-RU" altLang="en-US" sz="1400" dirty="0" smtClean="0">
                <a:latin typeface="Times New Roman" panose="02020603050405020304" charset="0"/>
              </a:rPr>
              <a:t>Жидкость </a:t>
            </a:r>
            <a:r>
              <a:rPr lang="ru-RU" altLang="en-US" sz="1400" dirty="0">
                <a:latin typeface="Times New Roman" panose="02020603050405020304" charset="0"/>
              </a:rPr>
              <a:t>(</a:t>
            </a:r>
            <a:r>
              <a:rPr lang="ru-RU" altLang="en-US" sz="1400" dirty="0" smtClean="0">
                <a:latin typeface="Times New Roman" panose="02020603050405020304" charset="0"/>
              </a:rPr>
              <a:t>абсорбент) </a:t>
            </a:r>
            <a:r>
              <a:rPr lang="ru-RU" altLang="en-US" sz="1400" dirty="0">
                <a:latin typeface="Times New Roman" panose="02020603050405020304" charset="0"/>
              </a:rPr>
              <a:t>в насадках РК полностью перемешивается</a:t>
            </a:r>
            <a:r>
              <a:rPr lang="ru-RU" altLang="en-US" sz="1400" dirty="0" smtClean="0">
                <a:latin typeface="Times New Roman" panose="02020603050405020304" charset="0"/>
              </a:rPr>
              <a:t>;</a:t>
            </a:r>
          </a:p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4. Концентрации </a:t>
            </a:r>
            <a:r>
              <a:rPr lang="ru-RU" altLang="en-US" sz="1400" dirty="0">
                <a:latin typeface="Times New Roman" panose="02020603050405020304" charset="0"/>
              </a:rPr>
              <a:t>пара и жидкости одинаковы по сечению РК</a:t>
            </a:r>
            <a:r>
              <a:rPr lang="ru-RU" altLang="en-US" sz="1400" dirty="0" smtClean="0">
                <a:latin typeface="Times New Roman" panose="02020603050405020304" charset="0"/>
              </a:rPr>
              <a:t>;</a:t>
            </a:r>
          </a:p>
          <a:p>
            <a:pPr eaLnBrk="0" hangingPunct="0"/>
            <a:r>
              <a:rPr lang="ru-RU" altLang="en-US" sz="1400" dirty="0">
                <a:latin typeface="Times New Roman" panose="02020603050405020304" charset="0"/>
              </a:rPr>
              <a:t>5</a:t>
            </a:r>
            <a:r>
              <a:rPr lang="ru-RU" altLang="en-US" sz="1400" dirty="0" smtClean="0">
                <a:latin typeface="Times New Roman" panose="02020603050405020304" charset="0"/>
              </a:rPr>
              <a:t>. Скорости </a:t>
            </a:r>
            <a:r>
              <a:rPr lang="ru-RU" altLang="en-US" sz="1400" dirty="0">
                <a:latin typeface="Times New Roman" panose="02020603050405020304" charset="0"/>
              </a:rPr>
              <a:t>пара и жидкости одинаковы по сечению </a:t>
            </a:r>
            <a:r>
              <a:rPr lang="ru-RU" altLang="en-US" sz="1400" dirty="0" smtClean="0">
                <a:latin typeface="Times New Roman" panose="02020603050405020304" charset="0"/>
              </a:rPr>
              <a:t>РК.</a:t>
            </a:r>
            <a:endParaRPr lang="ru-RU" altLang="en-US" sz="14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509395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ru-RU" sz="4000" dirty="0" smtClean="0">
                <a:latin typeface="Times New Roman" panose="02020603050405020304" charset="0"/>
                <a:sym typeface="+mn-ea"/>
              </a:rPr>
              <a:t>Математическая модель процесса ректификации в </a:t>
            </a:r>
            <a:r>
              <a:rPr lang="ru-RU" altLang="ru-RU" sz="4000" dirty="0">
                <a:latin typeface="Times New Roman" panose="02020603050405020304" charset="0"/>
                <a:sym typeface="+mn-ea"/>
              </a:rPr>
              <a:t>конечно-разностном виде</a:t>
            </a:r>
            <a:endParaRPr lang="ru-RU" altLang="en-US" sz="4000" dirty="0">
              <a:latin typeface="Times New Roman" panose="02020603050405020304" charset="0"/>
            </a:endParaRPr>
          </a:p>
        </p:txBody>
      </p:sp>
      <p:graphicFrame>
        <p:nvGraphicFramePr>
          <p:cNvPr id="2" name="Замещающее содержимое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47886"/>
              </p:ext>
            </p:extLst>
          </p:nvPr>
        </p:nvGraphicFramePr>
        <p:xfrm>
          <a:off x="1041163" y="2371775"/>
          <a:ext cx="5840730" cy="172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4" imgW="10000615" imgH="2842260" progId="Equation.DSMT4">
                  <p:embed/>
                </p:oleObj>
              </mc:Choice>
              <mc:Fallback>
                <p:oleObj r:id="rId4" imgW="10000615" imgH="28422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163" y="2371775"/>
                        <a:ext cx="5840730" cy="172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50" y="5064674"/>
            <a:ext cx="8090909" cy="6642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401994" y="3803567"/>
            <a:ext cx="3557899" cy="63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Ограничение шага интегрирования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по времени</a:t>
            </a:r>
            <a:endParaRPr lang="ru-RU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305844" y="2616217"/>
                <a:ext cx="1420004" cy="355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  <a:sym typeface="Symbol" panose="05050102010706020507" pitchFamily="18" charset="2"/>
                  </a:rPr>
                  <a:t></a:t>
                </a:r>
                <a:r>
                  <a:rPr lang="ru-RU" dirty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 </a:t>
                </a:r>
                <a:r>
                  <a:rPr lang="ru-RU" dirty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  <a:sym typeface="Symbol" panose="05050102010706020507" pitchFamily="18" charset="2"/>
                  </a:rPr>
                  <a:t></a:t>
                </a:r>
                <a:r>
                  <a:rPr lang="ru-RU" dirty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 </a:t>
                </a:r>
                <a:r>
                  <a:rPr lang="ru-RU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0,5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ahoma" panose="020B0604030504040204" pitchFamily="34" charset="0"/>
                          </a:rPr>
                          <m:t>h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/</a:t>
                </a:r>
                <a:r>
                  <a:rPr lang="en-US" i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a</a:t>
                </a:r>
                <a:endParaRPr lang="ru-RU" spc="-5" dirty="0">
                  <a:latin typeface="Times New Roman" panose="02020603050405020304" pitchFamily="18" charset="0"/>
                  <a:ea typeface="MS Mincho" panose="02020609040205080304" pitchFamily="49" charset="-128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44" y="2616217"/>
                <a:ext cx="1420004" cy="355482"/>
              </a:xfrm>
              <a:prstGeom prst="rect">
                <a:avLst/>
              </a:prstGeom>
              <a:blipFill rotWithShape="0">
                <a:blip r:embed="rId7"/>
                <a:stretch>
                  <a:fillRect t="-13793" r="-3879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868998" y="309880"/>
            <a:ext cx="10453687" cy="1338263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</a:rPr>
              <a:t>Управление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процессом ректификация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921079" y="1648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98" y="1893290"/>
            <a:ext cx="3619500" cy="42291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94121" y="1893290"/>
            <a:ext cx="6096000" cy="352558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u="sng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Регулируемые переменные процесса ректификация:</a:t>
            </a:r>
            <a:endParaRPr lang="ru-RU" u="sng" spc="-5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температуры абсорбента в испарителе, паров в верхней части РК, дистиллята на выходе АВО; 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уровень абсорбента в испарителе; 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давление в системе «АВО – РК – испаритель».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u="sng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Управляющие параметр</a:t>
            </a:r>
            <a:r>
              <a:rPr lang="ru-RU" u="sng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ы</a:t>
            </a:r>
            <a:r>
              <a:rPr lang="ru-RU" u="sng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ru-RU" u="sng" spc="-5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расходы РА на выходе из испарителя, рефлюкса на входе в РК и ТГ на входе в горелку испарителя (или соотношения расходов ТГ – воздух);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температуры рефлюкса и абсорбента на входе в РК;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состав насыщенного абсорбента на входе в РК.</a:t>
            </a:r>
            <a:endParaRPr lang="ru-RU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885777" y="145582"/>
            <a:ext cx="10204470" cy="688580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</a:rPr>
              <a:t>Структурная схема компьютерной модели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75471" y="6323027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01416" y="1579197"/>
            <a:ext cx="3232557" cy="94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моделирования: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дискретизации по времени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Δτ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пространственных точек на сетке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" y="853154"/>
            <a:ext cx="8745929" cy="594612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901416" y="3202067"/>
            <a:ext cx="3348607" cy="275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возмущения по температуре пара: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 градусов по Цельсию – верхнее предельное значение разложения в парожидкостной смеси «абсорбент–вода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 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знач.;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нормальное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процесса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знач.;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нижнее предельное значение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2" y="4978429"/>
            <a:ext cx="314995" cy="2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Заголовок 1"/>
          <p:cNvSpPr>
            <a:spLocks noGrp="1"/>
          </p:cNvSpPr>
          <p:nvPr>
            <p:ph type="title"/>
          </p:nvPr>
        </p:nvSpPr>
        <p:spPr>
          <a:xfrm>
            <a:off x="2932926" y="0"/>
            <a:ext cx="6613746" cy="815847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Результаты </a:t>
            </a:r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моделирования</a:t>
            </a:r>
            <a:endParaRPr lang="ru-RU" altLang="en-US" dirty="0">
              <a:solidFill>
                <a:schemeClr val="tx1"/>
              </a:solidFill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01972" y="6236836"/>
            <a:ext cx="374709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7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860038"/>
            <a:ext cx="10712741" cy="5997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"/>
            <a:ext cx="12192000" cy="68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2"/>
            <a:ext cx="12192000" cy="68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449</Words>
  <Application>Microsoft Office PowerPoint</Application>
  <PresentationFormat>Широкоэкранный</PresentationFormat>
  <Paragraphs>67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26" baseType="lpstr">
      <vt:lpstr>MS Mincho</vt:lpstr>
      <vt:lpstr>Arial</vt:lpstr>
      <vt:lpstr>Calibri</vt:lpstr>
      <vt:lpstr>Cambria Math</vt:lpstr>
      <vt:lpstr>等线</vt:lpstr>
      <vt:lpstr>Plantagenet Cherokee</vt:lpstr>
      <vt:lpstr>Symbol</vt:lpstr>
      <vt:lpstr>Tahoma</vt:lpstr>
      <vt:lpstr>Times New Roman</vt:lpstr>
      <vt:lpstr>Default Design</vt:lpstr>
      <vt:lpstr>Visio.Drawing.15</vt:lpstr>
      <vt:lpstr>Equation</vt:lpstr>
      <vt:lpstr>Equation.3</vt:lpstr>
      <vt:lpstr>MathType 6.0 Equation</vt:lpstr>
      <vt:lpstr>Управление технологическими процессами ректификации</vt:lpstr>
      <vt:lpstr>Объект исследования</vt:lpstr>
      <vt:lpstr>Математическая модель процесса ректификации</vt:lpstr>
      <vt:lpstr>Математическая модель процесса ректификации в конечно-разностном виде</vt:lpstr>
      <vt:lpstr>Управление процессом ректификация</vt:lpstr>
      <vt:lpstr>Структурная схема компьютерной модели</vt:lpstr>
      <vt:lpstr>Результаты моделирования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Rivares</dc:creator>
  <cp:lastModifiedBy>Пользователь Windows</cp:lastModifiedBy>
  <cp:revision>111</cp:revision>
  <dcterms:created xsi:type="dcterms:W3CDTF">2016-02-26T07:29:00Z</dcterms:created>
  <dcterms:modified xsi:type="dcterms:W3CDTF">2019-10-30T09:17:20Z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1049-10.2.0.7587</vt:lpwstr>
  </property>
</Properties>
</file>