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86" r:id="rId5"/>
    <p:sldId id="258" r:id="rId6"/>
    <p:sldId id="259" r:id="rId7"/>
    <p:sldId id="260" r:id="rId8"/>
    <p:sldId id="261" r:id="rId9"/>
    <p:sldId id="287" r:id="rId10"/>
    <p:sldId id="262" r:id="rId11"/>
    <p:sldId id="263" r:id="rId12"/>
    <p:sldId id="264" r:id="rId13"/>
    <p:sldId id="265" r:id="rId14"/>
    <p:sldId id="276" r:id="rId15"/>
    <p:sldId id="273" r:id="rId16"/>
    <p:sldId id="274" r:id="rId17"/>
  </p:sldIdLst>
  <p:sldSz cx="12192000" cy="6858000"/>
  <p:notesSz cx="6858000" cy="9144000"/>
  <p:defaultTextStyle>
    <a:defPPr>
      <a:defRPr lang="ru-RU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2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2" y="60"/>
      </p:cViewPr>
      <p:guideLst>
        <p:guide orient="horz" pos="2160"/>
        <p:guide pos="28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ru-RU" strike="noStrike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46D652B2-8C6E-419B-8E93-813F678ADC08}" type="datetimeFigureOut">
              <a:rPr lang="ru-RU" strike="noStrike" noProof="1" smtClean="0">
                <a:latin typeface="Calibri" panose="020F0502020204030204" pitchFamily="34" charset="0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2052" name="Образ слайда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Заметки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ru-RU" altLang="zh-CN"/>
              <a:t>Образец текста</a:t>
            </a:r>
            <a:endParaRPr lang="ru-RU" altLang="zh-CN"/>
          </a:p>
          <a:p>
            <a:pPr lvl="1" indent="0"/>
            <a:r>
              <a:rPr lang="ru-RU" altLang="zh-CN"/>
              <a:t>Второй уровень</a:t>
            </a:r>
            <a:endParaRPr lang="ru-RU" altLang="zh-CN"/>
          </a:p>
          <a:p>
            <a:pPr lvl="2" indent="0"/>
            <a:r>
              <a:rPr lang="ru-RU" altLang="zh-CN"/>
              <a:t>Третий уровень</a:t>
            </a:r>
            <a:endParaRPr lang="ru-RU" altLang="zh-CN"/>
          </a:p>
          <a:p>
            <a:pPr lvl="3" indent="0"/>
            <a:r>
              <a:rPr lang="ru-RU" altLang="zh-CN"/>
              <a:t>Четвертый уровень</a:t>
            </a:r>
            <a:endParaRPr lang="ru-RU" altLang="zh-CN"/>
          </a:p>
          <a:p>
            <a:pPr lvl="4" indent="0"/>
            <a:r>
              <a:rPr lang="ru-RU" altLang="zh-CN"/>
              <a:t>Пятый уровень</a:t>
            </a:r>
            <a:endParaRPr lang="ru-RU" altLang="zh-CN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ru-RU" strike="noStrike" noProof="1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C6C6DC3D-C717-495C-B489-C044A339A551}" type="slidenum">
              <a:rPr lang="ru-RU" strike="noStrike" noProof="1" smtClean="0">
                <a:latin typeface="Calibri" panose="020F0502020204030204" pitchFamily="34" charset="0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Заголовок 1"/>
          <p:cNvSpPr>
            <a:spLocks noGrp="1"/>
          </p:cNvSpPr>
          <p:nvPr>
            <p:ph type="ctrTitle"/>
          </p:nvPr>
        </p:nvSpPr>
        <p:spPr>
          <a:xfrm>
            <a:off x="914400" y="2449513"/>
            <a:ext cx="10363200" cy="1958975"/>
          </a:xfrm>
        </p:spPr>
        <p:txBody>
          <a:bodyPr wrap="square" lIns="91440" tIns="45720" rIns="91440" bIns="45720" anchor="b"/>
          <a:p>
            <a:pPr defTabSz="914400">
              <a:buNone/>
            </a:pPr>
            <a:r>
              <a:rPr lang="ru-RU" sz="4400" kern="1200" dirty="0">
                <a:latin typeface="Times New Roman" panose="02020603050405020304" charset="0"/>
                <a:ea typeface="+mj-ea"/>
                <a:cs typeface="+mj-cs"/>
              </a:rPr>
              <a:t>Разработка математической модели укрепляющей части ректификационной колонны</a:t>
            </a:r>
            <a:endParaRPr lang="ru-RU" sz="4400" kern="1200" dirty="0">
              <a:latin typeface="Times New Roman" panose="02020603050405020304" charset="0"/>
              <a:ea typeface="+mj-ea"/>
              <a:cs typeface="+mj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Изображение 3" descr="logo-leti-en-sin-20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0" y="447675"/>
            <a:ext cx="4122738" cy="82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7" name="Текстовое поле 5"/>
          <p:cNvSpPr txBox="1"/>
          <p:nvPr/>
        </p:nvSpPr>
        <p:spPr>
          <a:xfrm>
            <a:off x="9734550" y="403225"/>
            <a:ext cx="1957388" cy="92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en-US">
                <a:latin typeface="Plantagenet Cherokee" panose="02020602070100000000" charset="0"/>
              </a:rPr>
              <a:t>Department of Automation and Control Processes</a:t>
            </a:r>
            <a:endParaRPr lang="en-US" altLang="en-US">
              <a:latin typeface="Plantagenet Cherokee" panose="02020602070100000000" charset="0"/>
            </a:endParaRPr>
          </a:p>
        </p:txBody>
      </p:sp>
      <p:pic>
        <p:nvPicPr>
          <p:cNvPr id="3" name="Изображение 4" descr="AP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5" y="447675"/>
            <a:ext cx="860425" cy="831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Заголовок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pPr algn="ctr"/>
            <a:r>
              <a:rPr lang="ru-RU" altLang="en-US">
                <a:latin typeface="Times New Roman" panose="02020603050405020304" charset="0"/>
                <a:sym typeface="+mn-ea"/>
              </a:rPr>
              <a:t>Результаты моделирования нелинейной РММ</a:t>
            </a:r>
            <a:endParaRPr lang="ru-RU" alt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pic>
        <p:nvPicPr>
          <p:cNvPr id="28" name="Рисунок 28" descr="E:\Deals\Diplom\MM\RNTMT.jpg"/>
          <p:cNvPicPr>
            <a:picLocks noChangeAspect="1"/>
          </p:cNvPicPr>
          <p:nvPr>
            <p:ph sz="half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" r="7642"/>
          <a:stretch>
            <a:fillRect/>
          </a:stretch>
        </p:blipFill>
        <p:spPr bwMode="auto">
          <a:xfrm>
            <a:off x="80645" y="1616710"/>
            <a:ext cx="5939155" cy="438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Рисунок 29" descr="E:\Deals\Diplom\MM\RNTMG.jpg"/>
          <p:cNvPicPr>
            <a:picLocks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6" r="7531"/>
          <a:stretch>
            <a:fillRect/>
          </a:stretch>
        </p:blipFill>
        <p:spPr bwMode="auto">
          <a:xfrm>
            <a:off x="6172200" y="1616710"/>
            <a:ext cx="5937250" cy="4388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Заголовок 1"/>
          <p:cNvSpPr>
            <a:spLocks noGrp="1"/>
          </p:cNvSpPr>
          <p:nvPr>
            <p:ph type="title"/>
          </p:nvPr>
        </p:nvSpPr>
        <p:spPr>
          <a:xfrm>
            <a:off x="868998" y="309880"/>
            <a:ext cx="10453687" cy="1338263"/>
          </a:xfrm>
        </p:spPr>
        <p:txBody>
          <a:bodyPr lIns="91440" tIns="45720" rIns="91440" bIns="45720" anchor="ctr"/>
          <a:p>
            <a:pPr algn="ctr"/>
            <a:r>
              <a:rPr lang="ru-RU" altLang="en-US">
                <a:latin typeface="Times New Roman" panose="02020603050405020304" charset="0"/>
              </a:rPr>
              <a:t>Нелинейная </a:t>
            </a:r>
            <a:r>
              <a:rPr lang="ru-RU" altLang="en-US">
                <a:latin typeface="Times New Roman" panose="02020603050405020304" charset="0"/>
                <a:sym typeface="+mn-ea"/>
              </a:rPr>
              <a:t>взаимосвязанная РММ тепло- и  массообменных процессов в РК</a:t>
            </a:r>
            <a:r>
              <a:rPr lang="ru-RU" altLang="en-US">
                <a:latin typeface="Times New Roman" panose="02020603050405020304" charset="0"/>
              </a:rPr>
              <a:t> </a:t>
            </a:r>
            <a:endParaRPr lang="ru-RU" altLang="en-US">
              <a:latin typeface="Times New Roman" panose="0202060305040502030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graphicFrame>
        <p:nvGraphicFramePr>
          <p:cNvPr id="2" name="Замещающее содержимое 1"/>
          <p:cNvGraphicFramePr/>
          <p:nvPr>
            <p:ph idx="1"/>
          </p:nvPr>
        </p:nvGraphicFramePr>
        <p:xfrm>
          <a:off x="1731645" y="2159635"/>
          <a:ext cx="8728710" cy="253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0000615" imgH="2842260" progId="Equation.DSMT4">
                  <p:embed/>
                </p:oleObj>
              </mc:Choice>
              <mc:Fallback>
                <p:oleObj name="" r:id="rId1" imgW="10000615" imgH="2842260" progId="Equation.DSMT4">
                  <p:embed/>
                  <p:pic>
                    <p:nvPicPr>
                      <p:cNvPr id="0" name="Изображение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1645" y="2159635"/>
                        <a:ext cx="8728710" cy="2538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Заголовок 1"/>
          <p:cNvSpPr>
            <a:spLocks noGrp="1"/>
          </p:cNvSpPr>
          <p:nvPr>
            <p:ph type="title"/>
          </p:nvPr>
        </p:nvSpPr>
        <p:spPr>
          <a:xfrm>
            <a:off x="357505" y="249555"/>
            <a:ext cx="11609070" cy="1338580"/>
          </a:xfrm>
        </p:spPr>
        <p:txBody>
          <a:bodyPr lIns="91440" tIns="45720" rIns="91440" bIns="45720" anchor="ctr"/>
          <a:p>
            <a:pPr algn="ctr"/>
            <a:r>
              <a:rPr lang="ru-RU" altLang="en-US">
                <a:latin typeface="Times New Roman" panose="02020603050405020304" charset="0"/>
                <a:sym typeface="+mn-ea"/>
              </a:rPr>
              <a:t>Результаты моделирования взаимосвязанной РММ теплообменных процессов в РК</a:t>
            </a:r>
            <a:endParaRPr lang="ru-RU" alt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pic>
        <p:nvPicPr>
          <p:cNvPr id="33" name="Рисунок 33" descr="E:\Deals\Diplom\MM\RNTMMT.jpg"/>
          <p:cNvPicPr>
            <a:picLocks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6" r="7573"/>
          <a:stretch>
            <a:fillRect/>
          </a:stretch>
        </p:blipFill>
        <p:spPr bwMode="auto">
          <a:xfrm>
            <a:off x="664210" y="1588135"/>
            <a:ext cx="10864215" cy="4594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38125" y="262255"/>
            <a:ext cx="11715115" cy="1338580"/>
          </a:xfrm>
        </p:spPr>
        <p:txBody>
          <a:bodyPr/>
          <a:p>
            <a:pPr algn="ctr"/>
            <a:r>
              <a:rPr lang="ru-RU" altLang="en-US">
                <a:latin typeface="Times New Roman" panose="02020603050405020304" charset="0"/>
                <a:sym typeface="+mn-ea"/>
              </a:rPr>
              <a:t>Результаты моделирования взаимосвязанной РММ массообменных процессов в РК</a:t>
            </a:r>
            <a:endParaRPr lang="ru-RU" altLang="en-US"/>
          </a:p>
        </p:txBody>
      </p:sp>
      <p:sp>
        <p:nvSpPr>
          <p:cNvPr id="8" name="Замещающий 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pic>
        <p:nvPicPr>
          <p:cNvPr id="34" name="Рисунок 34" descr="C:\Users\user\AppData\Local\Microsoft\Windows\INetCache\Content.Word\RNTMMG1.jpg"/>
          <p:cNvPicPr>
            <a:picLocks noChangeAspect="1"/>
          </p:cNvPicPr>
          <p:nvPr>
            <p:ph sz="half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1" r="7186"/>
          <a:stretch>
            <a:fillRect/>
          </a:stretch>
        </p:blipFill>
        <p:spPr bwMode="auto">
          <a:xfrm>
            <a:off x="127635" y="1901190"/>
            <a:ext cx="6149340" cy="369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Рисунок 35" descr="C:\Users\user\AppData\Local\Microsoft\Windows\INetCache\Content.Word\RNTMMG2.jpg"/>
          <p:cNvPicPr>
            <a:picLocks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" r="7186"/>
          <a:stretch>
            <a:fillRect/>
          </a:stretch>
        </p:blipFill>
        <p:spPr bwMode="auto">
          <a:xfrm>
            <a:off x="6351270" y="1901190"/>
            <a:ext cx="5730240" cy="369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>
          <a:xfrm>
            <a:off x="868998" y="270510"/>
            <a:ext cx="10453687" cy="1338263"/>
          </a:xfrm>
        </p:spPr>
        <p:txBody>
          <a:bodyPr lIns="91440" tIns="45720" rIns="91440" bIns="45720" anchor="ctr"/>
          <a:p>
            <a:pPr algn="ctr"/>
            <a:r>
              <a:rPr lang="ru-RU" altLang="en-US">
                <a:latin typeface="Times New Roman" panose="02020603050405020304" charset="0"/>
              </a:rPr>
              <a:t>Выводы по проведённой работе</a:t>
            </a:r>
            <a:endParaRPr lang="en-US" altLang="ru-RU">
              <a:latin typeface="Times New Roman" panose="0202060305040502030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740410" y="1833245"/>
            <a:ext cx="1085723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2400">
                <a:latin typeface="Times New Roman" panose="02020603050405020304" charset="0"/>
              </a:rPr>
              <a:t>	Проведено исследование взаимосвязанных тепломассообменных процессов регенерации абсорбента с помощью разработанной разностной математической модели, реализованной на основе конечномерных методов.</a:t>
            </a:r>
            <a:endParaRPr lang="ru-RU" altLang="en-US" sz="2400">
              <a:latin typeface="Times New Roman" panose="02020603050405020304" charset="0"/>
            </a:endParaRPr>
          </a:p>
          <a:p>
            <a:endParaRPr lang="ru-RU" altLang="en-US" sz="2400">
              <a:latin typeface="Times New Roman" panose="02020603050405020304" charset="0"/>
            </a:endParaRPr>
          </a:p>
          <a:p>
            <a:r>
              <a:rPr lang="ru-RU" altLang="en-US" sz="2400">
                <a:latin typeface="Times New Roman" panose="02020603050405020304" charset="0"/>
              </a:rPr>
              <a:t>	По результатам исследования выполнен сравнительный анализ линейной и нелинейной математических моделей, который показал, что разностные модели могут применяться вместо непрерывно-дискретных для описания данного класса технологических процессов.</a:t>
            </a:r>
            <a:endParaRPr lang="ru-RU" altLang="en-US" sz="24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Заголовок 1"/>
          <p:cNvSpPr>
            <a:spLocks noGrp="1"/>
          </p:cNvSpPr>
          <p:nvPr>
            <p:ph type="title"/>
          </p:nvPr>
        </p:nvSpPr>
        <p:spPr>
          <a:xfrm>
            <a:off x="3533775" y="2813050"/>
            <a:ext cx="5124450" cy="1231900"/>
          </a:xfrm>
        </p:spPr>
        <p:txBody>
          <a:bodyPr lIns="91440" tIns="45720" rIns="91440" bIns="45720" anchor="ctr"/>
          <a:p>
            <a:r>
              <a:rPr lang="ru-RU" altLang="en-US">
                <a:latin typeface="Times New Roman" panose="02020603050405020304" charset="0"/>
              </a:rPr>
              <a:t>Спасибо за внимание</a:t>
            </a:r>
            <a:r>
              <a:rPr lang="en-US" altLang="en-US">
                <a:latin typeface="Times New Roman" panose="02020603050405020304" charset="0"/>
              </a:rPr>
              <a:t>!</a:t>
            </a:r>
            <a:endParaRPr lang="en-US" altLang="en-US">
              <a:latin typeface="Times New Roman" panose="0202060305040502030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Заголовок 1"/>
          <p:cNvSpPr>
            <a:spLocks noGrp="1"/>
          </p:cNvSpPr>
          <p:nvPr>
            <p:ph type="title"/>
          </p:nvPr>
        </p:nvSpPr>
        <p:spPr>
          <a:xfrm>
            <a:off x="879475" y="0"/>
            <a:ext cx="5351463" cy="1338263"/>
          </a:xfrm>
        </p:spPr>
        <p:txBody>
          <a:bodyPr lIns="91440" tIns="45720" rIns="91440" bIns="45720" anchor="ctr"/>
          <a:p>
            <a:pPr algn="ctr"/>
            <a:r>
              <a:rPr lang="ru-RU" altLang="en-US">
                <a:latin typeface="Times New Roman" panose="02020603050405020304" charset="0"/>
              </a:rPr>
              <a:t>Объект исследования</a:t>
            </a:r>
            <a:endParaRPr lang="ru-RU" altLang="en-US">
              <a:latin typeface="Times New Roman" panose="02020603050405020304" charset="0"/>
            </a:endParaRPr>
          </a:p>
        </p:txBody>
      </p:sp>
      <p:pic>
        <p:nvPicPr>
          <p:cNvPr id="4098" name="Рисунок 9" descr="C:\Users\user\Desktop\1.png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961188" y="-1587"/>
            <a:ext cx="5246687" cy="6861175"/>
          </a:xfrm>
        </p:spPr>
      </p:pic>
      <p:sp>
        <p:nvSpPr>
          <p:cNvPr id="4099" name="Текстовое поле 5"/>
          <p:cNvSpPr txBox="1"/>
          <p:nvPr/>
        </p:nvSpPr>
        <p:spPr>
          <a:xfrm>
            <a:off x="234950" y="1338263"/>
            <a:ext cx="6578600" cy="3414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ru-RU" altLang="en-US" sz="2400">
                <a:latin typeface="Times New Roman" panose="02020603050405020304" charset="0"/>
              </a:rPr>
              <a:t>Приняты следующие допущения:</a:t>
            </a:r>
            <a:endParaRPr lang="ru-RU" altLang="en-US" sz="2400">
              <a:latin typeface="Times New Roman" panose="02020603050405020304" charset="0"/>
            </a:endParaRPr>
          </a:p>
          <a:p>
            <a:pPr eaLnBrk="0" hangingPunct="0"/>
            <a:r>
              <a:rPr lang="ru-RU" altLang="en-US" sz="2400">
                <a:latin typeface="Times New Roman" panose="02020603050405020304" charset="0"/>
              </a:rPr>
              <a:t>1. Теплоемкость стенок аппарата считается малой по сравнению с теплоемкостью теплоносителей. Это исключает накопление тепла в насадках и стенках РК.</a:t>
            </a:r>
            <a:endParaRPr lang="ru-RU" altLang="en-US" sz="2400">
              <a:latin typeface="Times New Roman" panose="02020603050405020304" charset="0"/>
            </a:endParaRPr>
          </a:p>
          <a:p>
            <a:pPr eaLnBrk="0" hangingPunct="0"/>
            <a:r>
              <a:rPr lang="ru-RU" altLang="en-US" sz="2400">
                <a:latin typeface="Times New Roman" panose="02020603050405020304" charset="0"/>
              </a:rPr>
              <a:t>2. Тепловой поток через стенку устанавливается мгновенно при изменении температур движущихся противотоком фаз.</a:t>
            </a:r>
            <a:endParaRPr lang="ru-RU" altLang="en-US" sz="2400">
              <a:latin typeface="Times New Roman" panose="02020603050405020304" charset="0"/>
            </a:endParaRPr>
          </a:p>
          <a:p>
            <a:pPr eaLnBrk="0" hangingPunct="0"/>
            <a:r>
              <a:rPr lang="ru-RU" altLang="en-US" sz="2400">
                <a:latin typeface="Times New Roman" panose="02020603050405020304" charset="0"/>
              </a:rPr>
              <a:t>3. Скорость пара      зависит от температуры      .</a:t>
            </a:r>
            <a:endParaRPr lang="ru-RU" altLang="en-US" sz="2400">
              <a:latin typeface="Times New Roman" panose="02020603050405020304" charset="0"/>
            </a:endParaRPr>
          </a:p>
        </p:txBody>
      </p:sp>
      <p:graphicFrame>
        <p:nvGraphicFramePr>
          <p:cNvPr id="4100" name="Замещающее содержимое 6"/>
          <p:cNvGraphicFramePr>
            <a:graphicFrameLocks noGrp="1"/>
          </p:cNvGraphicFramePr>
          <p:nvPr>
            <p:ph sz="half" idx="2"/>
          </p:nvPr>
        </p:nvGraphicFramePr>
        <p:xfrm>
          <a:off x="2490788" y="4300538"/>
          <a:ext cx="4492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420370" imgH="387985" progId="Equation.DSMT4">
                  <p:embed/>
                </p:oleObj>
              </mc:Choice>
              <mc:Fallback>
                <p:oleObj name="" r:id="rId2" imgW="420370" imgH="387985" progId="Equation.DSMT4">
                  <p:embed/>
                  <p:pic>
                    <p:nvPicPr>
                      <p:cNvPr id="0" name="Изображение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4300538"/>
                        <a:ext cx="449262" cy="4206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Объект 9"/>
          <p:cNvGraphicFramePr/>
          <p:nvPr/>
        </p:nvGraphicFramePr>
        <p:xfrm>
          <a:off x="6051550" y="4210050"/>
          <a:ext cx="4667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4" imgW="344170" imgH="347345" progId="Equation.DSMT4">
                  <p:embed/>
                </p:oleObj>
              </mc:Choice>
              <mc:Fallback>
                <p:oleObj name="" r:id="rId4" imgW="344170" imgH="347345" progId="Equation.DSMT4">
                  <p:embed/>
                  <p:pic>
                    <p:nvPicPr>
                      <p:cNvPr id="0" name="Изображение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51550" y="4210050"/>
                        <a:ext cx="466725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Замещающий 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Заголовок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pPr algn="ctr"/>
            <a:r>
              <a:rPr lang="ru-RU" altLang="ru-RU">
                <a:latin typeface="Times New Roman" panose="02020603050405020304" charset="0"/>
              </a:rPr>
              <a:t>Математическая модель отгонной части РК</a:t>
            </a:r>
            <a:endParaRPr lang="ru-RU" altLang="ru-RU">
              <a:latin typeface="Times New Roman" panose="0202060305040502030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pic>
        <p:nvPicPr>
          <p:cNvPr id="2" name="Замещающее содержимое -21474826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92245" y="1164590"/>
            <a:ext cx="3874770" cy="25838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Текстовое поле 99"/>
          <p:cNvSpPr txBox="1"/>
          <p:nvPr/>
        </p:nvSpPr>
        <p:spPr>
          <a:xfrm>
            <a:off x="1045210" y="3841115"/>
            <a:ext cx="5149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где </a:t>
            </a:r>
            <a:endParaRPr lang="ru-RU" altLang="en-US"/>
          </a:p>
        </p:txBody>
      </p:sp>
      <p:pic>
        <p:nvPicPr>
          <p:cNvPr id="3" name="Изображение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85290" y="3617595"/>
            <a:ext cx="1777365" cy="5918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Текстовое поле 100"/>
          <p:cNvSpPr txBox="1"/>
          <p:nvPr/>
        </p:nvSpPr>
        <p:spPr>
          <a:xfrm>
            <a:off x="1045210" y="3841115"/>
            <a:ext cx="1109472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		         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– скорость потока газа, м/с; </a:t>
            </a:r>
            <a:r>
              <a:rPr i="1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ж – скорость потока жидкости (абсорбента), м/с; </a:t>
            </a:r>
            <a:r>
              <a:rPr>
                <a:latin typeface="Symbol" panose="05050102010706020507" charset="0"/>
                <a:cs typeface="Symbol" panose="05050102010706020507" charset="0"/>
              </a:rPr>
              <a:t>q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п – температура пара, </a:t>
            </a:r>
            <a:r>
              <a:rPr>
                <a:latin typeface="Symbol" panose="05050102010706020507" charset="0"/>
                <a:cs typeface="Symbol" panose="05050102010706020507" charset="0"/>
              </a:rPr>
              <a:t>°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C; </a:t>
            </a:r>
            <a:r>
              <a:rPr>
                <a:latin typeface="Symbol" panose="05050102010706020507" charset="0"/>
                <a:cs typeface="Symbol" panose="05050102010706020507" charset="0"/>
              </a:rPr>
              <a:t>q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0 – нормальная температура 273 К; </a:t>
            </a:r>
            <a:r>
              <a:rPr i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– диаметр основания колонны, м; </a:t>
            </a:r>
            <a:r>
              <a:rPr i="1">
                <a:latin typeface="Times New Roman" panose="02020603050405020304" charset="0"/>
                <a:cs typeface="Times New Roman" panose="02020603050405020304" charset="0"/>
              </a:rPr>
              <a:t>Vm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– объем моля идеального газа при нормальных условиях, м3; </a:t>
            </a:r>
            <a:r>
              <a:rPr i="1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0 − нормальное давление, Па; </a:t>
            </a:r>
            <a:r>
              <a:rPr i="1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р − рабочее давление, Па; </a:t>
            </a:r>
            <a:r>
              <a:rPr i="1">
                <a:latin typeface="Times New Roman" panose="02020603050405020304" charset="0"/>
                <a:cs typeface="Times New Roman" panose="02020603050405020304" charset="0"/>
              </a:rPr>
              <a:t>Ḡ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п – расход пара, кмоль/с; </a:t>
            </a:r>
            <a:r>
              <a:rPr i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– время, c; </a:t>
            </a:r>
            <a:r>
              <a:rPr i="1"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– пространственная переменная; </a:t>
            </a:r>
            <a:r>
              <a:rPr i="1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>
                <a:latin typeface="Symbol" panose="05050102010706020507" charset="0"/>
                <a:cs typeface="Symbol" panose="05050102010706020507" charset="0"/>
              </a:rPr>
              <a:t>q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п,</a:t>
            </a:r>
            <a:r>
              <a:rPr i="1">
                <a:latin typeface="Times New Roman" panose="02020603050405020304" charset="0"/>
                <a:cs typeface="Times New Roman" panose="02020603050405020304" charset="0"/>
              </a:rPr>
              <a:t> R</a:t>
            </a:r>
            <a:r>
              <a:rPr>
                <a:latin typeface="Symbol" panose="05050102010706020507" charset="0"/>
                <a:cs typeface="Symbol" panose="05050102010706020507" charset="0"/>
              </a:rPr>
              <a:t>q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ж</a:t>
            </a:r>
            <a:r>
              <a:rPr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– физико-технологические коэффициенты, зависящие от физико-химического состояния фаз и геометрии аппарата.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Заголовок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pPr algn="ctr"/>
            <a:r>
              <a:rPr lang="ru-RU" altLang="en-US">
                <a:latin typeface="Times New Roman" panose="02020603050405020304" charset="0"/>
              </a:rPr>
              <a:t>Актуальность, цели и задачи</a:t>
            </a:r>
            <a:endParaRPr lang="ru-RU" altLang="en-US">
              <a:latin typeface="Times New Roman" panose="02020603050405020304" charset="0"/>
            </a:endParaRPr>
          </a:p>
        </p:txBody>
      </p:sp>
      <p:sp>
        <p:nvSpPr>
          <p:cNvPr id="5122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192088" y="1155700"/>
            <a:ext cx="11888787" cy="5045075"/>
          </a:xfrm>
        </p:spPr>
        <p:txBody>
          <a:bodyPr lIns="91440" tIns="45720" rIns="91440" bIns="45720" anchor="t"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</a:rPr>
              <a:t>	Цель работы – сравнить и дать оценку методам </a:t>
            </a:r>
            <a:endParaRPr lang="ru-RU" altLang="en-US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</a:rPr>
              <a:t>применяемых для моделирования тепломассообменных</a:t>
            </a:r>
            <a:endParaRPr lang="ru-RU" altLang="en-US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</a:rPr>
              <a:t>процессов, разработать программное средство для </a:t>
            </a:r>
            <a:endParaRPr lang="ru-RU" altLang="en-US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</a:rPr>
              <a:t>моделирования технологического процессов, описываемых </a:t>
            </a:r>
            <a:endParaRPr lang="ru-RU" altLang="en-US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</a:rPr>
              <a:t>дифференциальными уравнениями в частных производных</a:t>
            </a:r>
            <a:endParaRPr lang="ru-RU" altLang="en-US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</a:rPr>
              <a:t>первого порядка, разработать математическую модель </a:t>
            </a:r>
            <a:endParaRPr lang="ru-RU" altLang="en-US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</a:rPr>
              <a:t>полной ректификационной колонны.</a:t>
            </a:r>
            <a:endParaRPr lang="ru-RU" altLang="en-US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</a:rPr>
              <a:t>	Для достижения поставленных целей решаются следующие задачи:</a:t>
            </a:r>
            <a:endParaRPr lang="ru-RU" altLang="en-US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</a:rPr>
              <a:t>	– разработка разностных математических моделей, отображающих реальные тепловые и массообменные процессы протекающие в полной ректификационной колонне (РК);</a:t>
            </a:r>
            <a:endParaRPr lang="ru-RU" altLang="en-US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</a:rPr>
              <a:t>	– разработка алгоритма на языках программирования С/С++;</a:t>
            </a:r>
            <a:endParaRPr lang="ru-RU" altLang="en-US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</a:rPr>
              <a:t>	– сравнительный анализ методов моделирования тепломассообменных процессов с использования программного средства MATLAB/Simulink и разработанного программного средства.</a:t>
            </a:r>
            <a:endParaRPr lang="ru-RU" altLang="en-US" sz="2000">
              <a:latin typeface="Times New Roman" panose="02020603050405020304" charset="0"/>
            </a:endParaRPr>
          </a:p>
        </p:txBody>
      </p:sp>
      <p:pic>
        <p:nvPicPr>
          <p:cNvPr id="5123" name="Изображение 6" descr="twin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1038" y="1155700"/>
            <a:ext cx="5049837" cy="2508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Заголовок 1"/>
          <p:cNvSpPr>
            <a:spLocks noGrp="1"/>
          </p:cNvSpPr>
          <p:nvPr>
            <p:ph type="title"/>
          </p:nvPr>
        </p:nvSpPr>
        <p:spPr>
          <a:xfrm>
            <a:off x="879475" y="0"/>
            <a:ext cx="7343775" cy="2438400"/>
          </a:xfrm>
        </p:spPr>
        <p:txBody>
          <a:bodyPr lIns="91440" tIns="45720" rIns="91440" bIns="45720" anchor="ctr"/>
          <a:p>
            <a:pPr algn="ctr"/>
            <a:r>
              <a:rPr lang="ru-RU" altLang="en-US">
                <a:latin typeface="Times New Roman" panose="02020603050405020304" charset="0"/>
              </a:rPr>
              <a:t>Обзор математических инструментов и методов численного интегрирования</a:t>
            </a:r>
            <a:endParaRPr lang="ru-RU" altLang="en-US">
              <a:latin typeface="Times New Roman" panose="02020603050405020304" charset="0"/>
            </a:endParaRPr>
          </a:p>
        </p:txBody>
      </p:sp>
      <p:pic>
        <p:nvPicPr>
          <p:cNvPr id="6146" name="Изображение 6" descr="img-VYzt7s"/>
          <p:cNvPicPr>
            <a:picLocks noChangeAspect="1"/>
          </p:cNvPicPr>
          <p:nvPr/>
        </p:nvPicPr>
        <p:blipFill>
          <a:blip r:embed="rId1"/>
          <a:srcRect l="9650" t="9436" r="9937" b="9906"/>
          <a:stretch>
            <a:fillRect/>
          </a:stretch>
        </p:blipFill>
        <p:spPr>
          <a:xfrm>
            <a:off x="6262688" y="3744913"/>
            <a:ext cx="5924550" cy="3081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Изображение 7" descr="Dqfb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825" y="0"/>
            <a:ext cx="3427413" cy="3590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Изображение 8" descr="droplet_breakup2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3" y="2438400"/>
            <a:ext cx="5849937" cy="4387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Заголовок 1"/>
          <p:cNvSpPr>
            <a:spLocks noGrp="1"/>
          </p:cNvSpPr>
          <p:nvPr>
            <p:ph type="title"/>
          </p:nvPr>
        </p:nvSpPr>
        <p:spPr>
          <a:xfrm>
            <a:off x="868998" y="501015"/>
            <a:ext cx="10453687" cy="1338263"/>
          </a:xfrm>
        </p:spPr>
        <p:txBody>
          <a:bodyPr lIns="91440" tIns="45720" rIns="91440" bIns="45720" anchor="ctr"/>
          <a:p>
            <a:pPr algn="ctr"/>
            <a:r>
              <a:rPr lang="ru-RU" altLang="en-US">
                <a:latin typeface="Times New Roman" panose="02020603050405020304" charset="0"/>
              </a:rPr>
              <a:t>Линейная разностная теплообменная математическая модель (РММ)</a:t>
            </a:r>
            <a:endParaRPr lang="ru-RU" altLang="en-US">
              <a:latin typeface="Times New Roman" panose="0202060305040502030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pic>
        <p:nvPicPr>
          <p:cNvPr id="2" name="Замещающее содержимое -214748262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806700" y="2429510"/>
            <a:ext cx="6873240" cy="15932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Текстовое поле 100"/>
          <p:cNvSpPr txBox="1"/>
          <p:nvPr/>
        </p:nvSpPr>
        <p:spPr>
          <a:xfrm>
            <a:off x="1622425" y="4396740"/>
            <a:ext cx="27800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где </a:t>
            </a:r>
            <a:r>
              <a:rPr>
                <a:latin typeface="Symbol" panose="05050102010706020507" charset="0"/>
                <a:cs typeface="Symbol" panose="05050102010706020507" charset="0"/>
              </a:rPr>
              <a:t>g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1 = (</a:t>
            </a:r>
            <a:r>
              <a:rPr i="1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>
                <a:latin typeface="Symbol" panose="05050102010706020507" charset="0"/>
                <a:cs typeface="Symbol" panose="05050102010706020507" charset="0"/>
              </a:rPr>
              <a:t>t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)/</a:t>
            </a:r>
            <a:r>
              <a:rPr i="1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>
                <a:latin typeface="Symbol" panose="05050102010706020507" charset="0"/>
                <a:cs typeface="Symbol" panose="05050102010706020507" charset="0"/>
              </a:rPr>
              <a:t>g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2 = (</a:t>
            </a:r>
            <a:r>
              <a:rPr i="1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>
                <a:latin typeface="Symbol" panose="05050102010706020507" charset="0"/>
                <a:cs typeface="Symbol" panose="05050102010706020507" charset="0"/>
              </a:rPr>
              <a:t>t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)/</a:t>
            </a:r>
            <a:r>
              <a:rPr i="1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 </a:t>
            </a:r>
            <a:endParaRPr lang="ru-RU" altLang="en-US"/>
          </a:p>
        </p:txBody>
      </p:sp>
      <p:pic>
        <p:nvPicPr>
          <p:cNvPr id="3" name="Изображение 2"/>
          <p:cNvPicPr/>
          <p:nvPr/>
        </p:nvPicPr>
        <p:blipFill>
          <a:blip r:embed="rId2"/>
          <a:stretch>
            <a:fillRect/>
          </a:stretch>
        </p:blipFill>
        <p:spPr>
          <a:xfrm>
            <a:off x="4208780" y="4363720"/>
            <a:ext cx="414020" cy="433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Текстовое поле 101"/>
          <p:cNvSpPr txBox="1"/>
          <p:nvPr/>
        </p:nvSpPr>
        <p:spPr>
          <a:xfrm>
            <a:off x="4622800" y="4396105"/>
            <a:ext cx="29464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 – температура пара,   </a:t>
            </a:r>
            <a:endParaRPr lang="ru-RU" altLang="en-US"/>
          </a:p>
        </p:txBody>
      </p:sp>
      <p:pic>
        <p:nvPicPr>
          <p:cNvPr id="4" name="Изображение 3"/>
          <p:cNvPicPr/>
          <p:nvPr/>
        </p:nvPicPr>
        <p:blipFill>
          <a:blip r:embed="rId3"/>
          <a:stretch>
            <a:fillRect/>
          </a:stretch>
        </p:blipFill>
        <p:spPr>
          <a:xfrm>
            <a:off x="6806565" y="4363720"/>
            <a:ext cx="414020" cy="3994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Текстовое поле 102"/>
          <p:cNvSpPr txBox="1"/>
          <p:nvPr/>
        </p:nvSpPr>
        <p:spPr>
          <a:xfrm>
            <a:off x="7220585" y="4363720"/>
            <a:ext cx="27800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 – температура жидкости.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Заголовок 1"/>
          <p:cNvSpPr>
            <a:spLocks noGrp="1"/>
          </p:cNvSpPr>
          <p:nvPr>
            <p:ph type="title"/>
          </p:nvPr>
        </p:nvSpPr>
        <p:spPr>
          <a:xfrm>
            <a:off x="880428" y="167005"/>
            <a:ext cx="10453687" cy="1338263"/>
          </a:xfrm>
        </p:spPr>
        <p:txBody>
          <a:bodyPr lIns="91440" tIns="45720" rIns="91440" bIns="45720" anchor="ctr"/>
          <a:p>
            <a:pPr algn="ctr"/>
            <a:r>
              <a:rPr lang="ru-RU" altLang="en-US">
                <a:latin typeface="Times New Roman" panose="02020603050405020304" charset="0"/>
              </a:rPr>
              <a:t>Результаты моделирования линеризованной РММ</a:t>
            </a:r>
            <a:endParaRPr lang="ru-RU" altLang="en-US">
              <a:latin typeface="Times New Roman" panose="0202060305040502030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pic>
        <p:nvPicPr>
          <p:cNvPr id="23" name="Рисунок 23" descr="E:\Deals\Diplom\MM\4part-master\Qt\Graphs0\16.05.2018_21-34-57.png"/>
          <p:cNvPicPr>
            <a:picLocks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" y="1786255"/>
            <a:ext cx="5803900" cy="3977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Рисунок 24" descr="E:\Deals\Diplom\MM\4part-master\Qt\Graphs0\16.05.2018_21-36-36.png"/>
          <p:cNvPicPr>
            <a:picLocks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615" y="1786255"/>
            <a:ext cx="5803900" cy="397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овое поле 1"/>
          <p:cNvSpPr txBox="1"/>
          <p:nvPr/>
        </p:nvSpPr>
        <p:spPr>
          <a:xfrm>
            <a:off x="1823720" y="5763260"/>
            <a:ext cx="830707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ru-RU" altLang="en-US" sz="2000">
                <a:latin typeface="Times New Roman" panose="02020603050405020304" charset="0"/>
              </a:rPr>
              <a:t>Результат моделирования линеризованной модели в разработаном программном модуле</a:t>
            </a:r>
            <a:endParaRPr lang="ru-RU" altLang="en-US" sz="20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pic>
        <p:nvPicPr>
          <p:cNvPr id="25" name="Рисунок 25" descr="E:\Deals\Diplom\MM\RLTM.jpg"/>
          <p:cNvPicPr>
            <a:picLocks noChangeAspect="1"/>
          </p:cNvPicPr>
          <p:nvPr>
            <p:ph sz="half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" t="3409" r="7206"/>
          <a:stretch>
            <a:fillRect/>
          </a:stretch>
        </p:blipFill>
        <p:spPr bwMode="auto">
          <a:xfrm>
            <a:off x="41275" y="1616710"/>
            <a:ext cx="5977890" cy="401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Рисунок 26" descr="E:\Deals\Diplom\MM\RLTMG.jpg"/>
          <p:cNvPicPr>
            <a:picLocks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5" t="3787" r="7729"/>
          <a:stretch>
            <a:fillRect/>
          </a:stretch>
        </p:blipFill>
        <p:spPr bwMode="auto">
          <a:xfrm>
            <a:off x="6172200" y="1617345"/>
            <a:ext cx="5979160" cy="40176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1942465" y="412115"/>
            <a:ext cx="83070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ru-RU" altLang="en-US" sz="2400">
                <a:latin typeface="Times New Roman" panose="02020603050405020304" charset="0"/>
              </a:rPr>
              <a:t>Результат моделирования непрерывно-дискретной модели в </a:t>
            </a:r>
            <a:r>
              <a:rPr lang="en-US" altLang="en-US" sz="2400">
                <a:latin typeface="Times New Roman" panose="02020603050405020304" charset="0"/>
              </a:rPr>
              <a:t>Matlab/Simulink</a:t>
            </a:r>
            <a:endParaRPr lang="en-US" altLang="en-US" sz="24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Заголовок 1"/>
          <p:cNvSpPr>
            <a:spLocks noGrp="1"/>
          </p:cNvSpPr>
          <p:nvPr>
            <p:ph type="title"/>
          </p:nvPr>
        </p:nvSpPr>
        <p:spPr>
          <a:xfrm>
            <a:off x="877888" y="274320"/>
            <a:ext cx="10453687" cy="1338263"/>
          </a:xfrm>
        </p:spPr>
        <p:txBody>
          <a:bodyPr lIns="91440" tIns="45720" rIns="91440" bIns="45720" anchor="ctr"/>
          <a:p>
            <a:pPr algn="ctr"/>
            <a:r>
              <a:rPr lang="ru-RU" altLang="en-US">
                <a:latin typeface="Times New Roman" panose="02020603050405020304" charset="0"/>
                <a:sym typeface="+mn-ea"/>
              </a:rPr>
              <a:t>Нелинейная РММ теплообменных процессов в РК </a:t>
            </a:r>
            <a:endParaRPr lang="ru-RU" alt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graphicFrame>
        <p:nvGraphicFramePr>
          <p:cNvPr id="2" name="Замещающее содержимое -2147482615"/>
          <p:cNvGraphicFramePr>
            <a:graphicFrameLocks noChangeAspect="1"/>
          </p:cNvGraphicFramePr>
          <p:nvPr>
            <p:ph idx="1"/>
          </p:nvPr>
        </p:nvGraphicFramePr>
        <p:xfrm>
          <a:off x="1479550" y="2059940"/>
          <a:ext cx="1003744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276600" imgH="444500" progId="Equation.DSMT4">
                  <p:embed/>
                </p:oleObj>
              </mc:Choice>
              <mc:Fallback>
                <p:oleObj name="" r:id="rId1" imgW="3276600" imgH="444500" progId="Equation.DSMT4">
                  <p:embed/>
                  <p:pic>
                    <p:nvPicPr>
                      <p:cNvPr id="0" name="Изображение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9550" y="2059940"/>
                        <a:ext cx="10037445" cy="1362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Текстовое поле 102"/>
          <p:cNvSpPr txBox="1"/>
          <p:nvPr/>
        </p:nvSpPr>
        <p:spPr>
          <a:xfrm>
            <a:off x="1479550" y="3761740"/>
            <a:ext cx="133731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>
                <a:latin typeface="Symbol" panose="05050102010706020507" charset="0"/>
                <a:cs typeface="Symbol" panose="05050102010706020507" charset="0"/>
              </a:rPr>
              <a:t>g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= (</a:t>
            </a:r>
            <a:r>
              <a:rPr i="1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>
                <a:latin typeface="Symbol" panose="05050102010706020507" charset="0"/>
                <a:cs typeface="Symbol" panose="05050102010706020507" charset="0"/>
              </a:rPr>
              <a:t>q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0)/</a:t>
            </a:r>
            <a:r>
              <a:rPr i="1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 </a:t>
            </a:r>
            <a:endParaRPr lang="ru-RU" altLang="en-US"/>
          </a:p>
        </p:txBody>
      </p:sp>
      <p:pic>
        <p:nvPicPr>
          <p:cNvPr id="3" name="Изображение 2"/>
          <p:cNvPicPr/>
          <p:nvPr/>
        </p:nvPicPr>
        <p:blipFill>
          <a:blip r:embed="rId3"/>
          <a:stretch>
            <a:fillRect/>
          </a:stretch>
        </p:blipFill>
        <p:spPr>
          <a:xfrm>
            <a:off x="2816860" y="3761740"/>
            <a:ext cx="1250315" cy="368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" name="Текстовое поле 103"/>
          <p:cNvSpPr txBox="1"/>
          <p:nvPr/>
        </p:nvSpPr>
        <p:spPr>
          <a:xfrm>
            <a:off x="4200525" y="3761740"/>
            <a:ext cx="13030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>
                <a:latin typeface="Symbol" panose="05050102010706020507" charset="0"/>
                <a:cs typeface="Symbol" panose="05050102010706020507" charset="0"/>
              </a:rPr>
              <a:t>g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2 = (</a:t>
            </a:r>
            <a:r>
              <a:rPr i="1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>
                <a:latin typeface="Symbol" panose="05050102010706020507" charset="0"/>
                <a:cs typeface="Symbol" panose="05050102010706020507" charset="0"/>
              </a:rPr>
              <a:t>t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)/</a:t>
            </a:r>
            <a:r>
              <a:rPr i="1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3041</Words>
  <Application>WPS Presentation</Application>
  <PresentationFormat>Широкоэкранный</PresentationFormat>
  <Paragraphs>99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Times New Roman</vt:lpstr>
      <vt:lpstr>Symbol</vt:lpstr>
      <vt:lpstr>Microsoft YaHei</vt:lpstr>
      <vt:lpstr/>
      <vt:lpstr>Arial Unicode MS</vt:lpstr>
      <vt:lpstr>Calibri Light</vt:lpstr>
      <vt:lpstr>Plantagenet Cherokee</vt:lpstr>
      <vt:lpstr>Courier10 BT</vt:lpstr>
      <vt:lpstr>Default Design</vt:lpstr>
      <vt:lpstr>Equation.DSMT4</vt:lpstr>
      <vt:lpstr>Equation.DSMT4</vt:lpstr>
      <vt:lpstr>Equation.DSMT4</vt:lpstr>
      <vt:lpstr>Equation.DSMT4</vt:lpstr>
      <vt:lpstr>Исследование взаимосвязанных тепло- и массообменных процессов в ректификационной колонне</vt:lpstr>
      <vt:lpstr>Объект исследования</vt:lpstr>
      <vt:lpstr>Математическая модель отгонной части РК</vt:lpstr>
      <vt:lpstr>Актуальность, цели и задачи</vt:lpstr>
      <vt:lpstr>Обзор математических инструментов и методов численного интегрирования</vt:lpstr>
      <vt:lpstr>Линейная разностная теплообменная математическая модель (РММ)</vt:lpstr>
      <vt:lpstr>Результаты моделирования линеризованной РММ</vt:lpstr>
      <vt:lpstr>PowerPoint 演示文稿</vt:lpstr>
      <vt:lpstr>Нелинейная РММ теплообменных процессов в РК </vt:lpstr>
      <vt:lpstr>Результаты моделирования нелинейной РММ</vt:lpstr>
      <vt:lpstr>Нелинейная взаимосвязанная РММ тепло- и  массообменных процессов в РК </vt:lpstr>
      <vt:lpstr>Результаты моделирования взаимосвязанной РММ теплообменных процессов в РК</vt:lpstr>
      <vt:lpstr>Результаты моделирования взаимосвязанной РММ массообменных процессов в РК</vt:lpstr>
      <vt:lpstr>Выводы по проведённой работе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Rivares</dc:creator>
  <cp:lastModifiedBy>user</cp:lastModifiedBy>
  <cp:revision>65</cp:revision>
  <dcterms:created xsi:type="dcterms:W3CDTF">2016-02-26T07:29:00Z</dcterms:created>
  <dcterms:modified xsi:type="dcterms:W3CDTF">2019-01-21T20:12:28Z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1049-10.2.0.7587</vt:lpwstr>
  </property>
</Properties>
</file>