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6" r:id="rId4"/>
    <p:sldId id="276" r:id="rId5"/>
    <p:sldId id="287" r:id="rId6"/>
    <p:sldId id="274" r:id="rId7"/>
  </p:sldIdLst>
  <p:sldSz cx="12192000" cy="6858000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46D652B2-8C6E-419B-8E93-813F678ADC08}" type="datetimeFigureOut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25.05.2020</a:t>
            </a:fld>
            <a:endParaRPr lang="ru-RU" strike="noStrike" noProof="1"/>
          </a:p>
        </p:txBody>
      </p:sp>
      <p:sp>
        <p:nvSpPr>
          <p:cNvPr id="2052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ru-RU" altLang="zh-CN"/>
              <a:t>Образец текста</a:t>
            </a:r>
          </a:p>
          <a:p>
            <a:pPr lvl="1" indent="0"/>
            <a:r>
              <a:rPr lang="ru-RU" altLang="zh-CN"/>
              <a:t>Второй уровень</a:t>
            </a:r>
          </a:p>
          <a:p>
            <a:pPr lvl="2" indent="0"/>
            <a:r>
              <a:rPr lang="ru-RU" altLang="zh-CN"/>
              <a:t>Третий уровень</a:t>
            </a:r>
          </a:p>
          <a:p>
            <a:pPr lvl="3" indent="0"/>
            <a:r>
              <a:rPr lang="ru-RU" altLang="zh-CN"/>
              <a:t>Четвертый уровень</a:t>
            </a:r>
          </a:p>
          <a:p>
            <a:pPr lvl="4" indent="0"/>
            <a:r>
              <a:rPr lang="ru-RU" altLang="zh-CN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C6C6DC3D-C717-495C-B489-C044A339A551}" type="slidenum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  <p:extLst>
      <p:ext uri="{BB962C8B-B14F-4D97-AF65-F5344CB8AC3E}">
        <p14:creationId xmlns:p14="http://schemas.microsoft.com/office/powerpoint/2010/main" val="3856403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729841" y="2155971"/>
            <a:ext cx="10759988" cy="2026016"/>
          </a:xfrm>
        </p:spPr>
        <p:txBody>
          <a:bodyPr wrap="square" lIns="91440" tIns="45720" rIns="91440" bIns="45720" anchor="b"/>
          <a:lstStyle/>
          <a:p>
            <a:r>
              <a:rPr lang="ru-RU" sz="4400" dirty="0">
                <a:latin typeface="Times New Roman" panose="02020603050405020304" charset="0"/>
              </a:rPr>
              <a:t>Моделирование тепломассообменных процессов </a:t>
            </a:r>
            <a:r>
              <a:rPr lang="ru-RU" sz="4400" dirty="0" smtClean="0">
                <a:latin typeface="Times New Roman" panose="02020603050405020304" charset="0"/>
              </a:rPr>
              <a:t>в </a:t>
            </a:r>
            <a:r>
              <a:rPr lang="ru-RU" sz="4400" dirty="0">
                <a:latin typeface="Times New Roman" panose="02020603050405020304" charset="0"/>
              </a:rPr>
              <a:t>системе</a:t>
            </a:r>
            <a:br>
              <a:rPr lang="ru-RU" sz="4400" dirty="0">
                <a:latin typeface="Times New Roman" panose="02020603050405020304" charset="0"/>
              </a:rPr>
            </a:br>
            <a:r>
              <a:rPr lang="ru-RU" sz="4400" dirty="0">
                <a:latin typeface="Times New Roman" panose="02020603050405020304" charset="0"/>
              </a:rPr>
              <a:t>«ректификационная колонна – испаритель»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369" y="5875893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Сердитов Ю.Н.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00162"/>
            <a:ext cx="5316537" cy="519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" name="Заголовок 1"/>
          <p:cNvSpPr>
            <a:spLocks noGrp="1"/>
          </p:cNvSpPr>
          <p:nvPr>
            <p:ph type="title"/>
          </p:nvPr>
        </p:nvSpPr>
        <p:spPr>
          <a:xfrm>
            <a:off x="3290130" y="223251"/>
            <a:ext cx="5447470" cy="788565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>
                <a:latin typeface="Times New Roman" panose="02020603050405020304" charset="0"/>
              </a:rPr>
              <a:t>Объект исследования</a:t>
            </a:r>
          </a:p>
        </p:txBody>
      </p:sp>
      <p:sp>
        <p:nvSpPr>
          <p:cNvPr id="4099" name="Текстовое поле 5"/>
          <p:cNvSpPr txBox="1"/>
          <p:nvPr/>
        </p:nvSpPr>
        <p:spPr>
          <a:xfrm>
            <a:off x="110986" y="1202904"/>
            <a:ext cx="6960933" cy="477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ru-RU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 следующие допущения</a:t>
            </a:r>
            <a:r>
              <a:rPr lang="ru-RU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массообменных процессов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насадках РК полностью перемешивается;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ММ массообменных процессов является гидродинамическая модель полного вытеснения;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продольного перемешивания фаз не рассматривается;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пара и жидкости одинаковы по сечению РК;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пара и жидкости одинаковы по сечению РК;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зоны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простоя в насадках не образуются, зависание абсорбента в насадках не происходит;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для теплообменных процессов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теплоемкость стенок РК мала по сравнению с теплоемкостью жидкости и пара;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тепловой поток через стенку устанавливается мгновенно при изменении температур, движущихся противотоком паровой и жидкой фаз.</a:t>
            </a:r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71919" y="5691393"/>
            <a:ext cx="5120081" cy="78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На схеме приняты следующие обозначения: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z="14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потоки: ДГ – дымовые газы; НА – насыщенный абсорбент; РА – регенерированный абсорбент.</a:t>
            </a:r>
            <a:endParaRPr lang="ru-RU" sz="14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ru-RU" altLang="ru-RU" dirty="0">
                <a:latin typeface="Times New Roman" panose="02020603050405020304" charset="0"/>
              </a:rPr>
              <a:t>Математическая модель </a:t>
            </a:r>
            <a:r>
              <a:rPr lang="ru-RU" dirty="0" smtClean="0">
                <a:latin typeface="Times New Roman" panose="02020603050405020304" charset="0"/>
              </a:rPr>
              <a:t>системы</a:t>
            </a:r>
            <a:r>
              <a:rPr lang="ru-RU" dirty="0">
                <a:latin typeface="Times New Roman" panose="02020603050405020304" charset="0"/>
              </a:rPr>
              <a:t/>
            </a:r>
            <a:br>
              <a:rPr lang="ru-RU" dirty="0">
                <a:latin typeface="Times New Roman" panose="02020603050405020304" charset="0"/>
              </a:rPr>
            </a:br>
            <a:r>
              <a:rPr lang="ru-RU" dirty="0">
                <a:latin typeface="Times New Roman" panose="02020603050405020304" charset="0"/>
              </a:rPr>
              <a:t>«ректификационная колонна – испаритель»</a:t>
            </a:r>
            <a:endParaRPr lang="ru-RU" altLang="ru-RU" dirty="0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"/>
            <a:ext cx="196394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98422"/>
              </p:ext>
            </p:extLst>
          </p:nvPr>
        </p:nvGraphicFramePr>
        <p:xfrm>
          <a:off x="729151" y="1769916"/>
          <a:ext cx="6434791" cy="468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3" imgW="5029200" imgH="3644640" progId="Equation.DSMT4">
                  <p:embed/>
                </p:oleObj>
              </mc:Choice>
              <mc:Fallback>
                <p:oleObj name="Equation" r:id="rId3" imgW="5029200" imgH="3644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51" y="1769916"/>
                        <a:ext cx="6434791" cy="4681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28236"/>
              </p:ext>
            </p:extLst>
          </p:nvPr>
        </p:nvGraphicFramePr>
        <p:xfrm>
          <a:off x="8654040" y="3431233"/>
          <a:ext cx="1066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5" imgW="1066337" imgH="266584" progId="Equation.DSMT4">
                  <p:embed/>
                </p:oleObj>
              </mc:Choice>
              <mc:Fallback>
                <p:oleObj name="Equation" r:id="rId5" imgW="1066337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040" y="3431233"/>
                        <a:ext cx="1066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02989"/>
              </p:ext>
            </p:extLst>
          </p:nvPr>
        </p:nvGraphicFramePr>
        <p:xfrm>
          <a:off x="7901555" y="3891613"/>
          <a:ext cx="4857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7" imgW="482181" imgH="215713" progId="Equation.DSMT4">
                  <p:embed/>
                </p:oleObj>
              </mc:Choice>
              <mc:Fallback>
                <p:oleObj name="Equation" r:id="rId7" imgW="482181" imgH="2157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555" y="3891613"/>
                        <a:ext cx="4857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529482"/>
              </p:ext>
            </p:extLst>
          </p:nvPr>
        </p:nvGraphicFramePr>
        <p:xfrm>
          <a:off x="8437282" y="3883381"/>
          <a:ext cx="4476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9" imgW="444114" imgH="215713" progId="Equation.DSMT4">
                  <p:embed/>
                </p:oleObj>
              </mc:Choice>
              <mc:Fallback>
                <p:oleObj name="Equation" r:id="rId9" imgW="444114" imgH="2157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282" y="3883381"/>
                        <a:ext cx="4476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7347959" y="2711517"/>
            <a:ext cx="45976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25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533522" y="3176814"/>
            <a:ext cx="45724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182563" algn="just"/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где </a:t>
            </a:r>
            <a:r>
              <a:rPr lang="en-US" altLang="ru-RU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ru-RU" altLang="ru-RU" sz="1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цп_ОРК</a:t>
            </a:r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altLang="ru-RU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ru-RU" altLang="ru-RU" sz="1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цж_ОРК</a:t>
            </a:r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концентрации ЦК в паре и в жидкости; </a:t>
            </a:r>
            <a:r>
              <a:rPr lang="ru-RU" alt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– </a:t>
            </a:r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равновесная концентрация ЦК в жидкости; </a:t>
            </a:r>
            <a:r>
              <a:rPr lang="en-US" altLang="ru-RU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п, </a:t>
            </a:r>
            <a:r>
              <a:rPr lang="en-US" altLang="ru-RU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ru-RU" altLang="ru-RU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ж − скорости пара и жидкости</a:t>
            </a:r>
            <a:r>
              <a:rPr lang="ru-RU" alt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θп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θж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        ,        − температура пара и жидкости;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п_ОРК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ж_ОРК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r>
              <a:rPr kumimoji="0" lang="ru-RU" altLang="ru-RU" sz="1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ДГ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п,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ж,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θп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θж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− физико-технологические коэффициенты, зависящие от физических свойств фаз и геометрии РК. В данной модели учитывается влияние температуры пара на его физические характеристики. Скорость пара 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п, зависит от температуры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θп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350466" y="2384668"/>
            <a:ext cx="5804250" cy="2061495"/>
          </a:xfrm>
        </p:spPr>
        <p:txBody>
          <a:bodyPr/>
          <a:lstStyle/>
          <a:p>
            <a:pPr lvl="0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схема </a:t>
            </a:r>
            <a:r>
              <a:rPr lang="ru-RU" sz="3600" dirty="0" smtClean="0">
                <a:latin typeface="Times New Roman" panose="02020603050405020304" charset="0"/>
              </a:rPr>
              <a:t>системы</a:t>
            </a:r>
            <a:r>
              <a:rPr lang="ru-RU" sz="3600" dirty="0">
                <a:latin typeface="Times New Roman" panose="02020603050405020304" charset="0"/>
              </a:rPr>
              <a:t/>
            </a:r>
            <a:br>
              <a:rPr lang="ru-RU" sz="3600" dirty="0">
                <a:latin typeface="Times New Roman" panose="02020603050405020304" charset="0"/>
              </a:rPr>
            </a:br>
            <a:r>
              <a:rPr lang="ru-RU" sz="3600" dirty="0">
                <a:latin typeface="Times New Roman" panose="02020603050405020304" charset="0"/>
              </a:rPr>
              <a:t>«ректификационная колонна – испаритель»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7" y="0"/>
            <a:ext cx="58397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667587" y="1929440"/>
            <a:ext cx="3524413" cy="2959119"/>
          </a:xfrm>
        </p:spPr>
        <p:txBody>
          <a:bodyPr/>
          <a:lstStyle/>
          <a:p>
            <a:pPr lvl="0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моделирования тепломассообменных процессов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" y="96528"/>
            <a:ext cx="3963232" cy="66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"/>
          <a:stretch>
            <a:fillRect/>
          </a:stretch>
        </p:blipFill>
        <p:spPr bwMode="auto">
          <a:xfrm>
            <a:off x="4148924" y="96527"/>
            <a:ext cx="4561439" cy="662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3533775" y="2813050"/>
            <a:ext cx="5124450" cy="1231900"/>
          </a:xfrm>
        </p:spPr>
        <p:txBody>
          <a:bodyPr lIns="91440" tIns="45720" rIns="91440" bIns="45720" anchor="ctr"/>
          <a:lstStyle/>
          <a:p>
            <a:r>
              <a:rPr lang="ru-RU" altLang="en-US">
                <a:latin typeface="Times New Roman" panose="02020603050405020304" charset="0"/>
              </a:rPr>
              <a:t>Спасибо за внимание</a:t>
            </a:r>
            <a:r>
              <a:rPr lang="en-US" altLang="en-US">
                <a:latin typeface="Times New Roman" panose="02020603050405020304" charset="0"/>
              </a:rPr>
              <a:t>!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87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MS Mincho</vt:lpstr>
      <vt:lpstr>Arial</vt:lpstr>
      <vt:lpstr>Calibri</vt:lpstr>
      <vt:lpstr>等线</vt:lpstr>
      <vt:lpstr>Symbol</vt:lpstr>
      <vt:lpstr>Times New Roman</vt:lpstr>
      <vt:lpstr>Default Design</vt:lpstr>
      <vt:lpstr>MathType 6.0 Equation</vt:lpstr>
      <vt:lpstr>Моделирование тепломассообменных процессов в системе «ректификационная колонна – испаритель»</vt:lpstr>
      <vt:lpstr>Объект исследования</vt:lpstr>
      <vt:lpstr>Математическая модель системы «ректификационная колонна – испаритель»</vt:lpstr>
      <vt:lpstr>Функциональная схема системы «ректификационная колонна – испаритель»</vt:lpstr>
      <vt:lpstr>Результаты моделирования тепломассообменных процессов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тепломассообменных процессов в системе «ректификационная колонна – испаритель»</dc:title>
  <dc:creator>Rivares</dc:creator>
  <cp:lastModifiedBy>Пользователь Windows</cp:lastModifiedBy>
  <cp:revision>97</cp:revision>
  <dcterms:created xsi:type="dcterms:W3CDTF">2016-02-26T07:29:00Z</dcterms:created>
  <dcterms:modified xsi:type="dcterms:W3CDTF">2020-05-27T14:32:40Z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1049-10.2.0.7587</vt:lpwstr>
  </property>
</Properties>
</file>