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7" r:id="rId8"/>
    <p:sldId id="262" r:id="rId9"/>
    <p:sldId id="263" r:id="rId10"/>
    <p:sldId id="264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Montserrat Classic" panose="020B0604020202020204" charset="0"/>
      <p:regular r:id="rId21"/>
    </p:embeddedFont>
    <p:embeddedFont>
      <p:font typeface="Montserrat Classic Bold" panose="020B0604020202020204" charset="0"/>
      <p:regular r:id="rId22"/>
    </p:embeddedFont>
    <p:embeddedFont>
      <p:font typeface="Montserrat Light" panose="00000400000000000000" pitchFamily="2" charset="0"/>
      <p:regular r:id="rId23"/>
      <p: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python.org/3/tutorial/interpreter.html" TargetMode="External"/><Relationship Id="rId4" Type="http://schemas.openxmlformats.org/officeDocument/2006/relationships/hyperlink" Target="https://kinsta.com/es/blog/nodejs-vs-pytho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hyperlink" Target="https://github.com/python/peps/blob/main/pep-0020.tx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ypi.org/" TargetMode="External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80000"/>
          </a:blip>
          <a:srcRect b="5991"/>
          <a:stretch>
            <a:fillRect/>
          </a:stretch>
        </p:blipFill>
        <p:spPr>
          <a:xfrm>
            <a:off x="4612634" y="14528"/>
            <a:ext cx="13675366" cy="8570633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823591" y="0"/>
            <a:ext cx="8609698" cy="8585161"/>
          </a:xfrm>
          <a:prstGeom prst="rect">
            <a:avLst/>
          </a:prstGeom>
          <a:solidFill>
            <a:srgbClr val="FF9D5A">
              <a:alpha val="91765"/>
            </a:srgbClr>
          </a:solidFill>
        </p:spPr>
      </p:sp>
      <p:grpSp>
        <p:nvGrpSpPr>
          <p:cNvPr id="4" name="Group 4"/>
          <p:cNvGrpSpPr/>
          <p:nvPr/>
        </p:nvGrpSpPr>
        <p:grpSpPr>
          <a:xfrm>
            <a:off x="1305355" y="3801878"/>
            <a:ext cx="7646171" cy="4238983"/>
            <a:chOff x="0" y="0"/>
            <a:chExt cx="10194895" cy="5651977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933359"/>
              <a:ext cx="10194895" cy="4718618"/>
              <a:chOff x="0" y="0"/>
              <a:chExt cx="9178722" cy="4248291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9178721" cy="4248291"/>
              </a:xfrm>
              <a:custGeom>
                <a:avLst/>
                <a:gdLst/>
                <a:ahLst/>
                <a:cxnLst/>
                <a:rect l="l" t="t" r="r" b="b"/>
                <a:pathLst>
                  <a:path w="9178721" h="4248291">
                    <a:moveTo>
                      <a:pt x="0" y="0"/>
                    </a:moveTo>
                    <a:lnTo>
                      <a:pt x="0" y="4248291"/>
                    </a:lnTo>
                    <a:lnTo>
                      <a:pt x="9178721" y="4248291"/>
                    </a:lnTo>
                    <a:lnTo>
                      <a:pt x="9178721" y="0"/>
                    </a:lnTo>
                    <a:lnTo>
                      <a:pt x="0" y="0"/>
                    </a:lnTo>
                    <a:close/>
                    <a:moveTo>
                      <a:pt x="9117761" y="4187331"/>
                    </a:moveTo>
                    <a:lnTo>
                      <a:pt x="59690" y="4187331"/>
                    </a:lnTo>
                    <a:lnTo>
                      <a:pt x="59690" y="59690"/>
                    </a:lnTo>
                    <a:lnTo>
                      <a:pt x="9117761" y="59690"/>
                    </a:lnTo>
                    <a:lnTo>
                      <a:pt x="9117761" y="418733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0" y="-28575"/>
              <a:ext cx="10088141" cy="564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73"/>
                </a:lnSpc>
              </a:pPr>
              <a:r>
                <a:rPr lang="en-US" sz="2671" spc="267">
                  <a:solidFill>
                    <a:srgbClr val="FFFFFF"/>
                  </a:solidFill>
                  <a:latin typeface="Montserrat Classic"/>
                </a:rPr>
                <a:t>SATURDAYS.AI GUADALAJARA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448861" y="1368618"/>
              <a:ext cx="9297173" cy="3838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306"/>
                </a:lnSpc>
              </a:pPr>
              <a:r>
                <a:rPr lang="en-US" sz="9421" spc="-94">
                  <a:solidFill>
                    <a:srgbClr val="FFFFFF"/>
                  </a:solidFill>
                  <a:latin typeface="Montserrat Classic Bold"/>
                </a:rPr>
                <a:t>MACHINE LEARNING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65521" y="0"/>
            <a:ext cx="3467768" cy="346776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alphaModFix amt="84000"/>
          </a:blip>
          <a:srcRect l="4724" b="1540"/>
          <a:stretch>
            <a:fillRect/>
          </a:stretch>
        </p:blipFill>
        <p:spPr>
          <a:xfrm>
            <a:off x="14143680" y="9142836"/>
            <a:ext cx="4293048" cy="1144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313211" y="-7085437"/>
            <a:ext cx="1661576" cy="16670649"/>
            <a:chOff x="0" y="0"/>
            <a:chExt cx="1994612" cy="20012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94612" cy="20012009"/>
            </a:xfrm>
            <a:custGeom>
              <a:avLst/>
              <a:gdLst/>
              <a:ahLst/>
              <a:cxnLst/>
              <a:rect l="l" t="t" r="r" b="b"/>
              <a:pathLst>
                <a:path w="1994612" h="20012009">
                  <a:moveTo>
                    <a:pt x="0" y="0"/>
                  </a:moveTo>
                  <a:lnTo>
                    <a:pt x="0" y="20012009"/>
                  </a:lnTo>
                  <a:lnTo>
                    <a:pt x="1994612" y="20012009"/>
                  </a:lnTo>
                  <a:lnTo>
                    <a:pt x="1994612" y="0"/>
                  </a:lnTo>
                  <a:lnTo>
                    <a:pt x="0" y="0"/>
                  </a:lnTo>
                  <a:close/>
                  <a:moveTo>
                    <a:pt x="1933652" y="19951050"/>
                  </a:moveTo>
                  <a:lnTo>
                    <a:pt x="59690" y="19951050"/>
                  </a:lnTo>
                  <a:lnTo>
                    <a:pt x="59690" y="59690"/>
                  </a:lnTo>
                  <a:lnTo>
                    <a:pt x="1933652" y="59690"/>
                  </a:lnTo>
                  <a:lnTo>
                    <a:pt x="1933652" y="19951050"/>
                  </a:lnTo>
                  <a:close/>
                </a:path>
              </a:pathLst>
            </a:custGeom>
            <a:solidFill>
              <a:srgbClr val="FF9D5A">
                <a:alpha val="43922"/>
              </a:srgbClr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691147" y="7690147"/>
            <a:ext cx="2596853" cy="259685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84856" y="798033"/>
            <a:ext cx="15304717" cy="887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678"/>
              </a:lnSpc>
            </a:pPr>
            <a:r>
              <a:rPr lang="en-US" sz="5906" spc="-59" dirty="0" err="1">
                <a:solidFill>
                  <a:srgbClr val="FF9D5A"/>
                </a:solidFill>
                <a:latin typeface="Montserrat Classic"/>
              </a:rPr>
              <a:t>Entornos</a:t>
            </a:r>
            <a:r>
              <a:rPr lang="en-US" sz="5906" spc="-59" dirty="0">
                <a:solidFill>
                  <a:srgbClr val="FF9D5A"/>
                </a:solidFill>
                <a:latin typeface="Montserrat Classic"/>
              </a:rPr>
              <a:t> </a:t>
            </a:r>
            <a:r>
              <a:rPr lang="en-US" sz="5906" spc="-59" dirty="0" err="1">
                <a:solidFill>
                  <a:srgbClr val="FF9D5A"/>
                </a:solidFill>
                <a:latin typeface="Montserrat Classic"/>
              </a:rPr>
              <a:t>Virtuales</a:t>
            </a:r>
            <a:endParaRPr lang="en-US" sz="5906" spc="-59" dirty="0">
              <a:solidFill>
                <a:srgbClr val="FF9D5A"/>
              </a:solidFill>
              <a:latin typeface="Montserrat Classic"/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26FE0CD6-FFE0-A098-24BD-80F865096014}"/>
              </a:ext>
            </a:extLst>
          </p:cNvPr>
          <p:cNvSpPr txBox="1"/>
          <p:nvPr/>
        </p:nvSpPr>
        <p:spPr>
          <a:xfrm>
            <a:off x="997767" y="2781300"/>
            <a:ext cx="6955013" cy="6938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4"/>
              </a:lnSpc>
            </a:pPr>
            <a:r>
              <a:rPr lang="en-US" sz="2249" spc="22" dirty="0" err="1">
                <a:solidFill>
                  <a:srgbClr val="FF9D5A"/>
                </a:solidFill>
                <a:latin typeface="Montserrat Light"/>
              </a:rPr>
              <a:t>Creación</a:t>
            </a: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 de un </a:t>
            </a:r>
            <a:r>
              <a:rPr lang="en-US" sz="2249" spc="22" dirty="0" err="1">
                <a:solidFill>
                  <a:srgbClr val="FF9D5A"/>
                </a:solidFill>
                <a:latin typeface="Montserrat Light"/>
              </a:rPr>
              <a:t>entorno</a:t>
            </a: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 virtual</a:t>
            </a:r>
          </a:p>
          <a:p>
            <a:pPr>
              <a:lnSpc>
                <a:spcPts val="3374"/>
              </a:lnSpc>
            </a:pPr>
            <a:endParaRPr lang="en-US" sz="2249" spc="22" dirty="0">
              <a:solidFill>
                <a:srgbClr val="FF9D5A"/>
              </a:solidFill>
              <a:latin typeface="Montserrat Light"/>
            </a:endParaRPr>
          </a:p>
          <a:p>
            <a:pPr>
              <a:lnSpc>
                <a:spcPts val="3374"/>
              </a:lnSpc>
            </a:pP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- python –m </a:t>
            </a:r>
            <a:r>
              <a:rPr lang="en-US" sz="2249" spc="22" dirty="0" err="1">
                <a:solidFill>
                  <a:srgbClr val="FF9D5A"/>
                </a:solidFill>
                <a:latin typeface="Montserrat Light"/>
              </a:rPr>
              <a:t>venv</a:t>
            </a: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 </a:t>
            </a:r>
            <a:r>
              <a:rPr lang="en-US" sz="2249" spc="22" dirty="0" err="1">
                <a:solidFill>
                  <a:srgbClr val="FF9D5A"/>
                </a:solidFill>
                <a:latin typeface="Montserrat Light"/>
              </a:rPr>
              <a:t>nombre_entorno</a:t>
            </a:r>
            <a:endParaRPr lang="en-US" sz="2249" spc="22" dirty="0">
              <a:solidFill>
                <a:srgbClr val="FF9D5A"/>
              </a:solidFill>
              <a:latin typeface="Montserrat Light"/>
            </a:endParaRPr>
          </a:p>
          <a:p>
            <a:pPr>
              <a:lnSpc>
                <a:spcPts val="3374"/>
              </a:lnSpc>
            </a:pPr>
            <a:endParaRPr lang="en-US" sz="2249" spc="22" dirty="0">
              <a:solidFill>
                <a:srgbClr val="FF9D5A"/>
              </a:solidFill>
              <a:latin typeface="Montserrat Light"/>
            </a:endParaRPr>
          </a:p>
          <a:p>
            <a:pPr>
              <a:lnSpc>
                <a:spcPts val="3374"/>
              </a:lnSpc>
            </a:pPr>
            <a:r>
              <a:rPr lang="en-US" sz="2249" spc="22" dirty="0" err="1">
                <a:solidFill>
                  <a:srgbClr val="FF9D5A"/>
                </a:solidFill>
                <a:latin typeface="Montserrat Light"/>
              </a:rPr>
              <a:t>Activar</a:t>
            </a: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 </a:t>
            </a:r>
            <a:r>
              <a:rPr lang="en-US" sz="2249" spc="22" dirty="0" err="1">
                <a:solidFill>
                  <a:srgbClr val="FF9D5A"/>
                </a:solidFill>
                <a:latin typeface="Montserrat Light"/>
              </a:rPr>
              <a:t>entorno</a:t>
            </a: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 </a:t>
            </a:r>
            <a:r>
              <a:rPr lang="en-US" sz="2249" spc="22" dirty="0" err="1">
                <a:solidFill>
                  <a:srgbClr val="FF9D5A"/>
                </a:solidFill>
                <a:latin typeface="Montserrat Light"/>
              </a:rPr>
              <a:t>en</a:t>
            </a: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 Unix/OSX:</a:t>
            </a:r>
          </a:p>
          <a:p>
            <a:pPr>
              <a:lnSpc>
                <a:spcPts val="3374"/>
              </a:lnSpc>
            </a:pPr>
            <a:endParaRPr lang="en-US" sz="2249" spc="22" dirty="0">
              <a:solidFill>
                <a:srgbClr val="FF9D5A"/>
              </a:solidFill>
              <a:latin typeface="Montserrat Light"/>
            </a:endParaRPr>
          </a:p>
          <a:p>
            <a:pPr>
              <a:lnSpc>
                <a:spcPts val="3374"/>
              </a:lnSpc>
            </a:pP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- source </a:t>
            </a:r>
            <a:r>
              <a:rPr lang="en-US" sz="2249" spc="22" dirty="0" err="1">
                <a:solidFill>
                  <a:srgbClr val="FF9D5A"/>
                </a:solidFill>
                <a:latin typeface="Montserrat Light"/>
              </a:rPr>
              <a:t>venv</a:t>
            </a: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/bin/activate</a:t>
            </a:r>
          </a:p>
          <a:p>
            <a:pPr>
              <a:lnSpc>
                <a:spcPts val="3374"/>
              </a:lnSpc>
            </a:pPr>
            <a:endParaRPr lang="en-US" sz="2249" spc="22" dirty="0">
              <a:solidFill>
                <a:srgbClr val="FF9D5A"/>
              </a:solidFill>
              <a:latin typeface="Montserrat Light"/>
            </a:endParaRPr>
          </a:p>
          <a:p>
            <a:pPr>
              <a:lnSpc>
                <a:spcPts val="3374"/>
              </a:lnSpc>
            </a:pP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Windows:</a:t>
            </a:r>
          </a:p>
          <a:p>
            <a:pPr>
              <a:lnSpc>
                <a:spcPts val="3374"/>
              </a:lnSpc>
            </a:pPr>
            <a:endParaRPr lang="en-US" sz="2249" spc="22" dirty="0">
              <a:solidFill>
                <a:srgbClr val="FF9D5A"/>
              </a:solidFill>
              <a:latin typeface="Montserrat Light"/>
            </a:endParaRPr>
          </a:p>
          <a:p>
            <a:pPr>
              <a:lnSpc>
                <a:spcPts val="3374"/>
              </a:lnSpc>
            </a:pP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- .\</a:t>
            </a:r>
            <a:r>
              <a:rPr lang="en-US" sz="2249" spc="22" dirty="0" err="1">
                <a:solidFill>
                  <a:srgbClr val="FF9D5A"/>
                </a:solidFill>
                <a:latin typeface="Montserrat Light"/>
              </a:rPr>
              <a:t>venv</a:t>
            </a: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\Scripts\activate</a:t>
            </a:r>
          </a:p>
          <a:p>
            <a:pPr>
              <a:lnSpc>
                <a:spcPts val="3374"/>
              </a:lnSpc>
            </a:pPr>
            <a:endParaRPr lang="en-US" sz="2249" spc="22" dirty="0">
              <a:solidFill>
                <a:srgbClr val="FF9D5A"/>
              </a:solidFill>
              <a:latin typeface="Montserrat Light"/>
            </a:endParaRPr>
          </a:p>
          <a:p>
            <a:pPr>
              <a:lnSpc>
                <a:spcPts val="3374"/>
              </a:lnSpc>
            </a:pPr>
            <a:r>
              <a:rPr lang="en-US" sz="2249" spc="22" dirty="0" err="1">
                <a:solidFill>
                  <a:srgbClr val="FF9D5A"/>
                </a:solidFill>
                <a:latin typeface="Montserrat Light"/>
              </a:rPr>
              <a:t>Desactivar</a:t>
            </a: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:</a:t>
            </a:r>
          </a:p>
          <a:p>
            <a:pPr>
              <a:lnSpc>
                <a:spcPts val="3374"/>
              </a:lnSpc>
            </a:pPr>
            <a:endParaRPr lang="en-US" sz="2249" spc="22" dirty="0">
              <a:solidFill>
                <a:srgbClr val="FF9D5A"/>
              </a:solidFill>
              <a:latin typeface="Montserrat Light"/>
            </a:endParaRPr>
          </a:p>
          <a:p>
            <a:pPr>
              <a:lnSpc>
                <a:spcPts val="3374"/>
              </a:lnSpc>
            </a:pP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- deactivate </a:t>
            </a:r>
          </a:p>
          <a:p>
            <a:pPr marL="342900" indent="-342900">
              <a:lnSpc>
                <a:spcPts val="3374"/>
              </a:lnSpc>
              <a:buFont typeface="Arial" panose="020B0604020202020204" pitchFamily="34" charset="0"/>
              <a:buChar char="•"/>
            </a:pPr>
            <a:endParaRPr lang="en-US" sz="2249" spc="22" dirty="0">
              <a:solidFill>
                <a:srgbClr val="FF9D5A"/>
              </a:solidFill>
              <a:latin typeface="Montserrat Light"/>
            </a:endParaRPr>
          </a:p>
        </p:txBody>
      </p:sp>
      <p:pic>
        <p:nvPicPr>
          <p:cNvPr id="7" name="Imagen 6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564D6E71-CB65-5BE0-17F9-ECABA48B0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596853"/>
            <a:ext cx="9552021" cy="537301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8DDC411-EC67-F723-2CC6-B6521D62D690}"/>
              </a:ext>
            </a:extLst>
          </p:cNvPr>
          <p:cNvSpPr txBox="1"/>
          <p:nvPr/>
        </p:nvSpPr>
        <p:spPr>
          <a:xfrm>
            <a:off x="11353800" y="7785199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Source: dataquest.io</a:t>
            </a:r>
          </a:p>
        </p:txBody>
      </p:sp>
    </p:spTree>
    <p:extLst>
      <p:ext uri="{BB962C8B-B14F-4D97-AF65-F5344CB8AC3E}">
        <p14:creationId xmlns:p14="http://schemas.microsoft.com/office/powerpoint/2010/main" val="37800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313211" y="-7085437"/>
            <a:ext cx="1661576" cy="16670649"/>
            <a:chOff x="0" y="0"/>
            <a:chExt cx="1994612" cy="20012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94612" cy="20012009"/>
            </a:xfrm>
            <a:custGeom>
              <a:avLst/>
              <a:gdLst/>
              <a:ahLst/>
              <a:cxnLst/>
              <a:rect l="l" t="t" r="r" b="b"/>
              <a:pathLst>
                <a:path w="1994612" h="20012009">
                  <a:moveTo>
                    <a:pt x="0" y="0"/>
                  </a:moveTo>
                  <a:lnTo>
                    <a:pt x="0" y="20012009"/>
                  </a:lnTo>
                  <a:lnTo>
                    <a:pt x="1994612" y="20012009"/>
                  </a:lnTo>
                  <a:lnTo>
                    <a:pt x="1994612" y="0"/>
                  </a:lnTo>
                  <a:lnTo>
                    <a:pt x="0" y="0"/>
                  </a:lnTo>
                  <a:close/>
                  <a:moveTo>
                    <a:pt x="1933652" y="19951050"/>
                  </a:moveTo>
                  <a:lnTo>
                    <a:pt x="59690" y="19951050"/>
                  </a:lnTo>
                  <a:lnTo>
                    <a:pt x="59690" y="59690"/>
                  </a:lnTo>
                  <a:lnTo>
                    <a:pt x="1933652" y="59690"/>
                  </a:lnTo>
                  <a:lnTo>
                    <a:pt x="1933652" y="19951050"/>
                  </a:lnTo>
                  <a:close/>
                </a:path>
              </a:pathLst>
            </a:custGeom>
            <a:solidFill>
              <a:srgbClr val="FF9D5A">
                <a:alpha val="43922"/>
              </a:srgbClr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691147" y="7690147"/>
            <a:ext cx="2596853" cy="259685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84856" y="798033"/>
            <a:ext cx="15304717" cy="887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678"/>
              </a:lnSpc>
            </a:pPr>
            <a:r>
              <a:rPr lang="en-US" sz="5906" spc="-59" dirty="0">
                <a:solidFill>
                  <a:srgbClr val="FF9D5A"/>
                </a:solidFill>
                <a:latin typeface="Montserrat Classic"/>
              </a:rPr>
              <a:t>Referencias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2E76B40-F285-C39C-2047-228515D41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162300"/>
            <a:ext cx="17068800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Python. (30 de Agosto de 2022). </a:t>
            </a:r>
            <a:r>
              <a:rPr kumimoji="0" lang="es-ES" altLang="es-MX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Python </a:t>
            </a:r>
            <a:r>
              <a:rPr kumimoji="0" lang="es-ES" altLang="es-MX" sz="3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Documentation</a:t>
            </a:r>
            <a:r>
              <a:rPr kumimoji="0" lang="es-ES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. Obtenido de docs.python.org: https://docs.python.org/3/reference/index.html</a:t>
            </a:r>
            <a:endParaRPr kumimoji="0" lang="es-MX" altLang="es-MX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s-MX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Swaroop, C. H. (2003). </a:t>
            </a:r>
            <a:r>
              <a:rPr kumimoji="0" lang="en-US" altLang="es-MX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A Byte of Python.</a:t>
            </a:r>
            <a:r>
              <a:rPr kumimoji="0" lang="en-US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s-ES" altLang="es-MX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Swaroop</a:t>
            </a:r>
            <a:r>
              <a:rPr kumimoji="0" lang="es-ES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Van Rossum, G. (13 de Julio de 2000). </a:t>
            </a:r>
            <a:r>
              <a:rPr kumimoji="0" lang="en-US" altLang="es-MX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PEP 0 Index of Python Enhancement Proposals</a:t>
            </a:r>
            <a:r>
              <a:rPr kumimoji="0" lang="en-US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r>
              <a:rPr kumimoji="0" lang="es-ES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Obtenido de peps.python.org: </a:t>
            </a:r>
            <a:r>
              <a:rPr kumimoji="0" lang="es-ES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  <a:hlinkClick r:id="rId3"/>
              </a:rPr>
              <a:t>https://peps.python.org/</a:t>
            </a:r>
            <a:endParaRPr kumimoji="0" lang="es-ES" altLang="es-MX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w3schools. (30 de Agosto de 2022). </a:t>
            </a:r>
            <a:r>
              <a:rPr kumimoji="0" lang="es-ES" altLang="es-MX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Python Tutorial</a:t>
            </a:r>
            <a:r>
              <a:rPr kumimoji="0" lang="es-ES" altLang="es-MX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  <a:ea typeface="MS Mincho" panose="02020609040205080304" pitchFamily="49" charset="-128"/>
                <a:cs typeface="Times New Roman" panose="02020603050405020304" pitchFamily="18" charset="0"/>
              </a:rPr>
              <a:t>. Obtenido de w3schools.com: https://www.w3schools.com/PYTHON/</a:t>
            </a:r>
            <a:endParaRPr kumimoji="0" lang="es-MX" altLang="es-MX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6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-5400000">
            <a:off x="662786" y="3671495"/>
            <a:ext cx="8238719" cy="2934892"/>
            <a:chOff x="0" y="0"/>
            <a:chExt cx="9890037" cy="352314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890037" cy="3523143"/>
            </a:xfrm>
            <a:custGeom>
              <a:avLst/>
              <a:gdLst/>
              <a:ahLst/>
              <a:cxnLst/>
              <a:rect l="l" t="t" r="r" b="b"/>
              <a:pathLst>
                <a:path w="9890037" h="3523143">
                  <a:moveTo>
                    <a:pt x="0" y="0"/>
                  </a:moveTo>
                  <a:lnTo>
                    <a:pt x="0" y="3523143"/>
                  </a:lnTo>
                  <a:lnTo>
                    <a:pt x="9890037" y="3523143"/>
                  </a:lnTo>
                  <a:lnTo>
                    <a:pt x="9890037" y="0"/>
                  </a:lnTo>
                  <a:lnTo>
                    <a:pt x="0" y="0"/>
                  </a:lnTo>
                  <a:close/>
                  <a:moveTo>
                    <a:pt x="9829077" y="3462183"/>
                  </a:moveTo>
                  <a:lnTo>
                    <a:pt x="59690" y="3462183"/>
                  </a:lnTo>
                  <a:lnTo>
                    <a:pt x="59690" y="59690"/>
                  </a:lnTo>
                  <a:lnTo>
                    <a:pt x="9829077" y="59690"/>
                  </a:lnTo>
                  <a:lnTo>
                    <a:pt x="9829077" y="3462183"/>
                  </a:ln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9146509" y="2055332"/>
            <a:ext cx="3982196" cy="3982180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 rot="-5400000">
            <a:off x="1136563" y="4662095"/>
            <a:ext cx="7234016" cy="953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78"/>
              </a:lnSpc>
            </a:pPr>
            <a:r>
              <a:rPr lang="en-US" sz="5906" spc="-59">
                <a:solidFill>
                  <a:srgbClr val="FFFFFF"/>
                </a:solidFill>
                <a:latin typeface="Montserrat Classic"/>
              </a:rPr>
              <a:t>Mentor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252338" y="6306229"/>
            <a:ext cx="7770538" cy="5434128"/>
            <a:chOff x="0" y="0"/>
            <a:chExt cx="10360718" cy="7245504"/>
          </a:xfrm>
        </p:grpSpPr>
        <p:sp>
          <p:nvSpPr>
            <p:cNvPr id="9" name="TextBox 9"/>
            <p:cNvSpPr txBox="1"/>
            <p:nvPr/>
          </p:nvSpPr>
          <p:spPr>
            <a:xfrm>
              <a:off x="0" y="-76200"/>
              <a:ext cx="10360718" cy="749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25"/>
                </a:lnSpc>
              </a:pPr>
              <a:r>
                <a:rPr lang="en-US" sz="3375" spc="337">
                  <a:solidFill>
                    <a:srgbClr val="FFFFFF"/>
                  </a:solidFill>
                  <a:latin typeface="Montserrat Classic"/>
                </a:rPr>
                <a:t>LUIS ERNESTO ROMÁN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058325"/>
              <a:ext cx="10360718" cy="5730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96"/>
                </a:lnSpc>
              </a:pPr>
              <a:r>
                <a:rPr lang="en-US" sz="2531" spc="25">
                  <a:solidFill>
                    <a:srgbClr val="FFFFFF"/>
                  </a:solidFill>
                  <a:latin typeface="Montserrat Light"/>
                </a:rPr>
                <a:t>luis@saturdays.ai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715834"/>
              <a:ext cx="10360718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25"/>
                </a:lnSpc>
              </a:pPr>
              <a:endParaRPr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863059"/>
              <a:ext cx="10360718" cy="5762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96"/>
                </a:lnSpc>
              </a:pPr>
              <a:endParaRPr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6669241"/>
              <a:ext cx="10360718" cy="5762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96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0945497" y="-1015132"/>
            <a:ext cx="3482349" cy="7570013"/>
            <a:chOff x="0" y="0"/>
            <a:chExt cx="4180329" cy="90872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80329" cy="9087299"/>
            </a:xfrm>
            <a:custGeom>
              <a:avLst/>
              <a:gdLst/>
              <a:ahLst/>
              <a:cxnLst/>
              <a:rect l="l" t="t" r="r" b="b"/>
              <a:pathLst>
                <a:path w="4180329" h="9087299">
                  <a:moveTo>
                    <a:pt x="0" y="0"/>
                  </a:moveTo>
                  <a:lnTo>
                    <a:pt x="0" y="9087299"/>
                  </a:lnTo>
                  <a:lnTo>
                    <a:pt x="4180329" y="9087299"/>
                  </a:lnTo>
                  <a:lnTo>
                    <a:pt x="4180329" y="0"/>
                  </a:lnTo>
                  <a:lnTo>
                    <a:pt x="0" y="0"/>
                  </a:lnTo>
                  <a:close/>
                  <a:moveTo>
                    <a:pt x="4119369" y="9026338"/>
                  </a:moveTo>
                  <a:lnTo>
                    <a:pt x="59690" y="9026338"/>
                  </a:lnTo>
                  <a:lnTo>
                    <a:pt x="59690" y="59690"/>
                  </a:lnTo>
                  <a:lnTo>
                    <a:pt x="4119369" y="59690"/>
                  </a:lnTo>
                  <a:lnTo>
                    <a:pt x="4119369" y="9026338"/>
                  </a:lnTo>
                  <a:close/>
                </a:path>
              </a:pathLst>
            </a:custGeom>
            <a:solidFill>
              <a:srgbClr val="FF9D5A">
                <a:alpha val="40000"/>
              </a:srgbClr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50000"/>
          </a:blip>
          <a:srcRect l="16924" t="26336" r="17295"/>
          <a:stretch>
            <a:fillRect/>
          </a:stretch>
        </p:blipFill>
        <p:spPr>
          <a:xfrm>
            <a:off x="1286270" y="0"/>
            <a:ext cx="6200682" cy="9258300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3314700" y="6045076"/>
            <a:ext cx="13156978" cy="3213224"/>
          </a:xfrm>
          <a:prstGeom prst="rect">
            <a:avLst/>
          </a:prstGeom>
          <a:solidFill>
            <a:srgbClr val="FF9D5A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97568" y="5917804"/>
            <a:ext cx="3340496" cy="334049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9294802" y="1292904"/>
            <a:ext cx="6783739" cy="2896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678"/>
              </a:lnSpc>
            </a:pPr>
            <a:r>
              <a:rPr lang="en-US" sz="5906" spc="-59" dirty="0">
                <a:solidFill>
                  <a:srgbClr val="FF9D5A"/>
                </a:solidFill>
                <a:latin typeface="Montserrat Classic Bold"/>
              </a:rPr>
              <a:t>Cleaning, Exploratory &amp; Visualizing Data 1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4045687" y="6952151"/>
            <a:ext cx="10927613" cy="1348282"/>
            <a:chOff x="0" y="-85725"/>
            <a:chExt cx="14570151" cy="1797710"/>
          </a:xfrm>
        </p:grpSpPr>
        <p:sp>
          <p:nvSpPr>
            <p:cNvPr id="9" name="TextBox 9"/>
            <p:cNvSpPr txBox="1"/>
            <p:nvPr/>
          </p:nvSpPr>
          <p:spPr>
            <a:xfrm>
              <a:off x="0" y="-85725"/>
              <a:ext cx="14570151" cy="835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12"/>
                </a:lnSpc>
              </a:pPr>
              <a:r>
                <a:rPr lang="en-US" sz="3937" spc="196" dirty="0">
                  <a:solidFill>
                    <a:srgbClr val="FFFFFF"/>
                  </a:solidFill>
                  <a:latin typeface="Montserrat Classic Bold"/>
                </a:rPr>
                <a:t>Python Basics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117719"/>
              <a:ext cx="14570151" cy="5942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96"/>
                </a:lnSpc>
              </a:pPr>
              <a:r>
                <a:rPr lang="en-US" sz="2531" spc="25" dirty="0">
                  <a:solidFill>
                    <a:srgbClr val="FFFFFF"/>
                  </a:solidFill>
                  <a:latin typeface="Montserrat Light"/>
                </a:rPr>
                <a:t>Agosto 31, 2022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286000" y="-36602"/>
            <a:ext cx="3775092" cy="10360205"/>
          </a:xfrm>
          <a:prstGeom prst="rect">
            <a:avLst/>
          </a:prstGeom>
          <a:solidFill>
            <a:srgbClr val="FF9D5A"/>
          </a:solidFill>
        </p:spPr>
      </p:sp>
      <p:sp>
        <p:nvSpPr>
          <p:cNvPr id="3" name="TextBox 3"/>
          <p:cNvSpPr txBox="1"/>
          <p:nvPr/>
        </p:nvSpPr>
        <p:spPr>
          <a:xfrm rot="-5400000">
            <a:off x="313574" y="4763690"/>
            <a:ext cx="7710417" cy="759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06"/>
              </a:lnSpc>
            </a:pPr>
            <a:r>
              <a:rPr lang="en-US" sz="4921" spc="467">
                <a:solidFill>
                  <a:srgbClr val="FFFFFF"/>
                </a:solidFill>
                <a:latin typeface="Montserrat Classic Bold"/>
              </a:rPr>
              <a:t>TEMA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342388" y="1099750"/>
            <a:ext cx="5659612" cy="1158803"/>
            <a:chOff x="0" y="-76200"/>
            <a:chExt cx="6762644" cy="1545070"/>
          </a:xfrm>
        </p:grpSpPr>
        <p:sp>
          <p:nvSpPr>
            <p:cNvPr id="5" name="TextBox 5"/>
            <p:cNvSpPr txBox="1"/>
            <p:nvPr/>
          </p:nvSpPr>
          <p:spPr>
            <a:xfrm>
              <a:off x="0" y="937869"/>
              <a:ext cx="6762644" cy="5310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74"/>
                </a:lnSpc>
              </a:pPr>
              <a:r>
                <a:rPr lang="en-US" sz="2249" spc="22" dirty="0">
                  <a:solidFill>
                    <a:srgbClr val="FF9D5A"/>
                  </a:solidFill>
                  <a:latin typeface="Montserrat Light"/>
                </a:rPr>
                <a:t>Development environment review.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76200"/>
              <a:ext cx="6762644" cy="15183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25"/>
                </a:lnSpc>
              </a:pPr>
              <a:r>
                <a:rPr lang="en-US" sz="3375" spc="337" dirty="0">
                  <a:solidFill>
                    <a:srgbClr val="FF9D5A"/>
                  </a:solidFill>
                  <a:latin typeface="Montserrat Classic"/>
                </a:rPr>
                <a:t>Python Introduction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342388" y="7976642"/>
            <a:ext cx="5071983" cy="1158866"/>
            <a:chOff x="0" y="-76200"/>
            <a:chExt cx="6762644" cy="1545154"/>
          </a:xfrm>
        </p:grpSpPr>
        <p:sp>
          <p:nvSpPr>
            <p:cNvPr id="8" name="TextBox 8"/>
            <p:cNvSpPr txBox="1"/>
            <p:nvPr/>
          </p:nvSpPr>
          <p:spPr>
            <a:xfrm>
              <a:off x="0" y="937869"/>
              <a:ext cx="6762644" cy="5310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75"/>
                </a:lnSpc>
              </a:pPr>
              <a:r>
                <a:rPr lang="en-US" sz="2250" spc="22" dirty="0">
                  <a:solidFill>
                    <a:srgbClr val="FF9D5A"/>
                  </a:solidFill>
                  <a:latin typeface="Montserrat Light"/>
                </a:rPr>
                <a:t>Numpy, Pandas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76200"/>
              <a:ext cx="6762644" cy="714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25"/>
                </a:lnSpc>
              </a:pPr>
              <a:r>
                <a:rPr lang="en-US" sz="3375" spc="337" dirty="0">
                  <a:solidFill>
                    <a:srgbClr val="FF9D5A"/>
                  </a:solidFill>
                  <a:latin typeface="Montserrat Classic"/>
                </a:rPr>
                <a:t>Libraries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342388" y="4538196"/>
            <a:ext cx="5071983" cy="1158803"/>
            <a:chOff x="0" y="-76200"/>
            <a:chExt cx="6762644" cy="154507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937869"/>
              <a:ext cx="6762644" cy="5310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74"/>
                </a:lnSpc>
              </a:pPr>
              <a:endParaRPr lang="en-US" sz="2249" spc="22" dirty="0">
                <a:solidFill>
                  <a:srgbClr val="FF9D5A"/>
                </a:solidFill>
                <a:latin typeface="Montserrat Light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76200"/>
              <a:ext cx="6762644" cy="7146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24"/>
                </a:lnSpc>
              </a:pPr>
              <a:r>
                <a:rPr lang="en-US" sz="3374" spc="337" dirty="0">
                  <a:solidFill>
                    <a:srgbClr val="FF9D5A"/>
                  </a:solidFill>
                  <a:latin typeface="Montserrat Classic"/>
                </a:rPr>
                <a:t>Python basics</a:t>
              </a:r>
            </a:p>
          </p:txBody>
        </p:sp>
      </p:grpSp>
      <p:sp>
        <p:nvSpPr>
          <p:cNvPr id="13" name="AutoShape 13"/>
          <p:cNvSpPr/>
          <p:nvPr/>
        </p:nvSpPr>
        <p:spPr>
          <a:xfrm>
            <a:off x="8928410" y="3387287"/>
            <a:ext cx="7210028" cy="39854"/>
          </a:xfrm>
          <a:prstGeom prst="rect">
            <a:avLst/>
          </a:prstGeom>
          <a:solidFill>
            <a:srgbClr val="10609D">
              <a:alpha val="9804"/>
            </a:srgbClr>
          </a:solidFill>
        </p:spPr>
      </p:sp>
      <p:sp>
        <p:nvSpPr>
          <p:cNvPr id="14" name="AutoShape 14"/>
          <p:cNvSpPr/>
          <p:nvPr/>
        </p:nvSpPr>
        <p:spPr>
          <a:xfrm>
            <a:off x="8928410" y="6856791"/>
            <a:ext cx="7210028" cy="39854"/>
          </a:xfrm>
          <a:prstGeom prst="rect">
            <a:avLst/>
          </a:prstGeom>
          <a:solidFill>
            <a:srgbClr val="10609D">
              <a:alpha val="9804"/>
            </a:srgbClr>
          </a:solidFill>
        </p:spPr>
      </p:sp>
      <p:pic>
        <p:nvPicPr>
          <p:cNvPr id="22" name="Imagen 21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89EF5DBB-92DD-E31A-9888-6BD75CEE6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48" y="599343"/>
            <a:ext cx="4186240" cy="2596909"/>
          </a:xfrm>
          <a:prstGeom prst="rect">
            <a:avLst/>
          </a:prstGeom>
        </p:spPr>
      </p:pic>
      <p:pic>
        <p:nvPicPr>
          <p:cNvPr id="24" name="Imagen 2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CC0E27A-8368-7C7E-7448-6BF5DAA629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479" y="7592109"/>
            <a:ext cx="3433577" cy="2290169"/>
          </a:xfrm>
          <a:prstGeom prst="rect">
            <a:avLst/>
          </a:prstGeom>
        </p:spPr>
      </p:pic>
      <p:pic>
        <p:nvPicPr>
          <p:cNvPr id="26" name="Imagen 25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96735E76-A8BF-E0D3-F7F0-F17FC58E96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229435"/>
            <a:ext cx="3312990" cy="1862262"/>
          </a:xfrm>
          <a:prstGeom prst="rect">
            <a:avLst/>
          </a:prstGeom>
        </p:spPr>
      </p:pic>
      <p:sp>
        <p:nvSpPr>
          <p:cNvPr id="15" name="TextBox 5">
            <a:extLst>
              <a:ext uri="{FF2B5EF4-FFF2-40B4-BE49-F238E27FC236}">
                <a16:creationId xmlns:a16="http://schemas.microsoft.com/office/drawing/2014/main" id="{4BA6DDCF-5AB9-9A8B-6ED8-78C8832F7212}"/>
              </a:ext>
            </a:extLst>
          </p:cNvPr>
          <p:cNvSpPr txBox="1"/>
          <p:nvPr/>
        </p:nvSpPr>
        <p:spPr>
          <a:xfrm>
            <a:off x="10342388" y="5237692"/>
            <a:ext cx="5659612" cy="398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4"/>
              </a:lnSpc>
            </a:pP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Language &amp; Data Structures.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313211" y="-7085437"/>
            <a:ext cx="1661576" cy="16670649"/>
            <a:chOff x="0" y="0"/>
            <a:chExt cx="1994612" cy="20012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94612" cy="20012009"/>
            </a:xfrm>
            <a:custGeom>
              <a:avLst/>
              <a:gdLst/>
              <a:ahLst/>
              <a:cxnLst/>
              <a:rect l="l" t="t" r="r" b="b"/>
              <a:pathLst>
                <a:path w="1994612" h="20012009">
                  <a:moveTo>
                    <a:pt x="0" y="0"/>
                  </a:moveTo>
                  <a:lnTo>
                    <a:pt x="0" y="20012009"/>
                  </a:lnTo>
                  <a:lnTo>
                    <a:pt x="1994612" y="20012009"/>
                  </a:lnTo>
                  <a:lnTo>
                    <a:pt x="1994612" y="0"/>
                  </a:lnTo>
                  <a:lnTo>
                    <a:pt x="0" y="0"/>
                  </a:lnTo>
                  <a:close/>
                  <a:moveTo>
                    <a:pt x="1933652" y="19951050"/>
                  </a:moveTo>
                  <a:lnTo>
                    <a:pt x="59690" y="19951050"/>
                  </a:lnTo>
                  <a:lnTo>
                    <a:pt x="59690" y="59690"/>
                  </a:lnTo>
                  <a:lnTo>
                    <a:pt x="1933652" y="59690"/>
                  </a:lnTo>
                  <a:lnTo>
                    <a:pt x="1933652" y="19951050"/>
                  </a:lnTo>
                  <a:close/>
                </a:path>
              </a:pathLst>
            </a:custGeom>
            <a:solidFill>
              <a:srgbClr val="FF9D5A">
                <a:alpha val="43922"/>
              </a:srgbClr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691147" y="7690147"/>
            <a:ext cx="2596853" cy="259685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84856" y="798033"/>
            <a:ext cx="15304717" cy="887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678"/>
              </a:lnSpc>
            </a:pPr>
            <a:r>
              <a:rPr lang="en-US" sz="5906" spc="-59" dirty="0">
                <a:solidFill>
                  <a:srgbClr val="FF9D5A"/>
                </a:solidFill>
                <a:latin typeface="Montserrat Classic"/>
              </a:rPr>
              <a:t>Estado actual de Python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82B5270-5D9C-1CD6-3580-FA3A709A2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856" y="2807953"/>
            <a:ext cx="5943600" cy="5988177"/>
          </a:xfrm>
          <a:prstGeom prst="rect">
            <a:avLst/>
          </a:prstGeom>
        </p:spPr>
      </p:pic>
      <p:pic>
        <p:nvPicPr>
          <p:cNvPr id="9" name="Imagen 8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123D51D-52A3-0C79-E520-1F26313411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552" y="2933700"/>
            <a:ext cx="7823200" cy="58674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8E74511-EDA6-30DB-F478-CC4C565DBC91}"/>
              </a:ext>
            </a:extLst>
          </p:cNvPr>
          <p:cNvSpPr txBox="1"/>
          <p:nvPr/>
        </p:nvSpPr>
        <p:spPr>
          <a:xfrm>
            <a:off x="2819400" y="9119635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Source: </a:t>
            </a:r>
            <a:r>
              <a:rPr lang="es-MX" dirty="0" err="1"/>
              <a:t>Stackoverflow</a:t>
            </a:r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2809B7A-6EC7-9E02-2179-487CACAF0519}"/>
              </a:ext>
            </a:extLst>
          </p:cNvPr>
          <p:cNvSpPr txBox="1"/>
          <p:nvPr/>
        </p:nvSpPr>
        <p:spPr>
          <a:xfrm>
            <a:off x="11578095" y="9054649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Source: </a:t>
            </a:r>
            <a:r>
              <a:rPr lang="es-MX" dirty="0" err="1"/>
              <a:t>CodingNomads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418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313211" y="-7085437"/>
            <a:ext cx="1661576" cy="16670649"/>
            <a:chOff x="0" y="0"/>
            <a:chExt cx="1994612" cy="20012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94612" cy="20012009"/>
            </a:xfrm>
            <a:custGeom>
              <a:avLst/>
              <a:gdLst/>
              <a:ahLst/>
              <a:cxnLst/>
              <a:rect l="l" t="t" r="r" b="b"/>
              <a:pathLst>
                <a:path w="1994612" h="20012009">
                  <a:moveTo>
                    <a:pt x="0" y="0"/>
                  </a:moveTo>
                  <a:lnTo>
                    <a:pt x="0" y="20012009"/>
                  </a:lnTo>
                  <a:lnTo>
                    <a:pt x="1994612" y="20012009"/>
                  </a:lnTo>
                  <a:lnTo>
                    <a:pt x="1994612" y="0"/>
                  </a:lnTo>
                  <a:lnTo>
                    <a:pt x="0" y="0"/>
                  </a:lnTo>
                  <a:close/>
                  <a:moveTo>
                    <a:pt x="1933652" y="19951050"/>
                  </a:moveTo>
                  <a:lnTo>
                    <a:pt x="59690" y="19951050"/>
                  </a:lnTo>
                  <a:lnTo>
                    <a:pt x="59690" y="59690"/>
                  </a:lnTo>
                  <a:lnTo>
                    <a:pt x="1933652" y="59690"/>
                  </a:lnTo>
                  <a:lnTo>
                    <a:pt x="1933652" y="19951050"/>
                  </a:lnTo>
                  <a:close/>
                </a:path>
              </a:pathLst>
            </a:custGeom>
            <a:solidFill>
              <a:srgbClr val="FF9D5A">
                <a:alpha val="43922"/>
              </a:srgbClr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691147" y="7690147"/>
            <a:ext cx="2596853" cy="259685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84856" y="798033"/>
            <a:ext cx="15304717" cy="887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678"/>
              </a:lnSpc>
            </a:pPr>
            <a:r>
              <a:rPr lang="en-US" sz="5906" spc="-59" dirty="0">
                <a:solidFill>
                  <a:srgbClr val="FF9D5A"/>
                </a:solidFill>
                <a:latin typeface="Montserrat Classic"/>
              </a:rPr>
              <a:t>¿Python?</a:t>
            </a:r>
          </a:p>
        </p:txBody>
      </p:sp>
      <p:pic>
        <p:nvPicPr>
          <p:cNvPr id="13" name="Imagen 1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6972F45-219A-BB9E-7B88-4BDBC4C5F8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2705101"/>
            <a:ext cx="4191001" cy="1817886"/>
          </a:xfrm>
          <a:prstGeom prst="rect">
            <a:avLst/>
          </a:prstGeom>
        </p:spPr>
      </p:pic>
      <p:pic>
        <p:nvPicPr>
          <p:cNvPr id="15" name="Imagen 14" descr="Un hombre con un celular en la mano&#10;&#10;Descripción generada automáticamente con confianza media">
            <a:extLst>
              <a:ext uri="{FF2B5EF4-FFF2-40B4-BE49-F238E27FC236}">
                <a16:creationId xmlns:a16="http://schemas.microsoft.com/office/drawing/2014/main" id="{049FA90B-EF8B-B439-C04D-27DBA298C7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600" y="4152900"/>
            <a:ext cx="2895600" cy="4343400"/>
          </a:xfrm>
          <a:prstGeom prst="rect">
            <a:avLst/>
          </a:prstGeom>
        </p:spPr>
      </p:pic>
      <p:grpSp>
        <p:nvGrpSpPr>
          <p:cNvPr id="16" name="Group 4">
            <a:extLst>
              <a:ext uri="{FF2B5EF4-FFF2-40B4-BE49-F238E27FC236}">
                <a16:creationId xmlns:a16="http://schemas.microsoft.com/office/drawing/2014/main" id="{6E765927-C436-ADB1-EC7B-87EE26833B1B}"/>
              </a:ext>
            </a:extLst>
          </p:cNvPr>
          <p:cNvGrpSpPr/>
          <p:nvPr/>
        </p:nvGrpSpPr>
        <p:grpSpPr>
          <a:xfrm>
            <a:off x="969786" y="2705101"/>
            <a:ext cx="6955013" cy="5518971"/>
            <a:chOff x="0" y="-76200"/>
            <a:chExt cx="6762644" cy="7358627"/>
          </a:xfrm>
        </p:grpSpPr>
        <p:sp>
          <p:nvSpPr>
            <p:cNvPr id="17" name="TextBox 5">
              <a:extLst>
                <a:ext uri="{FF2B5EF4-FFF2-40B4-BE49-F238E27FC236}">
                  <a16:creationId xmlns:a16="http://schemas.microsoft.com/office/drawing/2014/main" id="{13DF1157-0995-7AAF-967A-4EAAC8FD8B73}"/>
                </a:ext>
              </a:extLst>
            </p:cNvPr>
            <p:cNvSpPr txBox="1"/>
            <p:nvPr/>
          </p:nvSpPr>
          <p:spPr>
            <a:xfrm>
              <a:off x="0" y="937869"/>
              <a:ext cx="6762644" cy="63445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374"/>
                </a:lnSpc>
                <a:buFont typeface="Arial" panose="020B0604020202020204" pitchFamily="34" charset="0"/>
                <a:buChar char="•"/>
              </a:pPr>
              <a:r>
                <a:rPr lang="en-US" sz="2249" spc="22" dirty="0">
                  <a:solidFill>
                    <a:srgbClr val="FF9D5A"/>
                  </a:solidFill>
                  <a:latin typeface="Montserrat Light"/>
                </a:rPr>
                <a:t>Simple</a:t>
              </a:r>
            </a:p>
            <a:p>
              <a:pPr marL="342900" indent="-342900">
                <a:lnSpc>
                  <a:spcPts val="3374"/>
                </a:lnSpc>
                <a:buFont typeface="Arial" panose="020B0604020202020204" pitchFamily="34" charset="0"/>
                <a:buChar char="•"/>
              </a:pPr>
              <a:r>
                <a:rPr lang="en-US" sz="2249" spc="22" dirty="0" err="1">
                  <a:solidFill>
                    <a:srgbClr val="FF9D5A"/>
                  </a:solidFill>
                  <a:latin typeface="Montserrat Light"/>
                </a:rPr>
                <a:t>Fácil</a:t>
              </a:r>
              <a:r>
                <a:rPr lang="en-US" sz="2249" spc="22" dirty="0">
                  <a:solidFill>
                    <a:srgbClr val="FF9D5A"/>
                  </a:solidFill>
                  <a:latin typeface="Montserrat Light"/>
                </a:rPr>
                <a:t> de </a:t>
              </a:r>
              <a:r>
                <a:rPr lang="en-US" sz="2249" spc="22" dirty="0" err="1">
                  <a:solidFill>
                    <a:srgbClr val="FF9D5A"/>
                  </a:solidFill>
                  <a:latin typeface="Montserrat Light"/>
                </a:rPr>
                <a:t>aprender</a:t>
              </a:r>
              <a:endParaRPr lang="en-US" sz="2249" spc="22" dirty="0">
                <a:solidFill>
                  <a:srgbClr val="FF9D5A"/>
                </a:solidFill>
                <a:latin typeface="Montserrat Light"/>
              </a:endParaRPr>
            </a:p>
            <a:p>
              <a:pPr marL="342900" indent="-342900">
                <a:lnSpc>
                  <a:spcPts val="3374"/>
                </a:lnSpc>
                <a:buFont typeface="Arial" panose="020B0604020202020204" pitchFamily="34" charset="0"/>
                <a:buChar char="•"/>
              </a:pPr>
              <a:r>
                <a:rPr lang="en-US" sz="2249" spc="22" dirty="0">
                  <a:solidFill>
                    <a:srgbClr val="FF9D5A"/>
                  </a:solidFill>
                  <a:latin typeface="Montserrat Light"/>
                </a:rPr>
                <a:t>Libre de Código </a:t>
              </a:r>
              <a:r>
                <a:rPr lang="en-US" sz="2249" spc="22" dirty="0" err="1">
                  <a:solidFill>
                    <a:srgbClr val="FF9D5A"/>
                  </a:solidFill>
                  <a:latin typeface="Montserrat Light"/>
                </a:rPr>
                <a:t>abierto</a:t>
              </a:r>
              <a:endParaRPr lang="en-US" sz="2249" spc="22" dirty="0">
                <a:solidFill>
                  <a:srgbClr val="FF9D5A"/>
                </a:solidFill>
                <a:latin typeface="Montserrat Light"/>
              </a:endParaRPr>
            </a:p>
            <a:p>
              <a:pPr marL="342900" indent="-342900">
                <a:lnSpc>
                  <a:spcPts val="3374"/>
                </a:lnSpc>
                <a:buFont typeface="Arial" panose="020B0604020202020204" pitchFamily="34" charset="0"/>
                <a:buChar char="•"/>
              </a:pPr>
              <a:r>
                <a:rPr lang="en-US" sz="2249" spc="22" dirty="0" err="1">
                  <a:solidFill>
                    <a:srgbClr val="FF9D5A"/>
                  </a:solidFill>
                  <a:latin typeface="Montserrat Light"/>
                </a:rPr>
                <a:t>Lenguaje</a:t>
              </a:r>
              <a:r>
                <a:rPr lang="en-US" sz="2249" spc="22" dirty="0">
                  <a:solidFill>
                    <a:srgbClr val="FF9D5A"/>
                  </a:solidFill>
                  <a:latin typeface="Montserrat Light"/>
                </a:rPr>
                <a:t> de alto </a:t>
              </a:r>
              <a:r>
                <a:rPr lang="en-US" sz="2249" spc="22" dirty="0" err="1">
                  <a:solidFill>
                    <a:srgbClr val="FF9D5A"/>
                  </a:solidFill>
                  <a:latin typeface="Montserrat Light"/>
                </a:rPr>
                <a:t>nivel</a:t>
              </a:r>
              <a:endParaRPr lang="en-US" sz="2249" spc="22" dirty="0">
                <a:solidFill>
                  <a:srgbClr val="FF9D5A"/>
                </a:solidFill>
                <a:latin typeface="Montserrat Light"/>
              </a:endParaRPr>
            </a:p>
            <a:p>
              <a:pPr marL="342900" indent="-342900">
                <a:lnSpc>
                  <a:spcPts val="3374"/>
                </a:lnSpc>
                <a:buFont typeface="Arial" panose="020B0604020202020204" pitchFamily="34" charset="0"/>
                <a:buChar char="•"/>
              </a:pPr>
              <a:r>
                <a:rPr lang="en-US" sz="2249" spc="22" dirty="0">
                  <a:solidFill>
                    <a:srgbClr val="FF9D5A"/>
                  </a:solidFill>
                  <a:latin typeface="Montserrat Light"/>
                </a:rPr>
                <a:t>Portable</a:t>
              </a:r>
            </a:p>
            <a:p>
              <a:pPr marL="342900" indent="-342900">
                <a:lnSpc>
                  <a:spcPts val="3374"/>
                </a:lnSpc>
                <a:buFont typeface="Arial" panose="020B0604020202020204" pitchFamily="34" charset="0"/>
                <a:buChar char="•"/>
              </a:pPr>
              <a:r>
                <a:rPr lang="en-US" sz="2249" spc="22" dirty="0" err="1">
                  <a:solidFill>
                    <a:srgbClr val="FF9D5A"/>
                  </a:solidFill>
                  <a:latin typeface="Montserrat Light"/>
                </a:rPr>
                <a:t>Interpretado</a:t>
              </a:r>
              <a:endParaRPr lang="en-US" sz="2249" spc="22" dirty="0">
                <a:solidFill>
                  <a:srgbClr val="FF9D5A"/>
                </a:solidFill>
                <a:latin typeface="Montserrat Light"/>
              </a:endParaRPr>
            </a:p>
            <a:p>
              <a:pPr marL="342900" indent="-342900">
                <a:lnSpc>
                  <a:spcPts val="3374"/>
                </a:lnSpc>
                <a:buFont typeface="Arial" panose="020B0604020202020204" pitchFamily="34" charset="0"/>
                <a:buChar char="•"/>
              </a:pPr>
              <a:r>
                <a:rPr lang="en-US" sz="2249" spc="22" dirty="0" err="1">
                  <a:solidFill>
                    <a:srgbClr val="FF9D5A"/>
                  </a:solidFill>
                  <a:latin typeface="Montserrat Light"/>
                </a:rPr>
                <a:t>Orientado</a:t>
              </a:r>
              <a:r>
                <a:rPr lang="en-US" sz="2249" spc="22" dirty="0">
                  <a:solidFill>
                    <a:srgbClr val="FF9D5A"/>
                  </a:solidFill>
                  <a:latin typeface="Montserrat Light"/>
                </a:rPr>
                <a:t> a </a:t>
              </a:r>
              <a:r>
                <a:rPr lang="en-US" sz="2249" spc="22" dirty="0" err="1">
                  <a:solidFill>
                    <a:srgbClr val="FF9D5A"/>
                  </a:solidFill>
                  <a:latin typeface="Montserrat Light"/>
                </a:rPr>
                <a:t>objetos</a:t>
              </a:r>
              <a:endParaRPr lang="en-US" sz="2249" spc="22" dirty="0">
                <a:solidFill>
                  <a:srgbClr val="FF9D5A"/>
                </a:solidFill>
                <a:latin typeface="Montserrat Light"/>
              </a:endParaRPr>
            </a:p>
            <a:p>
              <a:pPr marL="342900" indent="-342900">
                <a:lnSpc>
                  <a:spcPts val="3374"/>
                </a:lnSpc>
                <a:buFont typeface="Arial" panose="020B0604020202020204" pitchFamily="34" charset="0"/>
                <a:buChar char="•"/>
              </a:pPr>
              <a:r>
                <a:rPr lang="en-US" sz="2249" spc="22" dirty="0">
                  <a:solidFill>
                    <a:srgbClr val="FF9D5A"/>
                  </a:solidFill>
                  <a:latin typeface="Montserrat Light"/>
                </a:rPr>
                <a:t>Extensible</a:t>
              </a:r>
            </a:p>
            <a:p>
              <a:pPr marL="342900" indent="-342900">
                <a:lnSpc>
                  <a:spcPts val="3374"/>
                </a:lnSpc>
                <a:buFont typeface="Arial" panose="020B0604020202020204" pitchFamily="34" charset="0"/>
                <a:buChar char="•"/>
              </a:pPr>
              <a:r>
                <a:rPr lang="en-US" sz="2249" spc="22" dirty="0" err="1">
                  <a:solidFill>
                    <a:srgbClr val="FF9D5A"/>
                  </a:solidFill>
                  <a:latin typeface="Montserrat Light"/>
                </a:rPr>
                <a:t>Embebido</a:t>
              </a:r>
              <a:endParaRPr lang="en-US" sz="2249" spc="22" dirty="0">
                <a:solidFill>
                  <a:srgbClr val="FF9D5A"/>
                </a:solidFill>
                <a:latin typeface="Montserrat Light"/>
              </a:endParaRPr>
            </a:p>
            <a:p>
              <a:pPr marL="342900" indent="-342900">
                <a:lnSpc>
                  <a:spcPts val="3374"/>
                </a:lnSpc>
                <a:buFont typeface="Arial" panose="020B0604020202020204" pitchFamily="34" charset="0"/>
                <a:buChar char="•"/>
              </a:pPr>
              <a:r>
                <a:rPr lang="en-US" sz="2249" spc="22" dirty="0" err="1">
                  <a:solidFill>
                    <a:srgbClr val="FF9D5A"/>
                  </a:solidFill>
                  <a:latin typeface="Montserrat Light"/>
                </a:rPr>
                <a:t>Extensas</a:t>
              </a:r>
              <a:r>
                <a:rPr lang="en-US" sz="2249" spc="22" dirty="0">
                  <a:solidFill>
                    <a:srgbClr val="FF9D5A"/>
                  </a:solidFill>
                  <a:latin typeface="Montserrat Light"/>
                </a:rPr>
                <a:t> </a:t>
              </a:r>
              <a:r>
                <a:rPr lang="en-US" sz="2249" spc="22" dirty="0" err="1">
                  <a:solidFill>
                    <a:srgbClr val="FF9D5A"/>
                  </a:solidFill>
                  <a:latin typeface="Montserrat Light"/>
                </a:rPr>
                <a:t>bibliotecas</a:t>
              </a:r>
              <a:endParaRPr lang="en-US" sz="2249" spc="22" dirty="0">
                <a:solidFill>
                  <a:srgbClr val="FF9D5A"/>
                </a:solidFill>
                <a:latin typeface="Montserrat Light"/>
              </a:endParaRPr>
            </a:p>
            <a:p>
              <a:pPr marL="342900" indent="-342900">
                <a:lnSpc>
                  <a:spcPts val="3374"/>
                </a:lnSpc>
                <a:buFont typeface="Arial" panose="020B0604020202020204" pitchFamily="34" charset="0"/>
                <a:buChar char="•"/>
              </a:pPr>
              <a:endParaRPr lang="en-US" sz="2249" spc="22" dirty="0">
                <a:solidFill>
                  <a:srgbClr val="FF9D5A"/>
                </a:solidFill>
                <a:latin typeface="Montserrat Light"/>
              </a:endParaRPr>
            </a:p>
          </p:txBody>
        </p:sp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86E6334F-6C43-8453-98C6-A0A362AACA5E}"/>
                </a:ext>
              </a:extLst>
            </p:cNvPr>
            <p:cNvSpPr txBox="1"/>
            <p:nvPr/>
          </p:nvSpPr>
          <p:spPr>
            <a:xfrm>
              <a:off x="0" y="-76200"/>
              <a:ext cx="6762644" cy="15183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25"/>
                </a:lnSpc>
              </a:pPr>
              <a:r>
                <a:rPr lang="en-US" sz="3375" spc="337" dirty="0" err="1">
                  <a:solidFill>
                    <a:srgbClr val="FF9D5A"/>
                  </a:solidFill>
                  <a:latin typeface="Montserrat Classic"/>
                </a:rPr>
                <a:t>Características</a:t>
              </a:r>
              <a:r>
                <a:rPr lang="en-US" sz="3375" spc="337" dirty="0">
                  <a:solidFill>
                    <a:srgbClr val="FF9D5A"/>
                  </a:solidFill>
                  <a:latin typeface="Montserrat Classic"/>
                </a:rPr>
                <a:t> de Python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313211" y="-7085437"/>
            <a:ext cx="1661576" cy="16670649"/>
            <a:chOff x="0" y="0"/>
            <a:chExt cx="1994612" cy="20012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94612" cy="20012009"/>
            </a:xfrm>
            <a:custGeom>
              <a:avLst/>
              <a:gdLst/>
              <a:ahLst/>
              <a:cxnLst/>
              <a:rect l="l" t="t" r="r" b="b"/>
              <a:pathLst>
                <a:path w="1994612" h="20012009">
                  <a:moveTo>
                    <a:pt x="0" y="0"/>
                  </a:moveTo>
                  <a:lnTo>
                    <a:pt x="0" y="20012009"/>
                  </a:lnTo>
                  <a:lnTo>
                    <a:pt x="1994612" y="20012009"/>
                  </a:lnTo>
                  <a:lnTo>
                    <a:pt x="1994612" y="0"/>
                  </a:lnTo>
                  <a:lnTo>
                    <a:pt x="0" y="0"/>
                  </a:lnTo>
                  <a:close/>
                  <a:moveTo>
                    <a:pt x="1933652" y="19951050"/>
                  </a:moveTo>
                  <a:lnTo>
                    <a:pt x="59690" y="19951050"/>
                  </a:lnTo>
                  <a:lnTo>
                    <a:pt x="59690" y="59690"/>
                  </a:lnTo>
                  <a:lnTo>
                    <a:pt x="1933652" y="59690"/>
                  </a:lnTo>
                  <a:lnTo>
                    <a:pt x="1933652" y="19951050"/>
                  </a:lnTo>
                  <a:close/>
                </a:path>
              </a:pathLst>
            </a:custGeom>
            <a:solidFill>
              <a:srgbClr val="FF9D5A">
                <a:alpha val="43922"/>
              </a:srgbClr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691147" y="7690147"/>
            <a:ext cx="2596853" cy="259685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84856" y="798033"/>
            <a:ext cx="15304717" cy="887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678"/>
              </a:lnSpc>
            </a:pPr>
            <a:r>
              <a:rPr lang="en-US" sz="5906" spc="-59" dirty="0" err="1">
                <a:solidFill>
                  <a:srgbClr val="FF9D5A"/>
                </a:solidFill>
                <a:latin typeface="Montserrat Classic"/>
              </a:rPr>
              <a:t>Proceso</a:t>
            </a:r>
            <a:r>
              <a:rPr lang="en-US" sz="5906" spc="-59" dirty="0">
                <a:solidFill>
                  <a:srgbClr val="FF9D5A"/>
                </a:solidFill>
                <a:latin typeface="Montserrat Classic"/>
              </a:rPr>
              <a:t> del </a:t>
            </a:r>
            <a:r>
              <a:rPr lang="en-US" sz="5906" spc="-59" dirty="0" err="1">
                <a:solidFill>
                  <a:srgbClr val="FF9D5A"/>
                </a:solidFill>
                <a:latin typeface="Montserrat Classic"/>
              </a:rPr>
              <a:t>Interprete</a:t>
            </a:r>
            <a:r>
              <a:rPr lang="en-US" sz="5906" spc="-59" dirty="0">
                <a:solidFill>
                  <a:srgbClr val="FF9D5A"/>
                </a:solidFill>
                <a:latin typeface="Montserrat Classic"/>
              </a:rPr>
              <a:t> </a:t>
            </a:r>
            <a:r>
              <a:rPr lang="en-US" sz="5906" spc="-59" dirty="0" err="1">
                <a:solidFill>
                  <a:srgbClr val="FF9D5A"/>
                </a:solidFill>
                <a:latin typeface="Montserrat Classic"/>
              </a:rPr>
              <a:t>dePython</a:t>
            </a:r>
            <a:endParaRPr lang="en-US" sz="5906" spc="-59" dirty="0">
              <a:solidFill>
                <a:srgbClr val="FF9D5A"/>
              </a:solidFill>
              <a:latin typeface="Montserrat Classic"/>
            </a:endParaRP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81C74DAB-894F-8197-0ADF-67AA23BB3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971" y="2428137"/>
            <a:ext cx="10362057" cy="582865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191967B-E94E-441C-99AA-7F4588CCF0D6}"/>
              </a:ext>
            </a:extLst>
          </p:cNvPr>
          <p:cNvSpPr txBox="1"/>
          <p:nvPr/>
        </p:nvSpPr>
        <p:spPr>
          <a:xfrm>
            <a:off x="1828800" y="8284955"/>
            <a:ext cx="9144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Montserrat" panose="00000500000000000000" pitchFamily="2" charset="0"/>
              </a:rPr>
              <a:t>Créditos </a:t>
            </a:r>
            <a:r>
              <a:rPr lang="es-MX" dirty="0">
                <a:latin typeface="Montserrat" panose="00000500000000000000" pitchFamily="2" charset="0"/>
                <a:hlinkClick r:id="rId4"/>
              </a:rPr>
              <a:t>kinsta.com</a:t>
            </a:r>
            <a:endParaRPr lang="es-MX" dirty="0">
              <a:latin typeface="Montserrat" panose="00000500000000000000" pitchFamily="2" charset="0"/>
            </a:endParaRPr>
          </a:p>
          <a:p>
            <a:r>
              <a:rPr lang="es-MX" dirty="0">
                <a:latin typeface="Montserrat" panose="00000500000000000000" pitchFamily="2" charset="0"/>
              </a:rPr>
              <a:t>Saber más: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Montserrat" panose="00000500000000000000" pitchFamily="2" charset="0"/>
                <a:hlinkClick r:id="rId4"/>
              </a:rPr>
              <a:t>kinsta.com</a:t>
            </a:r>
            <a:endParaRPr lang="es-MX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Montserrat" panose="00000500000000000000" pitchFamily="2" charset="0"/>
                <a:hlinkClick r:id="rId5"/>
              </a:rPr>
              <a:t>Python.org</a:t>
            </a:r>
            <a:endParaRPr lang="es-MX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latin typeface="Montserrat" panose="00000500000000000000" pitchFamily="2" charset="0"/>
            </a:endParaRPr>
          </a:p>
          <a:p>
            <a:endParaRPr lang="es-MX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88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313211" y="-7085437"/>
            <a:ext cx="1661576" cy="16670649"/>
            <a:chOff x="0" y="0"/>
            <a:chExt cx="1994612" cy="20012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94612" cy="20012009"/>
            </a:xfrm>
            <a:custGeom>
              <a:avLst/>
              <a:gdLst/>
              <a:ahLst/>
              <a:cxnLst/>
              <a:rect l="l" t="t" r="r" b="b"/>
              <a:pathLst>
                <a:path w="1994612" h="20012009">
                  <a:moveTo>
                    <a:pt x="0" y="0"/>
                  </a:moveTo>
                  <a:lnTo>
                    <a:pt x="0" y="20012009"/>
                  </a:lnTo>
                  <a:lnTo>
                    <a:pt x="1994612" y="20012009"/>
                  </a:lnTo>
                  <a:lnTo>
                    <a:pt x="1994612" y="0"/>
                  </a:lnTo>
                  <a:lnTo>
                    <a:pt x="0" y="0"/>
                  </a:lnTo>
                  <a:close/>
                  <a:moveTo>
                    <a:pt x="1933652" y="19951050"/>
                  </a:moveTo>
                  <a:lnTo>
                    <a:pt x="59690" y="19951050"/>
                  </a:lnTo>
                  <a:lnTo>
                    <a:pt x="59690" y="59690"/>
                  </a:lnTo>
                  <a:lnTo>
                    <a:pt x="1933652" y="59690"/>
                  </a:lnTo>
                  <a:lnTo>
                    <a:pt x="1933652" y="19951050"/>
                  </a:lnTo>
                  <a:close/>
                </a:path>
              </a:pathLst>
            </a:custGeom>
            <a:solidFill>
              <a:srgbClr val="FF9D5A">
                <a:alpha val="43922"/>
              </a:srgbClr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691147" y="7690147"/>
            <a:ext cx="2596853" cy="259685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84856" y="798033"/>
            <a:ext cx="15304717" cy="887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678"/>
              </a:lnSpc>
            </a:pPr>
            <a:r>
              <a:rPr lang="en-US" sz="5906" spc="-59" dirty="0" err="1">
                <a:solidFill>
                  <a:srgbClr val="FF9D5A"/>
                </a:solidFill>
                <a:latin typeface="Montserrat Classic"/>
              </a:rPr>
              <a:t>Convenciones</a:t>
            </a:r>
            <a:r>
              <a:rPr lang="en-US" sz="5906" spc="-59" dirty="0">
                <a:solidFill>
                  <a:srgbClr val="FF9D5A"/>
                </a:solidFill>
                <a:latin typeface="Montserrat Classic"/>
              </a:rPr>
              <a:t> de Python</a:t>
            </a:r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6E765927-C436-ADB1-EC7B-87EE26833B1B}"/>
              </a:ext>
            </a:extLst>
          </p:cNvPr>
          <p:cNvGrpSpPr/>
          <p:nvPr/>
        </p:nvGrpSpPr>
        <p:grpSpPr>
          <a:xfrm>
            <a:off x="969786" y="2705101"/>
            <a:ext cx="6955013" cy="2030836"/>
            <a:chOff x="0" y="-76200"/>
            <a:chExt cx="6762644" cy="2707781"/>
          </a:xfrm>
        </p:grpSpPr>
        <p:sp>
          <p:nvSpPr>
            <p:cNvPr id="17" name="TextBox 5">
              <a:extLst>
                <a:ext uri="{FF2B5EF4-FFF2-40B4-BE49-F238E27FC236}">
                  <a16:creationId xmlns:a16="http://schemas.microsoft.com/office/drawing/2014/main" id="{13DF1157-0995-7AAF-967A-4EAAC8FD8B73}"/>
                </a:ext>
              </a:extLst>
            </p:cNvPr>
            <p:cNvSpPr txBox="1"/>
            <p:nvPr/>
          </p:nvSpPr>
          <p:spPr>
            <a:xfrm>
              <a:off x="0" y="937869"/>
              <a:ext cx="6762644" cy="1693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374"/>
                </a:lnSpc>
                <a:buFont typeface="Arial" panose="020B0604020202020204" pitchFamily="34" charset="0"/>
                <a:buChar char="•"/>
              </a:pPr>
              <a:r>
                <a:rPr lang="en-US" sz="2249" spc="22" dirty="0">
                  <a:solidFill>
                    <a:srgbClr val="FF9D5A"/>
                  </a:solidFill>
                  <a:latin typeface="Montserrat Light"/>
                  <a:hlinkClick r:id="rId3"/>
                </a:rPr>
                <a:t>PEP 8</a:t>
              </a:r>
              <a:endParaRPr lang="en-US" sz="2249" spc="22" dirty="0">
                <a:solidFill>
                  <a:srgbClr val="FF9D5A"/>
                </a:solidFill>
                <a:latin typeface="Montserrat Light"/>
              </a:endParaRPr>
            </a:p>
            <a:p>
              <a:pPr marL="342900" indent="-342900">
                <a:lnSpc>
                  <a:spcPts val="3374"/>
                </a:lnSpc>
                <a:buFont typeface="Arial" panose="020B0604020202020204" pitchFamily="34" charset="0"/>
                <a:buChar char="•"/>
              </a:pPr>
              <a:r>
                <a:rPr lang="en-US" sz="2249" spc="22" dirty="0">
                  <a:solidFill>
                    <a:srgbClr val="FF9D5A"/>
                  </a:solidFill>
                  <a:latin typeface="Montserrat Light"/>
                  <a:hlinkClick r:id="rId4"/>
                </a:rPr>
                <a:t>ZEN de Python (PEP 20)</a:t>
              </a:r>
              <a:endParaRPr lang="en-US" sz="2249" spc="22" dirty="0">
                <a:solidFill>
                  <a:srgbClr val="FF9D5A"/>
                </a:solidFill>
                <a:latin typeface="Montserrat Light"/>
              </a:endParaRPr>
            </a:p>
            <a:p>
              <a:pPr marL="342900" indent="-342900">
                <a:lnSpc>
                  <a:spcPts val="3374"/>
                </a:lnSpc>
                <a:buFont typeface="Arial" panose="020B0604020202020204" pitchFamily="34" charset="0"/>
                <a:buChar char="•"/>
              </a:pPr>
              <a:endParaRPr lang="en-US" sz="2249" spc="22" dirty="0">
                <a:solidFill>
                  <a:srgbClr val="FF9D5A"/>
                </a:solidFill>
                <a:latin typeface="Montserrat Light"/>
              </a:endParaRPr>
            </a:p>
          </p:txBody>
        </p:sp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86E6334F-6C43-8453-98C6-A0A362AACA5E}"/>
                </a:ext>
              </a:extLst>
            </p:cNvPr>
            <p:cNvSpPr txBox="1"/>
            <p:nvPr/>
          </p:nvSpPr>
          <p:spPr>
            <a:xfrm>
              <a:off x="0" y="-76200"/>
              <a:ext cx="6762644" cy="714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25"/>
                </a:lnSpc>
              </a:pPr>
              <a:r>
                <a:rPr lang="en-US" sz="3375" spc="337" dirty="0" err="1">
                  <a:solidFill>
                    <a:srgbClr val="FF9D5A"/>
                  </a:solidFill>
                  <a:latin typeface="Montserrat Classic"/>
                </a:rPr>
                <a:t>Guías</a:t>
              </a:r>
              <a:r>
                <a:rPr lang="en-US" sz="3375" spc="337" dirty="0">
                  <a:solidFill>
                    <a:srgbClr val="FF9D5A"/>
                  </a:solidFill>
                  <a:latin typeface="Montserrat Classic"/>
                </a:rPr>
                <a:t> de python</a:t>
              </a:r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6A7687B9-DCEC-7D3D-A1DA-B01CDA978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0" y="2596853"/>
            <a:ext cx="8482013" cy="664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9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313211" y="-7085437"/>
            <a:ext cx="1661576" cy="16670649"/>
            <a:chOff x="0" y="0"/>
            <a:chExt cx="1994612" cy="20012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94612" cy="20012009"/>
            </a:xfrm>
            <a:custGeom>
              <a:avLst/>
              <a:gdLst/>
              <a:ahLst/>
              <a:cxnLst/>
              <a:rect l="l" t="t" r="r" b="b"/>
              <a:pathLst>
                <a:path w="1994612" h="20012009">
                  <a:moveTo>
                    <a:pt x="0" y="0"/>
                  </a:moveTo>
                  <a:lnTo>
                    <a:pt x="0" y="20012009"/>
                  </a:lnTo>
                  <a:lnTo>
                    <a:pt x="1994612" y="20012009"/>
                  </a:lnTo>
                  <a:lnTo>
                    <a:pt x="1994612" y="0"/>
                  </a:lnTo>
                  <a:lnTo>
                    <a:pt x="0" y="0"/>
                  </a:lnTo>
                  <a:close/>
                  <a:moveTo>
                    <a:pt x="1933652" y="19951050"/>
                  </a:moveTo>
                  <a:lnTo>
                    <a:pt x="59690" y="19951050"/>
                  </a:lnTo>
                  <a:lnTo>
                    <a:pt x="59690" y="59690"/>
                  </a:lnTo>
                  <a:lnTo>
                    <a:pt x="1933652" y="59690"/>
                  </a:lnTo>
                  <a:lnTo>
                    <a:pt x="1933652" y="19951050"/>
                  </a:lnTo>
                  <a:close/>
                </a:path>
              </a:pathLst>
            </a:custGeom>
            <a:solidFill>
              <a:srgbClr val="FF9D5A">
                <a:alpha val="43922"/>
              </a:srgbClr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691147" y="7690147"/>
            <a:ext cx="2596853" cy="259685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84856" y="798033"/>
            <a:ext cx="15304717" cy="887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678"/>
              </a:lnSpc>
            </a:pPr>
            <a:r>
              <a:rPr lang="en-US" sz="5906" spc="-59" dirty="0">
                <a:solidFill>
                  <a:srgbClr val="FF9D5A"/>
                </a:solidFill>
                <a:latin typeface="Montserrat Classic"/>
              </a:rPr>
              <a:t>PIP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C5115E5-61E7-EE08-D6CF-A30E48034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7400" y="3162300"/>
            <a:ext cx="6743700" cy="505777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2D3B0E9-75C4-3C7E-776C-85E4EB72C02C}"/>
              </a:ext>
            </a:extLst>
          </p:cNvPr>
          <p:cNvSpPr txBox="1"/>
          <p:nvPr/>
        </p:nvSpPr>
        <p:spPr>
          <a:xfrm>
            <a:off x="12192000" y="911703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Source: </a:t>
            </a:r>
            <a:r>
              <a:rPr lang="es-MX" dirty="0">
                <a:hlinkClick r:id="rId5"/>
              </a:rPr>
              <a:t>pypi</a:t>
            </a:r>
            <a:endParaRPr lang="es-MX" dirty="0"/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26FE0CD6-FFE0-A098-24BD-80F865096014}"/>
              </a:ext>
            </a:extLst>
          </p:cNvPr>
          <p:cNvSpPr txBox="1"/>
          <p:nvPr/>
        </p:nvSpPr>
        <p:spPr>
          <a:xfrm>
            <a:off x="969786" y="3465653"/>
            <a:ext cx="6955013" cy="5194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4"/>
              </a:lnSpc>
            </a:pPr>
            <a:r>
              <a:rPr lang="en-US" sz="2249" spc="22" dirty="0" err="1">
                <a:solidFill>
                  <a:srgbClr val="FF9D5A"/>
                </a:solidFill>
                <a:latin typeface="Montserrat Light"/>
              </a:rPr>
              <a:t>Instalador</a:t>
            </a: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 de </a:t>
            </a:r>
            <a:r>
              <a:rPr lang="en-US" sz="2249" spc="22" dirty="0" err="1">
                <a:solidFill>
                  <a:srgbClr val="FF9D5A"/>
                </a:solidFill>
                <a:latin typeface="Montserrat Light"/>
              </a:rPr>
              <a:t>dependencias</a:t>
            </a:r>
            <a:endParaRPr lang="en-US" sz="2249" spc="22" dirty="0">
              <a:solidFill>
                <a:srgbClr val="FF9D5A"/>
              </a:solidFill>
              <a:latin typeface="Montserrat Light"/>
            </a:endParaRPr>
          </a:p>
          <a:p>
            <a:pPr>
              <a:lnSpc>
                <a:spcPts val="3374"/>
              </a:lnSpc>
            </a:pP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(Package Installer for Python)</a:t>
            </a:r>
          </a:p>
          <a:p>
            <a:pPr>
              <a:lnSpc>
                <a:spcPts val="3374"/>
              </a:lnSpc>
            </a:pPr>
            <a:endParaRPr lang="en-US" sz="2249" spc="22" dirty="0">
              <a:solidFill>
                <a:srgbClr val="FF9D5A"/>
              </a:solidFill>
              <a:latin typeface="Montserrat Light"/>
            </a:endParaRPr>
          </a:p>
          <a:p>
            <a:pPr>
              <a:lnSpc>
                <a:spcPts val="3374"/>
              </a:lnSpc>
            </a:pPr>
            <a:r>
              <a:rPr lang="en-US" sz="2249" spc="22" dirty="0" err="1">
                <a:solidFill>
                  <a:srgbClr val="FF9D5A"/>
                </a:solidFill>
                <a:latin typeface="Montserrat Light"/>
              </a:rPr>
              <a:t>Versión</a:t>
            </a: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 actual: 22</a:t>
            </a:r>
          </a:p>
          <a:p>
            <a:pPr>
              <a:lnSpc>
                <a:spcPts val="3374"/>
              </a:lnSpc>
            </a:pPr>
            <a:endParaRPr lang="en-US" sz="2249" spc="22" dirty="0">
              <a:solidFill>
                <a:srgbClr val="FF9D5A"/>
              </a:solidFill>
              <a:latin typeface="Montserrat Light"/>
            </a:endParaRPr>
          </a:p>
          <a:p>
            <a:pPr>
              <a:lnSpc>
                <a:spcPts val="3374"/>
              </a:lnSpc>
            </a:pPr>
            <a:r>
              <a:rPr lang="en-US" sz="2249" spc="22" dirty="0" err="1">
                <a:solidFill>
                  <a:srgbClr val="FF9D5A"/>
                </a:solidFill>
                <a:latin typeface="Montserrat Light"/>
              </a:rPr>
              <a:t>Comandos</a:t>
            </a: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:</a:t>
            </a:r>
          </a:p>
          <a:p>
            <a:pPr>
              <a:lnSpc>
                <a:spcPts val="3374"/>
              </a:lnSpc>
            </a:pPr>
            <a:endParaRPr lang="en-US" sz="2249" spc="22" dirty="0">
              <a:solidFill>
                <a:srgbClr val="FF9D5A"/>
              </a:solidFill>
              <a:latin typeface="Montserrat Light"/>
            </a:endParaRPr>
          </a:p>
          <a:p>
            <a:pPr>
              <a:lnSpc>
                <a:spcPts val="3374"/>
              </a:lnSpc>
            </a:pP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pip install</a:t>
            </a:r>
          </a:p>
          <a:p>
            <a:pPr>
              <a:lnSpc>
                <a:spcPts val="3374"/>
              </a:lnSpc>
            </a:pP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pip freeze</a:t>
            </a:r>
          </a:p>
          <a:p>
            <a:pPr>
              <a:lnSpc>
                <a:spcPts val="3374"/>
              </a:lnSpc>
            </a:pPr>
            <a:endParaRPr lang="en-US" sz="2249" spc="22" dirty="0">
              <a:solidFill>
                <a:srgbClr val="FF9D5A"/>
              </a:solidFill>
              <a:latin typeface="Montserrat Light"/>
            </a:endParaRPr>
          </a:p>
          <a:p>
            <a:pPr>
              <a:lnSpc>
                <a:spcPts val="3374"/>
              </a:lnSpc>
            </a:pPr>
            <a:r>
              <a:rPr lang="en-US" sz="2249" spc="22" dirty="0">
                <a:solidFill>
                  <a:srgbClr val="FF9D5A"/>
                </a:solidFill>
                <a:latin typeface="Montserrat Light"/>
              </a:rPr>
              <a:t> </a:t>
            </a:r>
          </a:p>
          <a:p>
            <a:pPr marL="342900" indent="-342900">
              <a:lnSpc>
                <a:spcPts val="3374"/>
              </a:lnSpc>
              <a:buFont typeface="Arial" panose="020B0604020202020204" pitchFamily="34" charset="0"/>
              <a:buChar char="•"/>
            </a:pPr>
            <a:endParaRPr lang="en-US" sz="2249" spc="22" dirty="0">
              <a:solidFill>
                <a:srgbClr val="FF9D5A"/>
              </a:solidFill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25760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302</Words>
  <Application>Microsoft Office PowerPoint</Application>
  <PresentationFormat>Personalizado</PresentationFormat>
  <Paragraphs>77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Montserrat Light</vt:lpstr>
      <vt:lpstr>Arial</vt:lpstr>
      <vt:lpstr>Montserrat Classic</vt:lpstr>
      <vt:lpstr>Montserrat Classic Bold</vt:lpstr>
      <vt:lpstr>Calibri</vt:lpstr>
      <vt:lpstr>Montserrat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Statistics Education Presentation (1920 × 1080 px)</dc:title>
  <cp:lastModifiedBy>Luis Ernesto Román Chitala</cp:lastModifiedBy>
  <cp:revision>18</cp:revision>
  <dcterms:created xsi:type="dcterms:W3CDTF">2006-08-16T00:00:00Z</dcterms:created>
  <dcterms:modified xsi:type="dcterms:W3CDTF">2022-08-31T23:18:46Z</dcterms:modified>
  <dc:identifier>DAFJKSVGkbE</dc:identifier>
</cp:coreProperties>
</file>