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44" r:id="rId2"/>
    <p:sldId id="256" r:id="rId3"/>
    <p:sldId id="345" r:id="rId4"/>
    <p:sldId id="371" r:id="rId5"/>
    <p:sldId id="361" r:id="rId6"/>
    <p:sldId id="366" r:id="rId7"/>
    <p:sldId id="368" r:id="rId8"/>
    <p:sldId id="362" r:id="rId9"/>
    <p:sldId id="367" r:id="rId10"/>
    <p:sldId id="363" r:id="rId11"/>
    <p:sldId id="370" r:id="rId12"/>
    <p:sldId id="364" r:id="rId13"/>
    <p:sldId id="346" r:id="rId14"/>
    <p:sldId id="357" r:id="rId15"/>
    <p:sldId id="358" r:id="rId16"/>
    <p:sldId id="359" r:id="rId17"/>
    <p:sldId id="360" r:id="rId18"/>
    <p:sldId id="354" r:id="rId19"/>
    <p:sldId id="349" r:id="rId20"/>
    <p:sldId id="356" r:id="rId21"/>
    <p:sldId id="355" r:id="rId22"/>
    <p:sldId id="372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题目" id="{C34171FA-8710-49A2-9A8E-773CBBAD6BA6}">
          <p14:sldIdLst>
            <p14:sldId id="344"/>
            <p14:sldId id="256"/>
            <p14:sldId id="345"/>
          </p14:sldIdLst>
        </p14:section>
        <p14:section name="题意分析" id="{B4F7161C-905E-407D-97F0-AD9F5666AAE4}">
          <p14:sldIdLst>
            <p14:sldId id="371"/>
            <p14:sldId id="361"/>
            <p14:sldId id="366"/>
            <p14:sldId id="368"/>
            <p14:sldId id="362"/>
            <p14:sldId id="367"/>
            <p14:sldId id="363"/>
            <p14:sldId id="370"/>
            <p14:sldId id="364"/>
            <p14:sldId id="346"/>
            <p14:sldId id="357"/>
            <p14:sldId id="358"/>
            <p14:sldId id="359"/>
            <p14:sldId id="360"/>
            <p14:sldId id="354"/>
          </p14:sldIdLst>
        </p14:section>
        <p14:section name="算法流程" id="{8E7ABF9B-4282-4A1A-A6A6-E2BA11A16E5F}">
          <p14:sldIdLst>
            <p14:sldId id="349"/>
          </p14:sldIdLst>
        </p14:section>
        <p14:section name="编码实现" id="{618A106E-025A-4B66-9CE8-390A76D709A4}">
          <p14:sldIdLst>
            <p14:sldId id="356"/>
          </p14:sldIdLst>
        </p14:section>
        <p14:section name="测试用例" id="{62DC9D6C-8155-421C-B9AB-10D32FDF9DD1}">
          <p14:sldIdLst>
            <p14:sldId id="355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0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1865" autoAdjust="0"/>
  </p:normalViewPr>
  <p:slideViewPr>
    <p:cSldViewPr snapToGrid="0">
      <p:cViewPr varScale="1">
        <p:scale>
          <a:sx n="79" d="100"/>
          <a:sy n="79" d="100"/>
        </p:scale>
        <p:origin x="1267" y="77"/>
      </p:cViewPr>
      <p:guideLst>
        <p:guide pos="416"/>
        <p:guide pos="7256"/>
        <p:guide orient="horz" pos="640"/>
        <p:guide orient="horz" pos="712"/>
        <p:guide orient="horz" pos="3929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9ADF7-BBAB-4E2A-830B-43C9ACA37AA0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FDB13-E0D2-4DC9-B7D5-6A8A51F66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5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1279525"/>
            <a:ext cx="61436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en-US" altLang="zh-CN" sz="13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5727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322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06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39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51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756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92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1279525"/>
            <a:ext cx="61436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en-US" altLang="zh-CN" sz="13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531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0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91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66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20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119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81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1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49C04-A758-4BEE-8EAC-EDAA4F2C1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1936D-130C-4675-A84C-4D70EC6B6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BE9C7-8B1A-413D-BD42-428AD321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3CAE-6D4F-420E-A33D-FB9EE85A2428}" type="datetime1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BEB88-9091-4FB0-835A-26E6DB83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84858-CE6D-4273-9E44-A2618385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0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E57C2-6425-4854-B378-16C66C76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F43231-B677-4F29-B74F-E9F14DF9E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0D62C-71EF-47D2-9765-807215BF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4921-FCCD-46BD-A8D3-63411D25D8DC}" type="datetime1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A76C7-9E96-40B2-87C7-9FFBEEF3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183AF-49EF-4C84-9A81-6B095E4E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44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7B9893-E632-4AEC-BDFF-15884883E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5D04E7-9C2C-46C8-A69E-D9FECF658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8318F-AD8F-4D60-8DBC-AABD4400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65B-4C37-4F3B-9E10-B40FBA1D0E53}" type="datetime1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2F7E9-2445-4FED-9FAB-E009D9E1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CF2C8-5BF8-4E5F-8B30-F84BFC6A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574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CE11A-FB79-4995-A7D0-DD2F7B92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F1448-998E-47EF-AE2D-5E00EB1D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477B5-F026-47A1-BBEC-0D810172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AC11-D034-4854-929A-22357A02D3C1}" type="datetime1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D5EE4-772A-4792-939D-16A88AD7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2CB60-625F-45E7-AE34-72AFF775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46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85C19-C43B-44FE-BFD0-B7291697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F8459-0AB3-4268-82BD-93262023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D5623-4543-4972-91D9-B76BFEFF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5CD8-BD90-43B5-9A15-0FDA3EBD6F84}" type="datetime1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B2DCB-7070-4C61-B20E-467A22CD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1B75C-5B56-4684-89F5-15BBC8C5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22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F8A40-E3E6-44A4-A83C-D9BE2DF7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3C75F-6ECB-4041-ACE4-AEB961BAC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63BA31-9619-4B8E-AF16-8178C89DB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41295-B567-4A4A-BA77-F39CFD31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6C44-4C94-493C-94B6-AC034D372A17}" type="datetime1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41DEC-AF56-4543-95B2-8596BF38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A079E5-DFF4-488E-89C2-F3DEEAF8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7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4C6B-2A9C-4100-A5B9-54FACA74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5328A-2156-442F-8C61-91CDE033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9A8B5-B104-4007-93E1-B031AD1BC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9623B-31D0-4B67-83B4-C711D667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658D-64FA-4EF3-BA6A-91C73421B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C8811C-D483-485B-87A3-20B7FD21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1161-34BB-46D1-BFFD-FC132A58D73E}" type="datetime1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C1B084-75CE-49FE-BD97-24099B26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EA0730-C0D4-4F22-BD43-2A11B734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049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8BC3B-839B-4D5F-A79D-79B183F8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437040-728F-4940-A986-71CEE874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62A7-4E52-4B29-9333-9E66BCCDACAB}" type="datetime1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4271F1-4D76-46A3-87CB-A9318AA6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D80FA3-3549-4B71-BADF-59E72F4C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59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164615-9063-432A-B773-CEBBF380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D2F0-3775-46CB-A730-42C120806BB6}" type="datetime1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30E326-5F12-4F92-B5D7-9FC400CB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5F91BD-4378-4371-A8B9-6548F8A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71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107AC-06B0-4F5E-BE6B-FCC7B2FD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1682C-1655-482A-A053-EFAC2F9E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A8A264-35D0-4AB7-AD33-5CEEFC135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B05C7D-FB55-493F-B7A0-B1754229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BFB9-00A5-41A2-A12D-E0B489699D91}" type="datetime1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BD513-E73F-459D-87C4-0B186B01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3A90F-6489-45E0-937F-A4FE2006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39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AFAB3-8AB2-4F40-A266-FFC56459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72C0B7-4526-4C9F-8426-278DC32AE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328195-FF53-4E4E-A386-3472A28F4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EA56D-55EC-48A6-A7DB-BD1A851D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6DA3-723E-4CD7-A1B7-2951DE624DBF}" type="datetime1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EA434B-3E12-43A8-98F3-C39F7406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F8463-B8EB-4A53-BCA5-09DD2FAD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94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3787FC-F1E1-46F2-AB1C-EC33A500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C2879F-BFA5-4582-A168-A0D39211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B50FF-1F35-49C1-938C-DB0AD40E9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9EC06-2033-4DD2-86C4-1669F672B9CE}" type="datetime1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433FA-F1D2-4F7A-924F-32CB57D0B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C77D3-63BF-45CA-B3E7-E8D4819DB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09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GB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63" name="Rectangle 5"/>
          <p:cNvSpPr>
            <a:spLocks noGrp="1" noChangeArrowheads="1"/>
          </p:cNvSpPr>
          <p:nvPr>
            <p:ph idx="1"/>
          </p:nvPr>
        </p:nvSpPr>
        <p:spPr>
          <a:xfrm>
            <a:off x="831850" y="1130300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题目描述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5B028A-A81D-45B9-AED9-CAF71E9D1BF0}"/>
              </a:ext>
            </a:extLst>
          </p:cNvPr>
          <p:cNvSpPr txBox="1"/>
          <p:nvPr/>
        </p:nvSpPr>
        <p:spPr>
          <a:xfrm>
            <a:off x="2125150" y="4655003"/>
            <a:ext cx="792900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将第二个空格后的所有字符一次向后移动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格。 浅灰色背景表示需要移动一次的字符，深灰色背景表示需要移动两次的字符。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D9C8506-C873-4583-BB2A-D8C7A6E5C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38723"/>
              </p:ext>
            </p:extLst>
          </p:nvPr>
        </p:nvGraphicFramePr>
        <p:xfrm>
          <a:off x="2125150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AACB16-45B9-44A6-972D-AD5D82577153}"/>
              </a:ext>
            </a:extLst>
          </p:cNvPr>
          <p:cNvGrpSpPr/>
          <p:nvPr/>
        </p:nvGrpSpPr>
        <p:grpSpPr>
          <a:xfrm>
            <a:off x="6323261" y="3789321"/>
            <a:ext cx="419096" cy="369332"/>
            <a:chOff x="8009681" y="4074289"/>
            <a:chExt cx="419096" cy="369332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2E85538-AB3E-46EF-ACFC-1FD866B28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D7462B9-CF50-49E4-A6B7-5DA61E05569B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CDF276A7-5C08-49BC-A147-CAB71C38D1CF}"/>
              </a:ext>
            </a:extLst>
          </p:cNvPr>
          <p:cNvSpPr/>
          <p:nvPr/>
        </p:nvSpPr>
        <p:spPr>
          <a:xfrm>
            <a:off x="3203283" y="2047820"/>
            <a:ext cx="5772734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从前往后把字符串中的空格替换成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36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5B028A-A81D-45B9-AED9-CAF71E9D1BF0}"/>
              </a:ext>
            </a:extLst>
          </p:cNvPr>
          <p:cNvSpPr txBox="1"/>
          <p:nvPr/>
        </p:nvSpPr>
        <p:spPr>
          <a:xfrm>
            <a:off x="2125150" y="4655003"/>
            <a:ext cx="792900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把字符串中的第二个空格后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。浅灰色背景表示需要移动一次的字符，深灰色背景表示需要移动两次的字符。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8AC474A-BAC3-45BD-8185-6291383EBEA2}"/>
              </a:ext>
            </a:extLst>
          </p:cNvPr>
          <p:cNvGrpSpPr/>
          <p:nvPr/>
        </p:nvGrpSpPr>
        <p:grpSpPr>
          <a:xfrm>
            <a:off x="6303805" y="3789321"/>
            <a:ext cx="419096" cy="369332"/>
            <a:chOff x="8009681" y="4074289"/>
            <a:chExt cx="419096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51C0295D-FC4C-4303-84CB-53A6A8F15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3BE49C7-2D9F-4F85-85C7-C30D5B7FF7CC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D9C8506-C873-4583-BB2A-D8C7A6E5C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52341"/>
              </p:ext>
            </p:extLst>
          </p:nvPr>
        </p:nvGraphicFramePr>
        <p:xfrm>
          <a:off x="2125150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77BA8170-E62F-4857-ADFC-4FB11093B43D}"/>
              </a:ext>
            </a:extLst>
          </p:cNvPr>
          <p:cNvSpPr/>
          <p:nvPr/>
        </p:nvSpPr>
        <p:spPr>
          <a:xfrm>
            <a:off x="3203283" y="2047820"/>
            <a:ext cx="5772734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从前往后把字符串中的空格替换成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4283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复杂度分析（从前往后替换）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6B74EFA-D65B-45A9-9FA3-FE018789DCB8}"/>
                  </a:ext>
                </a:extLst>
              </p:cNvPr>
              <p:cNvSpPr/>
              <p:nvPr/>
            </p:nvSpPr>
            <p:spPr>
              <a:xfrm>
                <a:off x="838200" y="1130300"/>
                <a:ext cx="10398760" cy="2796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时间复杂度：𝑂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𝑛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假设字符串长度为𝑛，对每个空格字符，需要移动后面𝑂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个字符，因此对含有𝑂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个空格字符的字符串替换时间复杂度为𝑂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𝑛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空间复杂度：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𝑂</m:t>
                    </m:r>
                    <m:r>
                      <m:rPr>
                        <m:nor/>
                      </m:rPr>
                      <a: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(</m:t>
                    </m:r>
                    <m:r>
                      <m:rPr>
                        <m:nor/>
                      </m:rPr>
                      <a: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𝑛</m:t>
                    </m:r>
                    <m:r>
                      <m:rPr>
                        <m:nor/>
                      </m:rPr>
                      <a: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为替换字符串开辟了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𝑂</m:t>
                    </m:r>
                    <m:r>
                      <m:rPr>
                        <m:nor/>
                      </m:rPr>
                      <a: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(</m:t>
                    </m:r>
                    <m:r>
                      <m:rPr>
                        <m:nor/>
                      </m:rPr>
                      <a: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𝑛</m:t>
                    </m:r>
                    <m:r>
                      <m:rPr>
                        <m:nor/>
                      </m:rPr>
                      <a: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的空间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6B74EFA-D65B-45A9-9FA3-FE018789D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30300"/>
                <a:ext cx="10398760" cy="2796856"/>
              </a:xfrm>
              <a:prstGeom prst="rect">
                <a:avLst/>
              </a:prstGeom>
              <a:blipFill>
                <a:blip r:embed="rId2"/>
                <a:stretch>
                  <a:fillRect l="-938" r="-938" b="-4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572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5B028A-A81D-45B9-AED9-CAF71E9D1BF0}"/>
              </a:ext>
            </a:extLst>
          </p:cNvPr>
          <p:cNvSpPr txBox="1"/>
          <p:nvPr/>
        </p:nvSpPr>
        <p:spPr>
          <a:xfrm>
            <a:off x="2112450" y="4673046"/>
            <a:ext cx="7929000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指向原始字符串的末尾， 把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指向替换之后的字符串的末尾。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D590A40-B45F-4FC2-B0B4-95A41ACE94EA}"/>
              </a:ext>
            </a:extLst>
          </p:cNvPr>
          <p:cNvGrpSpPr/>
          <p:nvPr/>
        </p:nvGrpSpPr>
        <p:grpSpPr>
          <a:xfrm>
            <a:off x="7778002" y="3784062"/>
            <a:ext cx="419096" cy="369332"/>
            <a:chOff x="8009681" y="4074289"/>
            <a:chExt cx="419096" cy="369332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BDB137C-50A1-4BEB-8343-5F7DCA318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3F7E4E-A0BD-49BD-A32B-ADDD2371AEAE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528D5CC-D781-4B27-87DC-B0DF3BD7DC8C}"/>
              </a:ext>
            </a:extLst>
          </p:cNvPr>
          <p:cNvGrpSpPr/>
          <p:nvPr/>
        </p:nvGrpSpPr>
        <p:grpSpPr>
          <a:xfrm>
            <a:off x="9831902" y="3794578"/>
            <a:ext cx="419096" cy="369332"/>
            <a:chOff x="8009681" y="4074289"/>
            <a:chExt cx="419096" cy="369332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BB07D13-A1A2-42DF-A659-D6ABCEF8F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7A10626-898E-4636-8635-68D1A12D50A3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267F69CE-5483-49EF-BBB8-8D74C7748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45203"/>
              </p:ext>
            </p:extLst>
          </p:nvPr>
        </p:nvGraphicFramePr>
        <p:xfrm>
          <a:off x="2112450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3DC7E684-519D-4BF6-9796-FFF2EADBA61C}"/>
              </a:ext>
            </a:extLst>
          </p:cNvPr>
          <p:cNvSpPr/>
          <p:nvPr/>
        </p:nvSpPr>
        <p:spPr>
          <a:xfrm>
            <a:off x="3478937" y="2047820"/>
            <a:ext cx="5795176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从后往前把字符串中的空格替换成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71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4F0B34-2DB9-4D32-A3ED-5D6B58EBB1EB}"/>
              </a:ext>
            </a:extLst>
          </p:cNvPr>
          <p:cNvGrpSpPr/>
          <p:nvPr/>
        </p:nvGrpSpPr>
        <p:grpSpPr>
          <a:xfrm>
            <a:off x="5326632" y="3784062"/>
            <a:ext cx="419096" cy="369332"/>
            <a:chOff x="8009681" y="4074289"/>
            <a:chExt cx="419096" cy="369332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4234BE8-A67F-4388-8486-35AA85504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8A3B11E-9A34-4C8D-8923-A84D9B90B939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282981-A75D-4C3D-BCE4-121A53C55972}"/>
              </a:ext>
            </a:extLst>
          </p:cNvPr>
          <p:cNvGrpSpPr/>
          <p:nvPr/>
        </p:nvGrpSpPr>
        <p:grpSpPr>
          <a:xfrm>
            <a:off x="7298565" y="3794578"/>
            <a:ext cx="419096" cy="369332"/>
            <a:chOff x="8009681" y="4074289"/>
            <a:chExt cx="419096" cy="36933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86F001B8-E957-4C81-B84E-293032BC8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556730A-4B56-4DD6-BDBB-710B21220DEC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B2A87EB-F373-4D30-B552-AD962600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45223"/>
              </p:ext>
            </p:extLst>
          </p:nvPr>
        </p:nvGraphicFramePr>
        <p:xfrm>
          <a:off x="2112450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9E7EA152-A4C2-4EBA-9017-18BB9BB17D6C}"/>
              </a:ext>
            </a:extLst>
          </p:cNvPr>
          <p:cNvSpPr txBox="1"/>
          <p:nvPr/>
        </p:nvSpPr>
        <p:spPr>
          <a:xfrm>
            <a:off x="2112450" y="4673046"/>
            <a:ext cx="7929000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依次复制字符串的内容， 直至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碰到倒数第一个空格。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3B92BA-C328-408D-93CB-68F029BBDD81}"/>
              </a:ext>
            </a:extLst>
          </p:cNvPr>
          <p:cNvSpPr/>
          <p:nvPr/>
        </p:nvSpPr>
        <p:spPr>
          <a:xfrm>
            <a:off x="3478937" y="2047820"/>
            <a:ext cx="5795176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从后往前把字符串中的空格替换成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07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4F0B34-2DB9-4D32-A3ED-5D6B58EBB1EB}"/>
              </a:ext>
            </a:extLst>
          </p:cNvPr>
          <p:cNvGrpSpPr/>
          <p:nvPr/>
        </p:nvGrpSpPr>
        <p:grpSpPr>
          <a:xfrm>
            <a:off x="4831956" y="3784062"/>
            <a:ext cx="419096" cy="369332"/>
            <a:chOff x="8009681" y="4074289"/>
            <a:chExt cx="419096" cy="369332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4234BE8-A67F-4388-8486-35AA85504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8A3B11E-9A34-4C8D-8923-A84D9B90B939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282981-A75D-4C3D-BCE4-121A53C55972}"/>
              </a:ext>
            </a:extLst>
          </p:cNvPr>
          <p:cNvGrpSpPr/>
          <p:nvPr/>
        </p:nvGrpSpPr>
        <p:grpSpPr>
          <a:xfrm>
            <a:off x="5867402" y="3794578"/>
            <a:ext cx="419096" cy="369332"/>
            <a:chOff x="8009681" y="4074289"/>
            <a:chExt cx="419096" cy="36933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86F001B8-E957-4C81-B84E-293032BC8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556730A-4B56-4DD6-BDBB-710B21220DEC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92A348-52BA-4DD2-88C6-3C48FBA6F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724869"/>
              </p:ext>
            </p:extLst>
          </p:nvPr>
        </p:nvGraphicFramePr>
        <p:xfrm>
          <a:off x="2112450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008AA5BD-D8F9-42D0-845C-874AD5BD03A8}"/>
              </a:ext>
            </a:extLst>
          </p:cNvPr>
          <p:cNvSpPr txBox="1"/>
          <p:nvPr/>
        </p:nvSpPr>
        <p:spPr>
          <a:xfrm>
            <a:off x="2112450" y="4673046"/>
            <a:ext cx="7929000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前三格替换成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向前移动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格，把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向前移动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847D56-17F6-4230-B301-5FEBBB1F7FC2}"/>
              </a:ext>
            </a:extLst>
          </p:cNvPr>
          <p:cNvSpPr/>
          <p:nvPr/>
        </p:nvSpPr>
        <p:spPr>
          <a:xfrm>
            <a:off x="3478937" y="2047820"/>
            <a:ext cx="5795176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从后往前把字符串中的空格替换成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80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4F0B34-2DB9-4D32-A3ED-5D6B58EBB1EB}"/>
              </a:ext>
            </a:extLst>
          </p:cNvPr>
          <p:cNvGrpSpPr/>
          <p:nvPr/>
        </p:nvGrpSpPr>
        <p:grpSpPr>
          <a:xfrm>
            <a:off x="3332940" y="3784062"/>
            <a:ext cx="419096" cy="369332"/>
            <a:chOff x="8009681" y="4074289"/>
            <a:chExt cx="419096" cy="369332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4234BE8-A67F-4388-8486-35AA85504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8A3B11E-9A34-4C8D-8923-A84D9B90B939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282981-A75D-4C3D-BCE4-121A53C55972}"/>
              </a:ext>
            </a:extLst>
          </p:cNvPr>
          <p:cNvGrpSpPr/>
          <p:nvPr/>
        </p:nvGrpSpPr>
        <p:grpSpPr>
          <a:xfrm>
            <a:off x="4338406" y="3794578"/>
            <a:ext cx="419096" cy="369332"/>
            <a:chOff x="8009681" y="4074289"/>
            <a:chExt cx="419096" cy="36933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86F001B8-E957-4C81-B84E-293032BC8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556730A-4B56-4DD6-BDBB-710B21220DEC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53C95BF-EFCD-49EB-ABAF-0EB9F2735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75950"/>
              </p:ext>
            </p:extLst>
          </p:nvPr>
        </p:nvGraphicFramePr>
        <p:xfrm>
          <a:off x="2112450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D53375A4-2A3C-4FEE-BEF6-5DAECBC80A81}"/>
              </a:ext>
            </a:extLst>
          </p:cNvPr>
          <p:cNvSpPr txBox="1"/>
          <p:nvPr/>
        </p:nvSpPr>
        <p:spPr>
          <a:xfrm>
            <a:off x="2112450" y="4673046"/>
            <a:ext cx="7929000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依次复制字符串的内容， 直至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碰到倒数第二个空格。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15DE1E-4C2B-4129-9302-48EC611ADDEB}"/>
              </a:ext>
            </a:extLst>
          </p:cNvPr>
          <p:cNvSpPr/>
          <p:nvPr/>
        </p:nvSpPr>
        <p:spPr>
          <a:xfrm>
            <a:off x="3478937" y="2047820"/>
            <a:ext cx="5795176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从后往前把字符串中的空格替换成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472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4F0B34-2DB9-4D32-A3ED-5D6B58EBB1EB}"/>
              </a:ext>
            </a:extLst>
          </p:cNvPr>
          <p:cNvGrpSpPr/>
          <p:nvPr/>
        </p:nvGrpSpPr>
        <p:grpSpPr>
          <a:xfrm>
            <a:off x="2838264" y="3727511"/>
            <a:ext cx="419096" cy="369332"/>
            <a:chOff x="8009681" y="4074289"/>
            <a:chExt cx="419096" cy="369332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4234BE8-A67F-4388-8486-35AA85504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8A3B11E-9A34-4C8D-8923-A84D9B90B939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282981-A75D-4C3D-BCE4-121A53C55972}"/>
              </a:ext>
            </a:extLst>
          </p:cNvPr>
          <p:cNvGrpSpPr/>
          <p:nvPr/>
        </p:nvGrpSpPr>
        <p:grpSpPr>
          <a:xfrm>
            <a:off x="2838264" y="4279148"/>
            <a:ext cx="419096" cy="369332"/>
            <a:chOff x="8009681" y="4074289"/>
            <a:chExt cx="419096" cy="36933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86F001B8-E957-4C81-B84E-293032BC8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556730A-4B56-4DD6-BDBB-710B21220DEC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DEF279B-E940-4CE2-AA7A-27DD540B2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200293"/>
              </p:ext>
            </p:extLst>
          </p:nvPr>
        </p:nvGraphicFramePr>
        <p:xfrm>
          <a:off x="2112450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B7B885D5-A184-4943-ABEA-84E58A1A63F9}"/>
              </a:ext>
            </a:extLst>
          </p:cNvPr>
          <p:cNvSpPr txBox="1"/>
          <p:nvPr/>
        </p:nvSpPr>
        <p:spPr>
          <a:xfrm>
            <a:off x="2112450" y="4673046"/>
            <a:ext cx="7929000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前三格替换成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向前移动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格，把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向前移动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9B8A39-C7E1-4012-B377-A08FE64664CE}"/>
              </a:ext>
            </a:extLst>
          </p:cNvPr>
          <p:cNvSpPr/>
          <p:nvPr/>
        </p:nvSpPr>
        <p:spPr>
          <a:xfrm>
            <a:off x="3478937" y="2047820"/>
            <a:ext cx="5795176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从后往前把字符串中的空格替换成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802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复杂度分析（从后往前替换）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6B74EFA-D65B-45A9-9FA3-FE018789DCB8}"/>
                  </a:ext>
                </a:extLst>
              </p:cNvPr>
              <p:cNvSpPr/>
              <p:nvPr/>
            </p:nvSpPr>
            <p:spPr>
              <a:xfrm>
                <a:off x="838200" y="1130300"/>
                <a:ext cx="10398760" cy="2243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时间复杂度：𝑂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所有的字符都只复制移动一次</a:t>
                </a: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空间复杂度：𝑂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为替换字符串开辟了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𝑂</m:t>
                    </m:r>
                    <m:r>
                      <m:rPr>
                        <m:nor/>
                      </m:rPr>
                      <a: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(</m:t>
                    </m:r>
                    <m:r>
                      <m:rPr>
                        <m:nor/>
                      </m:rPr>
                      <a: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𝑛</m:t>
                    </m:r>
                    <m:r>
                      <m:rPr>
                        <m:nor/>
                      </m:rPr>
                      <a: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的空间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6B74EFA-D65B-45A9-9FA3-FE018789D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30300"/>
                <a:ext cx="10398760" cy="2243050"/>
              </a:xfrm>
              <a:prstGeom prst="rect">
                <a:avLst/>
              </a:prstGeom>
              <a:blipFill>
                <a:blip r:embed="rId2"/>
                <a:stretch>
                  <a:fillRect l="-938" b="-5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04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B74EFA-D65B-45A9-9FA3-FE018789DCB8}"/>
              </a:ext>
            </a:extLst>
          </p:cNvPr>
          <p:cNvSpPr/>
          <p:nvPr/>
        </p:nvSpPr>
        <p:spPr>
          <a:xfrm>
            <a:off x="838200" y="1130300"/>
            <a:ext cx="10398760" cy="4458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统计原始字符串中的空格数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space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和字符串长度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len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，定义替换之后的字符串长度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=len+2*space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准备两个指针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指向原始字符串的末尾，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指向替换之后的字符串的末尾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向前移动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，逐个将它指向的字符复制到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指向的位置，直到碰到空格为止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碰到空格后，把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向前移动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格，并把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向前移动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格插入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'%20'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重复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2-4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指向同一位置，返回替换之后的字符串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52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5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2BE599F-F83A-43B6-9C8A-9EF3E01F2ED1}"/>
              </a:ext>
            </a:extLst>
          </p:cNvPr>
          <p:cNvSpPr txBox="1"/>
          <p:nvPr/>
        </p:nvSpPr>
        <p:spPr>
          <a:xfrm>
            <a:off x="4911643" y="2664256"/>
            <a:ext cx="6607257" cy="193588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牛客网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JZ2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替换空格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41639362-6186-42A5-A968-8449DC232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r="5002"/>
          <a:stretch/>
        </p:blipFill>
        <p:spPr>
          <a:xfrm>
            <a:off x="660400" y="198636"/>
            <a:ext cx="4703756" cy="646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75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编码实现</a:t>
            </a:r>
          </a:p>
        </p:txBody>
      </p:sp>
    </p:spTree>
    <p:extLst>
      <p:ext uri="{BB962C8B-B14F-4D97-AF65-F5344CB8AC3E}">
        <p14:creationId xmlns:p14="http://schemas.microsoft.com/office/powerpoint/2010/main" val="143617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BEA4EF-5FD3-478C-AF86-3979D1954E45}"/>
              </a:ext>
            </a:extLst>
          </p:cNvPr>
          <p:cNvSpPr/>
          <p:nvPr/>
        </p:nvSpPr>
        <p:spPr>
          <a:xfrm>
            <a:off x="838199" y="1130300"/>
            <a:ext cx="10843727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输入的字符串中包含空格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空格位于字符串的最前面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空格位于字符串的最后面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空格位于字符串的中间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输入的字符串中没有空格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特殊输入测试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字符串是个空字符串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字符串只有一个空格字符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字符串中只有连续多个空格</a:t>
            </a:r>
          </a:p>
        </p:txBody>
      </p:sp>
    </p:spTree>
    <p:extLst>
      <p:ext uri="{BB962C8B-B14F-4D97-AF65-F5344CB8AC3E}">
        <p14:creationId xmlns:p14="http://schemas.microsoft.com/office/powerpoint/2010/main" val="4102832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C5333B9-AEB6-4322-A2E9-A23DB781F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573762"/>
              </p:ext>
            </p:extLst>
          </p:nvPr>
        </p:nvGraphicFramePr>
        <p:xfrm>
          <a:off x="660400" y="1130300"/>
          <a:ext cx="10858500" cy="5003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681">
                  <a:extLst>
                    <a:ext uri="{9D8B030D-6E8A-4147-A177-3AD203B41FA5}">
                      <a16:colId xmlns:a16="http://schemas.microsoft.com/office/drawing/2014/main" val="2400416509"/>
                    </a:ext>
                  </a:extLst>
                </a:gridCol>
                <a:gridCol w="3145417">
                  <a:extLst>
                    <a:ext uri="{9D8B030D-6E8A-4147-A177-3AD203B41FA5}">
                      <a16:colId xmlns:a16="http://schemas.microsoft.com/office/drawing/2014/main" val="1555822115"/>
                    </a:ext>
                  </a:extLst>
                </a:gridCol>
                <a:gridCol w="3648402">
                  <a:extLst>
                    <a:ext uri="{9D8B030D-6E8A-4147-A177-3AD203B41FA5}">
                      <a16:colId xmlns:a16="http://schemas.microsoft.com/office/drawing/2014/main" val="575239997"/>
                    </a:ext>
                  </a:extLst>
                </a:gridCol>
              </a:tblGrid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示例</a:t>
                      </a: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实际输入</a:t>
                      </a: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预期输出</a:t>
                      </a:r>
                    </a:p>
                  </a:txBody>
                  <a:tcPr marL="104067" marR="104067" marT="52033" marB="52033" anchor="ctr"/>
                </a:tc>
                <a:extLst>
                  <a:ext uri="{0D108BD9-81ED-4DB2-BD59-A6C34878D82A}">
                    <a16:rowId xmlns:a16="http://schemas.microsoft.com/office/drawing/2014/main" val="249861631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空格位于字符串的最前面</a:t>
                      </a: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 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WeAreHappy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"%20WeAreHappy"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extLst>
                  <a:ext uri="{0D108BD9-81ED-4DB2-BD59-A6C34878D82A}">
                    <a16:rowId xmlns:a16="http://schemas.microsoft.com/office/drawing/2014/main" val="3789855744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空格位于字符串的最后面</a:t>
                      </a: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WeAreHappy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"WeAreHappy%20"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extLst>
                  <a:ext uri="{0D108BD9-81ED-4DB2-BD59-A6C34878D82A}">
                    <a16:rowId xmlns:a16="http://schemas.microsoft.com/office/drawing/2014/main" val="1595508788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空格位于字符串的中间</a:t>
                      </a: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 We Are Happy"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"We%20Are%20Happy"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extLst>
                  <a:ext uri="{0D108BD9-81ED-4DB2-BD59-A6C34878D82A}">
                    <a16:rowId xmlns:a16="http://schemas.microsoft.com/office/drawing/2014/main" val="2491674225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输入的字符串中没有空格</a:t>
                      </a: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WeAreHappy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WeAreHappy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extLst>
                  <a:ext uri="{0D108BD9-81ED-4DB2-BD59-A6C34878D82A}">
                    <a16:rowId xmlns:a16="http://schemas.microsoft.com/office/drawing/2014/main" val="44093475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字符串是个空字符串</a:t>
                      </a: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extLst>
                  <a:ext uri="{0D108BD9-81ED-4DB2-BD59-A6C34878D82A}">
                    <a16:rowId xmlns:a16="http://schemas.microsoft.com/office/drawing/2014/main" val="4090906207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字符串只有一个空格字符</a:t>
                      </a: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 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"%20"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extLst>
                  <a:ext uri="{0D108BD9-81ED-4DB2-BD59-A6C34878D82A}">
                    <a16:rowId xmlns:a16="http://schemas.microsoft.com/office/drawing/2014/main" val="4138419677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字符串中只有连续多个空格</a:t>
                      </a: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  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"%20%20"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extLst>
                  <a:ext uri="{0D108BD9-81ED-4DB2-BD59-A6C34878D82A}">
                    <a16:rowId xmlns:a16="http://schemas.microsoft.com/office/drawing/2014/main" val="174396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959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题目描述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489FEE-ACAB-4FC1-9E7B-2758BEDA9F24}"/>
              </a:ext>
            </a:extLst>
          </p:cNvPr>
          <p:cNvSpPr/>
          <p:nvPr/>
        </p:nvSpPr>
        <p:spPr>
          <a:xfrm>
            <a:off x="831850" y="1130300"/>
            <a:ext cx="1039876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请实现一个函数，将一个字符串中的每个空格替换成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'%20'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。例如，当字符串为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 Are Happy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则经过替换之后的字符串为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We%20Are%20Happy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F837058-B4BC-45D9-968E-22F3C4C51CA3}"/>
              </a:ext>
            </a:extLst>
          </p:cNvPr>
          <p:cNvSpPr/>
          <p:nvPr/>
        </p:nvSpPr>
        <p:spPr>
          <a:xfrm>
            <a:off x="831850" y="2265354"/>
            <a:ext cx="10398760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 Are Happy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返回值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"We%20Are%20Happy"</a:t>
            </a:r>
          </a:p>
        </p:txBody>
      </p:sp>
    </p:spTree>
    <p:extLst>
      <p:ext uri="{BB962C8B-B14F-4D97-AF65-F5344CB8AC3E}">
        <p14:creationId xmlns:p14="http://schemas.microsoft.com/office/powerpoint/2010/main" val="992474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CC028719-F81A-477B-AF32-B4CD5E060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4940"/>
              </p:ext>
            </p:extLst>
          </p:nvPr>
        </p:nvGraphicFramePr>
        <p:xfrm>
          <a:off x="2115624" y="3306487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E4AA8077-FDD9-4CA7-B70D-29CCCB2D48C6}"/>
              </a:ext>
            </a:extLst>
          </p:cNvPr>
          <p:cNvSpPr txBox="1"/>
          <p:nvPr/>
        </p:nvSpPr>
        <p:spPr>
          <a:xfrm>
            <a:off x="2134676" y="2561835"/>
            <a:ext cx="792900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原始字符串长度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，空格数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A678CB6-0EC5-404D-993B-C353168A7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83059"/>
              </p:ext>
            </p:extLst>
          </p:nvPr>
        </p:nvGraphicFramePr>
        <p:xfrm>
          <a:off x="2115624" y="1526959"/>
          <a:ext cx="5940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66A61FE-4FB9-4299-B999-DA0602796AC1}"/>
              </a:ext>
            </a:extLst>
          </p:cNvPr>
          <p:cNvSpPr txBox="1"/>
          <p:nvPr/>
        </p:nvSpPr>
        <p:spPr>
          <a:xfrm>
            <a:off x="2134676" y="4314487"/>
            <a:ext cx="7929000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替换后字符串长度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原始字符串长度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*空格数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=12+2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=16</a:t>
            </a:r>
          </a:p>
        </p:txBody>
      </p:sp>
    </p:spTree>
    <p:extLst>
      <p:ext uri="{BB962C8B-B14F-4D97-AF65-F5344CB8AC3E}">
        <p14:creationId xmlns:p14="http://schemas.microsoft.com/office/powerpoint/2010/main" val="3053696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CC028719-F81A-477B-AF32-B4CD5E060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34194"/>
              </p:ext>
            </p:extLst>
          </p:nvPr>
        </p:nvGraphicFramePr>
        <p:xfrm>
          <a:off x="2125150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3A4AA3AB-BE2B-4263-A38B-1FB2B3704DB9}"/>
              </a:ext>
            </a:extLst>
          </p:cNvPr>
          <p:cNvGrpSpPr/>
          <p:nvPr/>
        </p:nvGrpSpPr>
        <p:grpSpPr>
          <a:xfrm>
            <a:off x="2354376" y="3773932"/>
            <a:ext cx="419096" cy="400110"/>
            <a:chOff x="8009681" y="4058900"/>
            <a:chExt cx="419096" cy="400110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558EDE8-4083-407D-A03F-F65D81663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A077B82-8E2D-4B51-AEFA-C36C0CB10D6E}"/>
                </a:ext>
              </a:extLst>
            </p:cNvPr>
            <p:cNvSpPr txBox="1"/>
            <p:nvPr/>
          </p:nvSpPr>
          <p:spPr>
            <a:xfrm>
              <a:off x="8009681" y="4058900"/>
              <a:ext cx="419096" cy="4001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E4AA8077-FDD9-4CA7-B70D-29CCCB2D48C6}"/>
              </a:ext>
            </a:extLst>
          </p:cNvPr>
          <p:cNvSpPr txBox="1"/>
          <p:nvPr/>
        </p:nvSpPr>
        <p:spPr>
          <a:xfrm>
            <a:off x="2125149" y="4711146"/>
            <a:ext cx="7929000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指向字符串的开头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3C3CD0-9646-4252-9D92-043F2773BE80}"/>
              </a:ext>
            </a:extLst>
          </p:cNvPr>
          <p:cNvSpPr/>
          <p:nvPr/>
        </p:nvSpPr>
        <p:spPr>
          <a:xfrm>
            <a:off x="3203283" y="2047820"/>
            <a:ext cx="5772734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从前往后把字符串中的空格替换成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349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CC028719-F81A-477B-AF32-B4CD5E060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47079"/>
              </p:ext>
            </p:extLst>
          </p:nvPr>
        </p:nvGraphicFramePr>
        <p:xfrm>
          <a:off x="2125151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3A4AA3AB-BE2B-4263-A38B-1FB2B3704DB9}"/>
              </a:ext>
            </a:extLst>
          </p:cNvPr>
          <p:cNvGrpSpPr/>
          <p:nvPr/>
        </p:nvGrpSpPr>
        <p:grpSpPr>
          <a:xfrm>
            <a:off x="3327143" y="3773932"/>
            <a:ext cx="419096" cy="400110"/>
            <a:chOff x="8009681" y="4058900"/>
            <a:chExt cx="419096" cy="400110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558EDE8-4083-407D-A03F-F65D81663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A077B82-8E2D-4B51-AEFA-C36C0CB10D6E}"/>
                </a:ext>
              </a:extLst>
            </p:cNvPr>
            <p:cNvSpPr txBox="1"/>
            <p:nvPr/>
          </p:nvSpPr>
          <p:spPr>
            <a:xfrm>
              <a:off x="8009681" y="4058900"/>
              <a:ext cx="419096" cy="4001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E4AA8077-FDD9-4CA7-B70D-29CCCB2D48C6}"/>
              </a:ext>
            </a:extLst>
          </p:cNvPr>
          <p:cNvSpPr txBox="1"/>
          <p:nvPr/>
        </p:nvSpPr>
        <p:spPr>
          <a:xfrm>
            <a:off x="2125149" y="4711146"/>
            <a:ext cx="7929000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遇到字符串中的第一个空格</a:t>
            </a:r>
            <a:endParaRPr lang="zh-CN" altLang="en-US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51A490-4775-4E76-918B-BBD5DE40ECE7}"/>
              </a:ext>
            </a:extLst>
          </p:cNvPr>
          <p:cNvSpPr/>
          <p:nvPr/>
        </p:nvSpPr>
        <p:spPr>
          <a:xfrm>
            <a:off x="3203283" y="2047820"/>
            <a:ext cx="5772734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从前往后把字符串中的空格替换成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88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5B028A-A81D-45B9-AED9-CAF71E9D1BF0}"/>
              </a:ext>
            </a:extLst>
          </p:cNvPr>
          <p:cNvSpPr txBox="1"/>
          <p:nvPr/>
        </p:nvSpPr>
        <p:spPr>
          <a:xfrm>
            <a:off x="2125149" y="4711146"/>
            <a:ext cx="792900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将第一个空格后的所有字符一次向后移动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格。浅灰色背景表示需要移动一次的字符。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E45958D-227F-4B1B-A9C0-D434A7D9D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114250"/>
              </p:ext>
            </p:extLst>
          </p:nvPr>
        </p:nvGraphicFramePr>
        <p:xfrm>
          <a:off x="2125151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3BAF19D7-6378-40A2-8958-9DBE64F4358F}"/>
              </a:ext>
            </a:extLst>
          </p:cNvPr>
          <p:cNvGrpSpPr/>
          <p:nvPr/>
        </p:nvGrpSpPr>
        <p:grpSpPr>
          <a:xfrm>
            <a:off x="3327143" y="3773932"/>
            <a:ext cx="419096" cy="400110"/>
            <a:chOff x="8009681" y="4058900"/>
            <a:chExt cx="419096" cy="400110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892F71A-F851-44F1-89CE-F1F385BDB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6334FB2-3965-4683-A7D6-9941C777CB66}"/>
                </a:ext>
              </a:extLst>
            </p:cNvPr>
            <p:cNvSpPr txBox="1"/>
            <p:nvPr/>
          </p:nvSpPr>
          <p:spPr>
            <a:xfrm>
              <a:off x="8009681" y="4058900"/>
              <a:ext cx="419096" cy="4001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657344CA-AFDD-44B5-85CD-96D13E33B317}"/>
              </a:ext>
            </a:extLst>
          </p:cNvPr>
          <p:cNvSpPr/>
          <p:nvPr/>
        </p:nvSpPr>
        <p:spPr>
          <a:xfrm>
            <a:off x="3203283" y="2047820"/>
            <a:ext cx="5772734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从前往后把字符串中的空格替换成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188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5B028A-A81D-45B9-AED9-CAF71E9D1BF0}"/>
              </a:ext>
            </a:extLst>
          </p:cNvPr>
          <p:cNvSpPr txBox="1"/>
          <p:nvPr/>
        </p:nvSpPr>
        <p:spPr>
          <a:xfrm>
            <a:off x="2125150" y="4711146"/>
            <a:ext cx="792900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把字符串中的第一个空格后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。浅灰色背景表示需要移动一次的字符。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ED7EA9-830A-45ED-BE4E-A9F3A7BF6D61}"/>
              </a:ext>
            </a:extLst>
          </p:cNvPr>
          <p:cNvGrpSpPr/>
          <p:nvPr/>
        </p:nvGrpSpPr>
        <p:grpSpPr>
          <a:xfrm>
            <a:off x="3333897" y="3789321"/>
            <a:ext cx="419096" cy="369332"/>
            <a:chOff x="8009681" y="4074289"/>
            <a:chExt cx="419096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D6733E8F-90AC-49A9-A016-A68389B9D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997E225-1842-430A-8FB1-3FA4E172EB30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E45958D-227F-4B1B-A9C0-D434A7D9D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151606"/>
              </p:ext>
            </p:extLst>
          </p:nvPr>
        </p:nvGraphicFramePr>
        <p:xfrm>
          <a:off x="2125150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341D6E4E-2F26-4636-B04A-097087460494}"/>
              </a:ext>
            </a:extLst>
          </p:cNvPr>
          <p:cNvSpPr/>
          <p:nvPr/>
        </p:nvSpPr>
        <p:spPr>
          <a:xfrm>
            <a:off x="3203283" y="2047820"/>
            <a:ext cx="5772734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从前往后把字符串中的空格替换成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036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5B028A-A81D-45B9-AED9-CAF71E9D1BF0}"/>
              </a:ext>
            </a:extLst>
          </p:cNvPr>
          <p:cNvSpPr txBox="1"/>
          <p:nvPr/>
        </p:nvSpPr>
        <p:spPr>
          <a:xfrm>
            <a:off x="2118799" y="4711146"/>
            <a:ext cx="7929000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遇到字符串中的第二个空格 。浅灰色背景表示需要移动一次的字符。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ED7EA9-830A-45ED-BE4E-A9F3A7BF6D61}"/>
              </a:ext>
            </a:extLst>
          </p:cNvPr>
          <p:cNvGrpSpPr/>
          <p:nvPr/>
        </p:nvGrpSpPr>
        <p:grpSpPr>
          <a:xfrm>
            <a:off x="6316912" y="3789321"/>
            <a:ext cx="419096" cy="369332"/>
            <a:chOff x="8009681" y="4074289"/>
            <a:chExt cx="419096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D6733E8F-90AC-49A9-A016-A68389B9D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997E225-1842-430A-8FB1-3FA4E172EB30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E45958D-227F-4B1B-A9C0-D434A7D9D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818806"/>
              </p:ext>
            </p:extLst>
          </p:nvPr>
        </p:nvGraphicFramePr>
        <p:xfrm>
          <a:off x="2131501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C67A736-C26E-41D0-A703-E62E79DF9904}"/>
              </a:ext>
            </a:extLst>
          </p:cNvPr>
          <p:cNvSpPr/>
          <p:nvPr/>
        </p:nvSpPr>
        <p:spPr>
          <a:xfrm>
            <a:off x="3203283" y="2047820"/>
            <a:ext cx="5772734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从前往后把字符串中的空格替换成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156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1406</Words>
  <Application>Microsoft Office PowerPoint</Application>
  <PresentationFormat>宽屏</PresentationFormat>
  <Paragraphs>533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宋体</vt:lpstr>
      <vt:lpstr>微软雅黑</vt:lpstr>
      <vt:lpstr>Arial</vt:lpstr>
      <vt:lpstr>Tahoma</vt:lpstr>
      <vt:lpstr>Times New Roman</vt:lpstr>
      <vt:lpstr>Office 主题​​</vt:lpstr>
      <vt:lpstr>目录</vt:lpstr>
      <vt:lpstr>PowerPoint 演示文稿</vt:lpstr>
      <vt:lpstr>题目描述</vt:lpstr>
      <vt:lpstr>题意分析</vt:lpstr>
      <vt:lpstr>题意分析</vt:lpstr>
      <vt:lpstr>题意分析</vt:lpstr>
      <vt:lpstr>题意分析</vt:lpstr>
      <vt:lpstr>题意分析</vt:lpstr>
      <vt:lpstr>题意分析</vt:lpstr>
      <vt:lpstr>题意分析</vt:lpstr>
      <vt:lpstr>题意分析</vt:lpstr>
      <vt:lpstr>复杂度分析（从前往后替换）</vt:lpstr>
      <vt:lpstr>题意分析</vt:lpstr>
      <vt:lpstr>题意分析</vt:lpstr>
      <vt:lpstr>题意分析</vt:lpstr>
      <vt:lpstr>题意分析</vt:lpstr>
      <vt:lpstr>题意分析</vt:lpstr>
      <vt:lpstr>复杂度分析（从后往前替换）</vt:lpstr>
      <vt:lpstr>算法流程</vt:lpstr>
      <vt:lpstr>编码实现</vt:lpstr>
      <vt:lpstr>测试用例</vt:lpstr>
      <vt:lpstr>测试用例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RiverCold</dc:creator>
  <cp:lastModifiedBy>RiverCold</cp:lastModifiedBy>
  <cp:revision>791</cp:revision>
  <dcterms:created xsi:type="dcterms:W3CDTF">2021-03-09T08:49:26Z</dcterms:created>
  <dcterms:modified xsi:type="dcterms:W3CDTF">2021-04-12T13:58:21Z</dcterms:modified>
</cp:coreProperties>
</file>