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9" r:id="rId21"/>
    <p:sldId id="274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34" autoAdjust="0"/>
  </p:normalViewPr>
  <p:slideViewPr>
    <p:cSldViewPr snapToGrid="0">
      <p:cViewPr varScale="1">
        <p:scale>
          <a:sx n="109" d="100"/>
          <a:sy n="109" d="100"/>
        </p:scale>
        <p:origin x="1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E4E8-8EF9-4E99-8EE9-40AFD40956B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91BC-4E01-4D69-A370-12B6234A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akkailas/Deeplearning_Image_Similarit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3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Formulation: Expressing the search</a:t>
            </a:r>
          </a:p>
          <a:p>
            <a:r>
              <a:rPr lang="en-US" dirty="0"/>
              <a:t>Initiation of action: Launching the search</a:t>
            </a:r>
          </a:p>
          <a:p>
            <a:r>
              <a:rPr lang="en-US" dirty="0"/>
              <a:t>Review of results: Reading messages and outcome</a:t>
            </a:r>
          </a:p>
          <a:p>
            <a:r>
              <a:rPr lang="en-US" dirty="0"/>
              <a:t>Refinement: Formulating the next step</a:t>
            </a:r>
          </a:p>
          <a:p>
            <a:r>
              <a:rPr lang="en-US" dirty="0"/>
              <a:t>Use: Compiling or disseminating insight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504C9-A449-4DFC-821B-2841C70D7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source codes</a:t>
            </a:r>
            <a:r>
              <a:rPr lang="en-US" altLang="zh-CN" baseline="0" dirty="0">
                <a:hlinkClick r:id="rId3"/>
              </a:rPr>
              <a:t> are from</a:t>
            </a:r>
            <a:r>
              <a:rPr lang="en-US" altLang="zh-CN" dirty="0">
                <a:hlinkClick r:id="rId3"/>
              </a:rPr>
              <a:t>: https://github.com/vinayakkailas/Deeplearning_Image_Similarity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6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2035-420A-412E-B0C5-7FC79E63BE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13D6-4293-4870-B95C-EE3143C3C671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7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C019CF-9C6A-42AF-80D7-6218BB1D2787}" type="slidenum">
              <a:rPr lang="en-US" altLang="zh-CN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3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‹#›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6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B9FD-DF84-41CF-A096-5B5A2F25A698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8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FB05-0CB9-456E-A92F-29BDC2B5787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4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762-6E67-4999-AB10-5EFD7A370D6A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8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E51-F6DE-42E6-B213-FBD78D78A2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4762-AC7B-4CFB-B8DC-2E4FB9F7C4BC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1899-DB40-442C-8E13-A7DB20E981D4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0AE-7B9D-4968-BCA0-A8DEE3F733D3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defTabSz="4572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3: </a:t>
            </a:r>
            <a:r>
              <a:rPr lang="en-US" altLang="zh-CN" dirty="0"/>
              <a:t>Information Retrieval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r>
              <a:rPr lang="en-US" dirty="0"/>
              <a:t> and</a:t>
            </a:r>
            <a:r>
              <a:rPr lang="zh-CN" altLang="en-US" dirty="0"/>
              <a:t> </a:t>
            </a:r>
            <a:r>
              <a:rPr lang="en-US" altLang="zh-CN" dirty="0"/>
              <a:t>Hao</a:t>
            </a:r>
            <a:r>
              <a:rPr lang="zh-CN" altLang="en-US" dirty="0"/>
              <a:t> </a:t>
            </a:r>
            <a:r>
              <a:rPr lang="en-US" altLang="zh-CN" dirty="0"/>
              <a:t>deng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3489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2428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035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2374678" y="1582258"/>
            <a:ext cx="6233745" cy="36469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/>
          <a:srcRect t="71190" r="16760"/>
          <a:stretch/>
        </p:blipFill>
        <p:spPr>
          <a:xfrm>
            <a:off x="0" y="4017817"/>
            <a:ext cx="5248073" cy="36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圆角右箭头 48"/>
          <p:cNvSpPr/>
          <p:nvPr/>
        </p:nvSpPr>
        <p:spPr>
          <a:xfrm rot="10800000">
            <a:off x="5248072" y="2744603"/>
            <a:ext cx="2043061" cy="1535853"/>
          </a:xfrm>
          <a:prstGeom prst="bentArrow">
            <a:avLst>
              <a:gd name="adj1" fmla="val 8426"/>
              <a:gd name="adj2" fmla="val 10297"/>
              <a:gd name="adj3" fmla="val 14860"/>
              <a:gd name="adj4" fmla="val 36652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51568" y="3562903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</a:p>
        </p:txBody>
      </p:sp>
    </p:spTree>
    <p:extLst>
      <p:ext uri="{BB962C8B-B14F-4D97-AF65-F5344CB8AC3E}">
        <p14:creationId xmlns:p14="http://schemas.microsoft.com/office/powerpoint/2010/main" val="122612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8" y="1234560"/>
            <a:ext cx="5942857" cy="22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1" y="3453608"/>
            <a:ext cx="7780952" cy="28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53" y="164880"/>
            <a:ext cx="1504762" cy="322857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398481" y="2327552"/>
            <a:ext cx="4732316" cy="692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Input keywords</a:t>
            </a:r>
          </a:p>
        </p:txBody>
      </p:sp>
      <p:cxnSp>
        <p:nvCxnSpPr>
          <p:cNvPr id="12" name="直接箭头连接符 11"/>
          <p:cNvCxnSpPr>
            <a:stCxn id="13" idx="2"/>
          </p:cNvCxnSpPr>
          <p:nvPr/>
        </p:nvCxnSpPr>
        <p:spPr>
          <a:xfrm>
            <a:off x="5793748" y="2201247"/>
            <a:ext cx="319032" cy="37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23422" y="1831915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Initiate the action</a:t>
            </a:r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H="1" flipV="1">
            <a:off x="5453304" y="2822770"/>
            <a:ext cx="340444" cy="618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93321" y="3441546"/>
            <a:ext cx="22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using pictures</a:t>
            </a:r>
          </a:p>
        </p:txBody>
      </p:sp>
      <p:cxnSp>
        <p:nvCxnSpPr>
          <p:cNvPr id="22" name="直接箭头连接符 21"/>
          <p:cNvCxnSpPr>
            <a:stCxn id="23" idx="0"/>
          </p:cNvCxnSpPr>
          <p:nvPr/>
        </p:nvCxnSpPr>
        <p:spPr>
          <a:xfrm flipH="1" flipV="1">
            <a:off x="7275289" y="632094"/>
            <a:ext cx="970326" cy="44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75289" y="1074094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Auto-completion</a:t>
            </a:r>
          </a:p>
        </p:txBody>
      </p:sp>
      <p:cxnSp>
        <p:nvCxnSpPr>
          <p:cNvPr id="26" name="直接箭头连接符 25"/>
          <p:cNvCxnSpPr>
            <a:stCxn id="27" idx="2"/>
          </p:cNvCxnSpPr>
          <p:nvPr/>
        </p:nvCxnSpPr>
        <p:spPr>
          <a:xfrm>
            <a:off x="2626887" y="3919058"/>
            <a:ext cx="1998476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34506" y="354972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934507" y="3919058"/>
            <a:ext cx="692380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626887" y="3919058"/>
            <a:ext cx="4798457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2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results, Refinement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94510" y="1525244"/>
            <a:ext cx="1080654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5092" y="1526849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cxnSp>
        <p:nvCxnSpPr>
          <p:cNvPr id="10" name="直接箭头连接符 9"/>
          <p:cNvCxnSpPr>
            <a:stCxn id="11" idx="2"/>
          </p:cNvCxnSpPr>
          <p:nvPr/>
        </p:nvCxnSpPr>
        <p:spPr>
          <a:xfrm>
            <a:off x="822961" y="2310098"/>
            <a:ext cx="811876" cy="211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0580" y="194076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89184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04" y="831717"/>
            <a:ext cx="3190476" cy="47619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858001" y="1235804"/>
            <a:ext cx="27708" cy="289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88576" y="476701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</a:p>
        </p:txBody>
      </p:sp>
    </p:spTree>
    <p:extLst>
      <p:ext uri="{BB962C8B-B14F-4D97-AF65-F5344CB8AC3E}">
        <p14:creationId xmlns:p14="http://schemas.microsoft.com/office/powerpoint/2010/main" val="230601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3" y="1434174"/>
            <a:ext cx="8114286" cy="3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89" y="3994519"/>
            <a:ext cx="7598103" cy="246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764639" y="3150064"/>
            <a:ext cx="148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Simple search</a:t>
            </a:r>
          </a:p>
        </p:txBody>
      </p:sp>
      <p:sp>
        <p:nvSpPr>
          <p:cNvPr id="11" name="矩形 10"/>
          <p:cNvSpPr/>
          <p:nvPr/>
        </p:nvSpPr>
        <p:spPr>
          <a:xfrm>
            <a:off x="1778034" y="5197108"/>
            <a:ext cx="177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Advanced search</a:t>
            </a:r>
          </a:p>
        </p:txBody>
      </p:sp>
    </p:spTree>
    <p:extLst>
      <p:ext uri="{BB962C8B-B14F-4D97-AF65-F5344CB8AC3E}">
        <p14:creationId xmlns:p14="http://schemas.microsoft.com/office/powerpoint/2010/main" val="35993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677164" y="2184437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/>
          <p:cNvCxnSpPr>
            <a:stCxn id="12" idx="1"/>
          </p:cNvCxnSpPr>
          <p:nvPr/>
        </p:nvCxnSpPr>
        <p:spPr>
          <a:xfrm flipH="1">
            <a:off x="4519820" y="2263007"/>
            <a:ext cx="704571" cy="7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24391" y="2078341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14" name="矩形 13"/>
          <p:cNvSpPr/>
          <p:nvPr/>
        </p:nvSpPr>
        <p:spPr>
          <a:xfrm>
            <a:off x="5212191" y="514093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52800" y="5319668"/>
            <a:ext cx="1859391" cy="302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1397" y="2447673"/>
            <a:ext cx="201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Categorize results using metadata 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045492" y="3094004"/>
            <a:ext cx="704570" cy="33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86054" y="3294832"/>
            <a:ext cx="23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of sequencing 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507043" y="3431075"/>
            <a:ext cx="605284" cy="43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4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504017" y="253828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/>
          <p:cNvCxnSpPr>
            <a:stCxn id="10" idx="2"/>
            <a:endCxn id="8" idx="0"/>
          </p:cNvCxnSpPr>
          <p:nvPr/>
        </p:nvCxnSpPr>
        <p:spPr>
          <a:xfrm>
            <a:off x="7425344" y="2311601"/>
            <a:ext cx="0" cy="226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42197" y="1942269"/>
            <a:ext cx="23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Progressive refinement</a:t>
            </a:r>
          </a:p>
        </p:txBody>
      </p:sp>
    </p:spTree>
    <p:extLst>
      <p:ext uri="{BB962C8B-B14F-4D97-AF65-F5344CB8AC3E}">
        <p14:creationId xmlns:p14="http://schemas.microsoft.com/office/powerpoint/2010/main" val="36964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17" y="986941"/>
            <a:ext cx="4790476" cy="53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147" y="5056908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Possible actions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598108" y="5356073"/>
            <a:ext cx="1079056" cy="184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885817" y="5532520"/>
            <a:ext cx="2977128" cy="471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33807" y="6129866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06525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Python (64bit)</a:t>
            </a:r>
          </a:p>
          <a:p>
            <a:r>
              <a:rPr lang="en-US" altLang="zh-CN" dirty="0"/>
              <a:t>Flask</a:t>
            </a:r>
          </a:p>
          <a:p>
            <a:r>
              <a:rPr lang="en-US" altLang="zh-CN" dirty="0"/>
              <a:t>PyQt5 (</a:t>
            </a:r>
            <a:r>
              <a:rPr lang="en-US" altLang="zh-CN" dirty="0">
                <a:solidFill>
                  <a:srgbClr val="FF0000"/>
                </a:solidFill>
              </a:rPr>
              <a:t>v5.11.3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v2.2.0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Flask-</a:t>
            </a:r>
            <a:r>
              <a:rPr lang="en-US" altLang="zh-CN" dirty="0" err="1"/>
              <a:t>HTTPAuth</a:t>
            </a:r>
            <a:endParaRPr lang="en-US" altLang="zh-CN" dirty="0"/>
          </a:p>
          <a:p>
            <a:r>
              <a:rPr lang="en-US" altLang="zh-CN" dirty="0" err="1"/>
              <a:t>scipy</a:t>
            </a:r>
            <a:endParaRPr lang="en-US" altLang="zh-CN" dirty="0"/>
          </a:p>
          <a:p>
            <a:r>
              <a:rPr lang="en-US" altLang="zh-CN" dirty="0" err="1"/>
              <a:t>imageio</a:t>
            </a:r>
            <a:endParaRPr lang="en-US" altLang="zh-CN" dirty="0"/>
          </a:p>
          <a:p>
            <a:r>
              <a:rPr lang="en-US" altLang="zh-CN" dirty="0"/>
              <a:t>matplotlib</a:t>
            </a:r>
          </a:p>
          <a:p>
            <a:r>
              <a:rPr lang="en-US" altLang="zh-CN" dirty="0" err="1"/>
              <a:t>Sklearn</a:t>
            </a:r>
            <a:endParaRPr lang="en-US" altLang="zh-CN" dirty="0"/>
          </a:p>
          <a:p>
            <a:r>
              <a:rPr lang="en-US" altLang="zh-CN" dirty="0" err="1"/>
              <a:t>protobuf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v3.19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Command: </a:t>
            </a:r>
            <a:r>
              <a:rPr lang="en-US" altLang="zh-CN" dirty="0">
                <a:solidFill>
                  <a:srgbClr val="FF0000"/>
                </a:solidFill>
              </a:rPr>
              <a:t>pip install flask pyqt5==5.11.3 </a:t>
            </a:r>
            <a:r>
              <a:rPr lang="en-US" altLang="zh-CN" dirty="0" err="1">
                <a:solidFill>
                  <a:srgbClr val="FF0000"/>
                </a:solidFill>
              </a:rPr>
              <a:t>numpy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tensorflow</a:t>
            </a:r>
            <a:r>
              <a:rPr lang="en-US" altLang="zh-CN" dirty="0">
                <a:solidFill>
                  <a:srgbClr val="FF0000"/>
                </a:solidFill>
              </a:rPr>
              <a:t>==2.2.0 flask-</a:t>
            </a:r>
            <a:r>
              <a:rPr lang="en-US" altLang="zh-CN" dirty="0" err="1">
                <a:solidFill>
                  <a:srgbClr val="FF0000"/>
                </a:solidFill>
              </a:rPr>
              <a:t>httpauth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scipy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imageio</a:t>
            </a:r>
            <a:r>
              <a:rPr lang="en-US" altLang="zh-CN" dirty="0">
                <a:solidFill>
                  <a:srgbClr val="FF0000"/>
                </a:solidFill>
              </a:rPr>
              <a:t> matplotlib scikit-learn </a:t>
            </a:r>
            <a:r>
              <a:rPr lang="en-US" altLang="zh-CN" dirty="0" err="1">
                <a:solidFill>
                  <a:srgbClr val="FF0000"/>
                </a:solidFill>
              </a:rPr>
              <a:t>protobuf</a:t>
            </a:r>
            <a:r>
              <a:rPr lang="en-US" altLang="zh-CN" dirty="0">
                <a:solidFill>
                  <a:srgbClr val="FF0000"/>
                </a:solidFill>
              </a:rPr>
              <a:t>==3.19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18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0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run server/image_vectorizer.py</a:t>
            </a:r>
          </a:p>
          <a:p>
            <a:pPr lvl="1"/>
            <a:r>
              <a:rPr lang="en-US" altLang="zh-CN" dirty="0"/>
              <a:t>Run image </a:t>
            </a:r>
            <a:r>
              <a:rPr lang="en-US" altLang="zh-CN" dirty="0" err="1"/>
              <a:t>vectorizer</a:t>
            </a:r>
            <a:r>
              <a:rPr lang="en-US" altLang="zh-CN" dirty="0"/>
              <a:t> which passes each data through an inception-v3 model and collects the bottleneck layer vectors and stores in disc. Edit dataset paths accordingly inside the image_vectorizer.py</a:t>
            </a:r>
          </a:p>
          <a:p>
            <a:pPr lvl="1"/>
            <a:r>
              <a:rPr lang="en-US" altLang="zh-CN" dirty="0"/>
              <a:t>This will generate two files namely, </a:t>
            </a:r>
            <a:r>
              <a:rPr lang="en-US" altLang="zh-CN" dirty="0" err="1"/>
              <a:t>image_list.pickle</a:t>
            </a:r>
            <a:r>
              <a:rPr lang="en-US" altLang="zh-CN" dirty="0"/>
              <a:t> and saved_features.txt. Keep them inside lib folder where search.py script is available.</a:t>
            </a:r>
          </a:p>
          <a:p>
            <a:r>
              <a:rPr lang="en-US" altLang="zh-CN" dirty="0"/>
              <a:t>run server/rest-server.py</a:t>
            </a:r>
          </a:p>
          <a:p>
            <a:pPr lvl="1"/>
            <a:r>
              <a:rPr lang="en-US" altLang="zh-CN" dirty="0"/>
              <a:t>Start the server by running rest-server.py. This project uses flask based REST implementation for UI</a:t>
            </a:r>
          </a:p>
          <a:p>
            <a:r>
              <a:rPr lang="en-US" altLang="zh-CN" dirty="0"/>
              <a:t>Once the server starts up, access the </a:t>
            </a:r>
            <a:r>
              <a:rPr lang="en-US" altLang="zh-CN" dirty="0" err="1"/>
              <a:t>url</a:t>
            </a:r>
            <a:r>
              <a:rPr lang="en-US" altLang="zh-CN" dirty="0"/>
              <a:t> (for example) 0.0.0.1:5000 to get the UI. Now upload any file and see 9 similar images. You can change the value of K from 9 to any values, but don’t forget to update the html file accordingly for displaying.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Five-stage search 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five-stage search framework help to coordinate design practices and satisfy the needs of all users</a:t>
            </a:r>
          </a:p>
          <a:p>
            <a:pPr lvl="1"/>
            <a:r>
              <a:rPr lang="en-US" dirty="0"/>
              <a:t>Formulation</a:t>
            </a:r>
          </a:p>
          <a:p>
            <a:pPr lvl="1"/>
            <a:r>
              <a:rPr lang="en-US" dirty="0"/>
              <a:t>Initiation of action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Review of results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Refinement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Use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Five-stages can be repeated until users’ needs are met</a:t>
            </a:r>
          </a:p>
          <a:p>
            <a:r>
              <a:rPr lang="en-US" dirty="0"/>
              <a:t>If users’ are unsatisfied with the results, they should be able to have additional options and change their queries easily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Human-computer interaction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" y="796832"/>
            <a:ext cx="6342857" cy="41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91" y="3809077"/>
            <a:ext cx="660952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and implement an image search system (interface) according to the Five-Stage Framework</a:t>
            </a:r>
          </a:p>
          <a:p>
            <a:r>
              <a:rPr lang="en-US" dirty="0"/>
              <a:t>The searching interface has the following features:</a:t>
            </a:r>
          </a:p>
          <a:p>
            <a:pPr lvl="1"/>
            <a:r>
              <a:rPr lang="en-US" dirty="0"/>
              <a:t>It contains an </a:t>
            </a:r>
            <a:r>
              <a:rPr lang="en-US" altLang="zh-CN" dirty="0"/>
              <a:t>input box to upload an image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Users can preview the query image in the searching window 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It has a search button (</a:t>
            </a:r>
            <a:r>
              <a:rPr lang="en-US" dirty="0">
                <a:solidFill>
                  <a:srgbClr val="FF0000"/>
                </a:solidFill>
              </a:rPr>
              <a:t>Initiation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Provide an overview of the results (e.g. the total number of results) (</a:t>
            </a:r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Allow changing search parameters (e.g. select </a:t>
            </a:r>
            <a:r>
              <a:rPr lang="en-US"/>
              <a:t>certain category/tag) </a:t>
            </a:r>
            <a:r>
              <a:rPr lang="en-US" dirty="0"/>
              <a:t>when reviewing results (</a:t>
            </a:r>
            <a:r>
              <a:rPr lang="en-US" dirty="0">
                <a:solidFill>
                  <a:srgbClr val="FF0000"/>
                </a:solidFill>
              </a:rPr>
              <a:t>Refinement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Users can take some actions, e.g. add selected images to a favorite list (</a:t>
            </a:r>
            <a:r>
              <a:rPr lang="en-US" dirty="0">
                <a:solidFill>
                  <a:srgbClr val="FF0000"/>
                </a:solidFill>
              </a:rPr>
              <a:t>Use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Other functions you would like to add 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report should contains the following contents (in English):</a:t>
            </a:r>
          </a:p>
          <a:p>
            <a:pPr lvl="1"/>
            <a:r>
              <a:rPr lang="en-US" dirty="0"/>
              <a:t>Describe the requirements of an </a:t>
            </a:r>
            <a:r>
              <a:rPr lang="en-US" altLang="zh-CN" dirty="0"/>
              <a:t>image</a:t>
            </a:r>
            <a:r>
              <a:rPr lang="en-US" dirty="0"/>
              <a:t> search task;</a:t>
            </a:r>
          </a:p>
          <a:p>
            <a:pPr lvl="1"/>
            <a:r>
              <a:rPr lang="en-US" dirty="0"/>
              <a:t>Show your designs for five stages and give a brief description for features that you implement.</a:t>
            </a:r>
          </a:p>
          <a:p>
            <a:r>
              <a:rPr lang="en-US" dirty="0"/>
              <a:t>Submit your work (code and report)</a:t>
            </a:r>
          </a:p>
          <a:p>
            <a:pPr lvl="1"/>
            <a:r>
              <a:rPr lang="en-US" altLang="zh-CN" dirty="0"/>
              <a:t>Prepare a readme file to illustrate how to run your program</a:t>
            </a:r>
          </a:p>
          <a:p>
            <a:pPr lvl="1"/>
            <a:r>
              <a:rPr lang="en-US" altLang="zh-CN" dirty="0"/>
              <a:t>Compress the codes and the report into a zip file: </a:t>
            </a:r>
            <a:r>
              <a:rPr lang="en-US" altLang="zh-CN" dirty="0">
                <a:solidFill>
                  <a:srgbClr val="FF0000"/>
                </a:solidFill>
              </a:rPr>
              <a:t>ID_name_lab3.zip</a:t>
            </a:r>
          </a:p>
          <a:p>
            <a:pPr lvl="1"/>
            <a:r>
              <a:rPr lang="en-US" altLang="zh-CN" dirty="0"/>
              <a:t>Canvas</a:t>
            </a:r>
            <a:r>
              <a:rPr lang="zh-CN" altLang="en-US" dirty="0"/>
              <a:t>上提交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/>
              <a:t>25</a:t>
            </a:r>
            <a:r>
              <a:rPr lang="zh-CN" altLang="en-US"/>
              <a:t>日前</a:t>
            </a:r>
            <a:r>
              <a:rPr lang="zh-CN" altLang="en-US" dirty="0"/>
              <a:t>，迟交</a:t>
            </a:r>
            <a:r>
              <a:rPr lang="en-US" altLang="zh-CN" dirty="0"/>
              <a:t>1</a:t>
            </a:r>
            <a:r>
              <a:rPr lang="zh-CN" altLang="en-US" dirty="0"/>
              <a:t>天扣</a:t>
            </a:r>
            <a:r>
              <a:rPr lang="en-US" altLang="zh-CN" dirty="0"/>
              <a:t>1</a:t>
            </a:r>
            <a:r>
              <a:rPr lang="zh-CN" altLang="en-US" dirty="0"/>
              <a:t>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and advance search</a:t>
            </a:r>
          </a:p>
          <a:p>
            <a:r>
              <a:rPr lang="en-US" dirty="0"/>
              <a:t>Limit the search using structured fields such as year, media, or location</a:t>
            </a:r>
          </a:p>
          <a:p>
            <a:r>
              <a:rPr lang="en-US" dirty="0"/>
              <a:t>Recognize phrases to allow entry of names, such as “George Washington”</a:t>
            </a:r>
          </a:p>
          <a:p>
            <a:r>
              <a:rPr lang="en-US" dirty="0"/>
              <a:t>Permit variants to allow relaxation of search constraints (e.g. phonetic variations)</a:t>
            </a:r>
          </a:p>
          <a:p>
            <a:r>
              <a:rPr lang="en-US" dirty="0"/>
              <a:t>Control the size of the initial result set</a:t>
            </a:r>
          </a:p>
          <a:p>
            <a:r>
              <a:rPr lang="en-US" dirty="0"/>
              <a:t>Use scoping of source carefully</a:t>
            </a:r>
          </a:p>
          <a:p>
            <a:r>
              <a:rPr lang="en-US" dirty="0"/>
              <a:t>Provide suggestions, hints, and common sources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5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Initiation of action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actions are initiated by buttons with consistent labels (such as “Search”)</a:t>
            </a:r>
          </a:p>
          <a:p>
            <a:r>
              <a:rPr lang="en-US" dirty="0"/>
              <a:t>Implicit actions are initiated by changes to a parameter and update results immediately</a:t>
            </a:r>
          </a:p>
          <a:p>
            <a:r>
              <a:rPr lang="en-US" dirty="0"/>
              <a:t>Guide users to successful or past queries with auto-complete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8"/>
            <a:ext cx="8020594" cy="5602797"/>
          </a:xfrm>
        </p:spPr>
        <p:txBody>
          <a:bodyPr>
            <a:normAutofit/>
          </a:bodyPr>
          <a:lstStyle/>
          <a:p>
            <a:r>
              <a:rPr lang="en-US" altLang="zh-CN" dirty="0"/>
              <a:t>Keep search terms and constrains visible</a:t>
            </a:r>
          </a:p>
          <a:p>
            <a:r>
              <a:rPr lang="en-US" dirty="0"/>
              <a:t>Provide an overview of results (e.g. total number)</a:t>
            </a:r>
          </a:p>
          <a:p>
            <a:r>
              <a:rPr lang="en-US" dirty="0"/>
              <a:t>Categorize results using metadata (by attribute value, topics, etc.)</a:t>
            </a:r>
          </a:p>
          <a:p>
            <a:r>
              <a:rPr lang="en-US" dirty="0"/>
              <a:t>Provide descriptive previews of each result item</a:t>
            </a:r>
          </a:p>
          <a:p>
            <a:r>
              <a:rPr lang="en-US" dirty="0"/>
              <a:t>Highlight search terms in results</a:t>
            </a:r>
          </a:p>
          <a:p>
            <a:r>
              <a:rPr lang="en-US" dirty="0"/>
              <a:t>Allow examination of selected items</a:t>
            </a:r>
          </a:p>
          <a:p>
            <a:r>
              <a:rPr lang="en-US" dirty="0"/>
              <a:t>Provide visualizations when appropriate (e.g. maps or timelines)</a:t>
            </a:r>
          </a:p>
          <a:p>
            <a:r>
              <a:rPr lang="en-US" dirty="0"/>
              <a:t>Allow adjustment of the size of the result set and which fields are displayed</a:t>
            </a:r>
          </a:p>
          <a:p>
            <a:r>
              <a:rPr lang="en-US" dirty="0"/>
              <a:t>Allow change of sequencing (alphabetical, chronological, relevance ranked, etc.)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6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users in progressive refinement with meaningful messages</a:t>
            </a:r>
          </a:p>
          <a:p>
            <a:r>
              <a:rPr lang="en-US" dirty="0"/>
              <a:t>Make changing of search parameters convenient</a:t>
            </a:r>
          </a:p>
          <a:p>
            <a:r>
              <a:rPr lang="en-US" dirty="0"/>
              <a:t>Provide related searches</a:t>
            </a:r>
          </a:p>
          <a:p>
            <a:r>
              <a:rPr lang="en-US" dirty="0"/>
              <a:t>Provide suggestions for error correction (without forcing correction)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Imbed actions in results when possible</a:t>
            </a:r>
          </a:p>
          <a:p>
            <a:r>
              <a:rPr lang="en-US" dirty="0"/>
              <a:t>Allow queries, setting, and results to be saved, annotated, and sent to other applications</a:t>
            </a:r>
          </a:p>
          <a:p>
            <a:r>
              <a:rPr lang="en-US" dirty="0"/>
              <a:t>Explore collecting explicit feedback (ratings, reviews, like, etc.)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6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459" y="1776899"/>
            <a:ext cx="8908997" cy="2324038"/>
            <a:chOff x="109459" y="1056472"/>
            <a:chExt cx="8908997" cy="23240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59" y="1215030"/>
              <a:ext cx="8772319" cy="216548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398481" y="268778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Input keywords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286140" y="105647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Choose scope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5874327" y="2798618"/>
              <a:ext cx="1066800" cy="2355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947027" y="2613952"/>
              <a:ext cx="194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Initiate the action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  <a:pPr/>
              <a:t>4/28/2023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368A88-E1CA-4EF9-B4A7-C219642DF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91" y="4046055"/>
            <a:ext cx="3267480" cy="22936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2EA7E7-FA54-486A-B986-9588BD8C3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4294551"/>
            <a:ext cx="2060850" cy="20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9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332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939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1765078" y="1582258"/>
            <a:ext cx="6233745" cy="36469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916597" y="2812469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759252" y="2964873"/>
            <a:ext cx="674666" cy="11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33918" y="286788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  <p:sp>
        <p:nvSpPr>
          <p:cNvPr id="21" name="椭圆 20"/>
          <p:cNvSpPr/>
          <p:nvPr/>
        </p:nvSpPr>
        <p:spPr>
          <a:xfrm>
            <a:off x="1633238" y="1636082"/>
            <a:ext cx="795979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9146" y="1637687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sp>
        <p:nvSpPr>
          <p:cNvPr id="25" name="椭圆 24"/>
          <p:cNvSpPr/>
          <p:nvPr/>
        </p:nvSpPr>
        <p:spPr>
          <a:xfrm>
            <a:off x="1916597" y="248136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759252" y="2633772"/>
            <a:ext cx="478369" cy="13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21982" y="245567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29" name="矩形 28"/>
          <p:cNvSpPr/>
          <p:nvPr/>
        </p:nvSpPr>
        <p:spPr>
          <a:xfrm>
            <a:off x="3759251" y="4630821"/>
            <a:ext cx="215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 previews </a:t>
            </a:r>
          </a:p>
        </p:txBody>
      </p:sp>
      <p:sp>
        <p:nvSpPr>
          <p:cNvPr id="30" name="矩形 29"/>
          <p:cNvSpPr/>
          <p:nvPr/>
        </p:nvSpPr>
        <p:spPr>
          <a:xfrm>
            <a:off x="4649129" y="374162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2031227" y="3480844"/>
            <a:ext cx="2617903" cy="445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190034" y="3950194"/>
            <a:ext cx="2459095" cy="25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3099199" y="3545055"/>
            <a:ext cx="1549930" cy="375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673410" y="5000153"/>
            <a:ext cx="1458117" cy="252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/>
          <p:cNvCxnSpPr>
            <a:stCxn id="37" idx="0"/>
            <a:endCxn id="34" idx="4"/>
          </p:cNvCxnSpPr>
          <p:nvPr/>
        </p:nvCxnSpPr>
        <p:spPr>
          <a:xfrm flipV="1">
            <a:off x="2320276" y="5253084"/>
            <a:ext cx="82193" cy="17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69642" y="5425222"/>
            <a:ext cx="9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7928421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C2558B-9711-49AC-81A7-11A66F460492}" vid="{05DA8888-0785-44AB-9EE5-D00F882EB5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7586</TotalTime>
  <Words>1057</Words>
  <Application>Microsoft Office PowerPoint</Application>
  <PresentationFormat>全屏显示(4:3)</PresentationFormat>
  <Paragraphs>207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主题1</vt:lpstr>
      <vt:lpstr>Lab 3: Information Retrieval</vt:lpstr>
      <vt:lpstr>Five-stage search framework</vt:lpstr>
      <vt:lpstr>Formulation</vt:lpstr>
      <vt:lpstr>Initiation of action</vt:lpstr>
      <vt:lpstr>Review of results</vt:lpstr>
      <vt:lpstr>Refinement</vt:lpstr>
      <vt:lpstr>Use</vt:lpstr>
      <vt:lpstr>Examples – Web search</vt:lpstr>
      <vt:lpstr>Examples – Web search</vt:lpstr>
      <vt:lpstr>Examples – Web search</vt:lpstr>
      <vt:lpstr>Examples – Image search</vt:lpstr>
      <vt:lpstr>Examples – Image search</vt:lpstr>
      <vt:lpstr>Examples – Image search</vt:lpstr>
      <vt:lpstr>Examples – Document search</vt:lpstr>
      <vt:lpstr>Examples – Document search</vt:lpstr>
      <vt:lpstr>Examples – Document search</vt:lpstr>
      <vt:lpstr>Examples – Document search</vt:lpstr>
      <vt:lpstr>Install packages</vt:lpstr>
      <vt:lpstr>How to run</vt:lpstr>
      <vt:lpstr>How to run</vt:lpstr>
      <vt:lpstr>Assignment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lin</dc:creator>
  <cp:lastModifiedBy>周 楷彬</cp:lastModifiedBy>
  <cp:revision>310</cp:revision>
  <dcterms:created xsi:type="dcterms:W3CDTF">2017-05-05T23:49:17Z</dcterms:created>
  <dcterms:modified xsi:type="dcterms:W3CDTF">2023-04-28T06:30:51Z</dcterms:modified>
</cp:coreProperties>
</file>