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8" r:id="rId2"/>
    <p:sldId id="368" r:id="rId3"/>
    <p:sldId id="397" r:id="rId4"/>
    <p:sldId id="398" r:id="rId5"/>
    <p:sldId id="399" r:id="rId6"/>
    <p:sldId id="400" r:id="rId7"/>
    <p:sldId id="401" r:id="rId8"/>
    <p:sldId id="402" r:id="rId9"/>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66"/>
    <a:srgbClr val="6600FF"/>
    <a:srgbClr val="3333FF"/>
    <a:srgbClr val="6666FF"/>
    <a:srgbClr val="0066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6" autoAdjust="0"/>
    <p:restoredTop sz="95791" autoAdjust="0"/>
  </p:normalViewPr>
  <p:slideViewPr>
    <p:cSldViewPr>
      <p:cViewPr varScale="1">
        <p:scale>
          <a:sx n="94" d="100"/>
          <a:sy n="94" d="100"/>
        </p:scale>
        <p:origin x="114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5" d="100"/>
          <a:sy n="75" d="100"/>
        </p:scale>
        <p:origin x="2742"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C9D52EE9-1AFC-46DC-A690-7697F0C53593}" type="datetimeFigureOut">
              <a:rPr lang="zh-CN" altLang="en-US" smtClean="0"/>
              <a:pPr/>
              <a:t>2023/3/20</a:t>
            </a:fld>
            <a:endParaRPr lang="zh-CN" altLang="en-US"/>
          </a:p>
        </p:txBody>
      </p:sp>
      <p:sp>
        <p:nvSpPr>
          <p:cNvPr id="4" name="页脚占位符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15659ABA-B2AE-4EA8-A9A1-1E943E7A4FEF}" type="slidenum">
              <a:rPr lang="zh-CN" altLang="en-US" smtClean="0"/>
              <a:pPr/>
              <a:t>‹#›</a:t>
            </a:fld>
            <a:endParaRPr lang="zh-CN" altLang="en-US"/>
          </a:p>
        </p:txBody>
      </p:sp>
    </p:spTree>
    <p:extLst>
      <p:ext uri="{BB962C8B-B14F-4D97-AF65-F5344CB8AC3E}">
        <p14:creationId xmlns:p14="http://schemas.microsoft.com/office/powerpoint/2010/main" val="2958699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B7923EEA-7051-4912-9424-949F339942D5}" type="datetimeFigureOut">
              <a:rPr lang="en-US" smtClean="0"/>
              <a:pPr/>
              <a:t>3/20/2023</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F0B1227F-4C66-4D65-B3F3-15EFF2332933}" type="slidenum">
              <a:rPr lang="en-US" smtClean="0"/>
              <a:pPr/>
              <a:t>‹#›</a:t>
            </a:fld>
            <a:endParaRPr lang="en-US"/>
          </a:p>
        </p:txBody>
      </p:sp>
    </p:spTree>
    <p:extLst>
      <p:ext uri="{BB962C8B-B14F-4D97-AF65-F5344CB8AC3E}">
        <p14:creationId xmlns:p14="http://schemas.microsoft.com/office/powerpoint/2010/main" val="1734745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8"/>
            <a:ext cx="8534400" cy="1470025"/>
          </a:xfrm>
          <a:ln cap="rnd">
            <a:noFill/>
          </a:ln>
          <a:effectLst>
            <a:outerShdw blurRad="50800" dist="101600" dir="2700000" algn="tl" rotWithShape="0">
              <a:prstClr val="black">
                <a:alpha val="40000"/>
              </a:prstClr>
            </a:outerShdw>
          </a:effectLst>
        </p:spPr>
        <p:txBody>
          <a:bodyPr/>
          <a:lstStyle>
            <a:lvl1pPr>
              <a:defRPr>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1371600" y="3505200"/>
            <a:ext cx="6400800" cy="2057400"/>
          </a:xfrm>
        </p:spPr>
        <p:txBody>
          <a:bodyPr/>
          <a:lstStyle>
            <a:lvl1pPr marL="0" indent="0" algn="ctr">
              <a:buNone/>
              <a:defRPr>
                <a:solidFill>
                  <a:schemeClr val="accent1">
                    <a:lumMod val="50000"/>
                  </a:schemeClr>
                </a:solidFill>
                <a:latin typeface="Calibri" pitchFamily="34" charset="0"/>
                <a:cs typeface="Calibri"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50000"/>
            </a:schemeClr>
          </a:solidFill>
        </p:spPr>
        <p:txBody>
          <a:bodyPr>
            <a:normAutofit/>
          </a:bodyPr>
          <a:lstStyle>
            <a:lvl1pPr>
              <a:defRPr lang="en-US" sz="4400" b="0" kern="1200" cap="none" spc="0" dirty="0">
                <a:ln w="0"/>
                <a:solidFill>
                  <a:schemeClr val="bg1"/>
                </a:solidFill>
                <a:effectLst/>
                <a:latin typeface="+mn-lt"/>
                <a:ea typeface="+mn-ea"/>
                <a:cs typeface="+mn-cs"/>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solidFill>
                  <a:schemeClr val="accent1">
                    <a:lumMod val="50000"/>
                  </a:schemeClr>
                </a:solidFill>
                <a:latin typeface="Calibri" pitchFamily="34" charset="0"/>
                <a:cs typeface="Calibri" pitchFamily="34" charset="0"/>
              </a:defRPr>
            </a:lvl1pPr>
            <a:lvl2pPr>
              <a:defRPr sz="2400">
                <a:solidFill>
                  <a:schemeClr val="accent1">
                    <a:lumMod val="50000"/>
                  </a:schemeClr>
                </a:solidFill>
                <a:latin typeface="Calibri" pitchFamily="34" charset="0"/>
                <a:cs typeface="Calibri" pitchFamily="34" charset="0"/>
              </a:defRPr>
            </a:lvl2pPr>
            <a:lvl3pPr>
              <a:defRPr sz="2000">
                <a:solidFill>
                  <a:schemeClr val="accent1">
                    <a:lumMod val="50000"/>
                  </a:schemeClr>
                </a:solidFill>
                <a:latin typeface="Calibri" pitchFamily="34" charset="0"/>
                <a:cs typeface="Calibri" pitchFamily="34" charset="0"/>
              </a:defRPr>
            </a:lvl3pPr>
            <a:lvl4pPr>
              <a:defRPr sz="1800">
                <a:solidFill>
                  <a:schemeClr val="accent1">
                    <a:lumMod val="50000"/>
                  </a:schemeClr>
                </a:solidFill>
                <a:latin typeface="Calibri" pitchFamily="34" charset="0"/>
                <a:cs typeface="Calibri" pitchFamily="34" charset="0"/>
              </a:defRPr>
            </a:lvl4pPr>
            <a:lvl5pPr>
              <a:defRPr sz="1800">
                <a:solidFill>
                  <a:schemeClr val="accent1">
                    <a:lumMod val="50000"/>
                  </a:schemeClr>
                </a:solidFill>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0" y="6503773"/>
            <a:ext cx="9144000" cy="354235"/>
          </a:xfrm>
          <a:prstGeom prst="rect">
            <a:avLst/>
          </a:prstGeom>
          <a:solidFill>
            <a:schemeClr val="accent5">
              <a:lumMod val="50000"/>
            </a:schemeClr>
          </a:solidFill>
        </p:spPr>
        <p:txBody>
          <a:bodyPr/>
          <a:lstStyle>
            <a:lvl1pPr>
              <a:defRPr sz="1400">
                <a:solidFill>
                  <a:schemeClr val="bg1"/>
                </a:solidFill>
                <a:latin typeface="Calibri" pitchFamily="34" charset="0"/>
                <a:cs typeface="Calibri" pitchFamily="34" charset="0"/>
              </a:defRPr>
            </a:lvl1pPr>
          </a:lstStyle>
          <a:p>
            <a:pPr algn="just"/>
            <a:r>
              <a:rPr lang="en-US" dirty="0"/>
              <a:t>HCI							                   Dr. Shuang LIANG, </a:t>
            </a:r>
            <a:r>
              <a:rPr lang="en-US" dirty="0" err="1"/>
              <a:t>TongJi</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3"/>
          </p:nvPr>
        </p:nvSpPr>
        <p:spPr>
          <a:xfrm>
            <a:off x="0" y="6503773"/>
            <a:ext cx="9144000" cy="354235"/>
          </a:xfrm>
          <a:prstGeom prst="rect">
            <a:avLst/>
          </a:prstGeom>
          <a:solidFill>
            <a:schemeClr val="accent5">
              <a:lumMod val="50000"/>
            </a:schemeClr>
          </a:solidFill>
        </p:spPr>
        <p:txBody>
          <a:bodyPr/>
          <a:lstStyle>
            <a:lvl1pPr>
              <a:defRPr sz="1400">
                <a:solidFill>
                  <a:schemeClr val="bg1"/>
                </a:solidFill>
                <a:latin typeface="Calibri" pitchFamily="34" charset="0"/>
                <a:cs typeface="Calibri" pitchFamily="34" charset="0"/>
              </a:defRPr>
            </a:lvl1pPr>
          </a:lstStyle>
          <a:p>
            <a:pPr algn="just"/>
            <a:r>
              <a:rPr lang="en-US" dirty="0"/>
              <a:t>HCI							                   Dr. Shuang LIANG, </a:t>
            </a:r>
            <a:r>
              <a:rPr lang="en-US" dirty="0" err="1"/>
              <a:t>TongJi</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accent5">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503773"/>
            <a:ext cx="9144000" cy="354235"/>
          </a:xfrm>
          <a:prstGeom prst="rect">
            <a:avLst/>
          </a:prstGeom>
          <a:solidFill>
            <a:schemeClr val="accent5">
              <a:lumMod val="50000"/>
            </a:schemeClr>
          </a:solidFill>
        </p:spPr>
        <p:txBody>
          <a:bodyPr/>
          <a:lstStyle>
            <a:lvl1pPr>
              <a:defRPr sz="1400">
                <a:solidFill>
                  <a:schemeClr val="bg1"/>
                </a:solidFill>
                <a:latin typeface="Calibri" pitchFamily="34" charset="0"/>
                <a:cs typeface="Calibri" pitchFamily="34" charset="0"/>
              </a:defRPr>
            </a:lvl1pPr>
          </a:lstStyle>
          <a:p>
            <a:pPr algn="just"/>
            <a:r>
              <a:rPr lang="en-US" dirty="0"/>
              <a:t>HCI							                   Dr. Shuang LIANG, </a:t>
            </a:r>
            <a:r>
              <a:rPr lang="en-US" dirty="0" err="1"/>
              <a:t>TongJi</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377" rtl="0" eaLnBrk="1" latinLnBrk="0" hangingPunct="1">
        <a:spcBef>
          <a:spcPct val="0"/>
        </a:spcBef>
        <a:buNone/>
        <a:defRPr sz="4400" kern="1200">
          <a:solidFill>
            <a:schemeClr val="bg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lang="en-US" sz="2800" kern="1200" dirty="0" smtClean="0">
          <a:solidFill>
            <a:schemeClr val="accent1">
              <a:lumMod val="50000"/>
            </a:schemeClr>
          </a:solidFill>
          <a:latin typeface="Calibri" pitchFamily="34" charset="0"/>
          <a:ea typeface="+mn-ea"/>
          <a:cs typeface="+mn-cs"/>
        </a:defRPr>
      </a:lvl1pPr>
      <a:lvl2pPr marL="742932" indent="-285744" algn="l" defTabSz="914377" rtl="0" eaLnBrk="1" latinLnBrk="0" hangingPunct="1">
        <a:spcBef>
          <a:spcPct val="20000"/>
        </a:spcBef>
        <a:buFont typeface="Arial" pitchFamily="34" charset="0"/>
        <a:buChar char="–"/>
        <a:defRPr lang="en-US" sz="2400" kern="1200" dirty="0" smtClean="0">
          <a:solidFill>
            <a:schemeClr val="accent1">
              <a:lumMod val="50000"/>
            </a:schemeClr>
          </a:solidFill>
          <a:latin typeface="Calibri" pitchFamily="34" charset="0"/>
          <a:ea typeface="+mn-ea"/>
          <a:cs typeface="+mn-cs"/>
        </a:defRPr>
      </a:lvl2pPr>
      <a:lvl3pPr marL="1142971" indent="-228594" algn="l" defTabSz="914377" rtl="0" eaLnBrk="1" latinLnBrk="0" hangingPunct="1">
        <a:spcBef>
          <a:spcPct val="20000"/>
        </a:spcBef>
        <a:buFont typeface="Arial" pitchFamily="34" charset="0"/>
        <a:buChar char="•"/>
        <a:defRPr lang="en-US" sz="2000" kern="1200" dirty="0" smtClean="0">
          <a:solidFill>
            <a:schemeClr val="accent1">
              <a:lumMod val="50000"/>
            </a:schemeClr>
          </a:solidFill>
          <a:latin typeface="Calibri" pitchFamily="34" charset="0"/>
          <a:ea typeface="+mn-ea"/>
          <a:cs typeface="+mn-cs"/>
        </a:defRPr>
      </a:lvl3pPr>
      <a:lvl4pPr marL="1600160" indent="-228594" algn="l" defTabSz="914377" rtl="0" eaLnBrk="1" latinLnBrk="0" hangingPunct="1">
        <a:spcBef>
          <a:spcPct val="20000"/>
        </a:spcBef>
        <a:buFont typeface="Arial" pitchFamily="34" charset="0"/>
        <a:buChar char="–"/>
        <a:defRPr lang="en-US" sz="1800" kern="1200" dirty="0" smtClean="0">
          <a:solidFill>
            <a:schemeClr val="accent1">
              <a:lumMod val="50000"/>
            </a:schemeClr>
          </a:solidFill>
          <a:latin typeface="Calibri" pitchFamily="34" charset="0"/>
          <a:ea typeface="+mn-ea"/>
          <a:cs typeface="+mn-cs"/>
        </a:defRPr>
      </a:lvl4pPr>
      <a:lvl5pPr marL="2057349" indent="-228594" algn="l" defTabSz="914377" rtl="0" eaLnBrk="1" latinLnBrk="0" hangingPunct="1">
        <a:spcBef>
          <a:spcPct val="20000"/>
        </a:spcBef>
        <a:buFont typeface="Arial" pitchFamily="34" charset="0"/>
        <a:buChar char="»"/>
        <a:defRPr lang="en-US" sz="1800" kern="1200" dirty="0">
          <a:solidFill>
            <a:schemeClr val="accent1">
              <a:lumMod val="50000"/>
            </a:schemeClr>
          </a:solidFill>
          <a:latin typeface="Calibri"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cs typeface="Latha" pitchFamily="2"/>
              </a:rPr>
              <a:t>Web Design</a:t>
            </a:r>
            <a:endParaRPr lang="en-US" dirty="0">
              <a:cs typeface="Latha" pitchFamily="2"/>
            </a:endParaRPr>
          </a:p>
        </p:txBody>
      </p:sp>
      <p:sp>
        <p:nvSpPr>
          <p:cNvPr id="3" name="Subtitle 2"/>
          <p:cNvSpPr>
            <a:spLocks noGrp="1"/>
          </p:cNvSpPr>
          <p:nvPr>
            <p:ph type="subTitle" idx="1"/>
          </p:nvPr>
        </p:nvSpPr>
        <p:spPr/>
        <p:txBody>
          <a:bodyPr>
            <a:normAutofit/>
          </a:bodyPr>
          <a:lstStyle/>
          <a:p>
            <a:r>
              <a:rPr lang="en-US" altLang="zh-CN" dirty="0"/>
              <a:t>2051840-Hou</a:t>
            </a:r>
            <a:r>
              <a:rPr lang="zh-CN" altLang="en-US" dirty="0"/>
              <a:t> </a:t>
            </a:r>
            <a:r>
              <a:rPr lang="en-US" altLang="zh-CN" dirty="0"/>
              <a:t>Liang</a:t>
            </a:r>
            <a:endParaRPr lang="en-US" dirty="0"/>
          </a:p>
          <a:p>
            <a:r>
              <a:rPr lang="en-US" dirty="0"/>
              <a:t>School of Software Engineering</a:t>
            </a:r>
          </a:p>
          <a:p>
            <a:r>
              <a:rPr lang="en-US" dirty="0" err="1"/>
              <a:t>TongJi</a:t>
            </a:r>
            <a:r>
              <a:rPr lang="en-US" dirty="0"/>
              <a:t> University</a:t>
            </a:r>
          </a:p>
        </p:txBody>
      </p:sp>
    </p:spTree>
    <p:extLst>
      <p:ext uri="{BB962C8B-B14F-4D97-AF65-F5344CB8AC3E}">
        <p14:creationId xmlns:p14="http://schemas.microsoft.com/office/powerpoint/2010/main" val="298429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p:txBody>
          <a:bodyPr/>
          <a:lstStyle/>
          <a:p>
            <a:endParaRPr lang="en-US" altLang="zh-CN" dirty="0"/>
          </a:p>
          <a:p>
            <a:r>
              <a:rPr lang="en-US" altLang="zh-CN" dirty="0"/>
              <a:t>This system is a private website only for presenting some personal essays about films and literature works to the public.</a:t>
            </a:r>
          </a:p>
          <a:p>
            <a:pPr marL="0" indent="0">
              <a:buNone/>
            </a:pPr>
            <a:endParaRPr lang="en-US" altLang="zh-CN" dirty="0"/>
          </a:p>
        </p:txBody>
      </p:sp>
    </p:spTree>
    <p:extLst>
      <p:ext uri="{BB962C8B-B14F-4D97-AF65-F5344CB8AC3E}">
        <p14:creationId xmlns:p14="http://schemas.microsoft.com/office/powerpoint/2010/main" val="282536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FC2A-A6DA-21B0-5D62-438988F37C2C}"/>
              </a:ext>
            </a:extLst>
          </p:cNvPr>
          <p:cNvSpPr>
            <a:spLocks noGrp="1"/>
          </p:cNvSpPr>
          <p:nvPr>
            <p:ph type="title"/>
          </p:nvPr>
        </p:nvSpPr>
        <p:spPr/>
        <p:txBody>
          <a:bodyPr/>
          <a:lstStyle/>
          <a:p>
            <a:r>
              <a:rPr lang="en-US" altLang="zh-CN" dirty="0"/>
              <a:t>Main Page</a:t>
            </a:r>
            <a:endParaRPr lang="zh-CN" altLang="en-US" dirty="0"/>
          </a:p>
        </p:txBody>
      </p:sp>
      <p:pic>
        <p:nvPicPr>
          <p:cNvPr id="6" name="内容占位符 5">
            <a:extLst>
              <a:ext uri="{FF2B5EF4-FFF2-40B4-BE49-F238E27FC236}">
                <a16:creationId xmlns:a16="http://schemas.microsoft.com/office/drawing/2014/main" id="{0EBA08DC-9E92-8D65-DD12-9B967C99D3F6}"/>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03648" y="1268760"/>
            <a:ext cx="2041956" cy="5150961"/>
          </a:xfrm>
        </p:spPr>
      </p:pic>
      <p:sp>
        <p:nvSpPr>
          <p:cNvPr id="4" name="内容占位符 3">
            <a:extLst>
              <a:ext uri="{FF2B5EF4-FFF2-40B4-BE49-F238E27FC236}">
                <a16:creationId xmlns:a16="http://schemas.microsoft.com/office/drawing/2014/main" id="{48594DE4-CF01-8C82-0470-12872796D49D}"/>
              </a:ext>
            </a:extLst>
          </p:cNvPr>
          <p:cNvSpPr>
            <a:spLocks noGrp="1"/>
          </p:cNvSpPr>
          <p:nvPr>
            <p:ph sz="half" idx="2"/>
          </p:nvPr>
        </p:nvSpPr>
        <p:spPr/>
        <p:txBody>
          <a:bodyPr>
            <a:normAutofit lnSpcReduction="10000"/>
          </a:bodyPr>
          <a:lstStyle/>
          <a:p>
            <a:pPr marL="0" indent="0">
              <a:buNone/>
            </a:pPr>
            <a:r>
              <a:rPr lang="en-US" altLang="zh-CN" dirty="0"/>
              <a:t>Discussion:</a:t>
            </a:r>
          </a:p>
          <a:p>
            <a:r>
              <a:rPr lang="en-US" altLang="zh-CN" sz="1400" dirty="0"/>
              <a:t>In the top of this page, I designed 4 sections, include ‘about’, ‘works’, ‘support’ and ‘contact’, which compose the whole presentation of website. It will be convenient for browsers to find the section they want.</a:t>
            </a:r>
          </a:p>
          <a:p>
            <a:r>
              <a:rPr lang="en-US" altLang="zh-CN" sz="1400" dirty="0"/>
              <a:t>In the center of this page, I put forward my key idea of website, interpreting the main purpose of this personal blog, what kind of content I will share and some basis information rewarding author. It will make it easy for browsers to grasp the core text of web.</a:t>
            </a:r>
          </a:p>
          <a:p>
            <a:r>
              <a:rPr lang="en-US" altLang="zh-CN" sz="1400" dirty="0"/>
              <a:t>Considering the main purpose of website is sharing some ideas about films and literatures, I make two direction, browsers are able to click the button to skip to particular page.</a:t>
            </a:r>
          </a:p>
          <a:p>
            <a:r>
              <a:rPr lang="en-US" altLang="zh-CN" sz="1400" dirty="0"/>
              <a:t>However, I do not set a selector to distinguish different types of essays, so both button will lead to the same page ---- work page.</a:t>
            </a:r>
          </a:p>
          <a:p>
            <a:endParaRPr lang="zh-CN" altLang="en-US" dirty="0"/>
          </a:p>
        </p:txBody>
      </p:sp>
    </p:spTree>
    <p:extLst>
      <p:ext uri="{BB962C8B-B14F-4D97-AF65-F5344CB8AC3E}">
        <p14:creationId xmlns:p14="http://schemas.microsoft.com/office/powerpoint/2010/main" val="412347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FC2A-A6DA-21B0-5D62-438988F37C2C}"/>
              </a:ext>
            </a:extLst>
          </p:cNvPr>
          <p:cNvSpPr>
            <a:spLocks noGrp="1"/>
          </p:cNvSpPr>
          <p:nvPr>
            <p:ph type="title"/>
          </p:nvPr>
        </p:nvSpPr>
        <p:spPr/>
        <p:txBody>
          <a:bodyPr/>
          <a:lstStyle/>
          <a:p>
            <a:r>
              <a:rPr lang="en-US" altLang="zh-CN" dirty="0"/>
              <a:t>Work Page</a:t>
            </a:r>
            <a:endParaRPr lang="zh-CN" altLang="en-US" dirty="0"/>
          </a:p>
        </p:txBody>
      </p:sp>
      <p:sp>
        <p:nvSpPr>
          <p:cNvPr id="4" name="内容占位符 3">
            <a:extLst>
              <a:ext uri="{FF2B5EF4-FFF2-40B4-BE49-F238E27FC236}">
                <a16:creationId xmlns:a16="http://schemas.microsoft.com/office/drawing/2014/main" id="{48594DE4-CF01-8C82-0470-12872796D49D}"/>
              </a:ext>
            </a:extLst>
          </p:cNvPr>
          <p:cNvSpPr>
            <a:spLocks noGrp="1"/>
          </p:cNvSpPr>
          <p:nvPr>
            <p:ph sz="half" idx="2"/>
          </p:nvPr>
        </p:nvSpPr>
        <p:spPr/>
        <p:txBody>
          <a:bodyPr/>
          <a:lstStyle/>
          <a:p>
            <a:pPr marL="0" indent="0">
              <a:buNone/>
            </a:pPr>
            <a:r>
              <a:rPr lang="en-US" altLang="zh-CN" dirty="0"/>
              <a:t>Discussion:</a:t>
            </a:r>
          </a:p>
          <a:p>
            <a:r>
              <a:rPr lang="en-US" altLang="zh-CN" sz="1400" dirty="0"/>
              <a:t>In this page, I mainly intend to represent all essays which have been uploaded to the website.</a:t>
            </a:r>
          </a:p>
          <a:p>
            <a:r>
              <a:rPr lang="en-US" altLang="zh-CN" sz="1400" dirty="0"/>
              <a:t>The advantage of this page may it would be simple for users to browse these essays when they are not concerning about particular type of essays. In this case, they may discover some essays really interested them, while these fields they have never expected before.</a:t>
            </a:r>
          </a:p>
          <a:p>
            <a:r>
              <a:rPr lang="en-US" altLang="zh-CN" sz="1400" dirty="0"/>
              <a:t>The drawback is it is not likely to select particular types of essays or select them via key words.</a:t>
            </a:r>
          </a:p>
          <a:p>
            <a:endParaRPr lang="zh-CN" altLang="en-US" dirty="0"/>
          </a:p>
        </p:txBody>
      </p:sp>
      <p:pic>
        <p:nvPicPr>
          <p:cNvPr id="8" name="内容占位符 7">
            <a:extLst>
              <a:ext uri="{FF2B5EF4-FFF2-40B4-BE49-F238E27FC236}">
                <a16:creationId xmlns:a16="http://schemas.microsoft.com/office/drawing/2014/main" id="{5924AD31-8227-AB76-AEA0-757D2E9DB670}"/>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46374" y="1600200"/>
            <a:ext cx="2460251" cy="4525963"/>
          </a:xfrm>
        </p:spPr>
      </p:pic>
    </p:spTree>
    <p:extLst>
      <p:ext uri="{BB962C8B-B14F-4D97-AF65-F5344CB8AC3E}">
        <p14:creationId xmlns:p14="http://schemas.microsoft.com/office/powerpoint/2010/main" val="154874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FC2A-A6DA-21B0-5D62-438988F37C2C}"/>
              </a:ext>
            </a:extLst>
          </p:cNvPr>
          <p:cNvSpPr>
            <a:spLocks noGrp="1"/>
          </p:cNvSpPr>
          <p:nvPr>
            <p:ph type="title"/>
          </p:nvPr>
        </p:nvSpPr>
        <p:spPr/>
        <p:txBody>
          <a:bodyPr/>
          <a:lstStyle/>
          <a:p>
            <a:r>
              <a:rPr lang="en-US" altLang="zh-CN" dirty="0"/>
              <a:t>Essay Page</a:t>
            </a:r>
            <a:endParaRPr lang="zh-CN" altLang="en-US" dirty="0"/>
          </a:p>
        </p:txBody>
      </p:sp>
      <p:sp>
        <p:nvSpPr>
          <p:cNvPr id="4" name="内容占位符 3">
            <a:extLst>
              <a:ext uri="{FF2B5EF4-FFF2-40B4-BE49-F238E27FC236}">
                <a16:creationId xmlns:a16="http://schemas.microsoft.com/office/drawing/2014/main" id="{48594DE4-CF01-8C82-0470-12872796D49D}"/>
              </a:ext>
            </a:extLst>
          </p:cNvPr>
          <p:cNvSpPr>
            <a:spLocks noGrp="1"/>
          </p:cNvSpPr>
          <p:nvPr>
            <p:ph sz="half" idx="2"/>
          </p:nvPr>
        </p:nvSpPr>
        <p:spPr/>
        <p:txBody>
          <a:bodyPr/>
          <a:lstStyle/>
          <a:p>
            <a:pPr marL="0" indent="0">
              <a:buNone/>
            </a:pPr>
            <a:r>
              <a:rPr lang="en-US" altLang="zh-CN" dirty="0"/>
              <a:t>Discussion:</a:t>
            </a:r>
          </a:p>
          <a:p>
            <a:r>
              <a:rPr lang="en-US" altLang="zh-CN" sz="1400" dirty="0"/>
              <a:t>In the main function of this page is presenting the content of one essay.</a:t>
            </a:r>
          </a:p>
          <a:p>
            <a:r>
              <a:rPr lang="en-US" altLang="zh-CN" sz="1400" dirty="0"/>
              <a:t>On the left side of page, I set two module to recommend relevant texts.</a:t>
            </a:r>
            <a:r>
              <a:rPr lang="zh-CN" altLang="en-US" sz="1400" dirty="0"/>
              <a:t> </a:t>
            </a:r>
            <a:endParaRPr lang="en-US" altLang="zh-CN" sz="1400" dirty="0"/>
          </a:p>
          <a:p>
            <a:r>
              <a:rPr lang="en-US" altLang="zh-CN" sz="1400" dirty="0"/>
              <a:t>In the bottom of page, users can change to next/last essays by clicking the buttons.</a:t>
            </a:r>
          </a:p>
          <a:p>
            <a:r>
              <a:rPr lang="en-US" altLang="zh-CN" sz="1400" dirty="0"/>
              <a:t>However, this page does not offer a button to return to the work page. browsers can only click ‘works’ in the navigation (in the top of page) to go back.</a:t>
            </a:r>
          </a:p>
          <a:p>
            <a:endParaRPr lang="zh-CN" altLang="en-US" dirty="0"/>
          </a:p>
        </p:txBody>
      </p:sp>
      <p:pic>
        <p:nvPicPr>
          <p:cNvPr id="16" name="内容占位符 15">
            <a:extLst>
              <a:ext uri="{FF2B5EF4-FFF2-40B4-BE49-F238E27FC236}">
                <a16:creationId xmlns:a16="http://schemas.microsoft.com/office/drawing/2014/main" id="{07701242-9927-9AC1-146C-AF2FCD68E79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14157" y="1600200"/>
            <a:ext cx="2524686" cy="4525963"/>
          </a:xfrm>
        </p:spPr>
      </p:pic>
    </p:spTree>
    <p:extLst>
      <p:ext uri="{BB962C8B-B14F-4D97-AF65-F5344CB8AC3E}">
        <p14:creationId xmlns:p14="http://schemas.microsoft.com/office/powerpoint/2010/main" val="224695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FC2A-A6DA-21B0-5D62-438988F37C2C}"/>
              </a:ext>
            </a:extLst>
          </p:cNvPr>
          <p:cNvSpPr>
            <a:spLocks noGrp="1"/>
          </p:cNvSpPr>
          <p:nvPr>
            <p:ph type="title"/>
          </p:nvPr>
        </p:nvSpPr>
        <p:spPr/>
        <p:txBody>
          <a:bodyPr/>
          <a:lstStyle/>
          <a:p>
            <a:r>
              <a:rPr lang="en-US" altLang="zh-CN" dirty="0"/>
              <a:t>Personal Page</a:t>
            </a:r>
            <a:endParaRPr lang="zh-CN" altLang="en-US" dirty="0"/>
          </a:p>
        </p:txBody>
      </p:sp>
      <p:sp>
        <p:nvSpPr>
          <p:cNvPr id="4" name="内容占位符 3">
            <a:extLst>
              <a:ext uri="{FF2B5EF4-FFF2-40B4-BE49-F238E27FC236}">
                <a16:creationId xmlns:a16="http://schemas.microsoft.com/office/drawing/2014/main" id="{48594DE4-CF01-8C82-0470-12872796D49D}"/>
              </a:ext>
            </a:extLst>
          </p:cNvPr>
          <p:cNvSpPr>
            <a:spLocks noGrp="1"/>
          </p:cNvSpPr>
          <p:nvPr>
            <p:ph sz="half" idx="2"/>
          </p:nvPr>
        </p:nvSpPr>
        <p:spPr/>
        <p:txBody>
          <a:bodyPr>
            <a:normAutofit/>
          </a:bodyPr>
          <a:lstStyle/>
          <a:p>
            <a:pPr marL="0" indent="0">
              <a:buNone/>
            </a:pPr>
            <a:r>
              <a:rPr lang="en-US" altLang="zh-CN" dirty="0"/>
              <a:t>Discussion:</a:t>
            </a:r>
          </a:p>
          <a:p>
            <a:r>
              <a:rPr lang="en-US" altLang="zh-CN" sz="1400" dirty="0"/>
              <a:t>This page primarily offers some brief details of the website owner. Browsers can have a rapid mastering of the author. </a:t>
            </a:r>
            <a:endParaRPr lang="zh-CN" altLang="en-US" dirty="0"/>
          </a:p>
        </p:txBody>
      </p:sp>
      <p:pic>
        <p:nvPicPr>
          <p:cNvPr id="8" name="内容占位符 7">
            <a:extLst>
              <a:ext uri="{FF2B5EF4-FFF2-40B4-BE49-F238E27FC236}">
                <a16:creationId xmlns:a16="http://schemas.microsoft.com/office/drawing/2014/main" id="{1B4D8D4F-2CDA-8778-174F-60EFFDCE9D5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053199"/>
            <a:ext cx="4038600" cy="3619964"/>
          </a:xfrm>
        </p:spPr>
      </p:pic>
    </p:spTree>
    <p:extLst>
      <p:ext uri="{BB962C8B-B14F-4D97-AF65-F5344CB8AC3E}">
        <p14:creationId xmlns:p14="http://schemas.microsoft.com/office/powerpoint/2010/main" val="421889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FC2A-A6DA-21B0-5D62-438988F37C2C}"/>
              </a:ext>
            </a:extLst>
          </p:cNvPr>
          <p:cNvSpPr>
            <a:spLocks noGrp="1"/>
          </p:cNvSpPr>
          <p:nvPr>
            <p:ph type="title"/>
          </p:nvPr>
        </p:nvSpPr>
        <p:spPr/>
        <p:txBody>
          <a:bodyPr/>
          <a:lstStyle/>
          <a:p>
            <a:r>
              <a:rPr lang="en-US" altLang="zh-CN" dirty="0"/>
              <a:t>Support Page</a:t>
            </a:r>
            <a:endParaRPr lang="zh-CN" altLang="en-US" dirty="0"/>
          </a:p>
        </p:txBody>
      </p:sp>
      <p:sp>
        <p:nvSpPr>
          <p:cNvPr id="4" name="内容占位符 3">
            <a:extLst>
              <a:ext uri="{FF2B5EF4-FFF2-40B4-BE49-F238E27FC236}">
                <a16:creationId xmlns:a16="http://schemas.microsoft.com/office/drawing/2014/main" id="{48594DE4-CF01-8C82-0470-12872796D49D}"/>
              </a:ext>
            </a:extLst>
          </p:cNvPr>
          <p:cNvSpPr>
            <a:spLocks noGrp="1"/>
          </p:cNvSpPr>
          <p:nvPr>
            <p:ph sz="half" idx="2"/>
          </p:nvPr>
        </p:nvSpPr>
        <p:spPr/>
        <p:txBody>
          <a:bodyPr>
            <a:normAutofit/>
          </a:bodyPr>
          <a:lstStyle/>
          <a:p>
            <a:pPr marL="0" indent="0">
              <a:buNone/>
            </a:pPr>
            <a:r>
              <a:rPr lang="en-US" altLang="zh-CN" dirty="0"/>
              <a:t>Discussion:</a:t>
            </a:r>
          </a:p>
          <a:p>
            <a:r>
              <a:rPr lang="en-US" altLang="zh-CN" sz="1400" dirty="0"/>
              <a:t>In support section, I design mainly for showing some comments of other viewers.</a:t>
            </a:r>
          </a:p>
          <a:p>
            <a:r>
              <a:rPr lang="en-US" altLang="zh-CN" sz="1400" dirty="0"/>
              <a:t>The positive side of this page is it only shows nine comments which are selected by the website owner. So that browsers easily hold a basic understanding of other views to the website.</a:t>
            </a:r>
          </a:p>
          <a:p>
            <a:r>
              <a:rPr lang="en-US" altLang="zh-CN" sz="1400" dirty="0"/>
              <a:t>However, browsers can not view all comments from others. </a:t>
            </a:r>
          </a:p>
          <a:p>
            <a:endParaRPr lang="zh-CN" altLang="en-US" dirty="0"/>
          </a:p>
        </p:txBody>
      </p:sp>
      <p:pic>
        <p:nvPicPr>
          <p:cNvPr id="8" name="内容占位符 7">
            <a:extLst>
              <a:ext uri="{FF2B5EF4-FFF2-40B4-BE49-F238E27FC236}">
                <a16:creationId xmlns:a16="http://schemas.microsoft.com/office/drawing/2014/main" id="{4E10B5A2-D6FE-B2A5-BBEB-545F86678E5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761386"/>
            <a:ext cx="4038600" cy="4203591"/>
          </a:xfrm>
        </p:spPr>
      </p:pic>
    </p:spTree>
    <p:extLst>
      <p:ext uri="{BB962C8B-B14F-4D97-AF65-F5344CB8AC3E}">
        <p14:creationId xmlns:p14="http://schemas.microsoft.com/office/powerpoint/2010/main" val="345584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FC2A-A6DA-21B0-5D62-438988F37C2C}"/>
              </a:ext>
            </a:extLst>
          </p:cNvPr>
          <p:cNvSpPr>
            <a:spLocks noGrp="1"/>
          </p:cNvSpPr>
          <p:nvPr>
            <p:ph type="title"/>
          </p:nvPr>
        </p:nvSpPr>
        <p:spPr/>
        <p:txBody>
          <a:bodyPr/>
          <a:lstStyle/>
          <a:p>
            <a:r>
              <a:rPr lang="en-US" altLang="zh-CN" dirty="0"/>
              <a:t>Contact Page</a:t>
            </a:r>
            <a:endParaRPr lang="zh-CN" altLang="en-US" dirty="0"/>
          </a:p>
        </p:txBody>
      </p:sp>
      <p:sp>
        <p:nvSpPr>
          <p:cNvPr id="4" name="内容占位符 3">
            <a:extLst>
              <a:ext uri="{FF2B5EF4-FFF2-40B4-BE49-F238E27FC236}">
                <a16:creationId xmlns:a16="http://schemas.microsoft.com/office/drawing/2014/main" id="{48594DE4-CF01-8C82-0470-12872796D49D}"/>
              </a:ext>
            </a:extLst>
          </p:cNvPr>
          <p:cNvSpPr>
            <a:spLocks noGrp="1"/>
          </p:cNvSpPr>
          <p:nvPr>
            <p:ph sz="half" idx="2"/>
          </p:nvPr>
        </p:nvSpPr>
        <p:spPr/>
        <p:txBody>
          <a:bodyPr>
            <a:normAutofit/>
          </a:bodyPr>
          <a:lstStyle/>
          <a:p>
            <a:pPr marL="0" indent="0">
              <a:buNone/>
            </a:pPr>
            <a:r>
              <a:rPr lang="en-US" altLang="zh-CN" dirty="0"/>
              <a:t>Discussion:</a:t>
            </a:r>
          </a:p>
          <a:p>
            <a:r>
              <a:rPr lang="en-US" altLang="zh-CN" sz="1400" dirty="0"/>
              <a:t>In contact section, I only present some ways to contact with website owner, include email, phone and WeChat.</a:t>
            </a:r>
          </a:p>
          <a:p>
            <a:r>
              <a:rPr lang="en-US" altLang="zh-CN" sz="1400" dirty="0"/>
              <a:t>However, browsers are not allowed to leave a comment directly via this page.</a:t>
            </a:r>
          </a:p>
          <a:p>
            <a:r>
              <a:rPr lang="en-US" altLang="zh-CN" sz="1400" dirty="0"/>
              <a:t>The advantage is it make this system very simple, which means a complex database is not necessary, so that there will be less security problems or latent risks.</a:t>
            </a:r>
          </a:p>
          <a:p>
            <a:r>
              <a:rPr lang="en-US" altLang="zh-CN" sz="1400" dirty="0"/>
              <a:t>The drawbacks may include it has not a formal subsystem to manage all comments, and comment owners are unable to view all his/her comments in this website.</a:t>
            </a:r>
          </a:p>
        </p:txBody>
      </p:sp>
      <p:pic>
        <p:nvPicPr>
          <p:cNvPr id="7" name="内容占位符 6">
            <a:extLst>
              <a:ext uri="{FF2B5EF4-FFF2-40B4-BE49-F238E27FC236}">
                <a16:creationId xmlns:a16="http://schemas.microsoft.com/office/drawing/2014/main" id="{6BDE5523-67A2-65F7-AB4B-F7EFD7934576}"/>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053199"/>
            <a:ext cx="4038600" cy="3619964"/>
          </a:xfrm>
        </p:spPr>
      </p:pic>
    </p:spTree>
    <p:extLst>
      <p:ext uri="{BB962C8B-B14F-4D97-AF65-F5344CB8AC3E}">
        <p14:creationId xmlns:p14="http://schemas.microsoft.com/office/powerpoint/2010/main" val="787383396"/>
      </p:ext>
    </p:extLst>
  </p:cSld>
  <p:clrMapOvr>
    <a:masterClrMapping/>
  </p:clrMapOvr>
</p:sld>
</file>

<file path=ppt/theme/theme1.xml><?xml version="1.0" encoding="utf-8"?>
<a:theme xmlns:a="http://schemas.openxmlformats.org/drawingml/2006/main" name="Office Theme">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8530</TotalTime>
  <Words>575</Words>
  <Application>Microsoft Office PowerPoint</Application>
  <PresentationFormat>全屏显示(4:3)</PresentationFormat>
  <Paragraphs>38</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Calibri</vt:lpstr>
      <vt:lpstr>Office Theme</vt:lpstr>
      <vt:lpstr>Web Design</vt:lpstr>
      <vt:lpstr>Introduction</vt:lpstr>
      <vt:lpstr>Main Page</vt:lpstr>
      <vt:lpstr>Work Page</vt:lpstr>
      <vt:lpstr>Essay Page</vt:lpstr>
      <vt:lpstr>Personal Page</vt:lpstr>
      <vt:lpstr>Support Page</vt:lpstr>
      <vt:lpstr>Contact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Yichen Wei</dc:creator>
  <cp:lastModifiedBy>厚</cp:lastModifiedBy>
  <cp:revision>248</cp:revision>
  <cp:lastPrinted>2013-09-10T08:29:36Z</cp:lastPrinted>
  <dcterms:created xsi:type="dcterms:W3CDTF">2006-08-16T00:00:00Z</dcterms:created>
  <dcterms:modified xsi:type="dcterms:W3CDTF">2023-03-21T05:49:58Z</dcterms:modified>
</cp:coreProperties>
</file>