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FFF"/>
    <a:srgbClr val="49600B"/>
    <a:srgbClr val="F8F8F8"/>
    <a:srgbClr val="F2F2F2"/>
    <a:srgbClr val="B5C18A"/>
    <a:srgbClr val="F7F6F1"/>
    <a:srgbClr val="F4EEF7"/>
    <a:srgbClr val="8E9B03"/>
    <a:srgbClr val="EE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906788" y="1454994"/>
            <a:ext cx="877053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8FA6A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zh-CN" sz="6000" b="1" dirty="0" smtClean="0">
                <a:solidFill>
                  <a:srgbClr val="4960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 </a:t>
            </a:r>
            <a:r>
              <a:rPr lang="zh-CN" altLang="en-US" sz="6000" b="1" dirty="0" smtClean="0">
                <a:solidFill>
                  <a:srgbClr val="4960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具身智能机器人目标检测算法大赛</a:t>
            </a:r>
            <a:endParaRPr lang="zh-CN" altLang="en-US" sz="6000" b="1" dirty="0" smtClean="0">
              <a:solidFill>
                <a:srgbClr val="49600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35090" y="4145280"/>
            <a:ext cx="3574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685800"/>
            <a:r>
              <a:rPr lang="zh-CN" altLang="en-US" sz="3200">
                <a:solidFill>
                  <a:srgbClr val="49600B"/>
                </a:solidFill>
              </a:rPr>
              <a:t>农业蘑菇收割识别</a:t>
            </a:r>
            <a:endParaRPr lang="zh-CN" altLang="en-US" sz="3200">
              <a:solidFill>
                <a:srgbClr val="49600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42134eee38784bb7ed25e01489a2de25cb9a872a286c3-kuovdi_fw658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395210" y="464820"/>
            <a:ext cx="4796790" cy="63931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1850" y="430530"/>
            <a:ext cx="343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9600B"/>
                </a:solidFill>
                <a:sym typeface="+mn-ea"/>
              </a:rPr>
              <a:t>安装</a:t>
            </a:r>
            <a:endParaRPr lang="zh-CN" altLang="en-US" sz="3600">
              <a:solidFill>
                <a:srgbClr val="49600B"/>
              </a:solidFill>
              <a:sym typeface="+mn-ea"/>
            </a:endParaRPr>
          </a:p>
        </p:txBody>
      </p:sp>
      <p:pic>
        <p:nvPicPr>
          <p:cNvPr id="6" name="图片 5" descr="9152ab7e265f5139daca9e9909001bb8c4ee49836094b-aG1XcC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230" y="2285365"/>
            <a:ext cx="3166745" cy="4775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151890"/>
            <a:ext cx="7266940" cy="1316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715" y="2727325"/>
            <a:ext cx="4087495" cy="3635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0215" y="297180"/>
            <a:ext cx="4391660" cy="797560"/>
            <a:chOff x="690" y="558"/>
            <a:chExt cx="6916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54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rgbClr val="49600B"/>
                  </a:solidFill>
                </a:rPr>
                <a:t>运行</a:t>
              </a:r>
              <a:endParaRPr lang="zh-CN" altLang="en-US" sz="3600">
                <a:solidFill>
                  <a:srgbClr val="49600B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2295525"/>
            <a:ext cx="2362200" cy="2676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-3261"/>
          <a:stretch>
            <a:fillRect/>
          </a:stretch>
        </p:blipFill>
        <p:spPr>
          <a:xfrm>
            <a:off x="3886200" y="2295525"/>
            <a:ext cx="7381875" cy="361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95" y="373380"/>
            <a:ext cx="4657725" cy="1543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030" y="3036570"/>
            <a:ext cx="562546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59405" y="2146935"/>
            <a:ext cx="6748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>
                <a:solidFill>
                  <a:srgbClr val="49600B"/>
                </a:solidFill>
              </a:rPr>
              <a:t>一、项目概述</a:t>
            </a:r>
            <a:endParaRPr lang="zh-CN" altLang="en-US" sz="8000">
              <a:solidFill>
                <a:srgbClr val="49600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F7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e68569b5610de42a2e438dc83dfbdba37132d60122c79-lNdYgP_fw658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2980" y="535305"/>
            <a:ext cx="4674235" cy="63226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1215" y="430530"/>
            <a:ext cx="343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9600B"/>
                </a:solidFill>
              </a:rPr>
              <a:t>项目背景与目标</a:t>
            </a:r>
            <a:endParaRPr lang="zh-CN" altLang="en-US" sz="3600">
              <a:solidFill>
                <a:srgbClr val="49600B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150" y="1703705"/>
            <a:ext cx="6684645" cy="37261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本项目旨在实现一个基于香橙派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Orange-Pi-AIpro(20T)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的物体识别与模拟机械臂抓取系统。在硬件部署前，通过软件模拟实现以下核心功能。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①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图像中物体的检测与识别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②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计算物体在图像中的坐标位置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③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支持批量图像处理，为后续机械臂控制提供坐标数据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d2e75fce06f081b918c49f2c7a621a322a43e91244bd0-WPrgxr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730" y="1036320"/>
            <a:ext cx="4368165" cy="58216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1215" y="430530"/>
            <a:ext cx="343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9600B"/>
                </a:solidFill>
              </a:rPr>
              <a:t>整体架构</a:t>
            </a:r>
            <a:endParaRPr lang="zh-CN" altLang="en-US" sz="3600">
              <a:solidFill>
                <a:srgbClr val="49600B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6895" y="1391285"/>
            <a:ext cx="3263265" cy="175323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目标识别与定位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搭建项目，通过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OpenCV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读取指定文件夹下面的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jpg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图片，加载预训练模型基础检测器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yolov5s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，对图片进行初步的处理，为图片的识别做好准备。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82465" y="1391285"/>
            <a:ext cx="3263265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物体分析模块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该模块借助目标检测模型对检测到的农作物进行关键尺寸计算，采用动态分辨率策略优化检测流程：基于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OpenCV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实现图像轮廓检测，针对小蘑菇与大蘑菇的尺寸差异执行差异化检测策略，通过自适应调整分辨率提升检测速率与准确性。同时，依托工厂模式创建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YOLOv5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多尺度检测框架，并结合单例模式管理配置参数，对检测结果进行坐标校准与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NMS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后处理，进一步优化检测精度与处理效率，形成从目标识别到尺寸计算的完整分析链路。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6895" y="3383915"/>
            <a:ext cx="3263265" cy="341503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机械臂控制决策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该模块基于物体检测所得坐标生成虚拟抓取指令，驱动模拟机械臂执行抓取动作（鉴于蘑菇处于静止状态且无物理机械臂，采用逻辑模拟实现）。在完成虚拟抓取操作后，通过字符串模拟机器人响应信号，触发系统进入下一轮循环，自动加载并处理下一张待检测图片，形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识别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定位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模拟抓取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循环迭代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的完整自动化流程。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86940" y="2152650"/>
            <a:ext cx="6621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二、关键</a:t>
            </a:r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技术</a:t>
            </a:r>
            <a:endParaRPr lang="zh-CN" altLang="en-US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10ccc1364fc5d780b181eece196d56d293f7f3c727d3-2Puw7o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87880"/>
            <a:ext cx="1994535" cy="477012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8150" y="354330"/>
            <a:ext cx="4391660" cy="797560"/>
            <a:chOff x="690" y="558"/>
            <a:chExt cx="6916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54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49600B"/>
                  </a:solidFill>
                </a:rPr>
                <a:t>物体检测原理</a:t>
              </a:r>
              <a:endParaRPr lang="zh-CN" altLang="en-US" sz="3600">
                <a:solidFill>
                  <a:srgbClr val="49600B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 descr="mmexport15816912287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0" y="1649730"/>
            <a:ext cx="3266440" cy="1617980"/>
          </a:xfrm>
          <a:prstGeom prst="rect">
            <a:avLst/>
          </a:prstGeom>
        </p:spPr>
      </p:pic>
      <p:pic>
        <p:nvPicPr>
          <p:cNvPr id="9" name="图片 8" descr="mmexport1581691254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779520"/>
            <a:ext cx="3239770" cy="164655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561330" y="676910"/>
            <a:ext cx="6329045" cy="619188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YOLOv5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检测流程涵盖图像预处理（将图像尺寸调整至模型输入要求）、特征提取（通过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CNN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网络提取图像特征）、区域预测（同步预测物体边界框坐标与类别概率）以及后处理（借助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NMS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算法过滤重叠检测框，保留高置信度预测结果）；而多尺度检测策略则通过对同一图像按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960x960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1280x1280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两种尺寸分别缩放后进行检测，其中小尺度（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960x960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）可提高推理速度，大尺度（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1280x1280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）能增强小目标检测能力，最终将不同尺度的检测结果还原至原图尺寸并合并，保留置信度较高的检测框，以此兼顾检测效率与精度。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6520" y="117475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99d35f47f2632503bfb12dc6e869d2e7f3e502f3de27-k7RzQ8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8030" y="-328295"/>
            <a:ext cx="3771900" cy="75152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282065" y="273685"/>
            <a:ext cx="4524375" cy="797560"/>
            <a:chOff x="690" y="558"/>
            <a:chExt cx="7125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558"/>
              <a:ext cx="65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49600B"/>
                  </a:solidFill>
                </a:rPr>
                <a:t>动态非极大值抑制</a:t>
              </a:r>
              <a:endParaRPr lang="zh-CN" altLang="en-US" sz="3600">
                <a:solidFill>
                  <a:srgbClr val="49600B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 descr="b78b7474b9d8131dcbf3c348071298c62fd10024103f56-fqnDSg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770" y="4292600"/>
            <a:ext cx="2570480" cy="24472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12390" y="1556385"/>
            <a:ext cx="2256155" cy="449389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非极大值抑制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(NMS)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的作用是消除重叠的检测框并保留最优结果，其实现流程为：先按置信度对检测框排序，再计算框间交并比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(IOU)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，将重叠度大于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0.5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的检测框过滤，其中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IOU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的计算公式为交集面积与并集面积的比值，通过该算法可有效提升检测结果的准确性与唯一性。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95" y="1071245"/>
            <a:ext cx="6213475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282065" y="273685"/>
            <a:ext cx="4391660" cy="797560"/>
            <a:chOff x="690" y="558"/>
            <a:chExt cx="6916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54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49600B"/>
                  </a:solidFill>
                </a:rPr>
                <a:t>坐标校准算法</a:t>
              </a:r>
              <a:endParaRPr lang="zh-CN" altLang="en-US" sz="3600">
                <a:solidFill>
                  <a:srgbClr val="49600B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" name="图片 1" descr="2dcac23d5fcf77162612245d681be7955719f23b4b15b-TSpweO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175" y="-381000"/>
            <a:ext cx="4363720" cy="7620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60070" y="1357630"/>
            <a:ext cx="7444105" cy="432117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在坐标校准过程中，偏移修正通过将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坐标左移（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 = x - w *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n%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）以补偿机械臂抓取时的位置偏移，同时将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坐标上移（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y = y - h * m%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）来校正摄像头视角偏差；尺寸扩展则对宽度进行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w = w + w * s%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的扩展以增加抓取容错空间，高度按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h = h + h * z%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进行微调，并通过最小尺寸限制确保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w/h≥50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像素，避免产生无效检测框，从而形成一套针对机械臂抓取需求的坐标优化机制。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5895" y="2152650"/>
            <a:ext cx="6621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三、安装</a:t>
            </a:r>
            <a:r>
              <a:rPr lang="zh-CN" altLang="en-US" sz="8000" b="1" noProof="0" dirty="0">
                <a:ln>
                  <a:noFill/>
                </a:ln>
                <a:solidFill>
                  <a:srgbClr val="49600B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ea"/>
              </a:rPr>
              <a:t>步骤</a:t>
            </a:r>
            <a:endParaRPr lang="zh-CN" altLang="en-US" sz="8000" b="1" noProof="0" dirty="0">
              <a:ln>
                <a:noFill/>
              </a:ln>
              <a:solidFill>
                <a:srgbClr val="49600B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4" name="TextBox 111"/>
          <p:cNvSpPr txBox="1">
            <a:spLocks noChangeArrowheads="1"/>
          </p:cNvSpPr>
          <p:nvPr/>
        </p:nvSpPr>
        <p:spPr bwMode="auto">
          <a:xfrm>
            <a:off x="3194454" y="3563435"/>
            <a:ext cx="5317773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29" tIns="34263" rIns="68529" bIns="34263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1600" dirty="0">
                <a:solidFill>
                  <a:srgbClr val="49600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Click here to modify the text , you may post text here . Click here to modify the text . Click here to modify the text , you may post text here . </a:t>
            </a:r>
            <a:endParaRPr lang="en-US" altLang="zh-CN" sz="1600" baseline="-3000" dirty="0">
              <a:solidFill>
                <a:srgbClr val="49600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319899116"/>
  <p:tag name="KSO_WM_UNIT_PLACING_PICTURE_USER_VIEWPORT" val="{&quot;height&quot;:15840,&quot;width&quot;:1171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演示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 Light</vt:lpstr>
      <vt:lpstr>微软雅黑 Light</vt:lpstr>
      <vt:lpstr>Calibri</vt:lpstr>
      <vt:lpstr>Lao UI</vt:lpstr>
      <vt:lpstr>Segoe UI Symbol</vt:lpstr>
      <vt:lpstr>Gill Sans</vt:lpstr>
      <vt:lpstr>FontAwesome</vt:lpstr>
      <vt:lpstr>Segoe Print</vt:lpstr>
      <vt:lpstr>Arial Unicode MS</vt:lpstr>
      <vt:lpstr>Gill Sans MT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cmr</dc:creator>
  <cp:lastModifiedBy>Exigency</cp:lastModifiedBy>
  <cp:revision>3</cp:revision>
  <dcterms:created xsi:type="dcterms:W3CDTF">2020-02-16T08:58:00Z</dcterms:created>
  <dcterms:modified xsi:type="dcterms:W3CDTF">2025-06-10T15:55:16Z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KSOTemplateUUID">
    <vt:lpwstr>v1.0_mb_SYLvZgC2/oiqGjhE0nXfVg==</vt:lpwstr>
  </property>
  <property fmtid="{D5CDD505-2E9C-101B-9397-08002B2CF9AE}" pid="4" name="ICV">
    <vt:lpwstr>0432F36CE6A049D0A6852010209D50C7_11</vt:lpwstr>
  </property>
</Properties>
</file>