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43891200"/>
  <p:notesSz cx="6858000" cy="9144000"/>
  <p:defaultTextStyle>
    <a:defPPr>
      <a:defRPr lang="en-US"/>
    </a:defPPr>
    <a:lvl1pPr marL="0" algn="l" defTabSz="457124" rtl="0" eaLnBrk="1" latinLnBrk="0" hangingPunct="1">
      <a:defRPr sz="1800" kern="1200">
        <a:solidFill>
          <a:schemeClr val="tx1"/>
        </a:solidFill>
        <a:latin typeface="+mn-lt"/>
        <a:ea typeface="+mn-ea"/>
        <a:cs typeface="+mn-cs"/>
      </a:defRPr>
    </a:lvl1pPr>
    <a:lvl2pPr marL="457124" algn="l" defTabSz="457124" rtl="0" eaLnBrk="1" latinLnBrk="0" hangingPunct="1">
      <a:defRPr sz="1800" kern="1200">
        <a:solidFill>
          <a:schemeClr val="tx1"/>
        </a:solidFill>
        <a:latin typeface="+mn-lt"/>
        <a:ea typeface="+mn-ea"/>
        <a:cs typeface="+mn-cs"/>
      </a:defRPr>
    </a:lvl2pPr>
    <a:lvl3pPr marL="914248" algn="l" defTabSz="457124" rtl="0" eaLnBrk="1" latinLnBrk="0" hangingPunct="1">
      <a:defRPr sz="1800" kern="1200">
        <a:solidFill>
          <a:schemeClr val="tx1"/>
        </a:solidFill>
        <a:latin typeface="+mn-lt"/>
        <a:ea typeface="+mn-ea"/>
        <a:cs typeface="+mn-cs"/>
      </a:defRPr>
    </a:lvl3pPr>
    <a:lvl4pPr marL="1371372" algn="l" defTabSz="457124" rtl="0" eaLnBrk="1" latinLnBrk="0" hangingPunct="1">
      <a:defRPr sz="1800" kern="1200">
        <a:solidFill>
          <a:schemeClr val="tx1"/>
        </a:solidFill>
        <a:latin typeface="+mn-lt"/>
        <a:ea typeface="+mn-ea"/>
        <a:cs typeface="+mn-cs"/>
      </a:defRPr>
    </a:lvl4pPr>
    <a:lvl5pPr marL="1828496" algn="l" defTabSz="457124" rtl="0" eaLnBrk="1" latinLnBrk="0" hangingPunct="1">
      <a:defRPr sz="1800" kern="1200">
        <a:solidFill>
          <a:schemeClr val="tx1"/>
        </a:solidFill>
        <a:latin typeface="+mn-lt"/>
        <a:ea typeface="+mn-ea"/>
        <a:cs typeface="+mn-cs"/>
      </a:defRPr>
    </a:lvl5pPr>
    <a:lvl6pPr marL="2285620" algn="l" defTabSz="457124" rtl="0" eaLnBrk="1" latinLnBrk="0" hangingPunct="1">
      <a:defRPr sz="1800" kern="1200">
        <a:solidFill>
          <a:schemeClr val="tx1"/>
        </a:solidFill>
        <a:latin typeface="+mn-lt"/>
        <a:ea typeface="+mn-ea"/>
        <a:cs typeface="+mn-cs"/>
      </a:defRPr>
    </a:lvl6pPr>
    <a:lvl7pPr marL="2742744" algn="l" defTabSz="457124" rtl="0" eaLnBrk="1" latinLnBrk="0" hangingPunct="1">
      <a:defRPr sz="1800" kern="1200">
        <a:solidFill>
          <a:schemeClr val="tx1"/>
        </a:solidFill>
        <a:latin typeface="+mn-lt"/>
        <a:ea typeface="+mn-ea"/>
        <a:cs typeface="+mn-cs"/>
      </a:defRPr>
    </a:lvl7pPr>
    <a:lvl8pPr marL="3199870" algn="l" defTabSz="457124" rtl="0" eaLnBrk="1" latinLnBrk="0" hangingPunct="1">
      <a:defRPr sz="1800" kern="1200">
        <a:solidFill>
          <a:schemeClr val="tx1"/>
        </a:solidFill>
        <a:latin typeface="+mn-lt"/>
        <a:ea typeface="+mn-ea"/>
        <a:cs typeface="+mn-cs"/>
      </a:defRPr>
    </a:lvl8pPr>
    <a:lvl9pPr marL="3656994" algn="l" defTabSz="45712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D16"/>
    <a:srgbClr val="A74215"/>
    <a:srgbClr val="E86706"/>
    <a:srgbClr val="E15E0D"/>
    <a:srgbClr val="EB3503"/>
    <a:srgbClr val="E0E4CC"/>
    <a:srgbClr val="BCC591"/>
    <a:srgbClr val="AE4D12"/>
    <a:srgbClr val="D01616"/>
    <a:srgbClr val="FA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3159" autoAdjust="0"/>
  </p:normalViewPr>
  <p:slideViewPr>
    <p:cSldViewPr snapToGrid="0">
      <p:cViewPr>
        <p:scale>
          <a:sx n="25" d="100"/>
          <a:sy n="25" d="100"/>
        </p:scale>
        <p:origin x="191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22F11-7A65-46FF-9627-121CDAB476F2}" type="datetimeFigureOut">
              <a:rPr lang="en-US" smtClean="0"/>
              <a:t>4/22/2016</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EF890-636E-4509-B5A1-5D4C91E4A591}" type="slidenum">
              <a:rPr lang="en-US" smtClean="0"/>
              <a:t>‹#›</a:t>
            </a:fld>
            <a:endParaRPr lang="en-US"/>
          </a:p>
        </p:txBody>
      </p:sp>
    </p:spTree>
    <p:extLst>
      <p:ext uri="{BB962C8B-B14F-4D97-AF65-F5344CB8AC3E}">
        <p14:creationId xmlns:p14="http://schemas.microsoft.com/office/powerpoint/2010/main" val="2019241223"/>
      </p:ext>
    </p:extLst>
  </p:cSld>
  <p:clrMap bg1="lt1" tx1="dk1" bg2="lt2" tx2="dk2" accent1="accent1" accent2="accent2" accent3="accent3" accent4="accent4" accent5="accent5" accent6="accent6" hlink="hlink" folHlink="folHlink"/>
  <p:notesStyle>
    <a:lvl1pPr marL="0" algn="l" defTabSz="4212857" rtl="0" eaLnBrk="1" latinLnBrk="0" hangingPunct="1">
      <a:defRPr sz="5530" kern="1200">
        <a:solidFill>
          <a:schemeClr val="tx1"/>
        </a:solidFill>
        <a:latin typeface="+mn-lt"/>
        <a:ea typeface="+mn-ea"/>
        <a:cs typeface="+mn-cs"/>
      </a:defRPr>
    </a:lvl1pPr>
    <a:lvl2pPr marL="2106429" algn="l" defTabSz="4212857" rtl="0" eaLnBrk="1" latinLnBrk="0" hangingPunct="1">
      <a:defRPr sz="5530" kern="1200">
        <a:solidFill>
          <a:schemeClr val="tx1"/>
        </a:solidFill>
        <a:latin typeface="+mn-lt"/>
        <a:ea typeface="+mn-ea"/>
        <a:cs typeface="+mn-cs"/>
      </a:defRPr>
    </a:lvl2pPr>
    <a:lvl3pPr marL="4212857" algn="l" defTabSz="4212857" rtl="0" eaLnBrk="1" latinLnBrk="0" hangingPunct="1">
      <a:defRPr sz="5530" kern="1200">
        <a:solidFill>
          <a:schemeClr val="tx1"/>
        </a:solidFill>
        <a:latin typeface="+mn-lt"/>
        <a:ea typeface="+mn-ea"/>
        <a:cs typeface="+mn-cs"/>
      </a:defRPr>
    </a:lvl3pPr>
    <a:lvl4pPr marL="6319286" algn="l" defTabSz="4212857" rtl="0" eaLnBrk="1" latinLnBrk="0" hangingPunct="1">
      <a:defRPr sz="5530" kern="1200">
        <a:solidFill>
          <a:schemeClr val="tx1"/>
        </a:solidFill>
        <a:latin typeface="+mn-lt"/>
        <a:ea typeface="+mn-ea"/>
        <a:cs typeface="+mn-cs"/>
      </a:defRPr>
    </a:lvl4pPr>
    <a:lvl5pPr marL="8425712" algn="l" defTabSz="4212857" rtl="0" eaLnBrk="1" latinLnBrk="0" hangingPunct="1">
      <a:defRPr sz="5530" kern="1200">
        <a:solidFill>
          <a:schemeClr val="tx1"/>
        </a:solidFill>
        <a:latin typeface="+mn-lt"/>
        <a:ea typeface="+mn-ea"/>
        <a:cs typeface="+mn-cs"/>
      </a:defRPr>
    </a:lvl5pPr>
    <a:lvl6pPr marL="10532143" algn="l" defTabSz="4212857" rtl="0" eaLnBrk="1" latinLnBrk="0" hangingPunct="1">
      <a:defRPr sz="5530" kern="1200">
        <a:solidFill>
          <a:schemeClr val="tx1"/>
        </a:solidFill>
        <a:latin typeface="+mn-lt"/>
        <a:ea typeface="+mn-ea"/>
        <a:cs typeface="+mn-cs"/>
      </a:defRPr>
    </a:lvl6pPr>
    <a:lvl7pPr marL="12638571" algn="l" defTabSz="4212857" rtl="0" eaLnBrk="1" latinLnBrk="0" hangingPunct="1">
      <a:defRPr sz="5530" kern="1200">
        <a:solidFill>
          <a:schemeClr val="tx1"/>
        </a:solidFill>
        <a:latin typeface="+mn-lt"/>
        <a:ea typeface="+mn-ea"/>
        <a:cs typeface="+mn-cs"/>
      </a:defRPr>
    </a:lvl7pPr>
    <a:lvl8pPr marL="14744998" algn="l" defTabSz="4212857" rtl="0" eaLnBrk="1" latinLnBrk="0" hangingPunct="1">
      <a:defRPr sz="5530" kern="1200">
        <a:solidFill>
          <a:schemeClr val="tx1"/>
        </a:solidFill>
        <a:latin typeface="+mn-lt"/>
        <a:ea typeface="+mn-ea"/>
        <a:cs typeface="+mn-cs"/>
      </a:defRPr>
    </a:lvl8pPr>
    <a:lvl9pPr marL="16851426" algn="l" defTabSz="4212857" rtl="0" eaLnBrk="1" latinLnBrk="0" hangingPunct="1">
      <a:defRPr sz="55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DEF890-636E-4509-B5A1-5D4C91E4A591}" type="slidenum">
              <a:rPr lang="en-US" smtClean="0"/>
              <a:t>1</a:t>
            </a:fld>
            <a:endParaRPr lang="en-US"/>
          </a:p>
        </p:txBody>
      </p:sp>
    </p:spTree>
    <p:extLst>
      <p:ext uri="{BB962C8B-B14F-4D97-AF65-F5344CB8AC3E}">
        <p14:creationId xmlns:p14="http://schemas.microsoft.com/office/powerpoint/2010/main" val="376296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7"/>
            <a:ext cx="37307520" cy="15280638"/>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9"/>
          </a:xfrm>
        </p:spPr>
        <p:txBody>
          <a:bodyPr/>
          <a:lstStyle>
            <a:lvl1pPr marL="0" indent="0" algn="ctr">
              <a:buNone/>
              <a:defRPr sz="11520"/>
            </a:lvl1pPr>
            <a:lvl2pPr marL="2194359" indent="0" algn="ctr">
              <a:buNone/>
              <a:defRPr sz="9600"/>
            </a:lvl2pPr>
            <a:lvl3pPr marL="4388724" indent="0" algn="ctr">
              <a:buNone/>
              <a:defRPr sz="8640"/>
            </a:lvl3pPr>
            <a:lvl4pPr marL="6583083" indent="0" algn="ctr">
              <a:buNone/>
              <a:defRPr sz="7680"/>
            </a:lvl4pPr>
            <a:lvl5pPr marL="8777447" indent="0" algn="ctr">
              <a:buNone/>
              <a:defRPr sz="7680"/>
            </a:lvl5pPr>
            <a:lvl6pPr marL="10971807" indent="0" algn="ctr">
              <a:buNone/>
              <a:defRPr sz="7680"/>
            </a:lvl6pPr>
            <a:lvl7pPr marL="13166171" indent="0" algn="ctr">
              <a:buNone/>
              <a:defRPr sz="7680"/>
            </a:lvl7pPr>
            <a:lvl8pPr marL="15360531" indent="0" algn="ctr">
              <a:buNone/>
              <a:defRPr sz="7680"/>
            </a:lvl8pPr>
            <a:lvl9pPr marL="1755489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862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2476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2336804"/>
            <a:ext cx="9464040" cy="3719576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3" y="2336804"/>
            <a:ext cx="27843480" cy="371957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17666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208341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10942335"/>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3" y="29372577"/>
            <a:ext cx="37856160" cy="9601197"/>
          </a:xfrm>
        </p:spPr>
        <p:txBody>
          <a:bodyPr/>
          <a:lstStyle>
            <a:lvl1pPr marL="0" indent="0">
              <a:buNone/>
              <a:defRPr sz="11520">
                <a:solidFill>
                  <a:schemeClr val="tx1"/>
                </a:solidFill>
              </a:defRPr>
            </a:lvl1pPr>
            <a:lvl2pPr marL="2194359" indent="0">
              <a:buNone/>
              <a:defRPr sz="9600">
                <a:solidFill>
                  <a:schemeClr val="tx1">
                    <a:tint val="75000"/>
                  </a:schemeClr>
                </a:solidFill>
              </a:defRPr>
            </a:lvl2pPr>
            <a:lvl3pPr marL="4388724" indent="0">
              <a:buNone/>
              <a:defRPr sz="8640">
                <a:solidFill>
                  <a:schemeClr val="tx1">
                    <a:tint val="75000"/>
                  </a:schemeClr>
                </a:solidFill>
              </a:defRPr>
            </a:lvl3pPr>
            <a:lvl4pPr marL="6583083" indent="0">
              <a:buNone/>
              <a:defRPr sz="7680">
                <a:solidFill>
                  <a:schemeClr val="tx1">
                    <a:tint val="75000"/>
                  </a:schemeClr>
                </a:solidFill>
              </a:defRPr>
            </a:lvl4pPr>
            <a:lvl5pPr marL="8777447" indent="0">
              <a:buNone/>
              <a:defRPr sz="7680">
                <a:solidFill>
                  <a:schemeClr val="tx1">
                    <a:tint val="75000"/>
                  </a:schemeClr>
                </a:solidFill>
              </a:defRPr>
            </a:lvl5pPr>
            <a:lvl6pPr marL="10971807" indent="0">
              <a:buNone/>
              <a:defRPr sz="7680">
                <a:solidFill>
                  <a:schemeClr val="tx1">
                    <a:tint val="75000"/>
                  </a:schemeClr>
                </a:solidFill>
              </a:defRPr>
            </a:lvl6pPr>
            <a:lvl7pPr marL="13166171" indent="0">
              <a:buNone/>
              <a:defRPr sz="7680">
                <a:solidFill>
                  <a:schemeClr val="tx1">
                    <a:tint val="75000"/>
                  </a:schemeClr>
                </a:solidFill>
              </a:defRPr>
            </a:lvl7pPr>
            <a:lvl8pPr marL="15360531" indent="0">
              <a:buNone/>
              <a:defRPr sz="7680">
                <a:solidFill>
                  <a:schemeClr val="tx1">
                    <a:tint val="75000"/>
                  </a:schemeClr>
                </a:solidFill>
              </a:defRPr>
            </a:lvl8pPr>
            <a:lvl9pPr marL="1755489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9D5889-E161-4864-843A-D8F61691300C}"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121245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1"/>
            <a:ext cx="18653760" cy="278485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1"/>
            <a:ext cx="18653760" cy="278485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9D5889-E161-4864-843A-D8F61691300C}"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182561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2"/>
            <a:ext cx="37856160" cy="84836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3" y="10759443"/>
            <a:ext cx="18568032" cy="5273037"/>
          </a:xfrm>
        </p:spPr>
        <p:txBody>
          <a:bodyPr anchor="b"/>
          <a:lstStyle>
            <a:lvl1pPr marL="0" indent="0">
              <a:buNone/>
              <a:defRPr sz="11520" b="1"/>
            </a:lvl1pPr>
            <a:lvl2pPr marL="2194359" indent="0">
              <a:buNone/>
              <a:defRPr sz="9600" b="1"/>
            </a:lvl2pPr>
            <a:lvl3pPr marL="4388724" indent="0">
              <a:buNone/>
              <a:defRPr sz="8640" b="1"/>
            </a:lvl3pPr>
            <a:lvl4pPr marL="6583083" indent="0">
              <a:buNone/>
              <a:defRPr sz="7680" b="1"/>
            </a:lvl4pPr>
            <a:lvl5pPr marL="8777447" indent="0">
              <a:buNone/>
              <a:defRPr sz="7680" b="1"/>
            </a:lvl5pPr>
            <a:lvl6pPr marL="10971807" indent="0">
              <a:buNone/>
              <a:defRPr sz="7680" b="1"/>
            </a:lvl6pPr>
            <a:lvl7pPr marL="13166171" indent="0">
              <a:buNone/>
              <a:defRPr sz="7680" b="1"/>
            </a:lvl7pPr>
            <a:lvl8pPr marL="15360531" indent="0">
              <a:buNone/>
              <a:defRPr sz="7680" b="1"/>
            </a:lvl8pPr>
            <a:lvl9pPr marL="1755489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3" y="16032483"/>
            <a:ext cx="18568032" cy="235813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3" y="10759443"/>
            <a:ext cx="18659477" cy="5273037"/>
          </a:xfrm>
        </p:spPr>
        <p:txBody>
          <a:bodyPr anchor="b"/>
          <a:lstStyle>
            <a:lvl1pPr marL="0" indent="0">
              <a:buNone/>
              <a:defRPr sz="11520" b="1"/>
            </a:lvl1pPr>
            <a:lvl2pPr marL="2194359" indent="0">
              <a:buNone/>
              <a:defRPr sz="9600" b="1"/>
            </a:lvl2pPr>
            <a:lvl3pPr marL="4388724" indent="0">
              <a:buNone/>
              <a:defRPr sz="8640" b="1"/>
            </a:lvl3pPr>
            <a:lvl4pPr marL="6583083" indent="0">
              <a:buNone/>
              <a:defRPr sz="7680" b="1"/>
            </a:lvl4pPr>
            <a:lvl5pPr marL="8777447" indent="0">
              <a:buNone/>
              <a:defRPr sz="7680" b="1"/>
            </a:lvl5pPr>
            <a:lvl6pPr marL="10971807" indent="0">
              <a:buNone/>
              <a:defRPr sz="7680" b="1"/>
            </a:lvl6pPr>
            <a:lvl7pPr marL="13166171" indent="0">
              <a:buNone/>
              <a:defRPr sz="7680" b="1"/>
            </a:lvl7pPr>
            <a:lvl8pPr marL="15360531" indent="0">
              <a:buNone/>
              <a:defRPr sz="7680" b="1"/>
            </a:lvl8pPr>
            <a:lvl9pPr marL="1755489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3" y="16032483"/>
            <a:ext cx="18659477" cy="235813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9D5889-E161-4864-843A-D8F61691300C}"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8635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9D5889-E161-4864-843A-D8F61691300C}"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402192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D5889-E161-4864-843A-D8F61691300C}"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06236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926080"/>
            <a:ext cx="14156055"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29"/>
            <a:ext cx="22219920" cy="31191198"/>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8" y="13167362"/>
            <a:ext cx="14156055" cy="24394161"/>
          </a:xfrm>
        </p:spPr>
        <p:txBody>
          <a:bodyPr/>
          <a:lstStyle>
            <a:lvl1pPr marL="0" indent="0">
              <a:buNone/>
              <a:defRPr sz="7680"/>
            </a:lvl1pPr>
            <a:lvl2pPr marL="2194359" indent="0">
              <a:buNone/>
              <a:defRPr sz="6720"/>
            </a:lvl2pPr>
            <a:lvl3pPr marL="4388724" indent="0">
              <a:buNone/>
              <a:defRPr sz="5760"/>
            </a:lvl3pPr>
            <a:lvl4pPr marL="6583083" indent="0">
              <a:buNone/>
              <a:defRPr sz="4800"/>
            </a:lvl4pPr>
            <a:lvl5pPr marL="8777447" indent="0">
              <a:buNone/>
              <a:defRPr sz="4800"/>
            </a:lvl5pPr>
            <a:lvl6pPr marL="10971807" indent="0">
              <a:buNone/>
              <a:defRPr sz="4800"/>
            </a:lvl6pPr>
            <a:lvl7pPr marL="13166171" indent="0">
              <a:buNone/>
              <a:defRPr sz="4800"/>
            </a:lvl7pPr>
            <a:lvl8pPr marL="15360531" indent="0">
              <a:buNone/>
              <a:defRPr sz="4800"/>
            </a:lvl8pPr>
            <a:lvl9pPr marL="1755489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679D5889-E161-4864-843A-D8F61691300C}"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98005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926080"/>
            <a:ext cx="14156055"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29"/>
            <a:ext cx="22219920" cy="31191198"/>
          </a:xfrm>
        </p:spPr>
        <p:txBody>
          <a:bodyPr anchor="t"/>
          <a:lstStyle>
            <a:lvl1pPr marL="0" indent="0">
              <a:buNone/>
              <a:defRPr sz="15360"/>
            </a:lvl1pPr>
            <a:lvl2pPr marL="2194359" indent="0">
              <a:buNone/>
              <a:defRPr sz="13440"/>
            </a:lvl2pPr>
            <a:lvl3pPr marL="4388724" indent="0">
              <a:buNone/>
              <a:defRPr sz="11520"/>
            </a:lvl3pPr>
            <a:lvl4pPr marL="6583083" indent="0">
              <a:buNone/>
              <a:defRPr sz="9600"/>
            </a:lvl4pPr>
            <a:lvl5pPr marL="8777447" indent="0">
              <a:buNone/>
              <a:defRPr sz="9600"/>
            </a:lvl5pPr>
            <a:lvl6pPr marL="10971807" indent="0">
              <a:buNone/>
              <a:defRPr sz="9600"/>
            </a:lvl6pPr>
            <a:lvl7pPr marL="13166171" indent="0">
              <a:buNone/>
              <a:defRPr sz="9600"/>
            </a:lvl7pPr>
            <a:lvl8pPr marL="15360531" indent="0">
              <a:buNone/>
              <a:defRPr sz="9600"/>
            </a:lvl8pPr>
            <a:lvl9pPr marL="1755489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8" y="13167362"/>
            <a:ext cx="14156055" cy="24394161"/>
          </a:xfrm>
        </p:spPr>
        <p:txBody>
          <a:bodyPr/>
          <a:lstStyle>
            <a:lvl1pPr marL="0" indent="0">
              <a:buNone/>
              <a:defRPr sz="7680"/>
            </a:lvl1pPr>
            <a:lvl2pPr marL="2194359" indent="0">
              <a:buNone/>
              <a:defRPr sz="6720"/>
            </a:lvl2pPr>
            <a:lvl3pPr marL="4388724" indent="0">
              <a:buNone/>
              <a:defRPr sz="5760"/>
            </a:lvl3pPr>
            <a:lvl4pPr marL="6583083" indent="0">
              <a:buNone/>
              <a:defRPr sz="4800"/>
            </a:lvl4pPr>
            <a:lvl5pPr marL="8777447" indent="0">
              <a:buNone/>
              <a:defRPr sz="4800"/>
            </a:lvl5pPr>
            <a:lvl6pPr marL="10971807" indent="0">
              <a:buNone/>
              <a:defRPr sz="4800"/>
            </a:lvl6pPr>
            <a:lvl7pPr marL="13166171" indent="0">
              <a:buNone/>
              <a:defRPr sz="4800"/>
            </a:lvl7pPr>
            <a:lvl8pPr marL="15360531" indent="0">
              <a:buNone/>
              <a:defRPr sz="4800"/>
            </a:lvl8pPr>
            <a:lvl9pPr marL="1755489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679D5889-E161-4864-843A-D8F61691300C}"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2986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2"/>
            <a:ext cx="37856160" cy="84836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1"/>
            <a:ext cx="37856160" cy="278485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47"/>
            <a:ext cx="9875520" cy="2336802"/>
          </a:xfrm>
          <a:prstGeom prst="rect">
            <a:avLst/>
          </a:prstGeom>
        </p:spPr>
        <p:txBody>
          <a:bodyPr vert="horz" lIns="91440" tIns="45720" rIns="91440" bIns="45720" rtlCol="0" anchor="ctr"/>
          <a:lstStyle>
            <a:lvl1pPr algn="l">
              <a:defRPr sz="5760">
                <a:solidFill>
                  <a:schemeClr val="tx1">
                    <a:tint val="75000"/>
                  </a:schemeClr>
                </a:solidFill>
              </a:defRPr>
            </a:lvl1pPr>
          </a:lstStyle>
          <a:p>
            <a:fld id="{679D5889-E161-4864-843A-D8F61691300C}" type="datetimeFigureOut">
              <a:rPr lang="en-US" smtClean="0"/>
              <a:t>4/22/2016</a:t>
            </a:fld>
            <a:endParaRPr lang="en-US"/>
          </a:p>
        </p:txBody>
      </p:sp>
      <p:sp>
        <p:nvSpPr>
          <p:cNvPr id="5" name="Footer Placeholder 4"/>
          <p:cNvSpPr>
            <a:spLocks noGrp="1"/>
          </p:cNvSpPr>
          <p:nvPr>
            <p:ph type="ftr" sz="quarter" idx="3"/>
          </p:nvPr>
        </p:nvSpPr>
        <p:spPr>
          <a:xfrm>
            <a:off x="14538960" y="40680647"/>
            <a:ext cx="14813280" cy="2336802"/>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47"/>
            <a:ext cx="9875520" cy="2336802"/>
          </a:xfrm>
          <a:prstGeom prst="rect">
            <a:avLst/>
          </a:prstGeom>
        </p:spPr>
        <p:txBody>
          <a:bodyPr vert="horz" lIns="91440" tIns="45720" rIns="91440" bIns="45720" rtlCol="0" anchor="ctr"/>
          <a:lstStyle>
            <a:lvl1pPr algn="r">
              <a:defRPr sz="5760">
                <a:solidFill>
                  <a:schemeClr val="tx1">
                    <a:tint val="75000"/>
                  </a:schemeClr>
                </a:solidFill>
              </a:defRPr>
            </a:lvl1pPr>
          </a:lstStyle>
          <a:p>
            <a:fld id="{771C607D-F405-43C3-AB88-31B887790714}" type="slidenum">
              <a:rPr lang="en-US" smtClean="0"/>
              <a:t>‹#›</a:t>
            </a:fld>
            <a:endParaRPr lang="en-US"/>
          </a:p>
        </p:txBody>
      </p:sp>
    </p:spTree>
    <p:extLst>
      <p:ext uri="{BB962C8B-B14F-4D97-AF65-F5344CB8AC3E}">
        <p14:creationId xmlns:p14="http://schemas.microsoft.com/office/powerpoint/2010/main" val="1817717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8724"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182" indent="-1097182" algn="l" defTabSz="4388724"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542" indent="-1097182" algn="l" defTabSz="4388724"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906" indent="-1097182" algn="l" defTabSz="4388724"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265"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625"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989"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348"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713"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2072"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724" rtl="0" eaLnBrk="1" latinLnBrk="0" hangingPunct="1">
        <a:defRPr sz="8640" kern="1200">
          <a:solidFill>
            <a:schemeClr val="tx1"/>
          </a:solidFill>
          <a:latin typeface="+mn-lt"/>
          <a:ea typeface="+mn-ea"/>
          <a:cs typeface="+mn-cs"/>
        </a:defRPr>
      </a:lvl1pPr>
      <a:lvl2pPr marL="2194359" algn="l" defTabSz="4388724" rtl="0" eaLnBrk="1" latinLnBrk="0" hangingPunct="1">
        <a:defRPr sz="8640" kern="1200">
          <a:solidFill>
            <a:schemeClr val="tx1"/>
          </a:solidFill>
          <a:latin typeface="+mn-lt"/>
          <a:ea typeface="+mn-ea"/>
          <a:cs typeface="+mn-cs"/>
        </a:defRPr>
      </a:lvl2pPr>
      <a:lvl3pPr marL="4388724" algn="l" defTabSz="4388724" rtl="0" eaLnBrk="1" latinLnBrk="0" hangingPunct="1">
        <a:defRPr sz="8640" kern="1200">
          <a:solidFill>
            <a:schemeClr val="tx1"/>
          </a:solidFill>
          <a:latin typeface="+mn-lt"/>
          <a:ea typeface="+mn-ea"/>
          <a:cs typeface="+mn-cs"/>
        </a:defRPr>
      </a:lvl3pPr>
      <a:lvl4pPr marL="6583083" algn="l" defTabSz="4388724" rtl="0" eaLnBrk="1" latinLnBrk="0" hangingPunct="1">
        <a:defRPr sz="8640" kern="1200">
          <a:solidFill>
            <a:schemeClr val="tx1"/>
          </a:solidFill>
          <a:latin typeface="+mn-lt"/>
          <a:ea typeface="+mn-ea"/>
          <a:cs typeface="+mn-cs"/>
        </a:defRPr>
      </a:lvl4pPr>
      <a:lvl5pPr marL="8777447" algn="l" defTabSz="4388724" rtl="0" eaLnBrk="1" latinLnBrk="0" hangingPunct="1">
        <a:defRPr sz="8640" kern="1200">
          <a:solidFill>
            <a:schemeClr val="tx1"/>
          </a:solidFill>
          <a:latin typeface="+mn-lt"/>
          <a:ea typeface="+mn-ea"/>
          <a:cs typeface="+mn-cs"/>
        </a:defRPr>
      </a:lvl5pPr>
      <a:lvl6pPr marL="10971807" algn="l" defTabSz="4388724" rtl="0" eaLnBrk="1" latinLnBrk="0" hangingPunct="1">
        <a:defRPr sz="8640" kern="1200">
          <a:solidFill>
            <a:schemeClr val="tx1"/>
          </a:solidFill>
          <a:latin typeface="+mn-lt"/>
          <a:ea typeface="+mn-ea"/>
          <a:cs typeface="+mn-cs"/>
        </a:defRPr>
      </a:lvl6pPr>
      <a:lvl7pPr marL="13166171" algn="l" defTabSz="4388724" rtl="0" eaLnBrk="1" latinLnBrk="0" hangingPunct="1">
        <a:defRPr sz="8640" kern="1200">
          <a:solidFill>
            <a:schemeClr val="tx1"/>
          </a:solidFill>
          <a:latin typeface="+mn-lt"/>
          <a:ea typeface="+mn-ea"/>
          <a:cs typeface="+mn-cs"/>
        </a:defRPr>
      </a:lvl7pPr>
      <a:lvl8pPr marL="15360531" algn="l" defTabSz="4388724" rtl="0" eaLnBrk="1" latinLnBrk="0" hangingPunct="1">
        <a:defRPr sz="8640" kern="1200">
          <a:solidFill>
            <a:schemeClr val="tx1"/>
          </a:solidFill>
          <a:latin typeface="+mn-lt"/>
          <a:ea typeface="+mn-ea"/>
          <a:cs typeface="+mn-cs"/>
        </a:defRPr>
      </a:lvl8pPr>
      <a:lvl9pPr marL="17554890" algn="l" defTabSz="4388724"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751475" y="6922211"/>
            <a:ext cx="9601200" cy="19792053"/>
          </a:xfrm>
          <a:prstGeom prst="rect">
            <a:avLst/>
          </a:prstGeom>
          <a:solidFill>
            <a:srgbClr val="E0E4CC"/>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0972800" y="0"/>
            <a:ext cx="0" cy="4389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918400" y="0"/>
            <a:ext cx="0" cy="4389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972800" y="1828800"/>
            <a:ext cx="2194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201655" y="498905"/>
            <a:ext cx="17887948" cy="923458"/>
          </a:xfrm>
          <a:prstGeom prst="rect">
            <a:avLst/>
          </a:prstGeom>
          <a:noFill/>
        </p:spPr>
        <p:txBody>
          <a:bodyPr wrap="square" rtlCol="0">
            <a:spAutoFit/>
          </a:bodyPr>
          <a:lstStyle/>
          <a:p>
            <a:pPr algn="ctr"/>
            <a:r>
              <a:rPr lang="en-US" sz="5401" b="1" dirty="0">
                <a:latin typeface="Garamond" panose="02020404030301010803" pitchFamily="18" charset="0"/>
              </a:rPr>
              <a:t>T</a:t>
            </a:r>
            <a:r>
              <a:rPr lang="en-US" sz="4800" b="1" dirty="0">
                <a:latin typeface="Garamond" panose="02020404030301010803" pitchFamily="18" charset="0"/>
              </a:rPr>
              <a:t>ITLE </a:t>
            </a:r>
            <a:r>
              <a:rPr lang="en-US" sz="5401" b="1" dirty="0">
                <a:latin typeface="Garamond" panose="02020404030301010803" pitchFamily="18" charset="0"/>
              </a:rPr>
              <a:t>B</a:t>
            </a:r>
            <a:r>
              <a:rPr lang="en-US" sz="4800" b="1" dirty="0">
                <a:latin typeface="Garamond" panose="02020404030301010803" pitchFamily="18" charset="0"/>
              </a:rPr>
              <a:t>OARD</a:t>
            </a:r>
            <a:endParaRPr lang="en-US" sz="854" b="1" dirty="0">
              <a:latin typeface="Garamond" panose="02020404030301010803" pitchFamily="18" charset="0"/>
            </a:endParaRPr>
          </a:p>
        </p:txBody>
      </p:sp>
      <p:sp>
        <p:nvSpPr>
          <p:cNvPr id="35" name="Rectangle 34"/>
          <p:cNvSpPr/>
          <p:nvPr/>
        </p:nvSpPr>
        <p:spPr>
          <a:xfrm>
            <a:off x="719209" y="472091"/>
            <a:ext cx="9601200" cy="5597095"/>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1438275" y="1266825"/>
            <a:ext cx="8172450" cy="0"/>
          </a:xfrm>
          <a:prstGeom prst="line">
            <a:avLst/>
          </a:prstGeom>
          <a:ln>
            <a:solidFill>
              <a:srgbClr val="A7DBD8"/>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19224" y="2668794"/>
            <a:ext cx="8172450" cy="0"/>
          </a:xfrm>
          <a:prstGeom prst="line">
            <a:avLst/>
          </a:prstGeom>
          <a:ln>
            <a:solidFill>
              <a:srgbClr val="A7DBD8"/>
            </a:solidFill>
          </a:ln>
        </p:spPr>
        <p:style>
          <a:lnRef idx="1">
            <a:schemeClr val="accent1"/>
          </a:lnRef>
          <a:fillRef idx="0">
            <a:schemeClr val="accent1"/>
          </a:fillRef>
          <a:effectRef idx="0">
            <a:schemeClr val="accent1"/>
          </a:effectRef>
          <a:fontRef idx="minor">
            <a:schemeClr val="tx1"/>
          </a:fontRef>
        </p:style>
      </p:cxnSp>
      <p:pic>
        <p:nvPicPr>
          <p:cNvPr id="54" name="Picture 53" descr="http://www.grad.uiowa.edu/sites/graduatecollege/files/u7/HIV-virus-WEB.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5025" y="9246002"/>
            <a:ext cx="3304836" cy="2645651"/>
          </a:xfrm>
          <a:prstGeom prst="rect">
            <a:avLst/>
          </a:prstGeom>
          <a:noFill/>
          <a:ln>
            <a:noFill/>
          </a:ln>
        </p:spPr>
      </p:pic>
      <p:pic>
        <p:nvPicPr>
          <p:cNvPr id="56" name="Picture 55" descr="https://upload.wikimedia.org/wikipedia/commons/f/f5/Western-Africa-map.PNG"/>
          <p:cNvPicPr/>
          <p:nvPr/>
        </p:nvPicPr>
        <p:blipFill rotWithShape="1">
          <a:blip r:embed="rId4">
            <a:extLst>
              <a:ext uri="{28A0092B-C50C-407E-A947-70E740481C1C}">
                <a14:useLocalDpi xmlns:a14="http://schemas.microsoft.com/office/drawing/2010/main" val="0"/>
              </a:ext>
            </a:extLst>
          </a:blip>
          <a:srcRect l="7198" r="1532" b="-756"/>
          <a:stretch/>
        </p:blipFill>
        <p:spPr bwMode="auto">
          <a:xfrm>
            <a:off x="6214265" y="12599358"/>
            <a:ext cx="3606010" cy="4115065"/>
          </a:xfrm>
          <a:prstGeom prst="rect">
            <a:avLst/>
          </a:prstGeom>
          <a:noFill/>
          <a:ln>
            <a:noFill/>
          </a:ln>
        </p:spPr>
      </p:pic>
      <p:sp>
        <p:nvSpPr>
          <p:cNvPr id="51" name="TextBox 50"/>
          <p:cNvSpPr txBox="1"/>
          <p:nvPr/>
        </p:nvSpPr>
        <p:spPr>
          <a:xfrm>
            <a:off x="1198255" y="12445740"/>
            <a:ext cx="4517285" cy="4524315"/>
          </a:xfrm>
          <a:prstGeom prst="rect">
            <a:avLst/>
          </a:prstGeom>
          <a:noFill/>
        </p:spPr>
        <p:txBody>
          <a:bodyPr wrap="square" rtlCol="0">
            <a:spAutoFit/>
          </a:bodyPr>
          <a:lstStyle/>
          <a:p>
            <a:pPr algn="just"/>
            <a:r>
              <a:rPr lang="en-US" sz="2400" dirty="0">
                <a:latin typeface="Garamond" panose="02020404030301010803" pitchFamily="18" charset="0"/>
              </a:rPr>
              <a:t>In humans, HIV attacks </a:t>
            </a:r>
            <a:r>
              <a:rPr lang="en-US" sz="2400" dirty="0" smtClean="0">
                <a:latin typeface="Garamond" panose="02020404030301010803" pitchFamily="18" charset="0"/>
              </a:rPr>
              <a:t>the </a:t>
            </a:r>
            <a:r>
              <a:rPr lang="en-US" sz="2400" dirty="0">
                <a:latin typeface="Garamond" panose="02020404030301010803" pitchFamily="18" charset="0"/>
              </a:rPr>
              <a:t>body’s immune system, specifically the CD4 cells (T cells), which help the immune system fight off infections. If left untreated, HIV reduces the number of CD4 cells (T cells), getting to a point where the body can’t fight off infections and diseases. AIDS is defined as the stage of HIV infection when your CD4 counts fall below 200 cells per cubic millimeter of blood.</a:t>
            </a:r>
          </a:p>
        </p:txBody>
      </p:sp>
      <p:sp>
        <p:nvSpPr>
          <p:cNvPr id="53" name="TextBox 52"/>
          <p:cNvSpPr txBox="1"/>
          <p:nvPr/>
        </p:nvSpPr>
        <p:spPr>
          <a:xfrm>
            <a:off x="4975454" y="9177285"/>
            <a:ext cx="4946817" cy="3046988"/>
          </a:xfrm>
          <a:prstGeom prst="rect">
            <a:avLst/>
          </a:prstGeom>
          <a:noFill/>
        </p:spPr>
        <p:txBody>
          <a:bodyPr wrap="square" rtlCol="0">
            <a:spAutoFit/>
          </a:bodyPr>
          <a:lstStyle/>
          <a:p>
            <a:pPr algn="just"/>
            <a:r>
              <a:rPr lang="en-US" sz="2400" dirty="0">
                <a:latin typeface="Garamond" panose="02020404030301010803" pitchFamily="18" charset="0"/>
              </a:rPr>
              <a:t>The </a:t>
            </a:r>
            <a:r>
              <a:rPr lang="en-US" sz="2400" b="1" dirty="0">
                <a:latin typeface="Garamond" panose="02020404030301010803" pitchFamily="18" charset="0"/>
              </a:rPr>
              <a:t>human </a:t>
            </a:r>
            <a:r>
              <a:rPr lang="en-US" sz="2400" b="1" dirty="0" smtClean="0">
                <a:latin typeface="Garamond" panose="02020404030301010803" pitchFamily="18" charset="0"/>
              </a:rPr>
              <a:t>immunodeficiency </a:t>
            </a:r>
            <a:r>
              <a:rPr lang="en-US" sz="2400" b="1" dirty="0">
                <a:latin typeface="Garamond" panose="02020404030301010803" pitchFamily="18" charset="0"/>
              </a:rPr>
              <a:t>virus</a:t>
            </a:r>
            <a:r>
              <a:rPr lang="en-US" sz="2400" dirty="0">
                <a:latin typeface="Garamond" panose="02020404030301010803" pitchFamily="18" charset="0"/>
              </a:rPr>
              <a:t>, or </a:t>
            </a:r>
            <a:r>
              <a:rPr lang="en-US" sz="2400" b="1" dirty="0">
                <a:latin typeface="Garamond" panose="02020404030301010803" pitchFamily="18" charset="0"/>
              </a:rPr>
              <a:t>HIV</a:t>
            </a:r>
            <a:r>
              <a:rPr lang="en-US" sz="2400" dirty="0">
                <a:latin typeface="Garamond" panose="02020404030301010803" pitchFamily="18" charset="0"/>
              </a:rPr>
              <a:t>, is a relatively new pandemic, responsible for causing AIDS and killing millions of people around the world. It belongs to a family of retroviruses known as lentiviruses, which are found in a number of non-human primates.</a:t>
            </a:r>
          </a:p>
        </p:txBody>
      </p:sp>
      <p:sp>
        <p:nvSpPr>
          <p:cNvPr id="58" name="TextBox 57"/>
          <p:cNvSpPr txBox="1"/>
          <p:nvPr/>
        </p:nvSpPr>
        <p:spPr>
          <a:xfrm>
            <a:off x="1112570" y="17148906"/>
            <a:ext cx="8753332" cy="1569660"/>
          </a:xfrm>
          <a:prstGeom prst="rect">
            <a:avLst/>
          </a:prstGeom>
          <a:noFill/>
        </p:spPr>
        <p:txBody>
          <a:bodyPr wrap="square" rtlCol="0">
            <a:spAutoFit/>
          </a:bodyPr>
          <a:lstStyle/>
          <a:p>
            <a:pPr algn="just"/>
            <a:r>
              <a:rPr lang="en-US" sz="2400" dirty="0">
                <a:latin typeface="Garamond" panose="02020404030301010803" pitchFamily="18" charset="0"/>
              </a:rPr>
              <a:t>HIV is also divided into 2 main types – HIV-1 and HIV-2. More well-known is the former; it is responsible for the vast majority of AIDS cases and has spread worldwide while HIV-2 is prevalent mainly in West Africa and is less pathogenic. </a:t>
            </a:r>
          </a:p>
        </p:txBody>
      </p:sp>
      <p:sp>
        <p:nvSpPr>
          <p:cNvPr id="59" name="TextBox 58"/>
          <p:cNvSpPr txBox="1"/>
          <p:nvPr/>
        </p:nvSpPr>
        <p:spPr>
          <a:xfrm>
            <a:off x="5227714" y="18982383"/>
            <a:ext cx="4896337" cy="3416320"/>
          </a:xfrm>
          <a:prstGeom prst="rect">
            <a:avLst/>
          </a:prstGeom>
          <a:noFill/>
        </p:spPr>
        <p:txBody>
          <a:bodyPr wrap="square" rtlCol="0">
            <a:spAutoFit/>
          </a:bodyPr>
          <a:lstStyle/>
          <a:p>
            <a:pPr algn="just"/>
            <a:r>
              <a:rPr lang="en-US" sz="2400" dirty="0">
                <a:latin typeface="Garamond" panose="02020404030301010803" pitchFamily="18" charset="0"/>
              </a:rPr>
              <a:t>In order to track evolutionary relationships and rates/dates of divergence, scientists have created phylogenetic trees with both subtypes of HIV-1 and 2. In doing so, scientists have discovered that HIV evolved from </a:t>
            </a:r>
            <a:r>
              <a:rPr lang="en-US" sz="2400" b="1" dirty="0">
                <a:latin typeface="Garamond" panose="02020404030301010803" pitchFamily="18" charset="0"/>
              </a:rPr>
              <a:t>simian immunodeficiency virus</a:t>
            </a:r>
            <a:r>
              <a:rPr lang="en-US" sz="2400" dirty="0">
                <a:latin typeface="Garamond" panose="02020404030301010803" pitchFamily="18" charset="0"/>
              </a:rPr>
              <a:t>, or </a:t>
            </a:r>
            <a:r>
              <a:rPr lang="en-US" sz="2400" b="1" dirty="0">
                <a:latin typeface="Garamond" panose="02020404030301010803" pitchFamily="18" charset="0"/>
              </a:rPr>
              <a:t>SIV</a:t>
            </a:r>
            <a:r>
              <a:rPr lang="en-US" sz="2400" dirty="0">
                <a:latin typeface="Garamond" panose="02020404030301010803" pitchFamily="18" charset="0"/>
              </a:rPr>
              <a:t>, a </a:t>
            </a:r>
            <a:r>
              <a:rPr lang="en-US" sz="2400" dirty="0" smtClean="0">
                <a:latin typeface="Garamond" panose="02020404030301010803" pitchFamily="18" charset="0"/>
              </a:rPr>
              <a:t>similar virus found </a:t>
            </a:r>
            <a:r>
              <a:rPr lang="en-US" sz="2400" dirty="0">
                <a:latin typeface="Garamond" panose="02020404030301010803" pitchFamily="18" charset="0"/>
              </a:rPr>
              <a:t>in non-human primates.</a:t>
            </a:r>
          </a:p>
        </p:txBody>
      </p:sp>
      <p:sp>
        <p:nvSpPr>
          <p:cNvPr id="60" name="TextBox 59"/>
          <p:cNvSpPr txBox="1"/>
          <p:nvPr/>
        </p:nvSpPr>
        <p:spPr>
          <a:xfrm>
            <a:off x="1199427" y="22670978"/>
            <a:ext cx="8924624" cy="3785652"/>
          </a:xfrm>
          <a:prstGeom prst="rect">
            <a:avLst/>
          </a:prstGeom>
          <a:noFill/>
        </p:spPr>
        <p:txBody>
          <a:bodyPr wrap="square" rtlCol="0">
            <a:spAutoFit/>
          </a:bodyPr>
          <a:lstStyle/>
          <a:p>
            <a:pPr algn="just"/>
            <a:r>
              <a:rPr lang="en-US" sz="2400" dirty="0" smtClean="0">
                <a:latin typeface="Garamond" panose="02020404030301010803" pitchFamily="18" charset="0"/>
              </a:rPr>
              <a:t>However, many of the trees are of either low or unpublished bootstrap and/or posterior probability, both of which are indicators of a strong tree. Much focus has also been put on tracking the subtypes of HIV-1 and 2 more common in the Western world, and not so much in the rest of the world</a:t>
            </a:r>
            <a:r>
              <a:rPr lang="en-US" sz="2400" dirty="0">
                <a:latin typeface="Garamond" panose="02020404030301010803" pitchFamily="18" charset="0"/>
              </a:rPr>
              <a:t>. As a result, a decision was made </a:t>
            </a:r>
            <a:r>
              <a:rPr lang="en-US" sz="2400" dirty="0" smtClean="0">
                <a:latin typeface="Garamond" panose="02020404030301010803" pitchFamily="18" charset="0"/>
              </a:rPr>
              <a:t>to attempt to create  </a:t>
            </a:r>
            <a:r>
              <a:rPr lang="en-US" sz="2400" dirty="0">
                <a:latin typeface="Garamond" panose="02020404030301010803" pitchFamily="18" charset="0"/>
              </a:rPr>
              <a:t>a very well-supported tree with HIV-1, HIV-2 and SIV sequences from West Africa, where the disease </a:t>
            </a:r>
            <a:r>
              <a:rPr lang="en-US" sz="2400" dirty="0" smtClean="0">
                <a:latin typeface="Garamond" panose="02020404030301010803" pitchFamily="18" charset="0"/>
              </a:rPr>
              <a:t>is thought to </a:t>
            </a:r>
            <a:r>
              <a:rPr lang="en-US" sz="2400" dirty="0">
                <a:latin typeface="Garamond" panose="02020404030301010803" pitchFamily="18" charset="0"/>
              </a:rPr>
              <a:t>have originated. With succinct evolutionary relationships, medicine and treatments can be focused on unchanging or weak areas in the virus.</a:t>
            </a:r>
          </a:p>
          <a:p>
            <a:pPr algn="just"/>
            <a:endParaRPr lang="en-US" sz="2400" dirty="0" smtClean="0">
              <a:latin typeface="Garamond" panose="02020404030301010803" pitchFamily="18" charset="0"/>
            </a:endParaRPr>
          </a:p>
        </p:txBody>
      </p:sp>
      <p:sp>
        <p:nvSpPr>
          <p:cNvPr id="67" name="Rectangle 66"/>
          <p:cNvSpPr/>
          <p:nvPr/>
        </p:nvSpPr>
        <p:spPr>
          <a:xfrm>
            <a:off x="762000" y="27418495"/>
            <a:ext cx="9601200" cy="5442755"/>
          </a:xfrm>
          <a:prstGeom prst="rect">
            <a:avLst/>
          </a:prstGeom>
          <a:solidFill>
            <a:srgbClr val="F3863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51475" y="33560352"/>
            <a:ext cx="9601200" cy="9622925"/>
          </a:xfrm>
          <a:prstGeom prst="rect">
            <a:avLst/>
          </a:prstGeom>
          <a:solidFill>
            <a:srgbClr val="FA690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0" descr="https://biotechinasia.files.wordpress.com/2015/07/hiv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258" y="19046257"/>
            <a:ext cx="3871832" cy="292561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615616" y="498905"/>
            <a:ext cx="9601200" cy="20498597"/>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p:cNvSpPr/>
          <p:nvPr/>
        </p:nvSpPr>
        <p:spPr>
          <a:xfrm>
            <a:off x="33574994" y="21697989"/>
            <a:ext cx="9601200" cy="10778628"/>
          </a:xfrm>
          <a:prstGeom prst="rect">
            <a:avLst/>
          </a:prstGeom>
          <a:solidFill>
            <a:srgbClr val="E0E4CC"/>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660061" y="33178440"/>
            <a:ext cx="9601200" cy="10004837"/>
          </a:xfrm>
          <a:prstGeom prst="rect">
            <a:avLst/>
          </a:prstGeom>
          <a:solidFill>
            <a:srgbClr val="E86706"/>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45997" y="1010868"/>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24024" y="1086552"/>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P</a:t>
            </a:r>
            <a:r>
              <a:rPr lang="en-US" sz="5400" b="1" dirty="0" smtClean="0">
                <a:solidFill>
                  <a:schemeClr val="bg1"/>
                </a:solidFill>
                <a:latin typeface="Garamond" panose="02020404030301010803" pitchFamily="18" charset="0"/>
              </a:rPr>
              <a:t>URPOSE</a:t>
            </a:r>
            <a:endParaRPr lang="en-US" sz="5400" b="1" dirty="0">
              <a:solidFill>
                <a:schemeClr val="bg1"/>
              </a:solidFill>
              <a:latin typeface="Garamond" panose="02020404030301010803" pitchFamily="18" charset="0"/>
            </a:endParaRPr>
          </a:p>
        </p:txBody>
      </p:sp>
      <p:cxnSp>
        <p:nvCxnSpPr>
          <p:cNvPr id="5" name="Straight Connector 4"/>
          <p:cNvCxnSpPr/>
          <p:nvPr/>
        </p:nvCxnSpPr>
        <p:spPr>
          <a:xfrm>
            <a:off x="1238250" y="847256"/>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83877" y="2463773"/>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437713" y="1086552"/>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634790" y="1162924"/>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C</a:t>
            </a:r>
            <a:r>
              <a:rPr lang="en-US" sz="5400" b="1" dirty="0" smtClean="0">
                <a:solidFill>
                  <a:schemeClr val="bg1"/>
                </a:solidFill>
                <a:latin typeface="Garamond" panose="02020404030301010803" pitchFamily="18" charset="0"/>
              </a:rPr>
              <a:t>ONCLUSIONS</a:t>
            </a:r>
            <a:endParaRPr lang="en-US" sz="5400" b="1" dirty="0">
              <a:solidFill>
                <a:schemeClr val="bg1"/>
              </a:solidFill>
              <a:latin typeface="Garamond" panose="02020404030301010803" pitchFamily="18" charset="0"/>
            </a:endParaRPr>
          </a:p>
        </p:txBody>
      </p:sp>
      <p:cxnSp>
        <p:nvCxnSpPr>
          <p:cNvPr id="31" name="Straight Connector 30"/>
          <p:cNvCxnSpPr/>
          <p:nvPr/>
        </p:nvCxnSpPr>
        <p:spPr>
          <a:xfrm>
            <a:off x="34125202" y="2598944"/>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169652" y="847256"/>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669594" y="7554451"/>
            <a:ext cx="7957005"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366175" y="7358467"/>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40246" y="8989128"/>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75763" y="7637918"/>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B</a:t>
            </a:r>
            <a:r>
              <a:rPr lang="en-US" sz="5400" b="1" dirty="0" smtClean="0">
                <a:solidFill>
                  <a:schemeClr val="bg1"/>
                </a:solidFill>
                <a:latin typeface="Garamond" panose="02020404030301010803" pitchFamily="18" charset="0"/>
              </a:rPr>
              <a:t>ACKGROUND</a:t>
            </a:r>
            <a:endParaRPr lang="en-US" sz="5400" b="1" dirty="0">
              <a:solidFill>
                <a:schemeClr val="bg1"/>
              </a:solidFill>
              <a:latin typeface="Garamond" panose="02020404030301010803" pitchFamily="18" charset="0"/>
            </a:endParaRPr>
          </a:p>
        </p:txBody>
      </p:sp>
      <p:sp>
        <p:nvSpPr>
          <p:cNvPr id="4" name="TextBox 3"/>
          <p:cNvSpPr txBox="1"/>
          <p:nvPr/>
        </p:nvSpPr>
        <p:spPr>
          <a:xfrm>
            <a:off x="1322156" y="29899963"/>
            <a:ext cx="8582025" cy="2585323"/>
          </a:xfrm>
          <a:prstGeom prst="rect">
            <a:avLst/>
          </a:prstGeom>
          <a:noFill/>
        </p:spPr>
        <p:txBody>
          <a:bodyPr wrap="square" rtlCol="0">
            <a:spAutoFit/>
          </a:bodyPr>
          <a:lstStyle/>
          <a:p>
            <a:r>
              <a:rPr lang="en-US" sz="2400" dirty="0">
                <a:latin typeface="Garamond" panose="02020404030301010803" pitchFamily="18" charset="0"/>
              </a:rPr>
              <a:t>By inspecting West African HIV-1, HIV-2 and SIV genomes, it is hypothesized that information will be produced that ties together the three viruses in a well-supported phylogenetic tree. From the tree, it is expected that we will find evidence for relationships found in different regions as well as discovering some of our own new theories regarding the evolution of the virus.</a:t>
            </a:r>
          </a:p>
          <a:p>
            <a:endParaRPr lang="en-US" dirty="0"/>
          </a:p>
        </p:txBody>
      </p:sp>
      <p:sp>
        <p:nvSpPr>
          <p:cNvPr id="39" name="Rectangle 38"/>
          <p:cNvSpPr/>
          <p:nvPr/>
        </p:nvSpPr>
        <p:spPr>
          <a:xfrm>
            <a:off x="34437710" y="22357156"/>
            <a:ext cx="7957005"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4125201" y="23985947"/>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097171" y="22121812"/>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495142" y="28154970"/>
            <a:ext cx="7957005" cy="1260052"/>
          </a:xfrm>
          <a:prstGeom prst="rect">
            <a:avLst/>
          </a:prstGeom>
          <a:solidFill>
            <a:srgbClr val="E867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1322155" y="27903415"/>
            <a:ext cx="8582025" cy="0"/>
          </a:xfrm>
          <a:prstGeom prst="line">
            <a:avLst/>
          </a:prstGeom>
          <a:ln w="19050">
            <a:solidFill>
              <a:srgbClr val="E8670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14436" y="29607576"/>
            <a:ext cx="8582025" cy="0"/>
          </a:xfrm>
          <a:prstGeom prst="line">
            <a:avLst/>
          </a:prstGeom>
          <a:ln w="19050">
            <a:solidFill>
              <a:srgbClr val="E86706"/>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611297" y="28235824"/>
            <a:ext cx="7724696"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H</a:t>
            </a:r>
            <a:r>
              <a:rPr lang="en-US" sz="5400" b="1" dirty="0" smtClean="0">
                <a:solidFill>
                  <a:schemeClr val="bg1"/>
                </a:solidFill>
                <a:latin typeface="Garamond" panose="02020404030301010803" pitchFamily="18" charset="0"/>
              </a:rPr>
              <a:t>YPOTHESIS</a:t>
            </a:r>
            <a:endParaRPr lang="en-US" sz="5400" b="1" dirty="0">
              <a:solidFill>
                <a:schemeClr val="bg1"/>
              </a:solidFill>
              <a:latin typeface="Garamond" panose="02020404030301010803" pitchFamily="18" charset="0"/>
            </a:endParaRPr>
          </a:p>
        </p:txBody>
      </p:sp>
      <p:sp>
        <p:nvSpPr>
          <p:cNvPr id="48" name="Rectangle 47"/>
          <p:cNvSpPr/>
          <p:nvPr/>
        </p:nvSpPr>
        <p:spPr>
          <a:xfrm>
            <a:off x="1526945" y="34269737"/>
            <a:ext cx="7957005" cy="1260052"/>
          </a:xfrm>
          <a:prstGeom prst="rect">
            <a:avLst/>
          </a:prstGeom>
          <a:solidFill>
            <a:srgbClr val="D05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14436" y="3573044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98255" y="34106103"/>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707842" y="34310167"/>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M</a:t>
            </a:r>
            <a:r>
              <a:rPr lang="en-US" sz="5400" b="1" dirty="0" smtClean="0">
                <a:solidFill>
                  <a:schemeClr val="bg1"/>
                </a:solidFill>
                <a:latin typeface="Garamond" panose="02020404030301010803" pitchFamily="18" charset="0"/>
              </a:rPr>
              <a:t>ATERIALS</a:t>
            </a:r>
            <a:endParaRPr lang="en-US" sz="5400" b="1" dirty="0">
              <a:solidFill>
                <a:schemeClr val="bg1"/>
              </a:solidFill>
              <a:latin typeface="Garamond" panose="02020404030301010803" pitchFamily="18" charset="0"/>
            </a:endParaRPr>
          </a:p>
        </p:txBody>
      </p:sp>
      <p:sp>
        <p:nvSpPr>
          <p:cNvPr id="55" name="Rectangle 54"/>
          <p:cNvSpPr/>
          <p:nvPr/>
        </p:nvSpPr>
        <p:spPr>
          <a:xfrm>
            <a:off x="34482161" y="33776361"/>
            <a:ext cx="7957005" cy="1260052"/>
          </a:xfrm>
          <a:prstGeom prst="rect">
            <a:avLst/>
          </a:prstGeom>
          <a:solidFill>
            <a:srgbClr val="E867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34242123" y="33764865"/>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4169648" y="35418163"/>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4684402" y="34020761"/>
            <a:ext cx="7562850" cy="1107996"/>
          </a:xfrm>
          <a:prstGeom prst="rect">
            <a:avLst/>
          </a:prstGeom>
          <a:solidFill>
            <a:srgbClr val="D05D16"/>
          </a:solidFill>
        </p:spPr>
        <p:txBody>
          <a:bodyPr wrap="square" rtlCol="0">
            <a:spAutoFit/>
          </a:bodyPr>
          <a:lstStyle/>
          <a:p>
            <a:pPr algn="ctr"/>
            <a:r>
              <a:rPr lang="en-US" sz="6600" b="1" dirty="0" smtClean="0">
                <a:solidFill>
                  <a:schemeClr val="bg1"/>
                </a:solidFill>
                <a:latin typeface="Garamond" panose="02020404030301010803" pitchFamily="18" charset="0"/>
              </a:rPr>
              <a:t>F</a:t>
            </a:r>
            <a:r>
              <a:rPr lang="en-US" sz="5400" b="1" dirty="0" smtClean="0">
                <a:solidFill>
                  <a:schemeClr val="bg1"/>
                </a:solidFill>
                <a:latin typeface="Garamond" panose="02020404030301010803" pitchFamily="18" charset="0"/>
              </a:rPr>
              <a:t>UTURE </a:t>
            </a:r>
            <a:r>
              <a:rPr lang="en-US" sz="6600" b="1" dirty="0" smtClean="0">
                <a:solidFill>
                  <a:schemeClr val="bg1"/>
                </a:solidFill>
                <a:latin typeface="Garamond" panose="02020404030301010803" pitchFamily="18" charset="0"/>
              </a:rPr>
              <a:t>W</a:t>
            </a:r>
            <a:r>
              <a:rPr lang="en-US" sz="5400" b="1" dirty="0" smtClean="0">
                <a:solidFill>
                  <a:schemeClr val="bg1"/>
                </a:solidFill>
                <a:latin typeface="Garamond" panose="02020404030301010803" pitchFamily="18" charset="0"/>
              </a:rPr>
              <a:t>ORK</a:t>
            </a:r>
            <a:endParaRPr lang="en-US" sz="5400" b="1" dirty="0">
              <a:solidFill>
                <a:schemeClr val="bg1"/>
              </a:solidFill>
              <a:latin typeface="Garamond" panose="02020404030301010803" pitchFamily="18" charset="0"/>
            </a:endParaRPr>
          </a:p>
        </p:txBody>
      </p:sp>
      <p:sp>
        <p:nvSpPr>
          <p:cNvPr id="63" name="TextBox 62"/>
          <p:cNvSpPr txBox="1"/>
          <p:nvPr/>
        </p:nvSpPr>
        <p:spPr>
          <a:xfrm>
            <a:off x="34679234" y="22433204"/>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I</a:t>
            </a:r>
            <a:r>
              <a:rPr lang="en-US" sz="5400" b="1" dirty="0" smtClean="0">
                <a:solidFill>
                  <a:schemeClr val="bg1"/>
                </a:solidFill>
                <a:latin typeface="Garamond" panose="02020404030301010803" pitchFamily="18" charset="0"/>
              </a:rPr>
              <a:t>MPORTANCE</a:t>
            </a:r>
            <a:endParaRPr lang="en-US" sz="5400" b="1" dirty="0">
              <a:solidFill>
                <a:schemeClr val="bg1"/>
              </a:solidFill>
              <a:latin typeface="Garamond" panose="02020404030301010803" pitchFamily="18" charset="0"/>
            </a:endParaRPr>
          </a:p>
        </p:txBody>
      </p:sp>
      <p:sp>
        <p:nvSpPr>
          <p:cNvPr id="64" name="Rectangle 63"/>
          <p:cNvSpPr/>
          <p:nvPr/>
        </p:nvSpPr>
        <p:spPr>
          <a:xfrm>
            <a:off x="11754680" y="2658623"/>
            <a:ext cx="20381839" cy="7514933"/>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867290" y="3294465"/>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3064367" y="3399572"/>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M</a:t>
            </a:r>
            <a:r>
              <a:rPr lang="en-US" sz="5400" b="1" dirty="0" smtClean="0">
                <a:solidFill>
                  <a:schemeClr val="bg1"/>
                </a:solidFill>
                <a:latin typeface="Garamond" panose="02020404030301010803" pitchFamily="18" charset="0"/>
              </a:rPr>
              <a:t>ETHODS</a:t>
            </a:r>
            <a:endParaRPr lang="en-US" sz="5400" b="1" dirty="0">
              <a:solidFill>
                <a:schemeClr val="bg1"/>
              </a:solidFill>
              <a:latin typeface="Garamond" panose="02020404030301010803" pitchFamily="18" charset="0"/>
            </a:endParaRPr>
          </a:p>
        </p:txBody>
      </p:sp>
      <p:cxnSp>
        <p:nvCxnSpPr>
          <p:cNvPr id="70" name="Straight Connector 69"/>
          <p:cNvCxnSpPr/>
          <p:nvPr/>
        </p:nvCxnSpPr>
        <p:spPr>
          <a:xfrm>
            <a:off x="12554779" y="3108271"/>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554781" y="4754313"/>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73726" y="35994265"/>
            <a:ext cx="8269516" cy="6740307"/>
          </a:xfrm>
          <a:prstGeom prst="rect">
            <a:avLst/>
          </a:prstGeom>
          <a:noFill/>
        </p:spPr>
        <p:txBody>
          <a:bodyPr wrap="square" rtlCol="0">
            <a:spAutoFit/>
          </a:bodyPr>
          <a:lstStyle/>
          <a:p>
            <a:r>
              <a:rPr lang="en-US" sz="2400" dirty="0">
                <a:latin typeface="Garamond" panose="02020404030301010803" pitchFamily="18" charset="0"/>
              </a:rPr>
              <a:t>The following materials were used to gather sequences, align said sequences, and create and manipulate phylogenetic trees</a:t>
            </a:r>
            <a:r>
              <a:rPr lang="en-US" sz="2400" dirty="0" smtClean="0">
                <a:latin typeface="Garamond" panose="02020404030301010803" pitchFamily="18" charset="0"/>
              </a:rPr>
              <a:t>:</a:t>
            </a:r>
          </a:p>
          <a:p>
            <a:pPr lvl="1"/>
            <a:endParaRPr lang="en-US" dirty="0">
              <a:latin typeface="Garamond" panose="02020404030301010803" pitchFamily="18" charset="0"/>
            </a:endParaRPr>
          </a:p>
          <a:p>
            <a:pPr marL="914324" lvl="1" indent="-457200">
              <a:buFont typeface="+mj-lt"/>
              <a:buAutoNum type="alphaLcParenR"/>
            </a:pPr>
            <a:r>
              <a:rPr lang="en-US" sz="2400" dirty="0">
                <a:latin typeface="Garamond" panose="02020404030301010803" pitchFamily="18" charset="0"/>
              </a:rPr>
              <a:t>Modern computer with proper software downloaded and access to </a:t>
            </a:r>
            <a:r>
              <a:rPr lang="en-US" sz="2400" dirty="0" smtClean="0">
                <a:latin typeface="Garamond" panose="02020404030301010803" pitchFamily="18" charset="0"/>
              </a:rPr>
              <a:t>internet</a:t>
            </a:r>
          </a:p>
          <a:p>
            <a:pPr marL="914324" lvl="1" indent="-457200">
              <a:buFont typeface="+mj-lt"/>
              <a:buAutoNum type="alphaLcParenR"/>
            </a:pPr>
            <a:r>
              <a:rPr lang="en-US" sz="2400" dirty="0" smtClean="0">
                <a:latin typeface="Garamond" panose="02020404030301010803" pitchFamily="18" charset="0"/>
              </a:rPr>
              <a:t>A </a:t>
            </a:r>
            <a:r>
              <a:rPr lang="en-US" sz="2400" dirty="0">
                <a:latin typeface="Garamond" panose="02020404030301010803" pitchFamily="18" charset="0"/>
              </a:rPr>
              <a:t>Nucleotide Database: </a:t>
            </a:r>
            <a:r>
              <a:rPr lang="en-US" sz="2400" dirty="0" smtClean="0">
                <a:latin typeface="Garamond" panose="02020404030301010803" pitchFamily="18" charset="0"/>
              </a:rPr>
              <a:t>ncbi.nlm.nih.gov </a:t>
            </a:r>
            <a:r>
              <a:rPr lang="en-US" sz="2400" dirty="0">
                <a:latin typeface="Garamond" panose="02020404030301010803" pitchFamily="18" charset="0"/>
              </a:rPr>
              <a:t>OR hiv.lanl.gov</a:t>
            </a:r>
          </a:p>
          <a:p>
            <a:pPr marL="914324" lvl="1" indent="-457200">
              <a:buFont typeface="+mj-lt"/>
              <a:buAutoNum type="alphaLcParenR"/>
            </a:pPr>
            <a:r>
              <a:rPr lang="en-US" sz="2400" dirty="0">
                <a:latin typeface="Garamond" panose="02020404030301010803" pitchFamily="18" charset="0"/>
              </a:rPr>
              <a:t>Version Control</a:t>
            </a:r>
          </a:p>
          <a:p>
            <a:pPr marL="1371448" lvl="2" indent="-457200">
              <a:buFont typeface="+mj-lt"/>
              <a:buAutoNum type="alphaLcParenR"/>
            </a:pPr>
            <a:r>
              <a:rPr lang="en-US" sz="2400" dirty="0">
                <a:latin typeface="Garamond" panose="02020404030301010803" pitchFamily="18" charset="0"/>
              </a:rPr>
              <a:t>Required in order to recover old files</a:t>
            </a:r>
          </a:p>
          <a:p>
            <a:pPr marL="1371448" lvl="2" indent="-457200">
              <a:buFont typeface="+mj-lt"/>
              <a:buAutoNum type="alphaLcParenR"/>
            </a:pPr>
            <a:r>
              <a:rPr lang="en-US" sz="2400" dirty="0">
                <a:latin typeface="Garamond" panose="02020404030301010803" pitchFamily="18" charset="0"/>
              </a:rPr>
              <a:t>Used </a:t>
            </a:r>
            <a:r>
              <a:rPr lang="en-US" sz="2400" i="1" dirty="0">
                <a:latin typeface="Garamond" panose="02020404030301010803" pitchFamily="18" charset="0"/>
              </a:rPr>
              <a:t>GitHub</a:t>
            </a:r>
            <a:endParaRPr lang="en-US" sz="2400" dirty="0">
              <a:latin typeface="Garamond" panose="02020404030301010803" pitchFamily="18" charset="0"/>
            </a:endParaRPr>
          </a:p>
          <a:p>
            <a:pPr marL="914324" lvl="1" indent="-457200">
              <a:buFont typeface="+mj-lt"/>
              <a:buAutoNum type="alphaLcParenR"/>
            </a:pPr>
            <a:r>
              <a:rPr lang="en-US" sz="2400" dirty="0">
                <a:latin typeface="Garamond" panose="02020404030301010803" pitchFamily="18" charset="0"/>
              </a:rPr>
              <a:t>Software</a:t>
            </a:r>
          </a:p>
          <a:p>
            <a:pPr marL="1371448" lvl="2" indent="-457200">
              <a:buFont typeface="+mj-lt"/>
              <a:buAutoNum type="alphaLcParenR"/>
            </a:pPr>
            <a:r>
              <a:rPr lang="en-US" sz="2400" dirty="0">
                <a:latin typeface="Garamond" panose="02020404030301010803" pitchFamily="18" charset="0"/>
              </a:rPr>
              <a:t>Sequence Manipulation</a:t>
            </a:r>
          </a:p>
          <a:p>
            <a:pPr marL="1885722" lvl="3" indent="-514350">
              <a:buFont typeface="+mj-lt"/>
              <a:buAutoNum type="romanLcPeriod"/>
            </a:pPr>
            <a:r>
              <a:rPr lang="en-US" sz="2400" i="1" dirty="0">
                <a:latin typeface="Garamond" panose="02020404030301010803" pitchFamily="18" charset="0"/>
              </a:rPr>
              <a:t>Komodo Edit, SeaView, Mafft, Mesquite, Linsi</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Phylogenetic Analysis Using Parsimony</a:t>
            </a:r>
          </a:p>
          <a:p>
            <a:pPr marL="1885722" lvl="3" indent="-514350">
              <a:buFont typeface="+mj-lt"/>
              <a:buAutoNum type="romanLcPeriod"/>
            </a:pPr>
            <a:r>
              <a:rPr lang="en-US" sz="2400" i="1" dirty="0">
                <a:latin typeface="Garamond" panose="02020404030301010803" pitchFamily="18" charset="0"/>
              </a:rPr>
              <a:t>PAUP*</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Bayesian Analysis / BEAST Suite</a:t>
            </a:r>
          </a:p>
          <a:p>
            <a:pPr marL="1885722" lvl="3" indent="-514350">
              <a:buFont typeface="+mj-lt"/>
              <a:buAutoNum type="romanLcPeriod"/>
            </a:pPr>
            <a:r>
              <a:rPr lang="en-US" sz="2400" i="1" dirty="0">
                <a:latin typeface="Garamond" panose="02020404030301010803" pitchFamily="18" charset="0"/>
              </a:rPr>
              <a:t>BEAST, BEAUTi, Tree Annotator, Tracer</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Tree Viewing</a:t>
            </a:r>
          </a:p>
          <a:p>
            <a:pPr marL="1885722" lvl="3" indent="-514350">
              <a:buFont typeface="+mj-lt"/>
              <a:buAutoNum type="romanLcPeriod"/>
            </a:pPr>
            <a:r>
              <a:rPr lang="en-US" sz="2400" i="1" dirty="0" smtClean="0">
                <a:latin typeface="Garamond" panose="02020404030301010803" pitchFamily="18" charset="0"/>
              </a:rPr>
              <a:t>FigTree</a:t>
            </a:r>
            <a:endParaRPr lang="en-US" sz="2400" dirty="0">
              <a:latin typeface="Garamond" panose="02020404030301010803" pitchFamily="18" charset="0"/>
            </a:endParaRPr>
          </a:p>
        </p:txBody>
      </p:sp>
      <p:sp>
        <p:nvSpPr>
          <p:cNvPr id="17" name="Rectangle 16"/>
          <p:cNvSpPr/>
          <p:nvPr/>
        </p:nvSpPr>
        <p:spPr>
          <a:xfrm>
            <a:off x="11771415" y="10999045"/>
            <a:ext cx="20365104" cy="24128077"/>
          </a:xfrm>
          <a:prstGeom prst="rect">
            <a:avLst/>
          </a:prstGeom>
          <a:solidFill>
            <a:srgbClr val="E0E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340052" y="5094864"/>
            <a:ext cx="9011484" cy="5024004"/>
          </a:xfrm>
          <a:prstGeom prst="rect">
            <a:avLst/>
          </a:prstGeom>
          <a:noFill/>
        </p:spPr>
        <p:txBody>
          <a:bodyPr wrap="square" rtlCol="0">
            <a:spAutoFit/>
          </a:bodyPr>
          <a:lstStyle/>
          <a:p>
            <a:pPr algn="just">
              <a:lnSpc>
                <a:spcPct val="107000"/>
              </a:lnSpc>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1</a:t>
            </a:r>
            <a:r>
              <a:rPr lang="en-US" sz="2400" b="1" dirty="0">
                <a:latin typeface="Garamond" panose="02020404030301010803" pitchFamily="18" charset="0"/>
                <a:ea typeface="Calibri" panose="020F0502020204030204" pitchFamily="34" charset="0"/>
                <a:cs typeface="Times New Roman" panose="02020603050405020304" pitchFamily="18" charset="0"/>
              </a:rPr>
              <a:t>) Gathering and Alignment of Sequences. </a:t>
            </a:r>
            <a:r>
              <a:rPr lang="en-US" sz="2400" dirty="0">
                <a:latin typeface="Garamond" panose="02020404030301010803" pitchFamily="18" charset="0"/>
                <a:ea typeface="Calibri" panose="020F0502020204030204" pitchFamily="34" charset="0"/>
                <a:cs typeface="Times New Roman" panose="02020603050405020304" pitchFamily="18" charset="0"/>
              </a:rPr>
              <a:t>Using online databases (primarily hiv.lanl.gov), about 80 different sequences were gathered, with the final trees consisting of 55 sequences. These sequences would then be opened in SeaView, a GUI for viewing sequences, and then aligned using MAFFT and its Fast Fourier Transformations.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2400" b="1" dirty="0">
                <a:latin typeface="Garamond" panose="02020404030301010803" pitchFamily="18" charset="0"/>
                <a:ea typeface="Calibri" panose="020F0502020204030204" pitchFamily="34" charset="0"/>
                <a:cs typeface="Times New Roman" panose="02020603050405020304" pitchFamily="18" charset="0"/>
              </a:rPr>
              <a:t>2) Creation of Trees.</a:t>
            </a:r>
            <a:r>
              <a:rPr lang="en-US" sz="2400" dirty="0">
                <a:latin typeface="Garamond" panose="02020404030301010803" pitchFamily="18" charset="0"/>
                <a:ea typeface="Calibri" panose="020F0502020204030204" pitchFamily="34" charset="0"/>
                <a:cs typeface="Times New Roman" panose="02020603050405020304" pitchFamily="18" charset="0"/>
              </a:rPr>
              <a:t> The two main programs used were PAUP* and BEAST for this step: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a) PAUP</a:t>
            </a:r>
            <a:r>
              <a:rPr lang="en-US" sz="2400" b="1" dirty="0">
                <a:latin typeface="Garamond" panose="02020404030301010803" pitchFamily="18" charset="0"/>
                <a:ea typeface="Calibri" panose="020F0502020204030204" pitchFamily="34" charset="0"/>
                <a:cs typeface="Times New Roman" panose="02020603050405020304" pitchFamily="18" charset="0"/>
              </a:rPr>
              <a:t>* (Phylogenetic Analysis Using Parsimony)</a:t>
            </a:r>
            <a:r>
              <a:rPr lang="en-US" sz="2400" dirty="0">
                <a:latin typeface="Garamond" panose="02020404030301010803" pitchFamily="18" charset="0"/>
                <a:ea typeface="Calibri" panose="020F0502020204030204" pitchFamily="34" charset="0"/>
                <a:cs typeface="Times New Roman" panose="02020603050405020304" pitchFamily="18" charset="0"/>
              </a:rPr>
              <a:t>. The first program used, PAUP took the aligned sequences and performed </a:t>
            </a:r>
            <a:r>
              <a:rPr lang="en-US" sz="2400" b="1" dirty="0">
                <a:latin typeface="Garamond" panose="02020404030301010803" pitchFamily="18" charset="0"/>
                <a:ea typeface="Calibri" panose="020F0502020204030204" pitchFamily="34" charset="0"/>
                <a:cs typeface="Times New Roman" panose="02020603050405020304" pitchFamily="18" charset="0"/>
              </a:rPr>
              <a:t>parsimony</a:t>
            </a:r>
            <a:r>
              <a:rPr lang="en-US" sz="2400" dirty="0">
                <a:latin typeface="Garamond" panose="02020404030301010803" pitchFamily="18" charset="0"/>
                <a:ea typeface="Calibri" panose="020F0502020204030204" pitchFamily="34" charset="0"/>
                <a:cs typeface="Times New Roman" panose="02020603050405020304" pitchFamily="18" charset="0"/>
              </a:rPr>
              <a:t>-constraint heuristic search and </a:t>
            </a:r>
            <a:r>
              <a:rPr lang="en-US" sz="2400" b="1" dirty="0">
                <a:latin typeface="Garamond" panose="02020404030301010803" pitchFamily="18" charset="0"/>
                <a:ea typeface="Calibri" panose="020F0502020204030204" pitchFamily="34" charset="0"/>
                <a:cs typeface="Times New Roman" panose="02020603050405020304" pitchFamily="18" charset="0"/>
              </a:rPr>
              <a:t>bootstrap</a:t>
            </a:r>
            <a:r>
              <a:rPr lang="en-US" sz="2400" dirty="0">
                <a:latin typeface="Garamond" panose="02020404030301010803" pitchFamily="18" charset="0"/>
                <a:ea typeface="Calibri" panose="020F0502020204030204" pitchFamily="34" charset="0"/>
                <a:cs typeface="Times New Roman" panose="02020603050405020304" pitchFamily="18" charset="0"/>
              </a:rPr>
              <a:t> analysis of over 100 different trees.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Box 8"/>
          <p:cNvSpPr txBox="1"/>
          <p:nvPr/>
        </p:nvSpPr>
        <p:spPr>
          <a:xfrm>
            <a:off x="22499886" y="3259273"/>
            <a:ext cx="9292364" cy="6310958"/>
          </a:xfrm>
          <a:prstGeom prst="rect">
            <a:avLst/>
          </a:prstGeom>
          <a:noFill/>
        </p:spPr>
        <p:txBody>
          <a:bodyPr wrap="square" rtlCol="0">
            <a:spAutoFit/>
          </a:bodyPr>
          <a:lstStyle/>
          <a:p>
            <a:pPr marL="457200" marR="0" algn="just">
              <a:lnSpc>
                <a:spcPct val="107000"/>
              </a:lnSpc>
              <a:spcBef>
                <a:spcPts val="0"/>
              </a:spcBef>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b)</a:t>
            </a:r>
            <a:r>
              <a:rPr lang="en-US" sz="2400" b="1" dirty="0">
                <a:latin typeface="Garamond" panose="02020404030301010803" pitchFamily="18" charset="0"/>
                <a:ea typeface="Calibri" panose="020F0502020204030204" pitchFamily="34" charset="0"/>
                <a:cs typeface="Times New Roman" panose="02020603050405020304" pitchFamily="18" charset="0"/>
              </a:rPr>
              <a:t> </a:t>
            </a:r>
            <a:r>
              <a:rPr lang="en-US" sz="2400" b="1" dirty="0" smtClean="0">
                <a:latin typeface="Garamond" panose="02020404030301010803" pitchFamily="18" charset="0"/>
                <a:ea typeface="Calibri" panose="020F0502020204030204" pitchFamily="34" charset="0"/>
                <a:cs typeface="Times New Roman" panose="02020603050405020304" pitchFamily="18" charset="0"/>
              </a:rPr>
              <a:t>BEAST </a:t>
            </a:r>
            <a:r>
              <a:rPr lang="en-US" sz="2400" b="1" dirty="0">
                <a:latin typeface="Garamond" panose="02020404030301010803" pitchFamily="18" charset="0"/>
                <a:ea typeface="Calibri" panose="020F0502020204030204" pitchFamily="34" charset="0"/>
                <a:cs typeface="Times New Roman" panose="02020603050405020304" pitchFamily="18" charset="0"/>
              </a:rPr>
              <a:t>(Bayesian Evolutionary Analysis Sampling Trees). </a:t>
            </a:r>
            <a:r>
              <a:rPr lang="en-US" sz="2400" dirty="0">
                <a:latin typeface="Garamond" panose="02020404030301010803" pitchFamily="18" charset="0"/>
                <a:ea typeface="Calibri" panose="020F0502020204030204" pitchFamily="34" charset="0"/>
                <a:cs typeface="Times New Roman" panose="02020603050405020304" pitchFamily="18" charset="0"/>
              </a:rPr>
              <a:t>The second program used; an XML file was created using BEAUTi where the </a:t>
            </a:r>
            <a:r>
              <a:rPr lang="en-US" sz="2400" b="1" dirty="0">
                <a:latin typeface="Garamond" panose="02020404030301010803" pitchFamily="18" charset="0"/>
                <a:ea typeface="Calibri" panose="020F0502020204030204" pitchFamily="34" charset="0"/>
                <a:cs typeface="Times New Roman" panose="02020603050405020304" pitchFamily="18" charset="0"/>
              </a:rPr>
              <a:t>MCMC</a:t>
            </a:r>
            <a:r>
              <a:rPr lang="en-US" sz="2400" dirty="0">
                <a:latin typeface="Garamond" panose="02020404030301010803" pitchFamily="18" charset="0"/>
                <a:ea typeface="Calibri" panose="020F0502020204030204" pitchFamily="34" charset="0"/>
                <a:cs typeface="Times New Roman" panose="02020603050405020304" pitchFamily="18" charset="0"/>
              </a:rPr>
              <a:t> chain was specified at 20,000,000 and a strict </a:t>
            </a:r>
            <a:r>
              <a:rPr lang="en-US" sz="2400" b="1" dirty="0">
                <a:latin typeface="Garamond" panose="02020404030301010803" pitchFamily="18" charset="0"/>
                <a:ea typeface="Calibri" panose="020F0502020204030204" pitchFamily="34" charset="0"/>
                <a:cs typeface="Times New Roman" panose="02020603050405020304" pitchFamily="18" charset="0"/>
              </a:rPr>
              <a:t>molecular clock </a:t>
            </a:r>
            <a:r>
              <a:rPr lang="en-US" sz="2400" dirty="0">
                <a:latin typeface="Garamond" panose="02020404030301010803" pitchFamily="18" charset="0"/>
                <a:ea typeface="Calibri" panose="020F0502020204030204" pitchFamily="34" charset="0"/>
                <a:cs typeface="Times New Roman" panose="02020603050405020304" pitchFamily="18" charset="0"/>
              </a:rPr>
              <a:t>was used. Each of the 20,000 trees produced by the BEAST run was weighted based on its posterior probability, and the best tree was annotated using another program called TreeAnnotator. The annotated tree was then viewed in FigTree, and statistical results from the MCMC analysis was viewed in Tracer.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smtClean="0">
                <a:latin typeface="Garamond" panose="02020404030301010803" pitchFamily="18" charset="0"/>
                <a:ea typeface="Calibri" panose="020F0502020204030204" pitchFamily="34" charset="0"/>
                <a:cs typeface="Times New Roman" panose="02020603050405020304" pitchFamily="18" charset="0"/>
              </a:rPr>
              <a:t>3</a:t>
            </a:r>
            <a:r>
              <a:rPr lang="en-US" sz="2400" b="1" dirty="0">
                <a:latin typeface="Garamond" panose="02020404030301010803" pitchFamily="18" charset="0"/>
                <a:ea typeface="Calibri" panose="020F0502020204030204" pitchFamily="34" charset="0"/>
                <a:cs typeface="Times New Roman" panose="02020603050405020304" pitchFamily="18" charset="0"/>
              </a:rPr>
              <a:t>) Revision of Gene Pool and Outgroups. </a:t>
            </a:r>
            <a:r>
              <a:rPr lang="en-US" sz="2400" dirty="0">
                <a:latin typeface="Garamond" panose="02020404030301010803" pitchFamily="18" charset="0"/>
                <a:ea typeface="Calibri" panose="020F0502020204030204" pitchFamily="34" charset="0"/>
                <a:cs typeface="Times New Roman" panose="02020603050405020304" pitchFamily="18" charset="0"/>
              </a:rPr>
              <a:t>To produce high-quality trees, many deletions and additions were made to the sequences used; each combination was then tested to see how it performed in PAUP. Almost </a:t>
            </a:r>
            <a:r>
              <a:rPr lang="en-US" sz="2400" u="sng" dirty="0">
                <a:latin typeface="Garamond" panose="02020404030301010803" pitchFamily="18" charset="0"/>
                <a:ea typeface="Calibri" panose="020F0502020204030204" pitchFamily="34" charset="0"/>
                <a:cs typeface="Times New Roman" panose="02020603050405020304" pitchFamily="18" charset="0"/>
              </a:rPr>
              <a:t>40</a:t>
            </a:r>
            <a:r>
              <a:rPr lang="en-US" sz="2400" dirty="0">
                <a:latin typeface="Garamond" panose="02020404030301010803" pitchFamily="18" charset="0"/>
                <a:ea typeface="Calibri" panose="020F0502020204030204" pitchFamily="34" charset="0"/>
                <a:cs typeface="Times New Roman" panose="02020603050405020304" pitchFamily="18" charset="0"/>
              </a:rPr>
              <a:t> different changes were tested before creating the final tree. PAUP* also requires the user to set an </a:t>
            </a:r>
            <a:r>
              <a:rPr lang="en-US" sz="2400" b="1" dirty="0">
                <a:latin typeface="Garamond" panose="02020404030301010803" pitchFamily="18" charset="0"/>
                <a:ea typeface="Calibri" panose="020F0502020204030204" pitchFamily="34" charset="0"/>
                <a:cs typeface="Times New Roman" panose="02020603050405020304" pitchFamily="18" charset="0"/>
              </a:rPr>
              <a:t>outgroup</a:t>
            </a:r>
            <a:r>
              <a:rPr lang="en-US" sz="2400" dirty="0">
                <a:latin typeface="Garamond" panose="02020404030301010803" pitchFamily="18" charset="0"/>
                <a:ea typeface="Calibri" panose="020F0502020204030204" pitchFamily="34" charset="0"/>
                <a:cs typeface="Times New Roman" panose="02020603050405020304" pitchFamily="18" charset="0"/>
              </a:rPr>
              <a:t>, a species known to have diverged before the species in study. As a result of this, about </a:t>
            </a:r>
            <a:r>
              <a:rPr lang="en-US" sz="2400" u="sng" dirty="0">
                <a:latin typeface="Garamond" panose="02020404030301010803" pitchFamily="18" charset="0"/>
                <a:ea typeface="Calibri" panose="020F0502020204030204" pitchFamily="34" charset="0"/>
                <a:cs typeface="Times New Roman" panose="02020603050405020304" pitchFamily="18" charset="0"/>
              </a:rPr>
              <a:t>15</a:t>
            </a:r>
            <a:r>
              <a:rPr lang="en-US" sz="2400" dirty="0">
                <a:latin typeface="Garamond" panose="02020404030301010803" pitchFamily="18" charset="0"/>
                <a:ea typeface="Calibri" panose="020F0502020204030204" pitchFamily="34" charset="0"/>
                <a:cs typeface="Times New Roman" panose="02020603050405020304" pitchFamily="18" charset="0"/>
              </a:rPr>
              <a:t> different outgroups were attempted before finding one with both good scientific and phylogenetic backing.</a:t>
            </a:r>
            <a:endParaRPr lang="en-US" sz="2400" dirty="0"/>
          </a:p>
        </p:txBody>
      </p:sp>
      <p:pic>
        <p:nvPicPr>
          <p:cNvPr id="11" name="Picture 10"/>
          <p:cNvPicPr>
            <a:picLocks noChangeAspect="1"/>
          </p:cNvPicPr>
          <p:nvPr/>
        </p:nvPicPr>
        <p:blipFill rotWithShape="1">
          <a:blip r:embed="rId6"/>
          <a:srcRect b="3369"/>
          <a:stretch/>
        </p:blipFill>
        <p:spPr>
          <a:xfrm>
            <a:off x="12444435" y="13634344"/>
            <a:ext cx="19402388" cy="10127648"/>
          </a:xfrm>
          <a:prstGeom prst="rect">
            <a:avLst/>
          </a:prstGeom>
          <a:ln>
            <a:noFill/>
          </a:ln>
        </p:spPr>
      </p:pic>
      <p:pic>
        <p:nvPicPr>
          <p:cNvPr id="12" name="Picture 11"/>
          <p:cNvPicPr>
            <a:picLocks noChangeAspect="1"/>
          </p:cNvPicPr>
          <p:nvPr/>
        </p:nvPicPr>
        <p:blipFill>
          <a:blip r:embed="rId7"/>
          <a:stretch>
            <a:fillRect/>
          </a:stretch>
        </p:blipFill>
        <p:spPr>
          <a:xfrm>
            <a:off x="12363486" y="24271338"/>
            <a:ext cx="19337916" cy="10508395"/>
          </a:xfrm>
          <a:prstGeom prst="rect">
            <a:avLst/>
          </a:prstGeom>
          <a:ln>
            <a:noFill/>
          </a:ln>
        </p:spPr>
      </p:pic>
      <p:sp>
        <p:nvSpPr>
          <p:cNvPr id="72" name="Rectangle 71"/>
          <p:cNvSpPr/>
          <p:nvPr/>
        </p:nvSpPr>
        <p:spPr>
          <a:xfrm>
            <a:off x="11739907" y="35730447"/>
            <a:ext cx="20352292" cy="7452831"/>
          </a:xfrm>
          <a:prstGeom prst="rect">
            <a:avLst/>
          </a:prstGeom>
          <a:solidFill>
            <a:srgbClr val="FA690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2867288" y="36436923"/>
            <a:ext cx="7957005" cy="1260052"/>
          </a:xfrm>
          <a:prstGeom prst="rect">
            <a:avLst/>
          </a:prstGeom>
          <a:solidFill>
            <a:srgbClr val="D05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2689019" y="3794024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2572828" y="3622574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3082416" y="36512951"/>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A</a:t>
            </a:r>
            <a:r>
              <a:rPr lang="en-US" sz="5400" b="1" dirty="0" smtClean="0">
                <a:solidFill>
                  <a:schemeClr val="bg1"/>
                </a:solidFill>
                <a:latin typeface="Garamond" panose="02020404030301010803" pitchFamily="18" charset="0"/>
              </a:rPr>
              <a:t>NALYSIS </a:t>
            </a:r>
            <a:r>
              <a:rPr lang="en-US" sz="6000" b="1" dirty="0" smtClean="0">
                <a:solidFill>
                  <a:schemeClr val="bg1"/>
                </a:solidFill>
                <a:latin typeface="Garamond" panose="02020404030301010803" pitchFamily="18" charset="0"/>
              </a:rPr>
              <a:t>O</a:t>
            </a:r>
            <a:r>
              <a:rPr lang="en-US" sz="5400" b="1" dirty="0" smtClean="0">
                <a:solidFill>
                  <a:schemeClr val="bg1"/>
                </a:solidFill>
                <a:latin typeface="Garamond" panose="02020404030301010803" pitchFamily="18" charset="0"/>
              </a:rPr>
              <a:t>F </a:t>
            </a:r>
            <a:r>
              <a:rPr lang="en-US" sz="6000" b="1" dirty="0" smtClean="0">
                <a:solidFill>
                  <a:schemeClr val="bg1"/>
                </a:solidFill>
                <a:latin typeface="Garamond" panose="02020404030301010803" pitchFamily="18" charset="0"/>
              </a:rPr>
              <a:t>D</a:t>
            </a:r>
            <a:r>
              <a:rPr lang="en-US" sz="5400" b="1" dirty="0" smtClean="0">
                <a:solidFill>
                  <a:schemeClr val="bg1"/>
                </a:solidFill>
                <a:latin typeface="Garamond" panose="02020404030301010803" pitchFamily="18" charset="0"/>
              </a:rPr>
              <a:t>ATA</a:t>
            </a:r>
            <a:endParaRPr lang="en-US" sz="5400" b="1" dirty="0">
              <a:solidFill>
                <a:schemeClr val="bg1"/>
              </a:solidFill>
              <a:latin typeface="Garamond" panose="02020404030301010803" pitchFamily="18" charset="0"/>
            </a:endParaRPr>
          </a:p>
        </p:txBody>
      </p:sp>
      <p:sp>
        <p:nvSpPr>
          <p:cNvPr id="14" name="Rectangle 13"/>
          <p:cNvSpPr/>
          <p:nvPr/>
        </p:nvSpPr>
        <p:spPr>
          <a:xfrm>
            <a:off x="12474290" y="38218099"/>
            <a:ext cx="9011484" cy="4541821"/>
          </a:xfrm>
          <a:prstGeom prst="rect">
            <a:avLst/>
          </a:prstGeom>
        </p:spPr>
        <p:txBody>
          <a:bodyPr wrap="square">
            <a:spAutoFit/>
          </a:bodyPr>
          <a:lstStyle/>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Figure A (PAUP Tree). </a:t>
            </a:r>
            <a:r>
              <a:rPr lang="en-US" sz="2400" dirty="0">
                <a:latin typeface="Garamond" panose="02020404030301010803" pitchFamily="18" charset="0"/>
                <a:ea typeface="Calibri" panose="020F0502020204030204" pitchFamily="34" charset="0"/>
                <a:cs typeface="Times New Roman" panose="02020603050405020304" pitchFamily="18" charset="0"/>
              </a:rPr>
              <a:t>The tree produced by PAUP* was done first using a heuristic search of about 30,000 trees, and then a bootstrap analysis; the combination of the two led to this tree being outputted as it had the highest bootstrap scores. The numbers on the branches represent the bootstrap values extracted; a value of 90 or above demonstrates incredibly strong support, a quality which nearly all of the branches </a:t>
            </a:r>
            <a:r>
              <a:rPr lang="en-US" sz="2400" dirty="0" smtClean="0">
                <a:latin typeface="Garamond" panose="02020404030301010803" pitchFamily="18" charset="0"/>
                <a:ea typeface="Calibri" panose="020F0502020204030204" pitchFamily="34" charset="0"/>
                <a:cs typeface="Times New Roman" panose="02020603050405020304" pitchFamily="18" charset="0"/>
              </a:rPr>
              <a:t>satisfy.</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smtClean="0">
                <a:latin typeface="Garamond" panose="02020404030301010803" pitchFamily="18" charset="0"/>
                <a:ea typeface="Calibri" panose="020F0502020204030204" pitchFamily="34" charset="0"/>
                <a:cs typeface="Times New Roman" panose="02020603050405020304" pitchFamily="18" charset="0"/>
              </a:rPr>
              <a:t>Each </a:t>
            </a:r>
            <a:r>
              <a:rPr lang="en-US" sz="2400" dirty="0">
                <a:latin typeface="Garamond" panose="02020404030301010803" pitchFamily="18" charset="0"/>
                <a:ea typeface="Calibri" panose="020F0502020204030204" pitchFamily="34" charset="0"/>
                <a:cs typeface="Times New Roman" panose="02020603050405020304" pitchFamily="18" charset="0"/>
              </a:rPr>
              <a:t>colored box represents a clade, a group of organisms that share a common ancestor. The big blue box represents the clade that contains all of the HIV-1 sequences, the pale box represents the clade that contains all of the HIV-2 sequences, and other clades are colored for comparison and labeling purposes.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22499886" y="36109961"/>
            <a:ext cx="9292364" cy="6606745"/>
          </a:xfrm>
          <a:prstGeom prst="rect">
            <a:avLst/>
          </a:prstGeom>
        </p:spPr>
        <p:txBody>
          <a:bodyPr wrap="square">
            <a:spAutoFit/>
          </a:bodyPr>
          <a:lstStyle/>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Figure B (BEAST Tree). </a:t>
            </a:r>
            <a:r>
              <a:rPr lang="en-US" sz="2400" dirty="0">
                <a:latin typeface="Garamond" panose="02020404030301010803" pitchFamily="18" charset="0"/>
                <a:ea typeface="Calibri" panose="020F0502020204030204" pitchFamily="34" charset="0"/>
                <a:cs typeface="Times New Roman" panose="02020603050405020304" pitchFamily="18" charset="0"/>
              </a:rPr>
              <a:t>The tree produced by BEAST was produced using a strict molecular clock, an exponential clock rate, and the MCMC chain set at </a:t>
            </a:r>
            <a:r>
              <a:rPr lang="en-US" sz="2400" dirty="0" smtClean="0">
                <a:latin typeface="Garamond" panose="02020404030301010803" pitchFamily="18" charset="0"/>
                <a:ea typeface="Calibri" panose="020F0502020204030204" pitchFamily="34" charset="0"/>
                <a:cs typeface="Times New Roman" panose="02020603050405020304" pitchFamily="18" charset="0"/>
              </a:rPr>
              <a:t>120,000,000</a:t>
            </a:r>
            <a:r>
              <a:rPr lang="en-US" sz="2400" dirty="0">
                <a:latin typeface="Garamond" panose="02020404030301010803" pitchFamily="18" charset="0"/>
                <a:ea typeface="Calibri" panose="020F0502020204030204" pitchFamily="34" charset="0"/>
                <a:cs typeface="Times New Roman" panose="02020603050405020304" pitchFamily="18" charset="0"/>
              </a:rPr>
              <a:t>. The numbers on the branches represent posterior probabilities; as such, values closer to 1 mean better supported branches. This tree has incredibly high posterior probabilities, with all but one branch having probabilities of 0.999 or greater.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The same coloring scheme was used, and a very similar tree was produced with only one or two major differences.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Analysis.</a:t>
            </a:r>
            <a:r>
              <a:rPr lang="en-US" sz="2400" dirty="0">
                <a:latin typeface="Garamond" panose="02020404030301010803" pitchFamily="18" charset="0"/>
                <a:ea typeface="Calibri" panose="020F0502020204030204" pitchFamily="34" charset="0"/>
                <a:cs typeface="Times New Roman" panose="02020603050405020304" pitchFamily="18" charset="0"/>
              </a:rPr>
              <a:t> The first thing to notice is the raw similarity - it shows that this tree is likely the true phylogenetic tree, as it was replicated almost entirely using two entirely different algorithms. Their high probabilities also increase this likeliness of being the true tree. The main pattern to be noticed is the clear split between HIV-1 and HIV-2: the two take up completely different branches and as a result are quite different. Another pattern to be noted is that the two also identify almost entirely with SIVcpz (chimpanzee SIV) and SIVsmm (sooty mangabey SIV)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Text Box 4"/>
          <p:cNvSpPr txBox="1"/>
          <p:nvPr/>
        </p:nvSpPr>
        <p:spPr>
          <a:xfrm>
            <a:off x="12554779" y="24314790"/>
            <a:ext cx="7296037" cy="28859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4000" dirty="0" smtClean="0">
                <a:effectLst/>
                <a:latin typeface="Garamond" panose="02020404030301010803" pitchFamily="18" charset="0"/>
                <a:ea typeface="Calibri" panose="020F0502020204030204" pitchFamily="34" charset="0"/>
                <a:cs typeface="Times New Roman" panose="02020603050405020304" pitchFamily="18" charset="0"/>
              </a:rPr>
              <a:t> Figure B</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0000" b="1" dirty="0" smtClean="0">
                <a:effectLst/>
                <a:latin typeface="Garamond" panose="02020404030301010803" pitchFamily="18" charset="0"/>
                <a:ea typeface="Calibri" panose="020F0502020204030204" pitchFamily="34" charset="0"/>
                <a:cs typeface="Times New Roman" panose="02020603050405020304" pitchFamily="18" charset="0"/>
              </a:rPr>
              <a:t>BEAST Tree</a:t>
            </a:r>
            <a:endParaRPr lang="en-US" sz="10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 Box 4"/>
          <p:cNvSpPr txBox="1"/>
          <p:nvPr/>
        </p:nvSpPr>
        <p:spPr>
          <a:xfrm>
            <a:off x="12572828" y="13658880"/>
            <a:ext cx="6833058" cy="18967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4000" dirty="0">
                <a:effectLst/>
                <a:latin typeface="Garamond" panose="02020404030301010803" pitchFamily="18" charset="0"/>
                <a:ea typeface="Calibri" panose="020F0502020204030204" pitchFamily="34" charset="0"/>
                <a:cs typeface="Times New Roman" panose="02020603050405020304" pitchFamily="18" charset="0"/>
              </a:rPr>
              <a:t> Figure </a:t>
            </a:r>
            <a:r>
              <a:rPr lang="en-US" sz="4000" dirty="0" smtClean="0">
                <a:effectLst/>
                <a:latin typeface="Garamond" panose="02020404030301010803" pitchFamily="18" charset="0"/>
                <a:ea typeface="Calibri" panose="020F0502020204030204" pitchFamily="34" charset="0"/>
                <a:cs typeface="Times New Roman" panose="02020603050405020304" pitchFamily="18" charset="0"/>
              </a:rPr>
              <a:t>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0000" b="1" dirty="0" smtClean="0">
                <a:effectLst/>
                <a:latin typeface="Garamond" panose="02020404030301010803" pitchFamily="18" charset="0"/>
                <a:ea typeface="Calibri" panose="020F0502020204030204" pitchFamily="34" charset="0"/>
                <a:cs typeface="Times New Roman" panose="02020603050405020304" pitchFamily="18" charset="0"/>
              </a:rPr>
              <a:t>PAUP* Tree</a:t>
            </a:r>
            <a:endParaRPr lang="en-US" sz="10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Rectangle 78"/>
          <p:cNvSpPr/>
          <p:nvPr/>
        </p:nvSpPr>
        <p:spPr>
          <a:xfrm>
            <a:off x="12572828" y="11548803"/>
            <a:ext cx="19017861"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12211163" y="11296650"/>
            <a:ext cx="19568160"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211163" y="13148709"/>
            <a:ext cx="19568160" cy="381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8134628" y="11615828"/>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D</a:t>
            </a:r>
            <a:r>
              <a:rPr lang="en-US" sz="5400" b="1" dirty="0" smtClean="0">
                <a:solidFill>
                  <a:schemeClr val="bg1"/>
                </a:solidFill>
                <a:latin typeface="Garamond" panose="02020404030301010803" pitchFamily="18" charset="0"/>
              </a:rPr>
              <a:t>ATA / </a:t>
            </a:r>
            <a:r>
              <a:rPr lang="en-US" sz="6000" b="1" dirty="0" smtClean="0">
                <a:solidFill>
                  <a:schemeClr val="bg1"/>
                </a:solidFill>
                <a:latin typeface="Garamond" panose="02020404030301010803" pitchFamily="18" charset="0"/>
              </a:rPr>
              <a:t>T</a:t>
            </a:r>
            <a:r>
              <a:rPr lang="en-US" sz="5400" b="1" dirty="0" smtClean="0">
                <a:solidFill>
                  <a:schemeClr val="bg1"/>
                </a:solidFill>
                <a:latin typeface="Garamond" panose="02020404030301010803" pitchFamily="18" charset="0"/>
              </a:rPr>
              <a:t>REES</a:t>
            </a:r>
            <a:endParaRPr lang="en-US" sz="5400" b="1" dirty="0">
              <a:solidFill>
                <a:schemeClr val="bg1"/>
              </a:solidFill>
              <a:latin typeface="Garamond" panose="02020404030301010803" pitchFamily="18" charset="0"/>
            </a:endParaRPr>
          </a:p>
        </p:txBody>
      </p:sp>
      <p:sp>
        <p:nvSpPr>
          <p:cNvPr id="2052" name="TextBox 2051"/>
          <p:cNvSpPr txBox="1"/>
          <p:nvPr/>
        </p:nvSpPr>
        <p:spPr>
          <a:xfrm>
            <a:off x="34169649" y="2917371"/>
            <a:ext cx="8269517" cy="17989540"/>
          </a:xfrm>
          <a:prstGeom prst="rect">
            <a:avLst/>
          </a:prstGeom>
          <a:noFill/>
        </p:spPr>
        <p:txBody>
          <a:bodyPr wrap="square" rtlCol="0">
            <a:spAutoFit/>
          </a:bodyPr>
          <a:lstStyle/>
          <a:p>
            <a:pPr algn="just">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With the near perfect bootstrap values and posterior probabilities, the following conclusions can be made with high confidence</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Production of Trees With A Specific Region and High Bootstrap/Posterior Probability.</a:t>
            </a:r>
            <a:r>
              <a:rPr lang="en-US" sz="2400" dirty="0">
                <a:latin typeface="Garamond" panose="02020404030301010803" pitchFamily="18" charset="0"/>
                <a:ea typeface="Calibri" panose="020F0502020204030204" pitchFamily="34" charset="0"/>
                <a:cs typeface="Times New Roman" panose="02020603050405020304" pitchFamily="18" charset="0"/>
              </a:rPr>
              <a:t> The tree itself is a conclusion – almost no trees regarding HIV-1 and HIV-2 produced to date have had such incredible bootstrap values or posterior probabilities, which is impressive to find after almost 50 years of research in the field. And certainly no tree with as specific a focus as this has been published with such high values, adding to the value of the produced trees.</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1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10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Identification </a:t>
            </a:r>
            <a:r>
              <a:rPr lang="en-US" sz="2400" b="1" dirty="0">
                <a:latin typeface="Garamond" panose="02020404030301010803" pitchFamily="18" charset="0"/>
                <a:ea typeface="Calibri" panose="020F0502020204030204" pitchFamily="34" charset="0"/>
                <a:cs typeface="Times New Roman" panose="02020603050405020304" pitchFamily="18" charset="0"/>
              </a:rPr>
              <a:t>of Correlation Between HIV-1 Type O and Gorilla SIV. </a:t>
            </a:r>
            <a:r>
              <a:rPr lang="en-US" sz="2400" dirty="0">
                <a:latin typeface="Garamond" panose="02020404030301010803" pitchFamily="18" charset="0"/>
                <a:ea typeface="Calibri" panose="020F0502020204030204" pitchFamily="34" charset="0"/>
                <a:cs typeface="Times New Roman" panose="02020603050405020304" pitchFamily="18" charset="0"/>
              </a:rPr>
              <a:t>A very new theory, only a couple years old, is the idea that HIV-1 Type O, or the outlier group, in fact came from SIV from gorillas and not chimpanzees. My trees provide strong support for this idea, showing a clear relationship between the two</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Support for HIV-2 Types A and B Being From One Independent Transmission</a:t>
            </a:r>
            <a:r>
              <a:rPr lang="en-US" sz="2400" dirty="0">
                <a:latin typeface="Garamond" panose="02020404030301010803" pitchFamily="18" charset="0"/>
                <a:ea typeface="Calibri" panose="020F0502020204030204" pitchFamily="34" charset="0"/>
                <a:cs typeface="Times New Roman" panose="02020603050405020304" pitchFamily="18" charset="0"/>
              </a:rPr>
              <a:t>. The leading theory regarding the subtypes A and B of HIV-2 is that they came from separate sooty mangabey to human transmissions. However, my trees provide strong evidence for the alternative idea that they in fact came from one transmission, an idea that completely changes the evolutionary ideas behind the two subtypes of HIV-2</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New Dates of Divergence for the Viruses. </a:t>
            </a:r>
            <a:r>
              <a:rPr lang="en-US" sz="2400" dirty="0">
                <a:latin typeface="Garamond" panose="02020404030301010803" pitchFamily="18" charset="0"/>
                <a:ea typeface="Calibri" panose="020F0502020204030204" pitchFamily="34" charset="0"/>
                <a:cs typeface="Times New Roman" panose="02020603050405020304" pitchFamily="18" charset="0"/>
              </a:rPr>
              <a:t>My BEAST tree also gives us dates of divergence, or approximate times where two species branched off. It sets the HIV-1 to human date at ~1905, and the HIV-2 to human date at ~1910, both far earlier than the current models, yet again changing our ideas behind the viruses.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p>
        </p:txBody>
      </p:sp>
      <p:pic>
        <p:nvPicPr>
          <p:cNvPr id="92" name="Picture 91" descr="https://c2.staticflickr.com/6/5538/14256046417_2448f07c73_b.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13420" y="7486749"/>
            <a:ext cx="5081298" cy="3325774"/>
          </a:xfrm>
          <a:prstGeom prst="rect">
            <a:avLst/>
          </a:prstGeom>
          <a:noFill/>
          <a:ln>
            <a:noFill/>
          </a:ln>
        </p:spPr>
      </p:pic>
      <p:sp>
        <p:nvSpPr>
          <p:cNvPr id="2053" name="TextBox 2052"/>
          <p:cNvSpPr txBox="1"/>
          <p:nvPr/>
        </p:nvSpPr>
        <p:spPr>
          <a:xfrm>
            <a:off x="34207773" y="7533523"/>
            <a:ext cx="2779789" cy="3785652"/>
          </a:xfrm>
          <a:prstGeom prst="rect">
            <a:avLst/>
          </a:prstGeom>
          <a:noFill/>
        </p:spPr>
        <p:txBody>
          <a:bodyPr wrap="square" rtlCol="0">
            <a:spAutoFit/>
          </a:bodyPr>
          <a:lstStyle/>
          <a:p>
            <a:r>
              <a:rPr lang="en-US" sz="2400" b="1" dirty="0">
                <a:latin typeface="Garamond" panose="02020404030301010803" pitchFamily="18" charset="0"/>
                <a:ea typeface="Calibri" panose="020F0502020204030204" pitchFamily="34" charset="0"/>
                <a:cs typeface="Times New Roman" panose="02020603050405020304" pitchFamily="18" charset="0"/>
              </a:rPr>
              <a:t>Identification and Support of General Theories Found in Other Regions. </a:t>
            </a:r>
            <a:r>
              <a:rPr lang="en-US" sz="2400" dirty="0">
                <a:latin typeface="Garamond" panose="02020404030301010803" pitchFamily="18" charset="0"/>
                <a:ea typeface="Calibri" panose="020F0502020204030204" pitchFamily="34" charset="0"/>
                <a:cs typeface="Times New Roman" panose="02020603050405020304" pitchFamily="18" charset="0"/>
              </a:rPr>
              <a:t>Major general theories found in other regions are also shown on the tree, which have been </a:t>
            </a:r>
            <a:r>
              <a:rPr lang="en-US" sz="2400" dirty="0" smtClean="0">
                <a:latin typeface="Garamond" panose="02020404030301010803" pitchFamily="18" charset="0"/>
                <a:ea typeface="Calibri" panose="020F0502020204030204" pitchFamily="34" charset="0"/>
                <a:cs typeface="Times New Roman" panose="02020603050405020304" pitchFamily="18" charset="0"/>
              </a:rPr>
              <a:t>discovered </a:t>
            </a:r>
            <a:r>
              <a:rPr lang="en-US" sz="2400" dirty="0">
                <a:latin typeface="Garamond" panose="02020404030301010803" pitchFamily="18" charset="0"/>
                <a:ea typeface="Calibri" panose="020F0502020204030204" pitchFamily="34" charset="0"/>
                <a:cs typeface="Times New Roman" panose="02020603050405020304" pitchFamily="18" charset="0"/>
              </a:rPr>
              <a:t>over the </a:t>
            </a:r>
            <a:endParaRPr lang="en-US" sz="2400" dirty="0"/>
          </a:p>
        </p:txBody>
      </p:sp>
      <p:sp>
        <p:nvSpPr>
          <p:cNvPr id="2054" name="TextBox 2053"/>
          <p:cNvSpPr txBox="1"/>
          <p:nvPr/>
        </p:nvSpPr>
        <p:spPr>
          <a:xfrm>
            <a:off x="34207773" y="11189669"/>
            <a:ext cx="8231393" cy="1477328"/>
          </a:xfrm>
          <a:prstGeom prst="rect">
            <a:avLst/>
          </a:prstGeom>
          <a:noFill/>
        </p:spPr>
        <p:txBody>
          <a:bodyPr wrap="square" rtlCol="0">
            <a:spAutoFit/>
          </a:bodyPr>
          <a:lstStyle/>
          <a:p>
            <a:r>
              <a:rPr lang="en-US" sz="2400" dirty="0" smtClean="0">
                <a:latin typeface="Garamond" panose="02020404030301010803" pitchFamily="18" charset="0"/>
                <a:ea typeface="Calibri" panose="020F0502020204030204" pitchFamily="34" charset="0"/>
                <a:cs typeface="Times New Roman" panose="02020603050405020304" pitchFamily="18" charset="0"/>
              </a:rPr>
              <a:t>years</a:t>
            </a:r>
            <a:r>
              <a:rPr lang="en-US" sz="2400" dirty="0">
                <a:latin typeface="Garamond" panose="02020404030301010803" pitchFamily="18" charset="0"/>
                <a:ea typeface="Calibri" panose="020F0502020204030204" pitchFamily="34" charset="0"/>
                <a:cs typeface="Times New Roman" panose="02020603050405020304" pitchFamily="18" charset="0"/>
              </a:rPr>
              <a:t>. These patterns include: HIV-1 with SIVcpz, HIV-2 with SIVsmm, a large split between the two and that major subtypes of the viruses split at different points.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056" name="Rectangle 2055"/>
          <p:cNvSpPr/>
          <p:nvPr/>
        </p:nvSpPr>
        <p:spPr>
          <a:xfrm>
            <a:off x="34097171" y="24354687"/>
            <a:ext cx="8626472" cy="7572842"/>
          </a:xfrm>
          <a:prstGeom prst="rect">
            <a:avLst/>
          </a:prstGeom>
        </p:spPr>
        <p:txBody>
          <a:bodyPr wrap="square">
            <a:spAutoFit/>
          </a:bodyPr>
          <a:lstStyle/>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With this research and its conclusions, scientists can: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Better understand the origin of HIV-1 and HIV-2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Better understand spread of the virus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Create medicine and treatments aimed at certain unchanging or weak areas of </a:t>
            </a:r>
            <a:r>
              <a:rPr lang="en-US" sz="2400" dirty="0" smtClean="0">
                <a:latin typeface="Garamond" panose="02020404030301010803" pitchFamily="18" charset="0"/>
                <a:ea typeface="Calibri" panose="020F0502020204030204" pitchFamily="34" charset="0"/>
                <a:cs typeface="Times New Roman" panose="02020603050405020304" pitchFamily="18" charset="0"/>
              </a:rPr>
              <a:t>HIV</a:t>
            </a:r>
          </a:p>
          <a:p>
            <a:pPr marL="342900" marR="0" lvl="0" indent="-342900" algn="just">
              <a:lnSpc>
                <a:spcPct val="107000"/>
              </a:lnSpc>
              <a:spcBef>
                <a:spcPts val="0"/>
              </a:spcBef>
              <a:spcAft>
                <a:spcPts val="800"/>
              </a:spcAft>
              <a:buFont typeface="Symbol" panose="05050102010706020507" pitchFamily="18" charset="2"/>
              <a:buChar char=""/>
            </a:pPr>
            <a:endParaRPr lang="en-US" sz="2400" dirty="0" smtClean="0">
              <a:latin typeface="Garamond" panose="02020404030301010803"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2400" dirty="0">
              <a:latin typeface="Garamond" panose="02020404030301010803"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200" dirty="0" smtClean="0">
              <a:latin typeface="Garamond" panose="02020404030301010803"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On a pure side, this research has helped 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Creating a strong hypothesis (the tree) for the evolutionary history of the taxa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sz="2400" dirty="0">
                <a:latin typeface="Garamond" panose="02020404030301010803" pitchFamily="18" charset="0"/>
                <a:ea typeface="Calibri" panose="020F0502020204030204" pitchFamily="34" charset="0"/>
                <a:cs typeface="Times New Roman" panose="02020603050405020304" pitchFamily="18" charset="0"/>
              </a:rPr>
              <a:t>How they are related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sz="2400" dirty="0">
                <a:latin typeface="Garamond" panose="02020404030301010803" pitchFamily="18" charset="0"/>
                <a:ea typeface="Calibri" panose="020F0502020204030204" pitchFamily="34" charset="0"/>
                <a:cs typeface="Times New Roman" panose="02020603050405020304" pitchFamily="18" charset="0"/>
              </a:rPr>
              <a:t>How they evolved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Potentially guiding our search for new subtypes of HIV</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60" name="Picture 12" descr="https://static-content.springer.com/image/art%3A10.1186%2F1742-4690-7-35/MediaObjects/12977_2009_Article_1838_Fig1_HTM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01704" y="26803349"/>
            <a:ext cx="4012595" cy="1769248"/>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060"/>
          <p:cNvPicPr>
            <a:picLocks noChangeAspect="1"/>
          </p:cNvPicPr>
          <p:nvPr/>
        </p:nvPicPr>
        <p:blipFill rotWithShape="1">
          <a:blip r:embed="rId10"/>
          <a:srcRect l="1202"/>
          <a:stretch/>
        </p:blipFill>
        <p:spPr>
          <a:xfrm>
            <a:off x="38616882" y="26803349"/>
            <a:ext cx="4154042" cy="1769247"/>
          </a:xfrm>
          <a:prstGeom prst="rect">
            <a:avLst/>
          </a:prstGeom>
        </p:spPr>
      </p:pic>
      <p:sp>
        <p:nvSpPr>
          <p:cNvPr id="2063" name="Rectangle 2062"/>
          <p:cNvSpPr/>
          <p:nvPr/>
        </p:nvSpPr>
        <p:spPr>
          <a:xfrm>
            <a:off x="34097171" y="35754937"/>
            <a:ext cx="8726977" cy="6678751"/>
          </a:xfrm>
          <a:prstGeom prst="rect">
            <a:avLst/>
          </a:prstGeom>
        </p:spPr>
        <p:txBody>
          <a:bodyPr wrap="square">
            <a:spAutoFit/>
          </a:bodyPr>
          <a:lstStyle/>
          <a:p>
            <a:r>
              <a:rPr lang="en-US" sz="2400" dirty="0" smtClean="0">
                <a:solidFill>
                  <a:srgbClr val="000000"/>
                </a:solidFill>
                <a:latin typeface="Garamond" panose="02020404030301010803" pitchFamily="18" charset="0"/>
              </a:rPr>
              <a:t>Results </a:t>
            </a:r>
            <a:r>
              <a:rPr lang="en-US" sz="2400" dirty="0">
                <a:solidFill>
                  <a:srgbClr val="000000"/>
                </a:solidFill>
                <a:latin typeface="Garamond" panose="02020404030301010803" pitchFamily="18" charset="0"/>
              </a:rPr>
              <a:t>of this project are independent, self-contained and mathematically sound, but </a:t>
            </a:r>
            <a:r>
              <a:rPr lang="en-US" sz="2400" dirty="0" smtClean="0">
                <a:solidFill>
                  <a:srgbClr val="000000"/>
                </a:solidFill>
                <a:latin typeface="Garamond" panose="02020404030301010803" pitchFamily="18" charset="0"/>
              </a:rPr>
              <a:t>bounds and conclusions </a:t>
            </a:r>
            <a:r>
              <a:rPr lang="en-US" sz="2400" dirty="0">
                <a:solidFill>
                  <a:srgbClr val="000000"/>
                </a:solidFill>
                <a:latin typeface="Garamond" panose="02020404030301010803" pitchFamily="18" charset="0"/>
              </a:rPr>
              <a:t>can be improved in several ways</a:t>
            </a:r>
            <a:r>
              <a:rPr lang="en-US" sz="2400" dirty="0" smtClean="0">
                <a:solidFill>
                  <a:srgbClr val="000000"/>
                </a:solidFill>
                <a:latin typeface="Garamond" panose="02020404030301010803" pitchFamily="18" charset="0"/>
              </a:rPr>
              <a:t>:</a:t>
            </a:r>
          </a:p>
          <a:p>
            <a:endParaRPr lang="en-US" sz="1600" b="1" dirty="0">
              <a:solidFill>
                <a:srgbClr val="000000"/>
              </a:solidFill>
              <a:latin typeface="Trebuchet MS" panose="020B0603020202020204" pitchFamily="34"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Tracking specific genes and protein sequences. </a:t>
            </a:r>
            <a:r>
              <a:rPr lang="en-US" sz="2400" dirty="0" smtClean="0">
                <a:latin typeface="Garamond" panose="02020404030301010803" pitchFamily="18" charset="0"/>
                <a:ea typeface="Calibri" panose="020F0502020204030204" pitchFamily="34" charset="0"/>
                <a:cs typeface="Times New Roman" panose="02020603050405020304" pitchFamily="18" charset="0"/>
              </a:rPr>
              <a:t>When more data becomes available for HIV-2 and SIV, the production of trees with more specific DNA sequences could help provide stronger backing for theories</a:t>
            </a:r>
          </a:p>
          <a:p>
            <a:pPr lvl="1"/>
            <a:endParaRPr lang="en-US" sz="1400" dirty="0" smtClean="0">
              <a:latin typeface="Garamond" panose="02020404030301010803" pitchFamily="18"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Focusing </a:t>
            </a:r>
            <a:r>
              <a:rPr lang="en-US" sz="2400" b="1" dirty="0">
                <a:latin typeface="Garamond" panose="02020404030301010803" pitchFamily="18" charset="0"/>
                <a:ea typeface="Calibri" panose="020F0502020204030204" pitchFamily="34" charset="0"/>
                <a:cs typeface="Times New Roman" panose="02020603050405020304" pitchFamily="18" charset="0"/>
              </a:rPr>
              <a:t>on different regions and tracking spread from Africa to those regions. </a:t>
            </a:r>
            <a:r>
              <a:rPr lang="en-US" sz="2400" dirty="0">
                <a:latin typeface="Garamond" panose="02020404030301010803" pitchFamily="18" charset="0"/>
                <a:ea typeface="Calibri" panose="020F0502020204030204" pitchFamily="34" charset="0"/>
                <a:cs typeface="Times New Roman" panose="02020603050405020304" pitchFamily="18" charset="0"/>
              </a:rPr>
              <a:t>Population centers such as India and China are beginning to have more and more AIDS cases, and tracking HIV to those areas can help prevent future spread of the </a:t>
            </a:r>
            <a:r>
              <a:rPr lang="en-US" sz="2400" dirty="0" smtClean="0">
                <a:latin typeface="Garamond" panose="02020404030301010803" pitchFamily="18" charset="0"/>
                <a:ea typeface="Calibri" panose="020F0502020204030204" pitchFamily="34" charset="0"/>
                <a:cs typeface="Times New Roman" panose="02020603050405020304" pitchFamily="18" charset="0"/>
              </a:rPr>
              <a:t>virus.</a:t>
            </a:r>
          </a:p>
          <a:p>
            <a:pPr lvl="1"/>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More </a:t>
            </a:r>
            <a:r>
              <a:rPr lang="en-US" sz="2400" b="1" dirty="0">
                <a:latin typeface="Garamond" panose="02020404030301010803" pitchFamily="18" charset="0"/>
                <a:ea typeface="Calibri" panose="020F0502020204030204" pitchFamily="34" charset="0"/>
                <a:cs typeface="Times New Roman" panose="02020603050405020304" pitchFamily="18" charset="0"/>
              </a:rPr>
              <a:t>data and more powerful programs to produce even more accurate trees. </a:t>
            </a:r>
            <a:r>
              <a:rPr lang="en-US" sz="2400" dirty="0">
                <a:latin typeface="Garamond" panose="02020404030301010803" pitchFamily="18" charset="0"/>
                <a:ea typeface="Calibri" panose="020F0502020204030204" pitchFamily="34" charset="0"/>
                <a:cs typeface="Times New Roman" panose="02020603050405020304" pitchFamily="18" charset="0"/>
              </a:rPr>
              <a:t>The trees produced were limited by sheer computing ability, as too many sequences would take an incredibly long time; more data and more powerful programs could help increase the integrity of the trees.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TextBox 102"/>
          <p:cNvSpPr txBox="1"/>
          <p:nvPr/>
        </p:nvSpPr>
        <p:spPr>
          <a:xfrm>
            <a:off x="1290753" y="2639429"/>
            <a:ext cx="8582025" cy="3485570"/>
          </a:xfrm>
          <a:prstGeom prst="rect">
            <a:avLst/>
          </a:prstGeom>
          <a:noFill/>
        </p:spPr>
        <p:txBody>
          <a:bodyPr wrap="square" rtlCol="0">
            <a:spAutoFit/>
          </a:bodyPr>
          <a:lstStyle/>
          <a:p>
            <a:r>
              <a:rPr lang="en-US" sz="2400" dirty="0" smtClean="0">
                <a:latin typeface="Garamond" panose="02020404030301010803" pitchFamily="18" charset="0"/>
              </a:rPr>
              <a:t>After close inspection of more than 30 research papers detailing the evolutionary history of the HIV virus, it was discovered that almost all of them singularly mapped the history of HIV strains prevalent in the Western World and that every paper lacked adequate support for the trees created.</a:t>
            </a:r>
          </a:p>
          <a:p>
            <a:endParaRPr lang="en-US" sz="800" dirty="0" smtClean="0">
              <a:latin typeface="Garamond" panose="02020404030301010803" pitchFamily="18" charset="0"/>
            </a:endParaRPr>
          </a:p>
          <a:p>
            <a:r>
              <a:rPr lang="en-US" sz="2400" b="1" dirty="0" smtClean="0">
                <a:latin typeface="Garamond" panose="02020404030301010803" pitchFamily="18" charset="0"/>
              </a:rPr>
              <a:t>By examining </a:t>
            </a:r>
            <a:r>
              <a:rPr lang="en-US" sz="2400" b="1" dirty="0" smtClean="0">
                <a:latin typeface="Garamond" panose="02020404030301010803" pitchFamily="18" charset="0"/>
              </a:rPr>
              <a:t>specific HIV-1 </a:t>
            </a:r>
            <a:r>
              <a:rPr lang="en-US" sz="2400" b="1" dirty="0" smtClean="0">
                <a:latin typeface="Garamond" panose="02020404030301010803" pitchFamily="18" charset="0"/>
              </a:rPr>
              <a:t>and the lesser studied HIV-2 strains with a unique focus on Western Africa countries, can new relationships be found and backed using well-supported trees?</a:t>
            </a:r>
            <a:endParaRPr lang="en-US" sz="2400" b="1" dirty="0">
              <a:latin typeface="Garamond" panose="02020404030301010803" pitchFamily="18" charset="0"/>
            </a:endParaRPr>
          </a:p>
          <a:p>
            <a:endParaRPr lang="en-US" dirty="0"/>
          </a:p>
        </p:txBody>
      </p:sp>
      <p:sp>
        <p:nvSpPr>
          <p:cNvPr id="2067" name="TextBox 2066"/>
          <p:cNvSpPr txBox="1"/>
          <p:nvPr/>
        </p:nvSpPr>
        <p:spPr>
          <a:xfrm>
            <a:off x="1322155" y="11911868"/>
            <a:ext cx="3304836" cy="261610"/>
          </a:xfrm>
          <a:prstGeom prst="rect">
            <a:avLst/>
          </a:prstGeom>
          <a:noFill/>
        </p:spPr>
        <p:txBody>
          <a:bodyPr wrap="square" rtlCol="0">
            <a:spAutoFit/>
          </a:bodyPr>
          <a:lstStyle/>
          <a:p>
            <a:pPr algn="ctr"/>
            <a:r>
              <a:rPr lang="en-US" sz="1100" dirty="0" smtClean="0"/>
              <a:t>Source: 123rf.com</a:t>
            </a:r>
            <a:endParaRPr lang="en-US" sz="1100" dirty="0"/>
          </a:p>
        </p:txBody>
      </p:sp>
      <p:sp>
        <p:nvSpPr>
          <p:cNvPr id="108" name="TextBox 107"/>
          <p:cNvSpPr txBox="1"/>
          <p:nvPr/>
        </p:nvSpPr>
        <p:spPr>
          <a:xfrm>
            <a:off x="6549699" y="16714424"/>
            <a:ext cx="3270576" cy="261610"/>
          </a:xfrm>
          <a:prstGeom prst="rect">
            <a:avLst/>
          </a:prstGeom>
          <a:noFill/>
        </p:spPr>
        <p:txBody>
          <a:bodyPr wrap="square" rtlCol="0">
            <a:spAutoFit/>
          </a:bodyPr>
          <a:lstStyle/>
          <a:p>
            <a:pPr algn="ctr"/>
            <a:r>
              <a:rPr lang="en-US" sz="1100" dirty="0" smtClean="0"/>
              <a:t>Source: wikipedia.com</a:t>
            </a:r>
            <a:endParaRPr lang="en-US" sz="1100" dirty="0"/>
          </a:p>
        </p:txBody>
      </p:sp>
      <p:sp>
        <p:nvSpPr>
          <p:cNvPr id="110" name="TextBox 109"/>
          <p:cNvSpPr txBox="1"/>
          <p:nvPr/>
        </p:nvSpPr>
        <p:spPr>
          <a:xfrm>
            <a:off x="1339285" y="22053693"/>
            <a:ext cx="3270576" cy="261610"/>
          </a:xfrm>
          <a:prstGeom prst="rect">
            <a:avLst/>
          </a:prstGeom>
          <a:noFill/>
        </p:spPr>
        <p:txBody>
          <a:bodyPr wrap="square" rtlCol="0">
            <a:spAutoFit/>
          </a:bodyPr>
          <a:lstStyle/>
          <a:p>
            <a:pPr algn="ctr"/>
            <a:r>
              <a:rPr lang="en-US" sz="1100" dirty="0" smtClean="0"/>
              <a:t>Source: nih.gov</a:t>
            </a:r>
          </a:p>
        </p:txBody>
      </p:sp>
      <p:sp>
        <p:nvSpPr>
          <p:cNvPr id="111" name="TextBox 110"/>
          <p:cNvSpPr txBox="1"/>
          <p:nvPr/>
        </p:nvSpPr>
        <p:spPr>
          <a:xfrm>
            <a:off x="38218781" y="10835715"/>
            <a:ext cx="3270576" cy="261610"/>
          </a:xfrm>
          <a:prstGeom prst="rect">
            <a:avLst/>
          </a:prstGeom>
          <a:noFill/>
        </p:spPr>
        <p:txBody>
          <a:bodyPr wrap="square" rtlCol="0">
            <a:spAutoFit/>
          </a:bodyPr>
          <a:lstStyle/>
          <a:p>
            <a:pPr algn="ctr"/>
            <a:r>
              <a:rPr lang="en-US" sz="1100" dirty="0" smtClean="0"/>
              <a:t>Source: nih.gov</a:t>
            </a:r>
          </a:p>
        </p:txBody>
      </p:sp>
      <p:sp>
        <p:nvSpPr>
          <p:cNvPr id="112" name="TextBox 111"/>
          <p:cNvSpPr txBox="1"/>
          <p:nvPr/>
        </p:nvSpPr>
        <p:spPr>
          <a:xfrm>
            <a:off x="34634790" y="28591171"/>
            <a:ext cx="3270576" cy="261610"/>
          </a:xfrm>
          <a:prstGeom prst="rect">
            <a:avLst/>
          </a:prstGeom>
          <a:noFill/>
        </p:spPr>
        <p:txBody>
          <a:bodyPr wrap="square" rtlCol="0">
            <a:spAutoFit/>
          </a:bodyPr>
          <a:lstStyle/>
          <a:p>
            <a:pPr algn="ctr"/>
            <a:r>
              <a:rPr lang="en-US" sz="1100" dirty="0" smtClean="0"/>
              <a:t>Source: biomedcentral.com</a:t>
            </a:r>
          </a:p>
        </p:txBody>
      </p:sp>
      <p:sp>
        <p:nvSpPr>
          <p:cNvPr id="113" name="TextBox 112"/>
          <p:cNvSpPr txBox="1"/>
          <p:nvPr/>
        </p:nvSpPr>
        <p:spPr>
          <a:xfrm>
            <a:off x="38971508" y="28572447"/>
            <a:ext cx="3270576" cy="261610"/>
          </a:xfrm>
          <a:prstGeom prst="rect">
            <a:avLst/>
          </a:prstGeom>
          <a:noFill/>
        </p:spPr>
        <p:txBody>
          <a:bodyPr wrap="square" rtlCol="0">
            <a:spAutoFit/>
          </a:bodyPr>
          <a:lstStyle/>
          <a:p>
            <a:pPr algn="ctr"/>
            <a:r>
              <a:rPr lang="en-US" sz="1100" dirty="0" smtClean="0"/>
              <a:t>Source: iup.edu</a:t>
            </a:r>
          </a:p>
        </p:txBody>
      </p:sp>
    </p:spTree>
    <p:extLst>
      <p:ext uri="{BB962C8B-B14F-4D97-AF65-F5344CB8AC3E}">
        <p14:creationId xmlns:p14="http://schemas.microsoft.com/office/powerpoint/2010/main" val="35171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3385</TotalTime>
  <Words>1843</Words>
  <Application>Microsoft Office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Courier New</vt:lpstr>
      <vt:lpstr>Garamond</vt:lpstr>
      <vt:lpstr>Symbol</vt:lpstr>
      <vt:lpstr>Times New Roman</vt:lpstr>
      <vt:lpstr>Trebuchet MS</vt:lpstr>
      <vt:lpstr>Office Theme</vt:lpstr>
      <vt:lpstr>PowerPoint Presentation</vt:lpstr>
    </vt:vector>
  </TitlesOfParts>
  <Company>Massachusetts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Bhupatiraju</dc:creator>
  <cp:lastModifiedBy>Vivek Bhupatiraju</cp:lastModifiedBy>
  <cp:revision>46</cp:revision>
  <dcterms:created xsi:type="dcterms:W3CDTF">2016-04-04T00:30:38Z</dcterms:created>
  <dcterms:modified xsi:type="dcterms:W3CDTF">2016-04-24T02:55:15Z</dcterms:modified>
</cp:coreProperties>
</file>