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43891200"/>
  <p:notesSz cx="6858000" cy="9144000"/>
  <p:defaultTextStyle>
    <a:defPPr>
      <a:defRPr lang="en-US"/>
    </a:defPPr>
    <a:lvl1pPr marL="0" algn="l" defTabSz="457124" rtl="0" eaLnBrk="1" latinLnBrk="0" hangingPunct="1">
      <a:defRPr sz="1800" kern="1200">
        <a:solidFill>
          <a:schemeClr val="tx1"/>
        </a:solidFill>
        <a:latin typeface="+mn-lt"/>
        <a:ea typeface="+mn-ea"/>
        <a:cs typeface="+mn-cs"/>
      </a:defRPr>
    </a:lvl1pPr>
    <a:lvl2pPr marL="457124" algn="l" defTabSz="457124" rtl="0" eaLnBrk="1" latinLnBrk="0" hangingPunct="1">
      <a:defRPr sz="1800" kern="1200">
        <a:solidFill>
          <a:schemeClr val="tx1"/>
        </a:solidFill>
        <a:latin typeface="+mn-lt"/>
        <a:ea typeface="+mn-ea"/>
        <a:cs typeface="+mn-cs"/>
      </a:defRPr>
    </a:lvl2pPr>
    <a:lvl3pPr marL="914248" algn="l" defTabSz="457124" rtl="0" eaLnBrk="1" latinLnBrk="0" hangingPunct="1">
      <a:defRPr sz="1800" kern="1200">
        <a:solidFill>
          <a:schemeClr val="tx1"/>
        </a:solidFill>
        <a:latin typeface="+mn-lt"/>
        <a:ea typeface="+mn-ea"/>
        <a:cs typeface="+mn-cs"/>
      </a:defRPr>
    </a:lvl3pPr>
    <a:lvl4pPr marL="1371372" algn="l" defTabSz="457124" rtl="0" eaLnBrk="1" latinLnBrk="0" hangingPunct="1">
      <a:defRPr sz="1800" kern="1200">
        <a:solidFill>
          <a:schemeClr val="tx1"/>
        </a:solidFill>
        <a:latin typeface="+mn-lt"/>
        <a:ea typeface="+mn-ea"/>
        <a:cs typeface="+mn-cs"/>
      </a:defRPr>
    </a:lvl4pPr>
    <a:lvl5pPr marL="1828496" algn="l" defTabSz="457124" rtl="0" eaLnBrk="1" latinLnBrk="0" hangingPunct="1">
      <a:defRPr sz="1800" kern="1200">
        <a:solidFill>
          <a:schemeClr val="tx1"/>
        </a:solidFill>
        <a:latin typeface="+mn-lt"/>
        <a:ea typeface="+mn-ea"/>
        <a:cs typeface="+mn-cs"/>
      </a:defRPr>
    </a:lvl5pPr>
    <a:lvl6pPr marL="2285620" algn="l" defTabSz="457124" rtl="0" eaLnBrk="1" latinLnBrk="0" hangingPunct="1">
      <a:defRPr sz="1800" kern="1200">
        <a:solidFill>
          <a:schemeClr val="tx1"/>
        </a:solidFill>
        <a:latin typeface="+mn-lt"/>
        <a:ea typeface="+mn-ea"/>
        <a:cs typeface="+mn-cs"/>
      </a:defRPr>
    </a:lvl6pPr>
    <a:lvl7pPr marL="2742744" algn="l" defTabSz="457124" rtl="0" eaLnBrk="1" latinLnBrk="0" hangingPunct="1">
      <a:defRPr sz="1800" kern="1200">
        <a:solidFill>
          <a:schemeClr val="tx1"/>
        </a:solidFill>
        <a:latin typeface="+mn-lt"/>
        <a:ea typeface="+mn-ea"/>
        <a:cs typeface="+mn-cs"/>
      </a:defRPr>
    </a:lvl7pPr>
    <a:lvl8pPr marL="3199870" algn="l" defTabSz="457124" rtl="0" eaLnBrk="1" latinLnBrk="0" hangingPunct="1">
      <a:defRPr sz="1800" kern="1200">
        <a:solidFill>
          <a:schemeClr val="tx1"/>
        </a:solidFill>
        <a:latin typeface="+mn-lt"/>
        <a:ea typeface="+mn-ea"/>
        <a:cs typeface="+mn-cs"/>
      </a:defRPr>
    </a:lvl8pPr>
    <a:lvl9pPr marL="3656994" algn="l" defTabSz="45712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5D16"/>
    <a:srgbClr val="A74215"/>
    <a:srgbClr val="E86706"/>
    <a:srgbClr val="E15E0D"/>
    <a:srgbClr val="EB3503"/>
    <a:srgbClr val="E0E4CC"/>
    <a:srgbClr val="BCC591"/>
    <a:srgbClr val="AE4D12"/>
    <a:srgbClr val="D01616"/>
    <a:srgbClr val="FA86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73" autoAdjust="0"/>
    <p:restoredTop sz="93159" autoAdjust="0"/>
  </p:normalViewPr>
  <p:slideViewPr>
    <p:cSldViewPr snapToGrid="0">
      <p:cViewPr varScale="1">
        <p:scale>
          <a:sx n="16" d="100"/>
          <a:sy n="16" d="100"/>
        </p:scale>
        <p:origin x="112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B22F11-7A65-46FF-9627-121CDAB476F2}" type="datetimeFigureOut">
              <a:rPr lang="en-US" smtClean="0"/>
              <a:t>5/4/2016</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DEF890-636E-4509-B5A1-5D4C91E4A591}" type="slidenum">
              <a:rPr lang="en-US" smtClean="0"/>
              <a:t>‹#›</a:t>
            </a:fld>
            <a:endParaRPr lang="en-US"/>
          </a:p>
        </p:txBody>
      </p:sp>
    </p:spTree>
    <p:extLst>
      <p:ext uri="{BB962C8B-B14F-4D97-AF65-F5344CB8AC3E}">
        <p14:creationId xmlns:p14="http://schemas.microsoft.com/office/powerpoint/2010/main" val="2019241223"/>
      </p:ext>
    </p:extLst>
  </p:cSld>
  <p:clrMap bg1="lt1" tx1="dk1" bg2="lt2" tx2="dk2" accent1="accent1" accent2="accent2" accent3="accent3" accent4="accent4" accent5="accent5" accent6="accent6" hlink="hlink" folHlink="folHlink"/>
  <p:notesStyle>
    <a:lvl1pPr marL="0" algn="l" defTabSz="4212857" rtl="0" eaLnBrk="1" latinLnBrk="0" hangingPunct="1">
      <a:defRPr sz="5530" kern="1200">
        <a:solidFill>
          <a:schemeClr val="tx1"/>
        </a:solidFill>
        <a:latin typeface="+mn-lt"/>
        <a:ea typeface="+mn-ea"/>
        <a:cs typeface="+mn-cs"/>
      </a:defRPr>
    </a:lvl1pPr>
    <a:lvl2pPr marL="2106429" algn="l" defTabSz="4212857" rtl="0" eaLnBrk="1" latinLnBrk="0" hangingPunct="1">
      <a:defRPr sz="5530" kern="1200">
        <a:solidFill>
          <a:schemeClr val="tx1"/>
        </a:solidFill>
        <a:latin typeface="+mn-lt"/>
        <a:ea typeface="+mn-ea"/>
        <a:cs typeface="+mn-cs"/>
      </a:defRPr>
    </a:lvl2pPr>
    <a:lvl3pPr marL="4212857" algn="l" defTabSz="4212857" rtl="0" eaLnBrk="1" latinLnBrk="0" hangingPunct="1">
      <a:defRPr sz="5530" kern="1200">
        <a:solidFill>
          <a:schemeClr val="tx1"/>
        </a:solidFill>
        <a:latin typeface="+mn-lt"/>
        <a:ea typeface="+mn-ea"/>
        <a:cs typeface="+mn-cs"/>
      </a:defRPr>
    </a:lvl3pPr>
    <a:lvl4pPr marL="6319286" algn="l" defTabSz="4212857" rtl="0" eaLnBrk="1" latinLnBrk="0" hangingPunct="1">
      <a:defRPr sz="5530" kern="1200">
        <a:solidFill>
          <a:schemeClr val="tx1"/>
        </a:solidFill>
        <a:latin typeface="+mn-lt"/>
        <a:ea typeface="+mn-ea"/>
        <a:cs typeface="+mn-cs"/>
      </a:defRPr>
    </a:lvl4pPr>
    <a:lvl5pPr marL="8425712" algn="l" defTabSz="4212857" rtl="0" eaLnBrk="1" latinLnBrk="0" hangingPunct="1">
      <a:defRPr sz="5530" kern="1200">
        <a:solidFill>
          <a:schemeClr val="tx1"/>
        </a:solidFill>
        <a:latin typeface="+mn-lt"/>
        <a:ea typeface="+mn-ea"/>
        <a:cs typeface="+mn-cs"/>
      </a:defRPr>
    </a:lvl5pPr>
    <a:lvl6pPr marL="10532143" algn="l" defTabSz="4212857" rtl="0" eaLnBrk="1" latinLnBrk="0" hangingPunct="1">
      <a:defRPr sz="5530" kern="1200">
        <a:solidFill>
          <a:schemeClr val="tx1"/>
        </a:solidFill>
        <a:latin typeface="+mn-lt"/>
        <a:ea typeface="+mn-ea"/>
        <a:cs typeface="+mn-cs"/>
      </a:defRPr>
    </a:lvl6pPr>
    <a:lvl7pPr marL="12638571" algn="l" defTabSz="4212857" rtl="0" eaLnBrk="1" latinLnBrk="0" hangingPunct="1">
      <a:defRPr sz="5530" kern="1200">
        <a:solidFill>
          <a:schemeClr val="tx1"/>
        </a:solidFill>
        <a:latin typeface="+mn-lt"/>
        <a:ea typeface="+mn-ea"/>
        <a:cs typeface="+mn-cs"/>
      </a:defRPr>
    </a:lvl7pPr>
    <a:lvl8pPr marL="14744998" algn="l" defTabSz="4212857" rtl="0" eaLnBrk="1" latinLnBrk="0" hangingPunct="1">
      <a:defRPr sz="5530" kern="1200">
        <a:solidFill>
          <a:schemeClr val="tx1"/>
        </a:solidFill>
        <a:latin typeface="+mn-lt"/>
        <a:ea typeface="+mn-ea"/>
        <a:cs typeface="+mn-cs"/>
      </a:defRPr>
    </a:lvl8pPr>
    <a:lvl9pPr marL="16851426" algn="l" defTabSz="4212857" rtl="0" eaLnBrk="1" latinLnBrk="0" hangingPunct="1">
      <a:defRPr sz="553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DEF890-636E-4509-B5A1-5D4C91E4A591}" type="slidenum">
              <a:rPr lang="en-US" smtClean="0"/>
              <a:t>1</a:t>
            </a:fld>
            <a:endParaRPr lang="en-US"/>
          </a:p>
        </p:txBody>
      </p:sp>
    </p:spTree>
    <p:extLst>
      <p:ext uri="{BB962C8B-B14F-4D97-AF65-F5344CB8AC3E}">
        <p14:creationId xmlns:p14="http://schemas.microsoft.com/office/powerpoint/2010/main" val="3762966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7183127"/>
            <a:ext cx="37307520" cy="15280638"/>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23053043"/>
            <a:ext cx="32918400" cy="10596879"/>
          </a:xfrm>
        </p:spPr>
        <p:txBody>
          <a:bodyPr/>
          <a:lstStyle>
            <a:lvl1pPr marL="0" indent="0" algn="ctr">
              <a:buNone/>
              <a:defRPr sz="11520"/>
            </a:lvl1pPr>
            <a:lvl2pPr marL="2194359" indent="0" algn="ctr">
              <a:buNone/>
              <a:defRPr sz="9600"/>
            </a:lvl2pPr>
            <a:lvl3pPr marL="4388724" indent="0" algn="ctr">
              <a:buNone/>
              <a:defRPr sz="8640"/>
            </a:lvl3pPr>
            <a:lvl4pPr marL="6583083" indent="0" algn="ctr">
              <a:buNone/>
              <a:defRPr sz="7680"/>
            </a:lvl4pPr>
            <a:lvl5pPr marL="8777447" indent="0" algn="ctr">
              <a:buNone/>
              <a:defRPr sz="7680"/>
            </a:lvl5pPr>
            <a:lvl6pPr marL="10971807" indent="0" algn="ctr">
              <a:buNone/>
              <a:defRPr sz="7680"/>
            </a:lvl6pPr>
            <a:lvl7pPr marL="13166171" indent="0" algn="ctr">
              <a:buNone/>
              <a:defRPr sz="7680"/>
            </a:lvl7pPr>
            <a:lvl8pPr marL="15360531" indent="0" algn="ctr">
              <a:buNone/>
              <a:defRPr sz="7680"/>
            </a:lvl8pPr>
            <a:lvl9pPr marL="1755489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79D5889-E161-4864-843A-D8F61691300C}"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C607D-F405-43C3-AB88-31B887790714}" type="slidenum">
              <a:rPr lang="en-US" smtClean="0"/>
              <a:t>‹#›</a:t>
            </a:fld>
            <a:endParaRPr lang="en-US"/>
          </a:p>
        </p:txBody>
      </p:sp>
    </p:spTree>
    <p:extLst>
      <p:ext uri="{BB962C8B-B14F-4D97-AF65-F5344CB8AC3E}">
        <p14:creationId xmlns:p14="http://schemas.microsoft.com/office/powerpoint/2010/main" val="3862983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9D5889-E161-4864-843A-D8F61691300C}"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C607D-F405-43C3-AB88-31B887790714}" type="slidenum">
              <a:rPr lang="en-US" smtClean="0"/>
              <a:t>‹#›</a:t>
            </a:fld>
            <a:endParaRPr lang="en-US"/>
          </a:p>
        </p:txBody>
      </p:sp>
    </p:spTree>
    <p:extLst>
      <p:ext uri="{BB962C8B-B14F-4D97-AF65-F5344CB8AC3E}">
        <p14:creationId xmlns:p14="http://schemas.microsoft.com/office/powerpoint/2010/main" val="3247610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3" y="2336804"/>
            <a:ext cx="9464040" cy="3719576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3" y="2336804"/>
            <a:ext cx="27843480" cy="3719576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9D5889-E161-4864-843A-D8F61691300C}"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C607D-F405-43C3-AB88-31B887790714}" type="slidenum">
              <a:rPr lang="en-US" smtClean="0"/>
              <a:t>‹#›</a:t>
            </a:fld>
            <a:endParaRPr lang="en-US"/>
          </a:p>
        </p:txBody>
      </p:sp>
    </p:spTree>
    <p:extLst>
      <p:ext uri="{BB962C8B-B14F-4D97-AF65-F5344CB8AC3E}">
        <p14:creationId xmlns:p14="http://schemas.microsoft.com/office/powerpoint/2010/main" val="3176669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9D5889-E161-4864-843A-D8F61691300C}"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C607D-F405-43C3-AB88-31B887790714}" type="slidenum">
              <a:rPr lang="en-US" smtClean="0"/>
              <a:t>‹#›</a:t>
            </a:fld>
            <a:endParaRPr lang="en-US"/>
          </a:p>
        </p:txBody>
      </p:sp>
    </p:spTree>
    <p:extLst>
      <p:ext uri="{BB962C8B-B14F-4D97-AF65-F5344CB8AC3E}">
        <p14:creationId xmlns:p14="http://schemas.microsoft.com/office/powerpoint/2010/main" val="2083410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3" y="10942335"/>
            <a:ext cx="37856160" cy="18257517"/>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3" y="29372577"/>
            <a:ext cx="37856160" cy="9601197"/>
          </a:xfrm>
        </p:spPr>
        <p:txBody>
          <a:bodyPr/>
          <a:lstStyle>
            <a:lvl1pPr marL="0" indent="0">
              <a:buNone/>
              <a:defRPr sz="11520">
                <a:solidFill>
                  <a:schemeClr val="tx1"/>
                </a:solidFill>
              </a:defRPr>
            </a:lvl1pPr>
            <a:lvl2pPr marL="2194359" indent="0">
              <a:buNone/>
              <a:defRPr sz="9600">
                <a:solidFill>
                  <a:schemeClr val="tx1">
                    <a:tint val="75000"/>
                  </a:schemeClr>
                </a:solidFill>
              </a:defRPr>
            </a:lvl2pPr>
            <a:lvl3pPr marL="4388724" indent="0">
              <a:buNone/>
              <a:defRPr sz="8640">
                <a:solidFill>
                  <a:schemeClr val="tx1">
                    <a:tint val="75000"/>
                  </a:schemeClr>
                </a:solidFill>
              </a:defRPr>
            </a:lvl3pPr>
            <a:lvl4pPr marL="6583083" indent="0">
              <a:buNone/>
              <a:defRPr sz="7680">
                <a:solidFill>
                  <a:schemeClr val="tx1">
                    <a:tint val="75000"/>
                  </a:schemeClr>
                </a:solidFill>
              </a:defRPr>
            </a:lvl4pPr>
            <a:lvl5pPr marL="8777447" indent="0">
              <a:buNone/>
              <a:defRPr sz="7680">
                <a:solidFill>
                  <a:schemeClr val="tx1">
                    <a:tint val="75000"/>
                  </a:schemeClr>
                </a:solidFill>
              </a:defRPr>
            </a:lvl5pPr>
            <a:lvl6pPr marL="10971807" indent="0">
              <a:buNone/>
              <a:defRPr sz="7680">
                <a:solidFill>
                  <a:schemeClr val="tx1">
                    <a:tint val="75000"/>
                  </a:schemeClr>
                </a:solidFill>
              </a:defRPr>
            </a:lvl6pPr>
            <a:lvl7pPr marL="13166171" indent="0">
              <a:buNone/>
              <a:defRPr sz="7680">
                <a:solidFill>
                  <a:schemeClr val="tx1">
                    <a:tint val="75000"/>
                  </a:schemeClr>
                </a:solidFill>
              </a:defRPr>
            </a:lvl7pPr>
            <a:lvl8pPr marL="15360531" indent="0">
              <a:buNone/>
              <a:defRPr sz="7680">
                <a:solidFill>
                  <a:schemeClr val="tx1">
                    <a:tint val="75000"/>
                  </a:schemeClr>
                </a:solidFill>
              </a:defRPr>
            </a:lvl8pPr>
            <a:lvl9pPr marL="17554890" indent="0">
              <a:buNone/>
              <a:defRPr sz="768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9D5889-E161-4864-843A-D8F61691300C}"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C607D-F405-43C3-AB88-31B887790714}" type="slidenum">
              <a:rPr lang="en-US" smtClean="0"/>
              <a:t>‹#›</a:t>
            </a:fld>
            <a:endParaRPr lang="en-US"/>
          </a:p>
        </p:txBody>
      </p:sp>
    </p:spTree>
    <p:extLst>
      <p:ext uri="{BB962C8B-B14F-4D97-AF65-F5344CB8AC3E}">
        <p14:creationId xmlns:p14="http://schemas.microsoft.com/office/powerpoint/2010/main" val="1212458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11684001"/>
            <a:ext cx="18653760" cy="278485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11684001"/>
            <a:ext cx="18653760" cy="278485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9D5889-E161-4864-843A-D8F61691300C}" type="datetimeFigureOut">
              <a:rPr lang="en-US" smtClean="0"/>
              <a:t>5/4/2016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1C607D-F405-43C3-AB88-31B887790714}" type="slidenum">
              <a:rPr lang="en-US" smtClean="0"/>
              <a:t>‹#›</a:t>
            </a:fld>
            <a:endParaRPr lang="en-US"/>
          </a:p>
        </p:txBody>
      </p:sp>
    </p:spTree>
    <p:extLst>
      <p:ext uri="{BB962C8B-B14F-4D97-AF65-F5344CB8AC3E}">
        <p14:creationId xmlns:p14="http://schemas.microsoft.com/office/powerpoint/2010/main" val="1825615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336812"/>
            <a:ext cx="37856160" cy="848360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3" y="10759443"/>
            <a:ext cx="18568032" cy="5273037"/>
          </a:xfrm>
        </p:spPr>
        <p:txBody>
          <a:bodyPr anchor="b"/>
          <a:lstStyle>
            <a:lvl1pPr marL="0" indent="0">
              <a:buNone/>
              <a:defRPr sz="11520" b="1"/>
            </a:lvl1pPr>
            <a:lvl2pPr marL="2194359" indent="0">
              <a:buNone/>
              <a:defRPr sz="9600" b="1"/>
            </a:lvl2pPr>
            <a:lvl3pPr marL="4388724" indent="0">
              <a:buNone/>
              <a:defRPr sz="8640" b="1"/>
            </a:lvl3pPr>
            <a:lvl4pPr marL="6583083" indent="0">
              <a:buNone/>
              <a:defRPr sz="7680" b="1"/>
            </a:lvl4pPr>
            <a:lvl5pPr marL="8777447" indent="0">
              <a:buNone/>
              <a:defRPr sz="7680" b="1"/>
            </a:lvl5pPr>
            <a:lvl6pPr marL="10971807" indent="0">
              <a:buNone/>
              <a:defRPr sz="7680" b="1"/>
            </a:lvl6pPr>
            <a:lvl7pPr marL="13166171" indent="0">
              <a:buNone/>
              <a:defRPr sz="7680" b="1"/>
            </a:lvl7pPr>
            <a:lvl8pPr marL="15360531" indent="0">
              <a:buNone/>
              <a:defRPr sz="7680" b="1"/>
            </a:lvl8pPr>
            <a:lvl9pPr marL="17554890" indent="0">
              <a:buNone/>
              <a:defRPr sz="7680" b="1"/>
            </a:lvl9pPr>
          </a:lstStyle>
          <a:p>
            <a:pPr lvl="0"/>
            <a:r>
              <a:rPr lang="en-US" smtClean="0"/>
              <a:t>Edit Master text styles</a:t>
            </a:r>
          </a:p>
        </p:txBody>
      </p:sp>
      <p:sp>
        <p:nvSpPr>
          <p:cNvPr id="4" name="Content Placeholder 3"/>
          <p:cNvSpPr>
            <a:spLocks noGrp="1"/>
          </p:cNvSpPr>
          <p:nvPr>
            <p:ph sz="half" idx="2"/>
          </p:nvPr>
        </p:nvSpPr>
        <p:spPr>
          <a:xfrm>
            <a:off x="3023243" y="16032483"/>
            <a:ext cx="18568032" cy="235813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3" y="10759443"/>
            <a:ext cx="18659477" cy="5273037"/>
          </a:xfrm>
        </p:spPr>
        <p:txBody>
          <a:bodyPr anchor="b"/>
          <a:lstStyle>
            <a:lvl1pPr marL="0" indent="0">
              <a:buNone/>
              <a:defRPr sz="11520" b="1"/>
            </a:lvl1pPr>
            <a:lvl2pPr marL="2194359" indent="0">
              <a:buNone/>
              <a:defRPr sz="9600" b="1"/>
            </a:lvl2pPr>
            <a:lvl3pPr marL="4388724" indent="0">
              <a:buNone/>
              <a:defRPr sz="8640" b="1"/>
            </a:lvl3pPr>
            <a:lvl4pPr marL="6583083" indent="0">
              <a:buNone/>
              <a:defRPr sz="7680" b="1"/>
            </a:lvl4pPr>
            <a:lvl5pPr marL="8777447" indent="0">
              <a:buNone/>
              <a:defRPr sz="7680" b="1"/>
            </a:lvl5pPr>
            <a:lvl6pPr marL="10971807" indent="0">
              <a:buNone/>
              <a:defRPr sz="7680" b="1"/>
            </a:lvl6pPr>
            <a:lvl7pPr marL="13166171" indent="0">
              <a:buNone/>
              <a:defRPr sz="7680" b="1"/>
            </a:lvl7pPr>
            <a:lvl8pPr marL="15360531" indent="0">
              <a:buNone/>
              <a:defRPr sz="7680" b="1"/>
            </a:lvl8pPr>
            <a:lvl9pPr marL="17554890" indent="0">
              <a:buNone/>
              <a:defRPr sz="7680" b="1"/>
            </a:lvl9pPr>
          </a:lstStyle>
          <a:p>
            <a:pPr lvl="0"/>
            <a:r>
              <a:rPr lang="en-US" smtClean="0"/>
              <a:t>Edit Master text styles</a:t>
            </a:r>
          </a:p>
        </p:txBody>
      </p:sp>
      <p:sp>
        <p:nvSpPr>
          <p:cNvPr id="6" name="Content Placeholder 5"/>
          <p:cNvSpPr>
            <a:spLocks noGrp="1"/>
          </p:cNvSpPr>
          <p:nvPr>
            <p:ph sz="quarter" idx="4"/>
          </p:nvPr>
        </p:nvSpPr>
        <p:spPr>
          <a:xfrm>
            <a:off x="22219923" y="16032483"/>
            <a:ext cx="18659477" cy="235813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79D5889-E161-4864-843A-D8F61691300C}" type="datetimeFigureOut">
              <a:rPr lang="en-US" smtClean="0"/>
              <a:t>5/4/2016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1C607D-F405-43C3-AB88-31B887790714}" type="slidenum">
              <a:rPr lang="en-US" smtClean="0"/>
              <a:t>‹#›</a:t>
            </a:fld>
            <a:endParaRPr lang="en-US"/>
          </a:p>
        </p:txBody>
      </p:sp>
    </p:spTree>
    <p:extLst>
      <p:ext uri="{BB962C8B-B14F-4D97-AF65-F5344CB8AC3E}">
        <p14:creationId xmlns:p14="http://schemas.microsoft.com/office/powerpoint/2010/main" val="863571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9D5889-E161-4864-843A-D8F61691300C}" type="datetimeFigureOut">
              <a:rPr lang="en-US" smtClean="0"/>
              <a:t>5/4/2016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1C607D-F405-43C3-AB88-31B887790714}" type="slidenum">
              <a:rPr lang="en-US" smtClean="0"/>
              <a:t>‹#›</a:t>
            </a:fld>
            <a:endParaRPr lang="en-US"/>
          </a:p>
        </p:txBody>
      </p:sp>
    </p:spTree>
    <p:extLst>
      <p:ext uri="{BB962C8B-B14F-4D97-AF65-F5344CB8AC3E}">
        <p14:creationId xmlns:p14="http://schemas.microsoft.com/office/powerpoint/2010/main" val="4021926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9D5889-E161-4864-843A-D8F61691300C}" type="datetimeFigureOut">
              <a:rPr lang="en-US" smtClean="0"/>
              <a:t>5/4/2016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1C607D-F405-43C3-AB88-31B887790714}" type="slidenum">
              <a:rPr lang="en-US" smtClean="0"/>
              <a:t>‹#›</a:t>
            </a:fld>
            <a:endParaRPr lang="en-US"/>
          </a:p>
        </p:txBody>
      </p:sp>
    </p:spTree>
    <p:extLst>
      <p:ext uri="{BB962C8B-B14F-4D97-AF65-F5344CB8AC3E}">
        <p14:creationId xmlns:p14="http://schemas.microsoft.com/office/powerpoint/2010/main" val="3062362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8" y="2926080"/>
            <a:ext cx="14156055" cy="1024128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6319529"/>
            <a:ext cx="22219920" cy="31191198"/>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8" y="13167362"/>
            <a:ext cx="14156055" cy="24394161"/>
          </a:xfrm>
        </p:spPr>
        <p:txBody>
          <a:bodyPr/>
          <a:lstStyle>
            <a:lvl1pPr marL="0" indent="0">
              <a:buNone/>
              <a:defRPr sz="7680"/>
            </a:lvl1pPr>
            <a:lvl2pPr marL="2194359" indent="0">
              <a:buNone/>
              <a:defRPr sz="6720"/>
            </a:lvl2pPr>
            <a:lvl3pPr marL="4388724" indent="0">
              <a:buNone/>
              <a:defRPr sz="5760"/>
            </a:lvl3pPr>
            <a:lvl4pPr marL="6583083" indent="0">
              <a:buNone/>
              <a:defRPr sz="4800"/>
            </a:lvl4pPr>
            <a:lvl5pPr marL="8777447" indent="0">
              <a:buNone/>
              <a:defRPr sz="4800"/>
            </a:lvl5pPr>
            <a:lvl6pPr marL="10971807" indent="0">
              <a:buNone/>
              <a:defRPr sz="4800"/>
            </a:lvl6pPr>
            <a:lvl7pPr marL="13166171" indent="0">
              <a:buNone/>
              <a:defRPr sz="4800"/>
            </a:lvl7pPr>
            <a:lvl8pPr marL="15360531" indent="0">
              <a:buNone/>
              <a:defRPr sz="4800"/>
            </a:lvl8pPr>
            <a:lvl9pPr marL="17554890" indent="0">
              <a:buNone/>
              <a:defRPr sz="4800"/>
            </a:lvl9pPr>
          </a:lstStyle>
          <a:p>
            <a:pPr lvl="0"/>
            <a:r>
              <a:rPr lang="en-US" smtClean="0"/>
              <a:t>Edit Master text styles</a:t>
            </a:r>
          </a:p>
        </p:txBody>
      </p:sp>
      <p:sp>
        <p:nvSpPr>
          <p:cNvPr id="5" name="Date Placeholder 4"/>
          <p:cNvSpPr>
            <a:spLocks noGrp="1"/>
          </p:cNvSpPr>
          <p:nvPr>
            <p:ph type="dt" sz="half" idx="10"/>
          </p:nvPr>
        </p:nvSpPr>
        <p:spPr/>
        <p:txBody>
          <a:bodyPr/>
          <a:lstStyle/>
          <a:p>
            <a:fld id="{679D5889-E161-4864-843A-D8F61691300C}" type="datetimeFigureOut">
              <a:rPr lang="en-US" smtClean="0"/>
              <a:t>5/4/2016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1C607D-F405-43C3-AB88-31B887790714}" type="slidenum">
              <a:rPr lang="en-US" smtClean="0"/>
              <a:t>‹#›</a:t>
            </a:fld>
            <a:endParaRPr lang="en-US"/>
          </a:p>
        </p:txBody>
      </p:sp>
    </p:spTree>
    <p:extLst>
      <p:ext uri="{BB962C8B-B14F-4D97-AF65-F5344CB8AC3E}">
        <p14:creationId xmlns:p14="http://schemas.microsoft.com/office/powerpoint/2010/main" val="3980058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8" y="2926080"/>
            <a:ext cx="14156055" cy="1024128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6319529"/>
            <a:ext cx="22219920" cy="31191198"/>
          </a:xfrm>
        </p:spPr>
        <p:txBody>
          <a:bodyPr anchor="t"/>
          <a:lstStyle>
            <a:lvl1pPr marL="0" indent="0">
              <a:buNone/>
              <a:defRPr sz="15360"/>
            </a:lvl1pPr>
            <a:lvl2pPr marL="2194359" indent="0">
              <a:buNone/>
              <a:defRPr sz="13440"/>
            </a:lvl2pPr>
            <a:lvl3pPr marL="4388724" indent="0">
              <a:buNone/>
              <a:defRPr sz="11520"/>
            </a:lvl3pPr>
            <a:lvl4pPr marL="6583083" indent="0">
              <a:buNone/>
              <a:defRPr sz="9600"/>
            </a:lvl4pPr>
            <a:lvl5pPr marL="8777447" indent="0">
              <a:buNone/>
              <a:defRPr sz="9600"/>
            </a:lvl5pPr>
            <a:lvl6pPr marL="10971807" indent="0">
              <a:buNone/>
              <a:defRPr sz="9600"/>
            </a:lvl6pPr>
            <a:lvl7pPr marL="13166171" indent="0">
              <a:buNone/>
              <a:defRPr sz="9600"/>
            </a:lvl7pPr>
            <a:lvl8pPr marL="15360531" indent="0">
              <a:buNone/>
              <a:defRPr sz="9600"/>
            </a:lvl8pPr>
            <a:lvl9pPr marL="1755489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8" y="13167362"/>
            <a:ext cx="14156055" cy="24394161"/>
          </a:xfrm>
        </p:spPr>
        <p:txBody>
          <a:bodyPr/>
          <a:lstStyle>
            <a:lvl1pPr marL="0" indent="0">
              <a:buNone/>
              <a:defRPr sz="7680"/>
            </a:lvl1pPr>
            <a:lvl2pPr marL="2194359" indent="0">
              <a:buNone/>
              <a:defRPr sz="6720"/>
            </a:lvl2pPr>
            <a:lvl3pPr marL="4388724" indent="0">
              <a:buNone/>
              <a:defRPr sz="5760"/>
            </a:lvl3pPr>
            <a:lvl4pPr marL="6583083" indent="0">
              <a:buNone/>
              <a:defRPr sz="4800"/>
            </a:lvl4pPr>
            <a:lvl5pPr marL="8777447" indent="0">
              <a:buNone/>
              <a:defRPr sz="4800"/>
            </a:lvl5pPr>
            <a:lvl6pPr marL="10971807" indent="0">
              <a:buNone/>
              <a:defRPr sz="4800"/>
            </a:lvl6pPr>
            <a:lvl7pPr marL="13166171" indent="0">
              <a:buNone/>
              <a:defRPr sz="4800"/>
            </a:lvl7pPr>
            <a:lvl8pPr marL="15360531" indent="0">
              <a:buNone/>
              <a:defRPr sz="4800"/>
            </a:lvl8pPr>
            <a:lvl9pPr marL="17554890" indent="0">
              <a:buNone/>
              <a:defRPr sz="4800"/>
            </a:lvl9pPr>
          </a:lstStyle>
          <a:p>
            <a:pPr lvl="0"/>
            <a:r>
              <a:rPr lang="en-US" smtClean="0"/>
              <a:t>Edit Master text styles</a:t>
            </a:r>
          </a:p>
        </p:txBody>
      </p:sp>
      <p:sp>
        <p:nvSpPr>
          <p:cNvPr id="5" name="Date Placeholder 4"/>
          <p:cNvSpPr>
            <a:spLocks noGrp="1"/>
          </p:cNvSpPr>
          <p:nvPr>
            <p:ph type="dt" sz="half" idx="10"/>
          </p:nvPr>
        </p:nvSpPr>
        <p:spPr/>
        <p:txBody>
          <a:bodyPr/>
          <a:lstStyle/>
          <a:p>
            <a:fld id="{679D5889-E161-4864-843A-D8F61691300C}" type="datetimeFigureOut">
              <a:rPr lang="en-US" smtClean="0"/>
              <a:t>5/4/2016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1C607D-F405-43C3-AB88-31B887790714}" type="slidenum">
              <a:rPr lang="en-US" smtClean="0"/>
              <a:t>‹#›</a:t>
            </a:fld>
            <a:endParaRPr lang="en-US"/>
          </a:p>
        </p:txBody>
      </p:sp>
    </p:spTree>
    <p:extLst>
      <p:ext uri="{BB962C8B-B14F-4D97-AF65-F5344CB8AC3E}">
        <p14:creationId xmlns:p14="http://schemas.microsoft.com/office/powerpoint/2010/main" val="329860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2336812"/>
            <a:ext cx="37856160" cy="848360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11684001"/>
            <a:ext cx="37856160" cy="2784856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40680647"/>
            <a:ext cx="9875520" cy="2336802"/>
          </a:xfrm>
          <a:prstGeom prst="rect">
            <a:avLst/>
          </a:prstGeom>
        </p:spPr>
        <p:txBody>
          <a:bodyPr vert="horz" lIns="91440" tIns="45720" rIns="91440" bIns="45720" rtlCol="0" anchor="ctr"/>
          <a:lstStyle>
            <a:lvl1pPr algn="l">
              <a:defRPr sz="5760">
                <a:solidFill>
                  <a:schemeClr val="tx1">
                    <a:tint val="75000"/>
                  </a:schemeClr>
                </a:solidFill>
              </a:defRPr>
            </a:lvl1pPr>
          </a:lstStyle>
          <a:p>
            <a:fld id="{679D5889-E161-4864-843A-D8F61691300C}" type="datetimeFigureOut">
              <a:rPr lang="en-US" smtClean="0"/>
              <a:t>5/4/2016</a:t>
            </a:fld>
            <a:endParaRPr lang="en-US"/>
          </a:p>
        </p:txBody>
      </p:sp>
      <p:sp>
        <p:nvSpPr>
          <p:cNvPr id="5" name="Footer Placeholder 4"/>
          <p:cNvSpPr>
            <a:spLocks noGrp="1"/>
          </p:cNvSpPr>
          <p:nvPr>
            <p:ph type="ftr" sz="quarter" idx="3"/>
          </p:nvPr>
        </p:nvSpPr>
        <p:spPr>
          <a:xfrm>
            <a:off x="14538960" y="40680647"/>
            <a:ext cx="14813280" cy="2336802"/>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40680647"/>
            <a:ext cx="9875520" cy="2336802"/>
          </a:xfrm>
          <a:prstGeom prst="rect">
            <a:avLst/>
          </a:prstGeom>
        </p:spPr>
        <p:txBody>
          <a:bodyPr vert="horz" lIns="91440" tIns="45720" rIns="91440" bIns="45720" rtlCol="0" anchor="ctr"/>
          <a:lstStyle>
            <a:lvl1pPr algn="r">
              <a:defRPr sz="5760">
                <a:solidFill>
                  <a:schemeClr val="tx1">
                    <a:tint val="75000"/>
                  </a:schemeClr>
                </a:solidFill>
              </a:defRPr>
            </a:lvl1pPr>
          </a:lstStyle>
          <a:p>
            <a:fld id="{771C607D-F405-43C3-AB88-31B887790714}" type="slidenum">
              <a:rPr lang="en-US" smtClean="0"/>
              <a:t>‹#›</a:t>
            </a:fld>
            <a:endParaRPr lang="en-US"/>
          </a:p>
        </p:txBody>
      </p:sp>
    </p:spTree>
    <p:extLst>
      <p:ext uri="{BB962C8B-B14F-4D97-AF65-F5344CB8AC3E}">
        <p14:creationId xmlns:p14="http://schemas.microsoft.com/office/powerpoint/2010/main" val="18177171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8724"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182" indent="-1097182" algn="l" defTabSz="4388724"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542" indent="-1097182" algn="l" defTabSz="4388724"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5906" indent="-1097182" algn="l" defTabSz="4388724"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265" indent="-1097182" algn="l" defTabSz="4388724"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4625" indent="-1097182" algn="l" defTabSz="4388724"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68989" indent="-1097182" algn="l" defTabSz="4388724"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3348" indent="-1097182" algn="l" defTabSz="4388724"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7713" indent="-1097182" algn="l" defTabSz="4388724"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2072" indent="-1097182" algn="l" defTabSz="4388724"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8724" rtl="0" eaLnBrk="1" latinLnBrk="0" hangingPunct="1">
        <a:defRPr sz="8640" kern="1200">
          <a:solidFill>
            <a:schemeClr val="tx1"/>
          </a:solidFill>
          <a:latin typeface="+mn-lt"/>
          <a:ea typeface="+mn-ea"/>
          <a:cs typeface="+mn-cs"/>
        </a:defRPr>
      </a:lvl1pPr>
      <a:lvl2pPr marL="2194359" algn="l" defTabSz="4388724" rtl="0" eaLnBrk="1" latinLnBrk="0" hangingPunct="1">
        <a:defRPr sz="8640" kern="1200">
          <a:solidFill>
            <a:schemeClr val="tx1"/>
          </a:solidFill>
          <a:latin typeface="+mn-lt"/>
          <a:ea typeface="+mn-ea"/>
          <a:cs typeface="+mn-cs"/>
        </a:defRPr>
      </a:lvl2pPr>
      <a:lvl3pPr marL="4388724" algn="l" defTabSz="4388724" rtl="0" eaLnBrk="1" latinLnBrk="0" hangingPunct="1">
        <a:defRPr sz="8640" kern="1200">
          <a:solidFill>
            <a:schemeClr val="tx1"/>
          </a:solidFill>
          <a:latin typeface="+mn-lt"/>
          <a:ea typeface="+mn-ea"/>
          <a:cs typeface="+mn-cs"/>
        </a:defRPr>
      </a:lvl3pPr>
      <a:lvl4pPr marL="6583083" algn="l" defTabSz="4388724" rtl="0" eaLnBrk="1" latinLnBrk="0" hangingPunct="1">
        <a:defRPr sz="8640" kern="1200">
          <a:solidFill>
            <a:schemeClr val="tx1"/>
          </a:solidFill>
          <a:latin typeface="+mn-lt"/>
          <a:ea typeface="+mn-ea"/>
          <a:cs typeface="+mn-cs"/>
        </a:defRPr>
      </a:lvl4pPr>
      <a:lvl5pPr marL="8777447" algn="l" defTabSz="4388724" rtl="0" eaLnBrk="1" latinLnBrk="0" hangingPunct="1">
        <a:defRPr sz="8640" kern="1200">
          <a:solidFill>
            <a:schemeClr val="tx1"/>
          </a:solidFill>
          <a:latin typeface="+mn-lt"/>
          <a:ea typeface="+mn-ea"/>
          <a:cs typeface="+mn-cs"/>
        </a:defRPr>
      </a:lvl5pPr>
      <a:lvl6pPr marL="10971807" algn="l" defTabSz="4388724" rtl="0" eaLnBrk="1" latinLnBrk="0" hangingPunct="1">
        <a:defRPr sz="8640" kern="1200">
          <a:solidFill>
            <a:schemeClr val="tx1"/>
          </a:solidFill>
          <a:latin typeface="+mn-lt"/>
          <a:ea typeface="+mn-ea"/>
          <a:cs typeface="+mn-cs"/>
        </a:defRPr>
      </a:lvl6pPr>
      <a:lvl7pPr marL="13166171" algn="l" defTabSz="4388724" rtl="0" eaLnBrk="1" latinLnBrk="0" hangingPunct="1">
        <a:defRPr sz="8640" kern="1200">
          <a:solidFill>
            <a:schemeClr val="tx1"/>
          </a:solidFill>
          <a:latin typeface="+mn-lt"/>
          <a:ea typeface="+mn-ea"/>
          <a:cs typeface="+mn-cs"/>
        </a:defRPr>
      </a:lvl7pPr>
      <a:lvl8pPr marL="15360531" algn="l" defTabSz="4388724" rtl="0" eaLnBrk="1" latinLnBrk="0" hangingPunct="1">
        <a:defRPr sz="8640" kern="1200">
          <a:solidFill>
            <a:schemeClr val="tx1"/>
          </a:solidFill>
          <a:latin typeface="+mn-lt"/>
          <a:ea typeface="+mn-ea"/>
          <a:cs typeface="+mn-cs"/>
        </a:defRPr>
      </a:lvl8pPr>
      <a:lvl9pPr marL="17554890" algn="l" defTabSz="4388724"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751475" y="6922211"/>
            <a:ext cx="9601200" cy="20667042"/>
          </a:xfrm>
          <a:prstGeom prst="rect">
            <a:avLst/>
          </a:prstGeom>
          <a:solidFill>
            <a:srgbClr val="E0E4CC"/>
          </a:solidFill>
          <a:ln>
            <a:solidFill>
              <a:srgbClr val="E0E4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10972800" y="0"/>
            <a:ext cx="0" cy="43891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2918400" y="0"/>
            <a:ext cx="0" cy="43891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0972800" y="1828800"/>
            <a:ext cx="2194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3201655" y="498905"/>
            <a:ext cx="17887948" cy="923458"/>
          </a:xfrm>
          <a:prstGeom prst="rect">
            <a:avLst/>
          </a:prstGeom>
          <a:noFill/>
        </p:spPr>
        <p:txBody>
          <a:bodyPr wrap="square" rtlCol="0">
            <a:spAutoFit/>
          </a:bodyPr>
          <a:lstStyle/>
          <a:p>
            <a:pPr algn="ctr"/>
            <a:r>
              <a:rPr lang="en-US" sz="5401" b="1" dirty="0">
                <a:latin typeface="Garamond" panose="02020404030301010803" pitchFamily="18" charset="0"/>
              </a:rPr>
              <a:t>T</a:t>
            </a:r>
            <a:r>
              <a:rPr lang="en-US" sz="4800" b="1" dirty="0">
                <a:latin typeface="Garamond" panose="02020404030301010803" pitchFamily="18" charset="0"/>
              </a:rPr>
              <a:t>ITLE </a:t>
            </a:r>
            <a:r>
              <a:rPr lang="en-US" sz="5401" b="1" dirty="0">
                <a:latin typeface="Garamond" panose="02020404030301010803" pitchFamily="18" charset="0"/>
              </a:rPr>
              <a:t>B</a:t>
            </a:r>
            <a:r>
              <a:rPr lang="en-US" sz="4800" b="1" dirty="0">
                <a:latin typeface="Garamond" panose="02020404030301010803" pitchFamily="18" charset="0"/>
              </a:rPr>
              <a:t>OARD</a:t>
            </a:r>
            <a:endParaRPr lang="en-US" sz="854" b="1" dirty="0">
              <a:latin typeface="Garamond" panose="02020404030301010803" pitchFamily="18" charset="0"/>
            </a:endParaRPr>
          </a:p>
        </p:txBody>
      </p:sp>
      <p:sp>
        <p:nvSpPr>
          <p:cNvPr id="35" name="Rectangle 34"/>
          <p:cNvSpPr/>
          <p:nvPr/>
        </p:nvSpPr>
        <p:spPr>
          <a:xfrm>
            <a:off x="728662" y="576301"/>
            <a:ext cx="9601200" cy="5896033"/>
          </a:xfrm>
          <a:prstGeom prst="rect">
            <a:avLst/>
          </a:prstGeom>
          <a:solidFill>
            <a:srgbClr val="A7DBD8"/>
          </a:solidFill>
          <a:ln>
            <a:solidFill>
              <a:srgbClr val="A7DB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p:nvPr/>
        </p:nvCxnSpPr>
        <p:spPr>
          <a:xfrm>
            <a:off x="1438275" y="1266825"/>
            <a:ext cx="8172450" cy="0"/>
          </a:xfrm>
          <a:prstGeom prst="line">
            <a:avLst/>
          </a:prstGeom>
          <a:ln>
            <a:solidFill>
              <a:srgbClr val="A7DBD8"/>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419224" y="2668794"/>
            <a:ext cx="8172450" cy="0"/>
          </a:xfrm>
          <a:prstGeom prst="line">
            <a:avLst/>
          </a:prstGeom>
          <a:ln>
            <a:solidFill>
              <a:srgbClr val="A7DBD8"/>
            </a:solidFill>
          </a:ln>
        </p:spPr>
        <p:style>
          <a:lnRef idx="1">
            <a:schemeClr val="accent1"/>
          </a:lnRef>
          <a:fillRef idx="0">
            <a:schemeClr val="accent1"/>
          </a:fillRef>
          <a:effectRef idx="0">
            <a:schemeClr val="accent1"/>
          </a:effectRef>
          <a:fontRef idx="minor">
            <a:schemeClr val="tx1"/>
          </a:fontRef>
        </p:style>
      </p:cxnSp>
      <p:pic>
        <p:nvPicPr>
          <p:cNvPr id="54" name="Picture 53" descr="http://www.grad.uiowa.edu/sites/graduatecollege/files/u7/HIV-virus-WEB.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5025" y="9246002"/>
            <a:ext cx="3304836" cy="2645651"/>
          </a:xfrm>
          <a:prstGeom prst="rect">
            <a:avLst/>
          </a:prstGeom>
          <a:noFill/>
          <a:ln>
            <a:noFill/>
          </a:ln>
        </p:spPr>
      </p:pic>
      <p:pic>
        <p:nvPicPr>
          <p:cNvPr id="56" name="Picture 55" descr="https://upload.wikimedia.org/wikipedia/commons/f/f5/Western-Africa-map.PNG"/>
          <p:cNvPicPr/>
          <p:nvPr/>
        </p:nvPicPr>
        <p:blipFill rotWithShape="1">
          <a:blip r:embed="rId4">
            <a:extLst>
              <a:ext uri="{28A0092B-C50C-407E-A947-70E740481C1C}">
                <a14:useLocalDpi xmlns:a14="http://schemas.microsoft.com/office/drawing/2010/main" val="0"/>
              </a:ext>
            </a:extLst>
          </a:blip>
          <a:srcRect l="7198" r="1532" b="-756"/>
          <a:stretch/>
        </p:blipFill>
        <p:spPr bwMode="auto">
          <a:xfrm>
            <a:off x="12454441" y="27633355"/>
            <a:ext cx="2324126" cy="2784075"/>
          </a:xfrm>
          <a:prstGeom prst="rect">
            <a:avLst/>
          </a:prstGeom>
          <a:noFill/>
          <a:ln>
            <a:noFill/>
          </a:ln>
        </p:spPr>
      </p:pic>
      <p:sp>
        <p:nvSpPr>
          <p:cNvPr id="51" name="TextBox 50"/>
          <p:cNvSpPr txBox="1"/>
          <p:nvPr/>
        </p:nvSpPr>
        <p:spPr>
          <a:xfrm>
            <a:off x="1198255" y="12445740"/>
            <a:ext cx="4517285" cy="4524315"/>
          </a:xfrm>
          <a:prstGeom prst="rect">
            <a:avLst/>
          </a:prstGeom>
          <a:noFill/>
        </p:spPr>
        <p:txBody>
          <a:bodyPr wrap="square" rtlCol="0">
            <a:spAutoFit/>
          </a:bodyPr>
          <a:lstStyle/>
          <a:p>
            <a:pPr algn="just"/>
            <a:r>
              <a:rPr lang="en-US" sz="2400" dirty="0" smtClean="0">
                <a:latin typeface="Garamond" panose="02020404030301010803" pitchFamily="18" charset="0"/>
              </a:rPr>
              <a:t>In humans, HIV attacks the body’s immune system, specifically the CD4 cells (T cells), which help the immune system fight off infections. If left untreated, HIV reduces the number of CD4 cells (T cells), getting to a point where the body can’t fight off infections and diseases. </a:t>
            </a:r>
            <a:r>
              <a:rPr lang="en-US" sz="2400" b="1" dirty="0" smtClean="0">
                <a:latin typeface="Garamond" panose="02020404030301010803" pitchFamily="18" charset="0"/>
              </a:rPr>
              <a:t>AIDS</a:t>
            </a:r>
            <a:r>
              <a:rPr lang="en-US" sz="2400" dirty="0" smtClean="0">
                <a:latin typeface="Garamond" panose="02020404030301010803" pitchFamily="18" charset="0"/>
              </a:rPr>
              <a:t> is defined as the stage of HIV infection when your CD4 counts fall below 200 cells per cubic millimeter of blood.</a:t>
            </a:r>
            <a:endParaRPr lang="en-US" sz="2400" dirty="0">
              <a:latin typeface="Garamond" panose="02020404030301010803" pitchFamily="18" charset="0"/>
            </a:endParaRPr>
          </a:p>
        </p:txBody>
      </p:sp>
      <p:sp>
        <p:nvSpPr>
          <p:cNvPr id="53" name="TextBox 52"/>
          <p:cNvSpPr txBox="1"/>
          <p:nvPr/>
        </p:nvSpPr>
        <p:spPr>
          <a:xfrm>
            <a:off x="4975454" y="9177285"/>
            <a:ext cx="4946817" cy="3046988"/>
          </a:xfrm>
          <a:prstGeom prst="rect">
            <a:avLst/>
          </a:prstGeom>
          <a:noFill/>
        </p:spPr>
        <p:txBody>
          <a:bodyPr wrap="square" rtlCol="0">
            <a:spAutoFit/>
          </a:bodyPr>
          <a:lstStyle/>
          <a:p>
            <a:pPr algn="just"/>
            <a:r>
              <a:rPr lang="en-US" sz="2400" dirty="0">
                <a:latin typeface="Garamond" panose="02020404030301010803" pitchFamily="18" charset="0"/>
              </a:rPr>
              <a:t>The </a:t>
            </a:r>
            <a:r>
              <a:rPr lang="en-US" sz="2400" b="1" dirty="0">
                <a:latin typeface="Garamond" panose="02020404030301010803" pitchFamily="18" charset="0"/>
              </a:rPr>
              <a:t>human </a:t>
            </a:r>
            <a:r>
              <a:rPr lang="en-US" sz="2400" b="1" dirty="0" smtClean="0">
                <a:latin typeface="Garamond" panose="02020404030301010803" pitchFamily="18" charset="0"/>
              </a:rPr>
              <a:t>immunodeficiency </a:t>
            </a:r>
            <a:r>
              <a:rPr lang="en-US" sz="2400" b="1" dirty="0">
                <a:latin typeface="Garamond" panose="02020404030301010803" pitchFamily="18" charset="0"/>
              </a:rPr>
              <a:t>virus</a:t>
            </a:r>
            <a:r>
              <a:rPr lang="en-US" sz="2400" dirty="0">
                <a:latin typeface="Garamond" panose="02020404030301010803" pitchFamily="18" charset="0"/>
              </a:rPr>
              <a:t>, or </a:t>
            </a:r>
            <a:r>
              <a:rPr lang="en-US" sz="2400" b="1" dirty="0">
                <a:latin typeface="Garamond" panose="02020404030301010803" pitchFamily="18" charset="0"/>
              </a:rPr>
              <a:t>HIV</a:t>
            </a:r>
            <a:r>
              <a:rPr lang="en-US" sz="2400" dirty="0">
                <a:latin typeface="Garamond" panose="02020404030301010803" pitchFamily="18" charset="0"/>
              </a:rPr>
              <a:t>, is a relatively new pandemic, responsible for causing AIDS and killing </a:t>
            </a:r>
            <a:r>
              <a:rPr lang="en-US" sz="2400" dirty="0" smtClean="0">
                <a:latin typeface="Garamond" panose="02020404030301010803" pitchFamily="18" charset="0"/>
              </a:rPr>
              <a:t>almost 40 million </a:t>
            </a:r>
            <a:r>
              <a:rPr lang="en-US" sz="2400" dirty="0">
                <a:latin typeface="Garamond" panose="02020404030301010803" pitchFamily="18" charset="0"/>
              </a:rPr>
              <a:t>people around the world. It belongs to a family of retroviruses known as lentiviruses, which are found in a number of non-human primates.</a:t>
            </a:r>
          </a:p>
        </p:txBody>
      </p:sp>
      <p:sp>
        <p:nvSpPr>
          <p:cNvPr id="58" name="TextBox 57"/>
          <p:cNvSpPr txBox="1"/>
          <p:nvPr/>
        </p:nvSpPr>
        <p:spPr>
          <a:xfrm>
            <a:off x="1112568" y="17098171"/>
            <a:ext cx="8753332" cy="1569660"/>
          </a:xfrm>
          <a:prstGeom prst="rect">
            <a:avLst/>
          </a:prstGeom>
          <a:noFill/>
        </p:spPr>
        <p:txBody>
          <a:bodyPr wrap="square" rtlCol="0">
            <a:spAutoFit/>
          </a:bodyPr>
          <a:lstStyle/>
          <a:p>
            <a:pPr algn="just"/>
            <a:r>
              <a:rPr lang="en-US" sz="2400" dirty="0">
                <a:latin typeface="Garamond" panose="02020404030301010803" pitchFamily="18" charset="0"/>
              </a:rPr>
              <a:t>HIV is also divided into 2 main types – HIV-1 and HIV-2. More well-known is the former; it is responsible for the vast majority of AIDS cases and has spread worldwide while HIV-2 is prevalent mainly in West Africa and is less pathogenic. </a:t>
            </a:r>
          </a:p>
        </p:txBody>
      </p:sp>
      <p:sp>
        <p:nvSpPr>
          <p:cNvPr id="59" name="TextBox 58"/>
          <p:cNvSpPr txBox="1"/>
          <p:nvPr/>
        </p:nvSpPr>
        <p:spPr>
          <a:xfrm>
            <a:off x="5227714" y="18848040"/>
            <a:ext cx="4896337" cy="3416320"/>
          </a:xfrm>
          <a:prstGeom prst="rect">
            <a:avLst/>
          </a:prstGeom>
          <a:noFill/>
        </p:spPr>
        <p:txBody>
          <a:bodyPr wrap="square" rtlCol="0">
            <a:spAutoFit/>
          </a:bodyPr>
          <a:lstStyle/>
          <a:p>
            <a:pPr algn="just"/>
            <a:r>
              <a:rPr lang="en-US" sz="2400" dirty="0">
                <a:latin typeface="Garamond" panose="02020404030301010803" pitchFamily="18" charset="0"/>
              </a:rPr>
              <a:t>In order to track evolutionary relationships and rates/dates of divergence, scientists have created phylogenetic trees with both subtypes of HIV-1 and 2. In doing so, scientists have discovered that HIV evolved from </a:t>
            </a:r>
            <a:r>
              <a:rPr lang="en-US" sz="2400" b="1" dirty="0">
                <a:latin typeface="Garamond" panose="02020404030301010803" pitchFamily="18" charset="0"/>
              </a:rPr>
              <a:t>simian immunodeficiency virus</a:t>
            </a:r>
            <a:r>
              <a:rPr lang="en-US" sz="2400" dirty="0">
                <a:latin typeface="Garamond" panose="02020404030301010803" pitchFamily="18" charset="0"/>
              </a:rPr>
              <a:t>, or </a:t>
            </a:r>
            <a:r>
              <a:rPr lang="en-US" sz="2400" b="1" dirty="0">
                <a:latin typeface="Garamond" panose="02020404030301010803" pitchFamily="18" charset="0"/>
              </a:rPr>
              <a:t>SIV</a:t>
            </a:r>
            <a:r>
              <a:rPr lang="en-US" sz="2400" dirty="0">
                <a:latin typeface="Garamond" panose="02020404030301010803" pitchFamily="18" charset="0"/>
              </a:rPr>
              <a:t>, a </a:t>
            </a:r>
            <a:r>
              <a:rPr lang="en-US" sz="2400" dirty="0" smtClean="0">
                <a:latin typeface="Garamond" panose="02020404030301010803" pitchFamily="18" charset="0"/>
              </a:rPr>
              <a:t>similar virus found </a:t>
            </a:r>
            <a:r>
              <a:rPr lang="en-US" sz="2400" dirty="0">
                <a:latin typeface="Garamond" panose="02020404030301010803" pitchFamily="18" charset="0"/>
              </a:rPr>
              <a:t>in non-human primates.</a:t>
            </a:r>
          </a:p>
        </p:txBody>
      </p:sp>
      <p:sp>
        <p:nvSpPr>
          <p:cNvPr id="60" name="TextBox 59"/>
          <p:cNvSpPr txBox="1"/>
          <p:nvPr/>
        </p:nvSpPr>
        <p:spPr>
          <a:xfrm>
            <a:off x="1133725" y="22454139"/>
            <a:ext cx="8924624" cy="4893647"/>
          </a:xfrm>
          <a:prstGeom prst="rect">
            <a:avLst/>
          </a:prstGeom>
          <a:noFill/>
        </p:spPr>
        <p:txBody>
          <a:bodyPr wrap="square" rtlCol="0">
            <a:spAutoFit/>
          </a:bodyPr>
          <a:lstStyle/>
          <a:p>
            <a:pPr algn="just"/>
            <a:r>
              <a:rPr lang="en-US" sz="2400" dirty="0" smtClean="0">
                <a:latin typeface="Garamond" panose="02020404030301010803" pitchFamily="18" charset="0"/>
              </a:rPr>
              <a:t>However,  the focus of these trees has long been on the Western World or Central Africa, the virus’s predicted location of origin; v</a:t>
            </a:r>
            <a:r>
              <a:rPr lang="en-US" sz="2400" dirty="0" smtClean="0">
                <a:latin typeface="Garamond" panose="02020404030301010803" pitchFamily="18" charset="0"/>
              </a:rPr>
              <a:t>ery few trees have been published documenting strains of HIV in Western Africa, which is both the major population center of the industrializing continent and home to unique strains of SIV, HIV-1, and HIV-2. And of the trees that have been published documenting this region, all are of either low or unpublished bootstrap and/or posterior probability, both of which are indicators of a strong tree. As a result, a decision was made to attempt to create a well-supported tree with SIV, HIV-1, and HIV-2 sequences solely from West Africa. From the trees, succinct evolutionary and geographic relationships between strains can be found and medicine and treatments can be developed to focus on unchanging or weak areas in the virus.</a:t>
            </a:r>
            <a:endParaRPr lang="en-US" sz="2400" dirty="0">
              <a:latin typeface="Garamond" panose="02020404030301010803" pitchFamily="18" charset="0"/>
            </a:endParaRPr>
          </a:p>
          <a:p>
            <a:pPr algn="just"/>
            <a:endParaRPr lang="en-US" sz="2400" dirty="0" smtClean="0">
              <a:latin typeface="Garamond" panose="02020404030301010803" pitchFamily="18" charset="0"/>
            </a:endParaRPr>
          </a:p>
        </p:txBody>
      </p:sp>
      <p:sp>
        <p:nvSpPr>
          <p:cNvPr id="67" name="Rectangle 66"/>
          <p:cNvSpPr/>
          <p:nvPr/>
        </p:nvSpPr>
        <p:spPr>
          <a:xfrm>
            <a:off x="728662" y="28286779"/>
            <a:ext cx="9601200" cy="5036456"/>
          </a:xfrm>
          <a:prstGeom prst="rect">
            <a:avLst/>
          </a:prstGeom>
          <a:solidFill>
            <a:srgbClr val="F38630"/>
          </a:solidFill>
          <a:ln>
            <a:solidFill>
              <a:srgbClr val="F38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751475" y="34020761"/>
            <a:ext cx="9601200" cy="9162516"/>
          </a:xfrm>
          <a:prstGeom prst="rect">
            <a:avLst/>
          </a:prstGeom>
          <a:solidFill>
            <a:srgbClr val="FA6900"/>
          </a:solidFill>
          <a:ln>
            <a:solidFill>
              <a:srgbClr val="F38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8" name="Picture 20" descr="https://biotechinasia.files.wordpress.com/2015/07/hiv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4874" y="19046258"/>
            <a:ext cx="3804215" cy="2797696"/>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33615616" y="498905"/>
            <a:ext cx="9601200" cy="21049923"/>
          </a:xfrm>
          <a:prstGeom prst="rect">
            <a:avLst/>
          </a:prstGeom>
          <a:solidFill>
            <a:srgbClr val="A7DBD8"/>
          </a:solidFill>
          <a:ln>
            <a:solidFill>
              <a:srgbClr val="A7DB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2" name="Rectangle 21"/>
          <p:cNvSpPr/>
          <p:nvPr/>
        </p:nvSpPr>
        <p:spPr>
          <a:xfrm>
            <a:off x="33574994" y="22250651"/>
            <a:ext cx="9601200" cy="10225966"/>
          </a:xfrm>
          <a:prstGeom prst="rect">
            <a:avLst/>
          </a:prstGeom>
          <a:solidFill>
            <a:srgbClr val="E0E4CC"/>
          </a:solidFill>
          <a:ln>
            <a:solidFill>
              <a:srgbClr val="E0E4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3660061" y="33178440"/>
            <a:ext cx="9601200" cy="10004837"/>
          </a:xfrm>
          <a:prstGeom prst="rect">
            <a:avLst/>
          </a:prstGeom>
          <a:solidFill>
            <a:srgbClr val="E86706"/>
          </a:solidFill>
          <a:ln>
            <a:solidFill>
              <a:srgbClr val="F38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45800" y="970778"/>
            <a:ext cx="7957005" cy="1260052"/>
          </a:xfrm>
          <a:prstGeom prst="rect">
            <a:avLst/>
          </a:prstGeom>
          <a:solidFill>
            <a:srgbClr val="79AFFF"/>
          </a:solidFill>
          <a:ln>
            <a:solidFill>
              <a:srgbClr val="A7DB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724024" y="1047447"/>
            <a:ext cx="7562850" cy="1107996"/>
          </a:xfrm>
          <a:prstGeom prst="rect">
            <a:avLst/>
          </a:prstGeom>
          <a:noFill/>
        </p:spPr>
        <p:txBody>
          <a:bodyPr wrap="square" rtlCol="0">
            <a:spAutoFit/>
          </a:bodyPr>
          <a:lstStyle/>
          <a:p>
            <a:pPr algn="ctr"/>
            <a:r>
              <a:rPr lang="en-US" sz="6600" b="1" dirty="0" smtClean="0">
                <a:solidFill>
                  <a:schemeClr val="bg1"/>
                </a:solidFill>
                <a:latin typeface="Garamond" panose="02020404030301010803" pitchFamily="18" charset="0"/>
              </a:rPr>
              <a:t>P</a:t>
            </a:r>
            <a:r>
              <a:rPr lang="en-US" sz="5400" b="1" dirty="0" smtClean="0">
                <a:solidFill>
                  <a:schemeClr val="bg1"/>
                </a:solidFill>
                <a:latin typeface="Garamond" panose="02020404030301010803" pitchFamily="18" charset="0"/>
              </a:rPr>
              <a:t>URPOSE</a:t>
            </a:r>
            <a:endParaRPr lang="en-US" sz="5400" b="1" dirty="0">
              <a:solidFill>
                <a:schemeClr val="bg1"/>
              </a:solidFill>
              <a:latin typeface="Garamond" panose="02020404030301010803" pitchFamily="18" charset="0"/>
            </a:endParaRPr>
          </a:p>
        </p:txBody>
      </p:sp>
      <p:cxnSp>
        <p:nvCxnSpPr>
          <p:cNvPr id="5" name="Straight Connector 4"/>
          <p:cNvCxnSpPr/>
          <p:nvPr/>
        </p:nvCxnSpPr>
        <p:spPr>
          <a:xfrm>
            <a:off x="1228795" y="818212"/>
            <a:ext cx="858202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283875" y="2352927"/>
            <a:ext cx="8582025"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4437713" y="1086552"/>
            <a:ext cx="7957005" cy="1260052"/>
          </a:xfrm>
          <a:prstGeom prst="rect">
            <a:avLst/>
          </a:prstGeom>
          <a:solidFill>
            <a:srgbClr val="79AFFF"/>
          </a:solidFill>
          <a:ln>
            <a:solidFill>
              <a:srgbClr val="A7DB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4634790" y="1162924"/>
            <a:ext cx="7562850" cy="1107996"/>
          </a:xfrm>
          <a:prstGeom prst="rect">
            <a:avLst/>
          </a:prstGeom>
          <a:noFill/>
        </p:spPr>
        <p:txBody>
          <a:bodyPr wrap="square" rtlCol="0">
            <a:spAutoFit/>
          </a:bodyPr>
          <a:lstStyle/>
          <a:p>
            <a:pPr algn="ctr"/>
            <a:r>
              <a:rPr lang="en-US" sz="6600" b="1" dirty="0" smtClean="0">
                <a:solidFill>
                  <a:schemeClr val="bg1"/>
                </a:solidFill>
                <a:latin typeface="Garamond" panose="02020404030301010803" pitchFamily="18" charset="0"/>
              </a:rPr>
              <a:t>C</a:t>
            </a:r>
            <a:r>
              <a:rPr lang="en-US" sz="5400" b="1" dirty="0" smtClean="0">
                <a:solidFill>
                  <a:schemeClr val="bg1"/>
                </a:solidFill>
                <a:latin typeface="Garamond" panose="02020404030301010803" pitchFamily="18" charset="0"/>
              </a:rPr>
              <a:t>ONCLUSIONS</a:t>
            </a:r>
            <a:endParaRPr lang="en-US" sz="5400" b="1" dirty="0">
              <a:solidFill>
                <a:schemeClr val="bg1"/>
              </a:solidFill>
              <a:latin typeface="Garamond" panose="02020404030301010803" pitchFamily="18" charset="0"/>
            </a:endParaRPr>
          </a:p>
        </p:txBody>
      </p:sp>
      <p:cxnSp>
        <p:nvCxnSpPr>
          <p:cNvPr id="31" name="Straight Connector 30"/>
          <p:cNvCxnSpPr/>
          <p:nvPr/>
        </p:nvCxnSpPr>
        <p:spPr>
          <a:xfrm>
            <a:off x="34125202" y="2598944"/>
            <a:ext cx="858202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4169652" y="847256"/>
            <a:ext cx="8582025"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669594" y="7554451"/>
            <a:ext cx="7957005" cy="1260052"/>
          </a:xfrm>
          <a:prstGeom prst="rect">
            <a:avLst/>
          </a:prstGeom>
          <a:solidFill>
            <a:srgbClr val="BCC591"/>
          </a:solidFill>
          <a:ln>
            <a:solidFill>
              <a:srgbClr val="E0E4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a:off x="1366175" y="7358467"/>
            <a:ext cx="8582025" cy="0"/>
          </a:xfrm>
          <a:prstGeom prst="line">
            <a:avLst/>
          </a:prstGeom>
          <a:ln w="19050">
            <a:solidFill>
              <a:srgbClr val="BCC59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340246" y="8989128"/>
            <a:ext cx="8582025" cy="0"/>
          </a:xfrm>
          <a:prstGeom prst="line">
            <a:avLst/>
          </a:prstGeom>
          <a:ln w="19050">
            <a:solidFill>
              <a:srgbClr val="BCC59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875763" y="7637918"/>
            <a:ext cx="7562850" cy="1107996"/>
          </a:xfrm>
          <a:prstGeom prst="rect">
            <a:avLst/>
          </a:prstGeom>
          <a:noFill/>
        </p:spPr>
        <p:txBody>
          <a:bodyPr wrap="square" rtlCol="0">
            <a:spAutoFit/>
          </a:bodyPr>
          <a:lstStyle/>
          <a:p>
            <a:pPr algn="ctr"/>
            <a:r>
              <a:rPr lang="en-US" sz="6600" b="1" dirty="0" smtClean="0">
                <a:solidFill>
                  <a:schemeClr val="bg1"/>
                </a:solidFill>
                <a:latin typeface="Garamond" panose="02020404030301010803" pitchFamily="18" charset="0"/>
              </a:rPr>
              <a:t>B</a:t>
            </a:r>
            <a:r>
              <a:rPr lang="en-US" sz="5400" b="1" dirty="0" smtClean="0">
                <a:solidFill>
                  <a:schemeClr val="bg1"/>
                </a:solidFill>
                <a:latin typeface="Garamond" panose="02020404030301010803" pitchFamily="18" charset="0"/>
              </a:rPr>
              <a:t>ACKGROUND</a:t>
            </a:r>
            <a:endParaRPr lang="en-US" sz="5400" b="1" dirty="0">
              <a:solidFill>
                <a:schemeClr val="bg1"/>
              </a:solidFill>
              <a:latin typeface="Garamond" panose="02020404030301010803" pitchFamily="18" charset="0"/>
            </a:endParaRPr>
          </a:p>
        </p:txBody>
      </p:sp>
      <p:sp>
        <p:nvSpPr>
          <p:cNvPr id="4" name="TextBox 3"/>
          <p:cNvSpPr txBox="1"/>
          <p:nvPr/>
        </p:nvSpPr>
        <p:spPr>
          <a:xfrm>
            <a:off x="1305025" y="30581238"/>
            <a:ext cx="8582025" cy="2585323"/>
          </a:xfrm>
          <a:prstGeom prst="rect">
            <a:avLst/>
          </a:prstGeom>
          <a:noFill/>
        </p:spPr>
        <p:txBody>
          <a:bodyPr wrap="square" rtlCol="0">
            <a:spAutoFit/>
          </a:bodyPr>
          <a:lstStyle/>
          <a:p>
            <a:r>
              <a:rPr lang="en-US" sz="2400" dirty="0">
                <a:latin typeface="Garamond" panose="02020404030301010803" pitchFamily="18" charset="0"/>
              </a:rPr>
              <a:t>By inspecting West African HIV-1, HIV-2 and SIV genomes, it is hypothesized that information will be produced that ties together the three viruses in a well-supported phylogenetic tree. From the tree, it is expected that we will find evidence for relationships found in different regions as well as discovering some of our own new theories regarding the evolution of the virus.</a:t>
            </a:r>
          </a:p>
          <a:p>
            <a:endParaRPr lang="en-US" dirty="0"/>
          </a:p>
        </p:txBody>
      </p:sp>
      <p:sp>
        <p:nvSpPr>
          <p:cNvPr id="39" name="Rectangle 38"/>
          <p:cNvSpPr/>
          <p:nvPr/>
        </p:nvSpPr>
        <p:spPr>
          <a:xfrm>
            <a:off x="34437710" y="22890983"/>
            <a:ext cx="7957005" cy="1260052"/>
          </a:xfrm>
          <a:prstGeom prst="rect">
            <a:avLst/>
          </a:prstGeom>
          <a:solidFill>
            <a:srgbClr val="BCC591"/>
          </a:solidFill>
          <a:ln>
            <a:solidFill>
              <a:srgbClr val="E0E4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a:off x="34125201" y="24335837"/>
            <a:ext cx="8582025" cy="0"/>
          </a:xfrm>
          <a:prstGeom prst="line">
            <a:avLst/>
          </a:prstGeom>
          <a:ln w="19050">
            <a:solidFill>
              <a:srgbClr val="BCC59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4169648" y="22674262"/>
            <a:ext cx="8582025" cy="0"/>
          </a:xfrm>
          <a:prstGeom prst="line">
            <a:avLst/>
          </a:prstGeom>
          <a:ln w="19050">
            <a:solidFill>
              <a:srgbClr val="BCC591"/>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1596386" y="28891239"/>
            <a:ext cx="7957005" cy="1260052"/>
          </a:xfrm>
          <a:prstGeom prst="rect">
            <a:avLst/>
          </a:prstGeom>
          <a:solidFill>
            <a:srgbClr val="E867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a:off x="1283875" y="28703252"/>
            <a:ext cx="8582025" cy="0"/>
          </a:xfrm>
          <a:prstGeom prst="line">
            <a:avLst/>
          </a:prstGeom>
          <a:ln w="19050">
            <a:solidFill>
              <a:srgbClr val="E86706"/>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228795" y="30304261"/>
            <a:ext cx="8582025" cy="0"/>
          </a:xfrm>
          <a:prstGeom prst="line">
            <a:avLst/>
          </a:prstGeom>
          <a:ln w="19050">
            <a:solidFill>
              <a:srgbClr val="E86706"/>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785748" y="28962003"/>
            <a:ext cx="7724696" cy="1107996"/>
          </a:xfrm>
          <a:prstGeom prst="rect">
            <a:avLst/>
          </a:prstGeom>
          <a:noFill/>
        </p:spPr>
        <p:txBody>
          <a:bodyPr wrap="square" rtlCol="0">
            <a:spAutoFit/>
          </a:bodyPr>
          <a:lstStyle/>
          <a:p>
            <a:pPr algn="ctr"/>
            <a:r>
              <a:rPr lang="en-US" sz="6600" b="1" dirty="0" smtClean="0">
                <a:solidFill>
                  <a:schemeClr val="bg1"/>
                </a:solidFill>
                <a:latin typeface="Garamond" panose="02020404030301010803" pitchFamily="18" charset="0"/>
              </a:rPr>
              <a:t>H</a:t>
            </a:r>
            <a:r>
              <a:rPr lang="en-US" sz="5400" b="1" dirty="0" smtClean="0">
                <a:solidFill>
                  <a:schemeClr val="bg1"/>
                </a:solidFill>
                <a:latin typeface="Garamond" panose="02020404030301010803" pitchFamily="18" charset="0"/>
              </a:rPr>
              <a:t>YPOTHESIS</a:t>
            </a:r>
            <a:endParaRPr lang="en-US" sz="5400" b="1" dirty="0">
              <a:solidFill>
                <a:schemeClr val="bg1"/>
              </a:solidFill>
              <a:latin typeface="Garamond" panose="02020404030301010803" pitchFamily="18" charset="0"/>
            </a:endParaRPr>
          </a:p>
        </p:txBody>
      </p:sp>
      <p:sp>
        <p:nvSpPr>
          <p:cNvPr id="48" name="Rectangle 47"/>
          <p:cNvSpPr/>
          <p:nvPr/>
        </p:nvSpPr>
        <p:spPr>
          <a:xfrm>
            <a:off x="1541306" y="34788137"/>
            <a:ext cx="7957005" cy="1260052"/>
          </a:xfrm>
          <a:prstGeom prst="rect">
            <a:avLst/>
          </a:prstGeom>
          <a:solidFill>
            <a:srgbClr val="D05D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1182631" y="36236537"/>
            <a:ext cx="8582025" cy="0"/>
          </a:xfrm>
          <a:prstGeom prst="line">
            <a:avLst/>
          </a:prstGeom>
          <a:ln w="19050">
            <a:solidFill>
              <a:srgbClr val="D05D16"/>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214436" y="34538746"/>
            <a:ext cx="8582025" cy="0"/>
          </a:xfrm>
          <a:prstGeom prst="line">
            <a:avLst/>
          </a:prstGeom>
          <a:ln w="19050">
            <a:solidFill>
              <a:srgbClr val="D05D16"/>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669594" y="34864165"/>
            <a:ext cx="7562850" cy="1107996"/>
          </a:xfrm>
          <a:prstGeom prst="rect">
            <a:avLst/>
          </a:prstGeom>
          <a:noFill/>
        </p:spPr>
        <p:txBody>
          <a:bodyPr wrap="square" rtlCol="0">
            <a:spAutoFit/>
          </a:bodyPr>
          <a:lstStyle/>
          <a:p>
            <a:pPr algn="ctr"/>
            <a:r>
              <a:rPr lang="en-US" sz="6600" b="1" dirty="0" smtClean="0">
                <a:solidFill>
                  <a:schemeClr val="bg1"/>
                </a:solidFill>
                <a:latin typeface="Garamond" panose="02020404030301010803" pitchFamily="18" charset="0"/>
              </a:rPr>
              <a:t>M</a:t>
            </a:r>
            <a:r>
              <a:rPr lang="en-US" sz="5400" b="1" dirty="0" smtClean="0">
                <a:solidFill>
                  <a:schemeClr val="bg1"/>
                </a:solidFill>
                <a:latin typeface="Garamond" panose="02020404030301010803" pitchFamily="18" charset="0"/>
              </a:rPr>
              <a:t>ATERIALS</a:t>
            </a:r>
            <a:endParaRPr lang="en-US" sz="5400" b="1" dirty="0">
              <a:solidFill>
                <a:schemeClr val="bg1"/>
              </a:solidFill>
              <a:latin typeface="Garamond" panose="02020404030301010803" pitchFamily="18" charset="0"/>
            </a:endParaRPr>
          </a:p>
        </p:txBody>
      </p:sp>
      <p:sp>
        <p:nvSpPr>
          <p:cNvPr id="55" name="Rectangle 54"/>
          <p:cNvSpPr/>
          <p:nvPr/>
        </p:nvSpPr>
        <p:spPr>
          <a:xfrm>
            <a:off x="34482161" y="33776361"/>
            <a:ext cx="7957005" cy="1260052"/>
          </a:xfrm>
          <a:prstGeom prst="rect">
            <a:avLst/>
          </a:prstGeom>
          <a:solidFill>
            <a:srgbClr val="E867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p:nvPr/>
        </p:nvCxnSpPr>
        <p:spPr>
          <a:xfrm>
            <a:off x="34242123" y="33764865"/>
            <a:ext cx="8582025" cy="0"/>
          </a:xfrm>
          <a:prstGeom prst="line">
            <a:avLst/>
          </a:prstGeom>
          <a:ln w="19050">
            <a:solidFill>
              <a:srgbClr val="D05D16"/>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34169648" y="35418163"/>
            <a:ext cx="8582025" cy="0"/>
          </a:xfrm>
          <a:prstGeom prst="line">
            <a:avLst/>
          </a:prstGeom>
          <a:ln w="19050">
            <a:solidFill>
              <a:srgbClr val="D05D16"/>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4684402" y="34020761"/>
            <a:ext cx="7562850" cy="1107996"/>
          </a:xfrm>
          <a:prstGeom prst="rect">
            <a:avLst/>
          </a:prstGeom>
          <a:solidFill>
            <a:srgbClr val="D05D16"/>
          </a:solidFill>
        </p:spPr>
        <p:txBody>
          <a:bodyPr wrap="square" rtlCol="0">
            <a:spAutoFit/>
          </a:bodyPr>
          <a:lstStyle/>
          <a:p>
            <a:pPr algn="ctr"/>
            <a:r>
              <a:rPr lang="en-US" sz="6600" b="1" dirty="0" smtClean="0">
                <a:solidFill>
                  <a:schemeClr val="bg1"/>
                </a:solidFill>
                <a:latin typeface="Garamond" panose="02020404030301010803" pitchFamily="18" charset="0"/>
              </a:rPr>
              <a:t>F</a:t>
            </a:r>
            <a:r>
              <a:rPr lang="en-US" sz="5400" b="1" dirty="0" smtClean="0">
                <a:solidFill>
                  <a:schemeClr val="bg1"/>
                </a:solidFill>
                <a:latin typeface="Garamond" panose="02020404030301010803" pitchFamily="18" charset="0"/>
              </a:rPr>
              <a:t>UTURE </a:t>
            </a:r>
            <a:r>
              <a:rPr lang="en-US" sz="6600" b="1" dirty="0" smtClean="0">
                <a:solidFill>
                  <a:schemeClr val="bg1"/>
                </a:solidFill>
                <a:latin typeface="Garamond" panose="02020404030301010803" pitchFamily="18" charset="0"/>
              </a:rPr>
              <a:t>W</a:t>
            </a:r>
            <a:r>
              <a:rPr lang="en-US" sz="5400" b="1" dirty="0" smtClean="0">
                <a:solidFill>
                  <a:schemeClr val="bg1"/>
                </a:solidFill>
                <a:latin typeface="Garamond" panose="02020404030301010803" pitchFamily="18" charset="0"/>
              </a:rPr>
              <a:t>ORK</a:t>
            </a:r>
            <a:endParaRPr lang="en-US" sz="5400" b="1" dirty="0">
              <a:solidFill>
                <a:schemeClr val="bg1"/>
              </a:solidFill>
              <a:latin typeface="Garamond" panose="02020404030301010803" pitchFamily="18" charset="0"/>
            </a:endParaRPr>
          </a:p>
        </p:txBody>
      </p:sp>
      <p:sp>
        <p:nvSpPr>
          <p:cNvPr id="63" name="TextBox 62"/>
          <p:cNvSpPr txBox="1"/>
          <p:nvPr/>
        </p:nvSpPr>
        <p:spPr>
          <a:xfrm>
            <a:off x="34606758" y="23002799"/>
            <a:ext cx="7562850" cy="1107996"/>
          </a:xfrm>
          <a:prstGeom prst="rect">
            <a:avLst/>
          </a:prstGeom>
          <a:noFill/>
        </p:spPr>
        <p:txBody>
          <a:bodyPr wrap="square" rtlCol="0">
            <a:spAutoFit/>
          </a:bodyPr>
          <a:lstStyle/>
          <a:p>
            <a:pPr algn="ctr"/>
            <a:r>
              <a:rPr lang="en-US" sz="6600" b="1" dirty="0" smtClean="0">
                <a:solidFill>
                  <a:schemeClr val="bg1"/>
                </a:solidFill>
                <a:latin typeface="Garamond" panose="02020404030301010803" pitchFamily="18" charset="0"/>
              </a:rPr>
              <a:t>I</a:t>
            </a:r>
            <a:r>
              <a:rPr lang="en-US" sz="5400" b="1" dirty="0" smtClean="0">
                <a:solidFill>
                  <a:schemeClr val="bg1"/>
                </a:solidFill>
                <a:latin typeface="Garamond" panose="02020404030301010803" pitchFamily="18" charset="0"/>
              </a:rPr>
              <a:t>MPORTANCE</a:t>
            </a:r>
            <a:endParaRPr lang="en-US" sz="5400" b="1" dirty="0">
              <a:solidFill>
                <a:schemeClr val="bg1"/>
              </a:solidFill>
              <a:latin typeface="Garamond" panose="02020404030301010803" pitchFamily="18" charset="0"/>
            </a:endParaRPr>
          </a:p>
        </p:txBody>
      </p:sp>
      <p:sp>
        <p:nvSpPr>
          <p:cNvPr id="64" name="Rectangle 63"/>
          <p:cNvSpPr/>
          <p:nvPr/>
        </p:nvSpPr>
        <p:spPr>
          <a:xfrm>
            <a:off x="11754680" y="2658623"/>
            <a:ext cx="20381839" cy="7514933"/>
          </a:xfrm>
          <a:prstGeom prst="rect">
            <a:avLst/>
          </a:prstGeom>
          <a:solidFill>
            <a:srgbClr val="A7DBD8"/>
          </a:solidFill>
          <a:ln>
            <a:solidFill>
              <a:srgbClr val="A7DB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12867288" y="3162391"/>
            <a:ext cx="7957005" cy="1260052"/>
          </a:xfrm>
          <a:prstGeom prst="rect">
            <a:avLst/>
          </a:prstGeom>
          <a:solidFill>
            <a:srgbClr val="79AFFF"/>
          </a:solidFill>
          <a:ln>
            <a:solidFill>
              <a:srgbClr val="A7DB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13048256" y="3232059"/>
            <a:ext cx="7562850" cy="1107996"/>
          </a:xfrm>
          <a:prstGeom prst="rect">
            <a:avLst/>
          </a:prstGeom>
          <a:noFill/>
        </p:spPr>
        <p:txBody>
          <a:bodyPr wrap="square" rtlCol="0">
            <a:spAutoFit/>
          </a:bodyPr>
          <a:lstStyle/>
          <a:p>
            <a:pPr algn="ctr"/>
            <a:r>
              <a:rPr lang="en-US" sz="6600" b="1" dirty="0" smtClean="0">
                <a:solidFill>
                  <a:schemeClr val="bg1"/>
                </a:solidFill>
                <a:latin typeface="Garamond" panose="02020404030301010803" pitchFamily="18" charset="0"/>
              </a:rPr>
              <a:t>M</a:t>
            </a:r>
            <a:r>
              <a:rPr lang="en-US" sz="5400" b="1" dirty="0" smtClean="0">
                <a:solidFill>
                  <a:schemeClr val="bg1"/>
                </a:solidFill>
                <a:latin typeface="Garamond" panose="02020404030301010803" pitchFamily="18" charset="0"/>
              </a:rPr>
              <a:t>ETHODS</a:t>
            </a:r>
            <a:endParaRPr lang="en-US" sz="5400" b="1" dirty="0">
              <a:solidFill>
                <a:schemeClr val="bg1"/>
              </a:solidFill>
              <a:latin typeface="Garamond" panose="02020404030301010803" pitchFamily="18" charset="0"/>
            </a:endParaRPr>
          </a:p>
        </p:txBody>
      </p:sp>
      <p:cxnSp>
        <p:nvCxnSpPr>
          <p:cNvPr id="70" name="Straight Connector 69"/>
          <p:cNvCxnSpPr/>
          <p:nvPr/>
        </p:nvCxnSpPr>
        <p:spPr>
          <a:xfrm>
            <a:off x="12550610" y="2917371"/>
            <a:ext cx="858202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2572828" y="4617906"/>
            <a:ext cx="8582025"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385051" y="36429550"/>
            <a:ext cx="8269516" cy="6278642"/>
          </a:xfrm>
          <a:prstGeom prst="rect">
            <a:avLst/>
          </a:prstGeom>
          <a:noFill/>
        </p:spPr>
        <p:txBody>
          <a:bodyPr wrap="square" rtlCol="0">
            <a:spAutoFit/>
          </a:bodyPr>
          <a:lstStyle/>
          <a:p>
            <a:r>
              <a:rPr lang="en-US" sz="2400" dirty="0">
                <a:latin typeface="Garamond" panose="02020404030301010803" pitchFamily="18" charset="0"/>
              </a:rPr>
              <a:t>The following materials were used to gather sequences, align said sequences, and create and manipulate phylogenetic trees</a:t>
            </a:r>
            <a:r>
              <a:rPr lang="en-US" sz="2400" dirty="0" smtClean="0">
                <a:latin typeface="Garamond" panose="02020404030301010803" pitchFamily="18" charset="0"/>
              </a:rPr>
              <a:t>:</a:t>
            </a:r>
          </a:p>
          <a:p>
            <a:pPr lvl="1"/>
            <a:endParaRPr lang="en-US" dirty="0">
              <a:latin typeface="Garamond" panose="02020404030301010803" pitchFamily="18" charset="0"/>
            </a:endParaRPr>
          </a:p>
          <a:p>
            <a:pPr marL="914324" lvl="1" indent="-457200">
              <a:buFont typeface="+mj-lt"/>
              <a:buAutoNum type="alphaLcParenR"/>
            </a:pPr>
            <a:r>
              <a:rPr lang="en-US" sz="2400" dirty="0" smtClean="0">
                <a:latin typeface="Garamond" panose="02020404030301010803" pitchFamily="18" charset="0"/>
              </a:rPr>
              <a:t>Computer </a:t>
            </a:r>
            <a:r>
              <a:rPr lang="en-US" sz="2400" dirty="0">
                <a:latin typeface="Garamond" panose="02020404030301010803" pitchFamily="18" charset="0"/>
              </a:rPr>
              <a:t>with proper software downloaded and </a:t>
            </a:r>
            <a:r>
              <a:rPr lang="en-US" sz="2400" dirty="0" smtClean="0">
                <a:latin typeface="Garamond" panose="02020404030301010803" pitchFamily="18" charset="0"/>
              </a:rPr>
              <a:t>internet</a:t>
            </a:r>
            <a:endParaRPr lang="en-US" sz="2400" dirty="0" smtClean="0">
              <a:latin typeface="Garamond" panose="02020404030301010803" pitchFamily="18" charset="0"/>
            </a:endParaRPr>
          </a:p>
          <a:p>
            <a:pPr marL="914324" lvl="1" indent="-457200">
              <a:buFont typeface="+mj-lt"/>
              <a:buAutoNum type="alphaLcParenR"/>
            </a:pPr>
            <a:r>
              <a:rPr lang="en-US" sz="2400" dirty="0" smtClean="0">
                <a:latin typeface="Garamond" panose="02020404030301010803" pitchFamily="18" charset="0"/>
              </a:rPr>
              <a:t>A </a:t>
            </a:r>
            <a:r>
              <a:rPr lang="en-US" sz="2400" dirty="0">
                <a:latin typeface="Garamond" panose="02020404030301010803" pitchFamily="18" charset="0"/>
              </a:rPr>
              <a:t>Nucleotide Database: </a:t>
            </a:r>
            <a:r>
              <a:rPr lang="en-US" sz="2400" dirty="0" smtClean="0">
                <a:latin typeface="Garamond" panose="02020404030301010803" pitchFamily="18" charset="0"/>
              </a:rPr>
              <a:t>ncbi.nlm.nih.gov </a:t>
            </a:r>
            <a:r>
              <a:rPr lang="en-US" sz="2400" dirty="0">
                <a:latin typeface="Garamond" panose="02020404030301010803" pitchFamily="18" charset="0"/>
              </a:rPr>
              <a:t>OR hiv.lanl.gov</a:t>
            </a:r>
          </a:p>
          <a:p>
            <a:pPr marL="914324" lvl="1" indent="-457200">
              <a:buFont typeface="+mj-lt"/>
              <a:buAutoNum type="alphaLcParenR"/>
            </a:pPr>
            <a:r>
              <a:rPr lang="en-US" sz="2400" dirty="0">
                <a:latin typeface="Garamond" panose="02020404030301010803" pitchFamily="18" charset="0"/>
              </a:rPr>
              <a:t>Version Control</a:t>
            </a:r>
          </a:p>
          <a:p>
            <a:pPr marL="1371448" lvl="2" indent="-457200">
              <a:buFont typeface="+mj-lt"/>
              <a:buAutoNum type="alphaLcParenR"/>
            </a:pPr>
            <a:r>
              <a:rPr lang="en-US" sz="2400" dirty="0">
                <a:latin typeface="Garamond" panose="02020404030301010803" pitchFamily="18" charset="0"/>
              </a:rPr>
              <a:t>Required in order to recover old files</a:t>
            </a:r>
          </a:p>
          <a:p>
            <a:pPr marL="1371448" lvl="2" indent="-457200">
              <a:buFont typeface="+mj-lt"/>
              <a:buAutoNum type="alphaLcParenR"/>
            </a:pPr>
            <a:r>
              <a:rPr lang="en-US" sz="2400" dirty="0">
                <a:latin typeface="Garamond" panose="02020404030301010803" pitchFamily="18" charset="0"/>
              </a:rPr>
              <a:t>Used </a:t>
            </a:r>
            <a:r>
              <a:rPr lang="en-US" sz="2400" i="1" dirty="0">
                <a:latin typeface="Garamond" panose="02020404030301010803" pitchFamily="18" charset="0"/>
              </a:rPr>
              <a:t>GitHub</a:t>
            </a:r>
            <a:endParaRPr lang="en-US" sz="2400" dirty="0">
              <a:latin typeface="Garamond" panose="02020404030301010803" pitchFamily="18" charset="0"/>
            </a:endParaRPr>
          </a:p>
          <a:p>
            <a:pPr marL="914324" lvl="1" indent="-457200">
              <a:buFont typeface="+mj-lt"/>
              <a:buAutoNum type="alphaLcParenR"/>
            </a:pPr>
            <a:r>
              <a:rPr lang="en-US" sz="2400" dirty="0">
                <a:latin typeface="Garamond" panose="02020404030301010803" pitchFamily="18" charset="0"/>
              </a:rPr>
              <a:t>Software</a:t>
            </a:r>
          </a:p>
          <a:p>
            <a:pPr marL="1371448" lvl="2" indent="-457200">
              <a:buFont typeface="+mj-lt"/>
              <a:buAutoNum type="alphaLcParenR"/>
            </a:pPr>
            <a:r>
              <a:rPr lang="en-US" sz="2400" dirty="0">
                <a:latin typeface="Garamond" panose="02020404030301010803" pitchFamily="18" charset="0"/>
              </a:rPr>
              <a:t>Sequence Manipulation</a:t>
            </a:r>
          </a:p>
          <a:p>
            <a:pPr marL="1885722" lvl="3" indent="-514350">
              <a:buFont typeface="+mj-lt"/>
              <a:buAutoNum type="romanLcPeriod"/>
            </a:pPr>
            <a:r>
              <a:rPr lang="en-US" sz="2400" i="1" dirty="0">
                <a:latin typeface="Garamond" panose="02020404030301010803" pitchFamily="18" charset="0"/>
              </a:rPr>
              <a:t>Komodo Edit, SeaView, Mafft, Mesquite, Linsi</a:t>
            </a:r>
            <a:endParaRPr lang="en-US" sz="2400" dirty="0">
              <a:latin typeface="Garamond" panose="02020404030301010803" pitchFamily="18" charset="0"/>
            </a:endParaRPr>
          </a:p>
          <a:p>
            <a:pPr marL="1371448" lvl="2" indent="-457200">
              <a:buFont typeface="+mj-lt"/>
              <a:buAutoNum type="alphaLcParenR"/>
            </a:pPr>
            <a:r>
              <a:rPr lang="en-US" sz="2400" dirty="0">
                <a:latin typeface="Garamond" panose="02020404030301010803" pitchFamily="18" charset="0"/>
              </a:rPr>
              <a:t>Phylogenetic Analysis Using Parsimony</a:t>
            </a:r>
          </a:p>
          <a:p>
            <a:pPr marL="1885722" lvl="3" indent="-514350">
              <a:buFont typeface="+mj-lt"/>
              <a:buAutoNum type="romanLcPeriod"/>
            </a:pPr>
            <a:r>
              <a:rPr lang="en-US" sz="2400" i="1" dirty="0">
                <a:latin typeface="Garamond" panose="02020404030301010803" pitchFamily="18" charset="0"/>
              </a:rPr>
              <a:t>PAUP*</a:t>
            </a:r>
            <a:endParaRPr lang="en-US" sz="2400" dirty="0">
              <a:latin typeface="Garamond" panose="02020404030301010803" pitchFamily="18" charset="0"/>
            </a:endParaRPr>
          </a:p>
          <a:p>
            <a:pPr marL="1371448" lvl="2" indent="-457200">
              <a:buFont typeface="+mj-lt"/>
              <a:buAutoNum type="alphaLcParenR"/>
            </a:pPr>
            <a:r>
              <a:rPr lang="en-US" sz="2400" dirty="0">
                <a:latin typeface="Garamond" panose="02020404030301010803" pitchFamily="18" charset="0"/>
              </a:rPr>
              <a:t>Bayesian Analysis / BEAST Suite</a:t>
            </a:r>
          </a:p>
          <a:p>
            <a:pPr marL="1885722" lvl="3" indent="-514350">
              <a:buFont typeface="+mj-lt"/>
              <a:buAutoNum type="romanLcPeriod"/>
            </a:pPr>
            <a:r>
              <a:rPr lang="en-US" sz="2400" i="1" dirty="0">
                <a:latin typeface="Garamond" panose="02020404030301010803" pitchFamily="18" charset="0"/>
              </a:rPr>
              <a:t>BEAST, BEAUTi, Tree Annotator, Tracer</a:t>
            </a:r>
            <a:endParaRPr lang="en-US" sz="2400" dirty="0">
              <a:latin typeface="Garamond" panose="02020404030301010803" pitchFamily="18" charset="0"/>
            </a:endParaRPr>
          </a:p>
          <a:p>
            <a:pPr marL="1371448" lvl="2" indent="-457200">
              <a:buFont typeface="+mj-lt"/>
              <a:buAutoNum type="alphaLcParenR"/>
            </a:pPr>
            <a:r>
              <a:rPr lang="en-US" sz="2400" dirty="0">
                <a:latin typeface="Garamond" panose="02020404030301010803" pitchFamily="18" charset="0"/>
              </a:rPr>
              <a:t>Tree Viewing</a:t>
            </a:r>
          </a:p>
          <a:p>
            <a:pPr marL="1885722" lvl="3" indent="-514350">
              <a:buFont typeface="+mj-lt"/>
              <a:buAutoNum type="romanLcPeriod"/>
            </a:pPr>
            <a:r>
              <a:rPr lang="en-US" sz="2400" i="1" dirty="0" smtClean="0">
                <a:latin typeface="Garamond" panose="02020404030301010803" pitchFamily="18" charset="0"/>
              </a:rPr>
              <a:t>FigTree</a:t>
            </a:r>
            <a:endParaRPr lang="en-US" sz="2400" dirty="0">
              <a:latin typeface="Garamond" panose="02020404030301010803" pitchFamily="18" charset="0"/>
            </a:endParaRPr>
          </a:p>
        </p:txBody>
      </p:sp>
      <p:sp>
        <p:nvSpPr>
          <p:cNvPr id="17" name="Rectangle 16"/>
          <p:cNvSpPr/>
          <p:nvPr/>
        </p:nvSpPr>
        <p:spPr>
          <a:xfrm>
            <a:off x="11771415" y="10999045"/>
            <a:ext cx="20365104" cy="24128077"/>
          </a:xfrm>
          <a:prstGeom prst="rect">
            <a:avLst/>
          </a:prstGeom>
          <a:solidFill>
            <a:srgbClr val="E0E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335881" y="4830408"/>
            <a:ext cx="9011484" cy="5419176"/>
          </a:xfrm>
          <a:prstGeom prst="rect">
            <a:avLst/>
          </a:prstGeom>
          <a:noFill/>
        </p:spPr>
        <p:txBody>
          <a:bodyPr wrap="square" rtlCol="0">
            <a:spAutoFit/>
          </a:bodyPr>
          <a:lstStyle/>
          <a:p>
            <a:pPr algn="just">
              <a:lnSpc>
                <a:spcPct val="107000"/>
              </a:lnSpc>
              <a:spcAft>
                <a:spcPts val="800"/>
              </a:spcAft>
              <a:tabLst>
                <a:tab pos="457200" algn="l"/>
              </a:tabLst>
            </a:pPr>
            <a:r>
              <a:rPr lang="en-US" sz="2400" b="1" dirty="0" smtClean="0">
                <a:latin typeface="Garamond" panose="02020404030301010803" pitchFamily="18" charset="0"/>
                <a:ea typeface="Calibri" panose="020F0502020204030204" pitchFamily="34" charset="0"/>
                <a:cs typeface="Times New Roman" panose="02020603050405020304" pitchFamily="18" charset="0"/>
              </a:rPr>
              <a:t>1</a:t>
            </a:r>
            <a:r>
              <a:rPr lang="en-US" sz="2400" b="1" dirty="0">
                <a:latin typeface="Garamond" panose="02020404030301010803" pitchFamily="18" charset="0"/>
                <a:ea typeface="Calibri" panose="020F0502020204030204" pitchFamily="34" charset="0"/>
                <a:cs typeface="Times New Roman" panose="02020603050405020304" pitchFamily="18" charset="0"/>
              </a:rPr>
              <a:t>) Gathering and Alignment of Sequences. </a:t>
            </a:r>
            <a:r>
              <a:rPr lang="en-US" sz="2400" dirty="0">
                <a:latin typeface="Garamond" panose="02020404030301010803" pitchFamily="18" charset="0"/>
                <a:ea typeface="Calibri" panose="020F0502020204030204" pitchFamily="34" charset="0"/>
                <a:cs typeface="Times New Roman" panose="02020603050405020304" pitchFamily="18" charset="0"/>
              </a:rPr>
              <a:t>Using online databases (primarily </a:t>
            </a:r>
            <a:r>
              <a:rPr lang="en-US" dirty="0">
                <a:latin typeface="Courier New" panose="02070309020205020404" pitchFamily="49" charset="0"/>
                <a:ea typeface="Calibri" panose="020F0502020204030204" pitchFamily="34" charset="0"/>
                <a:cs typeface="Courier New" panose="02070309020205020404" pitchFamily="49" charset="0"/>
              </a:rPr>
              <a:t>hiv.lanl.gov</a:t>
            </a:r>
            <a:r>
              <a:rPr lang="en-US" sz="2400" dirty="0">
                <a:latin typeface="Garamond" panose="02020404030301010803" pitchFamily="18" charset="0"/>
                <a:ea typeface="Calibri" panose="020F0502020204030204" pitchFamily="34" charset="0"/>
                <a:cs typeface="Times New Roman" panose="02020603050405020304" pitchFamily="18" charset="0"/>
              </a:rPr>
              <a:t>), about 80 different sequences were </a:t>
            </a:r>
            <a:r>
              <a:rPr lang="en-US" sz="2400" dirty="0" smtClean="0">
                <a:latin typeface="Garamond" panose="02020404030301010803" pitchFamily="18" charset="0"/>
                <a:ea typeface="Calibri" panose="020F0502020204030204" pitchFamily="34" charset="0"/>
                <a:cs typeface="Times New Roman" panose="02020603050405020304" pitchFamily="18" charset="0"/>
              </a:rPr>
              <a:t>gathered amongst thousands, </a:t>
            </a:r>
            <a:r>
              <a:rPr lang="en-US" sz="2400" dirty="0">
                <a:latin typeface="Garamond" panose="02020404030301010803" pitchFamily="18" charset="0"/>
                <a:ea typeface="Calibri" panose="020F0502020204030204" pitchFamily="34" charset="0"/>
                <a:cs typeface="Times New Roman" panose="02020603050405020304" pitchFamily="18" charset="0"/>
              </a:rPr>
              <a:t>with the final trees consisting of 55 sequences. These sequences would then be opened in SeaView, a GUI for viewing sequences, and then aligned using MAFFT and its Fast Fourier Transformations.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457200" algn="l"/>
              </a:tabLst>
            </a:pPr>
            <a:r>
              <a:rPr lang="en-US" sz="2400" b="1" dirty="0">
                <a:latin typeface="Garamond" panose="02020404030301010803" pitchFamily="18" charset="0"/>
                <a:ea typeface="Calibri" panose="020F0502020204030204" pitchFamily="34" charset="0"/>
                <a:cs typeface="Times New Roman" panose="02020603050405020304" pitchFamily="18" charset="0"/>
              </a:rPr>
              <a:t>2) Creation of Trees.</a:t>
            </a:r>
            <a:r>
              <a:rPr lang="en-US" sz="2400" dirty="0">
                <a:latin typeface="Garamond" panose="02020404030301010803" pitchFamily="18" charset="0"/>
                <a:ea typeface="Calibri" panose="020F0502020204030204" pitchFamily="34" charset="0"/>
                <a:cs typeface="Times New Roman" panose="02020603050405020304" pitchFamily="18" charset="0"/>
              </a:rPr>
              <a:t> The two main programs used were PAUP* and BEAST for this step:</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800"/>
              </a:spcAft>
              <a:tabLst>
                <a:tab pos="457200" algn="l"/>
              </a:tabLst>
            </a:pPr>
            <a:r>
              <a:rPr lang="en-US" sz="2400" b="1" dirty="0" smtClean="0">
                <a:latin typeface="Garamond" panose="02020404030301010803" pitchFamily="18" charset="0"/>
                <a:ea typeface="Calibri" panose="020F0502020204030204" pitchFamily="34" charset="0"/>
                <a:cs typeface="Times New Roman" panose="02020603050405020304" pitchFamily="18" charset="0"/>
              </a:rPr>
              <a:t>a) PAUP</a:t>
            </a:r>
            <a:r>
              <a:rPr lang="en-US" sz="2400" b="1" dirty="0">
                <a:latin typeface="Garamond" panose="02020404030301010803" pitchFamily="18" charset="0"/>
                <a:ea typeface="Calibri" panose="020F0502020204030204" pitchFamily="34" charset="0"/>
                <a:cs typeface="Times New Roman" panose="02020603050405020304" pitchFamily="18" charset="0"/>
              </a:rPr>
              <a:t>* (Phylogenetic Analysis Using Parsimony)</a:t>
            </a:r>
            <a:r>
              <a:rPr lang="en-US" sz="2400" dirty="0">
                <a:latin typeface="Garamond" panose="02020404030301010803" pitchFamily="18" charset="0"/>
                <a:ea typeface="Calibri" panose="020F0502020204030204" pitchFamily="34" charset="0"/>
                <a:cs typeface="Times New Roman" panose="02020603050405020304" pitchFamily="18" charset="0"/>
              </a:rPr>
              <a:t>. The first program used, PAUP took the aligned sequences and performed </a:t>
            </a:r>
            <a:r>
              <a:rPr lang="en-US" sz="2400" b="1" dirty="0">
                <a:latin typeface="Garamond" panose="02020404030301010803" pitchFamily="18" charset="0"/>
                <a:ea typeface="Calibri" panose="020F0502020204030204" pitchFamily="34" charset="0"/>
                <a:cs typeface="Times New Roman" panose="02020603050405020304" pitchFamily="18" charset="0"/>
              </a:rPr>
              <a:t>parsimony</a:t>
            </a:r>
            <a:r>
              <a:rPr lang="en-US" sz="2400" dirty="0">
                <a:latin typeface="Garamond" panose="02020404030301010803" pitchFamily="18" charset="0"/>
                <a:ea typeface="Calibri" panose="020F0502020204030204" pitchFamily="34" charset="0"/>
                <a:cs typeface="Times New Roman" panose="02020603050405020304" pitchFamily="18" charset="0"/>
              </a:rPr>
              <a:t>-constraint heuristic search and </a:t>
            </a:r>
            <a:r>
              <a:rPr lang="en-US" sz="2400" b="1" dirty="0">
                <a:latin typeface="Garamond" panose="02020404030301010803" pitchFamily="18" charset="0"/>
                <a:ea typeface="Calibri" panose="020F0502020204030204" pitchFamily="34" charset="0"/>
                <a:cs typeface="Times New Roman" panose="02020603050405020304" pitchFamily="18" charset="0"/>
              </a:rPr>
              <a:t>bootstrap</a:t>
            </a:r>
            <a:r>
              <a:rPr lang="en-US" sz="2400" dirty="0">
                <a:latin typeface="Garamond" panose="02020404030301010803" pitchFamily="18" charset="0"/>
                <a:ea typeface="Calibri" panose="020F0502020204030204" pitchFamily="34" charset="0"/>
                <a:cs typeface="Times New Roman" panose="02020603050405020304" pitchFamily="18" charset="0"/>
              </a:rPr>
              <a:t> analysis of over 100 different trees.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9" name="TextBox 8"/>
          <p:cNvSpPr txBox="1"/>
          <p:nvPr/>
        </p:nvSpPr>
        <p:spPr>
          <a:xfrm>
            <a:off x="22499886" y="3259273"/>
            <a:ext cx="9292364" cy="6808723"/>
          </a:xfrm>
          <a:prstGeom prst="rect">
            <a:avLst/>
          </a:prstGeom>
          <a:noFill/>
        </p:spPr>
        <p:txBody>
          <a:bodyPr wrap="square" rtlCol="0">
            <a:spAutoFit/>
          </a:bodyPr>
          <a:lstStyle/>
          <a:p>
            <a:pPr marL="457200" marR="0" algn="just">
              <a:lnSpc>
                <a:spcPct val="107000"/>
              </a:lnSpc>
              <a:spcBef>
                <a:spcPts val="0"/>
              </a:spcBef>
              <a:spcAft>
                <a:spcPts val="800"/>
              </a:spcAft>
              <a:tabLst>
                <a:tab pos="457200" algn="l"/>
              </a:tabLst>
            </a:pPr>
            <a:r>
              <a:rPr lang="en-US" sz="2400" b="1" dirty="0" smtClean="0">
                <a:latin typeface="Garamond" panose="02020404030301010803" pitchFamily="18" charset="0"/>
                <a:ea typeface="Calibri" panose="020F0502020204030204" pitchFamily="34" charset="0"/>
                <a:cs typeface="Times New Roman" panose="02020603050405020304" pitchFamily="18" charset="0"/>
              </a:rPr>
              <a:t>b)</a:t>
            </a:r>
            <a:r>
              <a:rPr lang="en-US" sz="2400" b="1" dirty="0">
                <a:latin typeface="Garamond" panose="02020404030301010803" pitchFamily="18" charset="0"/>
                <a:ea typeface="Calibri" panose="020F0502020204030204" pitchFamily="34" charset="0"/>
                <a:cs typeface="Times New Roman" panose="02020603050405020304" pitchFamily="18" charset="0"/>
              </a:rPr>
              <a:t> </a:t>
            </a:r>
            <a:r>
              <a:rPr lang="en-US" sz="2400" b="1" dirty="0" smtClean="0">
                <a:latin typeface="Garamond" panose="02020404030301010803" pitchFamily="18" charset="0"/>
                <a:ea typeface="Calibri" panose="020F0502020204030204" pitchFamily="34" charset="0"/>
                <a:cs typeface="Times New Roman" panose="02020603050405020304" pitchFamily="18" charset="0"/>
              </a:rPr>
              <a:t>BEAST </a:t>
            </a:r>
            <a:r>
              <a:rPr lang="en-US" sz="2400" b="1" dirty="0">
                <a:latin typeface="Garamond" panose="02020404030301010803" pitchFamily="18" charset="0"/>
                <a:ea typeface="Calibri" panose="020F0502020204030204" pitchFamily="34" charset="0"/>
                <a:cs typeface="Times New Roman" panose="02020603050405020304" pitchFamily="18" charset="0"/>
              </a:rPr>
              <a:t>(Bayesian Evolutionary Analysis Sampling Trees). </a:t>
            </a:r>
            <a:r>
              <a:rPr lang="en-US" sz="2400" dirty="0">
                <a:latin typeface="Garamond" panose="02020404030301010803" pitchFamily="18" charset="0"/>
                <a:ea typeface="Calibri" panose="020F0502020204030204" pitchFamily="34" charset="0"/>
                <a:cs typeface="Times New Roman" panose="02020603050405020304" pitchFamily="18" charset="0"/>
              </a:rPr>
              <a:t>The second program used; an XML file was created using BEAUTi where the </a:t>
            </a:r>
            <a:r>
              <a:rPr lang="en-US" sz="2400" b="1" dirty="0">
                <a:latin typeface="Garamond" panose="02020404030301010803" pitchFamily="18" charset="0"/>
                <a:ea typeface="Calibri" panose="020F0502020204030204" pitchFamily="34" charset="0"/>
                <a:cs typeface="Times New Roman" panose="02020603050405020304" pitchFamily="18" charset="0"/>
              </a:rPr>
              <a:t>MCMC</a:t>
            </a:r>
            <a:r>
              <a:rPr lang="en-US" sz="2400" dirty="0">
                <a:latin typeface="Garamond" panose="02020404030301010803" pitchFamily="18" charset="0"/>
                <a:ea typeface="Calibri" panose="020F0502020204030204" pitchFamily="34" charset="0"/>
                <a:cs typeface="Times New Roman" panose="02020603050405020304" pitchFamily="18" charset="0"/>
              </a:rPr>
              <a:t> chain was specified at </a:t>
            </a:r>
            <a:r>
              <a:rPr lang="en-US" sz="2400" dirty="0" smtClean="0">
                <a:latin typeface="Garamond" panose="02020404030301010803" pitchFamily="18" charset="0"/>
                <a:ea typeface="Calibri" panose="020F0502020204030204" pitchFamily="34" charset="0"/>
                <a:cs typeface="Times New Roman" panose="02020603050405020304" pitchFamily="18" charset="0"/>
              </a:rPr>
              <a:t>120,000,000 </a:t>
            </a:r>
            <a:r>
              <a:rPr lang="en-US" sz="2400" dirty="0">
                <a:latin typeface="Garamond" panose="02020404030301010803" pitchFamily="18" charset="0"/>
                <a:ea typeface="Calibri" panose="020F0502020204030204" pitchFamily="34" charset="0"/>
                <a:cs typeface="Times New Roman" panose="02020603050405020304" pitchFamily="18" charset="0"/>
              </a:rPr>
              <a:t>and a strict </a:t>
            </a:r>
            <a:r>
              <a:rPr lang="en-US" sz="2400" b="1" dirty="0">
                <a:latin typeface="Garamond" panose="02020404030301010803" pitchFamily="18" charset="0"/>
                <a:ea typeface="Calibri" panose="020F0502020204030204" pitchFamily="34" charset="0"/>
                <a:cs typeface="Times New Roman" panose="02020603050405020304" pitchFamily="18" charset="0"/>
              </a:rPr>
              <a:t>molecular clock </a:t>
            </a:r>
            <a:r>
              <a:rPr lang="en-US" sz="2400" dirty="0">
                <a:latin typeface="Garamond" panose="02020404030301010803" pitchFamily="18" charset="0"/>
                <a:ea typeface="Calibri" panose="020F0502020204030204" pitchFamily="34" charset="0"/>
                <a:cs typeface="Times New Roman" panose="02020603050405020304" pitchFamily="18" charset="0"/>
              </a:rPr>
              <a:t>was used. Each of the 20,000 trees produced by the BEAST run was weighted based on its posterior probability, and the best tree was annotated using another program called TreeAnnotator. The annotated tree was then viewed in FigTree, and statistical results from the MCMC analysis was viewed in Tracer</a:t>
            </a:r>
            <a:r>
              <a:rPr lang="en-US" sz="2400" dirty="0" smtClean="0">
                <a:latin typeface="Garamond" panose="02020404030301010803" pitchFamily="18" charset="0"/>
                <a:ea typeface="Calibri" panose="020F0502020204030204" pitchFamily="34" charset="0"/>
                <a:cs typeface="Times New Roman" panose="02020603050405020304" pitchFamily="18" charset="0"/>
              </a:rPr>
              <a:t>.</a:t>
            </a:r>
          </a:p>
          <a:p>
            <a:pPr marL="457200" marR="0" algn="just">
              <a:lnSpc>
                <a:spcPct val="107000"/>
              </a:lnSpc>
              <a:spcBef>
                <a:spcPts val="0"/>
              </a:spcBef>
              <a:spcAft>
                <a:spcPts val="800"/>
              </a:spcAft>
              <a:tabLst>
                <a:tab pos="457200" algn="l"/>
              </a:tabLst>
            </a:pPr>
            <a:endParaRPr lang="en-US" sz="1000" dirty="0">
              <a:latin typeface="Calibri" panose="020F0502020204030204" pitchFamily="34" charset="0"/>
              <a:ea typeface="Calibri" panose="020F0502020204030204" pitchFamily="34" charset="0"/>
              <a:cs typeface="Times New Roman" panose="02020603050405020304" pitchFamily="18" charset="0"/>
            </a:endParaRPr>
          </a:p>
          <a:p>
            <a:r>
              <a:rPr lang="en-US" sz="2400" b="1" dirty="0" smtClean="0">
                <a:latin typeface="Garamond" panose="02020404030301010803" pitchFamily="18" charset="0"/>
                <a:ea typeface="Calibri" panose="020F0502020204030204" pitchFamily="34" charset="0"/>
                <a:cs typeface="Times New Roman" panose="02020603050405020304" pitchFamily="18" charset="0"/>
              </a:rPr>
              <a:t>3</a:t>
            </a:r>
            <a:r>
              <a:rPr lang="en-US" sz="2400" b="1" dirty="0">
                <a:latin typeface="Garamond" panose="02020404030301010803" pitchFamily="18" charset="0"/>
                <a:ea typeface="Calibri" panose="020F0502020204030204" pitchFamily="34" charset="0"/>
                <a:cs typeface="Times New Roman" panose="02020603050405020304" pitchFamily="18" charset="0"/>
              </a:rPr>
              <a:t>) Revision of Gene Pool and Outgroups. </a:t>
            </a:r>
            <a:r>
              <a:rPr lang="en-US" sz="2400" dirty="0">
                <a:latin typeface="Garamond" panose="02020404030301010803" pitchFamily="18" charset="0"/>
                <a:ea typeface="Calibri" panose="020F0502020204030204" pitchFamily="34" charset="0"/>
                <a:cs typeface="Times New Roman" panose="02020603050405020304" pitchFamily="18" charset="0"/>
              </a:rPr>
              <a:t>To produce high-quality trees, many deletions and additions were made to the sequences used; each combination was then tested to see how it performed in PAUP. Almost </a:t>
            </a:r>
            <a:r>
              <a:rPr lang="en-US" sz="2400" u="sng" dirty="0">
                <a:latin typeface="Garamond" panose="02020404030301010803" pitchFamily="18" charset="0"/>
                <a:ea typeface="Calibri" panose="020F0502020204030204" pitchFamily="34" charset="0"/>
                <a:cs typeface="Times New Roman" panose="02020603050405020304" pitchFamily="18" charset="0"/>
              </a:rPr>
              <a:t>40</a:t>
            </a:r>
            <a:r>
              <a:rPr lang="en-US" sz="2400" dirty="0">
                <a:latin typeface="Garamond" panose="02020404030301010803" pitchFamily="18" charset="0"/>
                <a:ea typeface="Calibri" panose="020F0502020204030204" pitchFamily="34" charset="0"/>
                <a:cs typeface="Times New Roman" panose="02020603050405020304" pitchFamily="18" charset="0"/>
              </a:rPr>
              <a:t> different changes were tested before creating the final tree. PAUP* also requires the user to set an </a:t>
            </a:r>
            <a:r>
              <a:rPr lang="en-US" sz="2400" b="1" dirty="0">
                <a:latin typeface="Garamond" panose="02020404030301010803" pitchFamily="18" charset="0"/>
                <a:ea typeface="Calibri" panose="020F0502020204030204" pitchFamily="34" charset="0"/>
                <a:cs typeface="Times New Roman" panose="02020603050405020304" pitchFamily="18" charset="0"/>
              </a:rPr>
              <a:t>outgroup</a:t>
            </a:r>
            <a:r>
              <a:rPr lang="en-US" sz="2400" dirty="0">
                <a:latin typeface="Garamond" panose="02020404030301010803" pitchFamily="18" charset="0"/>
                <a:ea typeface="Calibri" panose="020F0502020204030204" pitchFamily="34" charset="0"/>
                <a:cs typeface="Times New Roman" panose="02020603050405020304" pitchFamily="18" charset="0"/>
              </a:rPr>
              <a:t>, a species known to have diverged before the species in study. As a result of this, about </a:t>
            </a:r>
            <a:r>
              <a:rPr lang="en-US" sz="2400" u="sng" dirty="0">
                <a:latin typeface="Garamond" panose="02020404030301010803" pitchFamily="18" charset="0"/>
                <a:ea typeface="Calibri" panose="020F0502020204030204" pitchFamily="34" charset="0"/>
                <a:cs typeface="Times New Roman" panose="02020603050405020304" pitchFamily="18" charset="0"/>
              </a:rPr>
              <a:t>15</a:t>
            </a:r>
            <a:r>
              <a:rPr lang="en-US" sz="2400" dirty="0">
                <a:latin typeface="Garamond" panose="02020404030301010803" pitchFamily="18" charset="0"/>
                <a:ea typeface="Calibri" panose="020F0502020204030204" pitchFamily="34" charset="0"/>
                <a:cs typeface="Times New Roman" panose="02020603050405020304" pitchFamily="18" charset="0"/>
              </a:rPr>
              <a:t> different outgroups were attempted before finding one with both good scientific and phylogenetic backing.</a:t>
            </a:r>
            <a:endParaRPr lang="en-US" sz="2400" dirty="0"/>
          </a:p>
        </p:txBody>
      </p:sp>
      <p:pic>
        <p:nvPicPr>
          <p:cNvPr id="11" name="Picture 10"/>
          <p:cNvPicPr>
            <a:picLocks noChangeAspect="1"/>
          </p:cNvPicPr>
          <p:nvPr/>
        </p:nvPicPr>
        <p:blipFill rotWithShape="1">
          <a:blip r:embed="rId6"/>
          <a:srcRect b="3369"/>
          <a:stretch/>
        </p:blipFill>
        <p:spPr>
          <a:xfrm>
            <a:off x="12444435" y="13634344"/>
            <a:ext cx="19402388" cy="10127648"/>
          </a:xfrm>
          <a:prstGeom prst="rect">
            <a:avLst/>
          </a:prstGeom>
          <a:ln>
            <a:noFill/>
          </a:ln>
        </p:spPr>
      </p:pic>
      <p:pic>
        <p:nvPicPr>
          <p:cNvPr id="12" name="Picture 11"/>
          <p:cNvPicPr>
            <a:picLocks noChangeAspect="1"/>
          </p:cNvPicPr>
          <p:nvPr/>
        </p:nvPicPr>
        <p:blipFill>
          <a:blip r:embed="rId7"/>
          <a:stretch>
            <a:fillRect/>
          </a:stretch>
        </p:blipFill>
        <p:spPr>
          <a:xfrm>
            <a:off x="12363486" y="24271338"/>
            <a:ext cx="19337916" cy="10508395"/>
          </a:xfrm>
          <a:prstGeom prst="rect">
            <a:avLst/>
          </a:prstGeom>
          <a:ln>
            <a:noFill/>
          </a:ln>
        </p:spPr>
      </p:pic>
      <p:sp>
        <p:nvSpPr>
          <p:cNvPr id="72" name="Rectangle 71"/>
          <p:cNvSpPr/>
          <p:nvPr/>
        </p:nvSpPr>
        <p:spPr>
          <a:xfrm>
            <a:off x="11739907" y="35730447"/>
            <a:ext cx="20352292" cy="7452831"/>
          </a:xfrm>
          <a:prstGeom prst="rect">
            <a:avLst/>
          </a:prstGeom>
          <a:solidFill>
            <a:srgbClr val="FA6900"/>
          </a:solidFill>
          <a:ln>
            <a:solidFill>
              <a:srgbClr val="F38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p:cNvSpPr/>
          <p:nvPr/>
        </p:nvSpPr>
        <p:spPr>
          <a:xfrm>
            <a:off x="12867288" y="36436923"/>
            <a:ext cx="7957005" cy="1260052"/>
          </a:xfrm>
          <a:prstGeom prst="rect">
            <a:avLst/>
          </a:prstGeom>
          <a:solidFill>
            <a:srgbClr val="D05D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a:off x="12689019" y="37940247"/>
            <a:ext cx="8582025" cy="0"/>
          </a:xfrm>
          <a:prstGeom prst="line">
            <a:avLst/>
          </a:prstGeom>
          <a:ln w="19050">
            <a:solidFill>
              <a:srgbClr val="D05D16"/>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2572828" y="36225747"/>
            <a:ext cx="8582025" cy="0"/>
          </a:xfrm>
          <a:prstGeom prst="line">
            <a:avLst/>
          </a:prstGeom>
          <a:ln w="19050">
            <a:solidFill>
              <a:srgbClr val="D05D16"/>
            </a:solidFill>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13082416" y="36512951"/>
            <a:ext cx="7562850" cy="1107996"/>
          </a:xfrm>
          <a:prstGeom prst="rect">
            <a:avLst/>
          </a:prstGeom>
          <a:noFill/>
        </p:spPr>
        <p:txBody>
          <a:bodyPr wrap="square" rtlCol="0">
            <a:spAutoFit/>
          </a:bodyPr>
          <a:lstStyle/>
          <a:p>
            <a:pPr algn="ctr"/>
            <a:r>
              <a:rPr lang="en-US" sz="6600" b="1" dirty="0" smtClean="0">
                <a:solidFill>
                  <a:schemeClr val="bg1"/>
                </a:solidFill>
                <a:latin typeface="Garamond" panose="02020404030301010803" pitchFamily="18" charset="0"/>
              </a:rPr>
              <a:t>A</a:t>
            </a:r>
            <a:r>
              <a:rPr lang="en-US" sz="5400" b="1" dirty="0" smtClean="0">
                <a:solidFill>
                  <a:schemeClr val="bg1"/>
                </a:solidFill>
                <a:latin typeface="Garamond" panose="02020404030301010803" pitchFamily="18" charset="0"/>
              </a:rPr>
              <a:t>NALYSIS </a:t>
            </a:r>
            <a:r>
              <a:rPr lang="en-US" sz="6000" b="1" dirty="0" smtClean="0">
                <a:solidFill>
                  <a:schemeClr val="bg1"/>
                </a:solidFill>
                <a:latin typeface="Garamond" panose="02020404030301010803" pitchFamily="18" charset="0"/>
              </a:rPr>
              <a:t>O</a:t>
            </a:r>
            <a:r>
              <a:rPr lang="en-US" sz="5400" b="1" dirty="0" smtClean="0">
                <a:solidFill>
                  <a:schemeClr val="bg1"/>
                </a:solidFill>
                <a:latin typeface="Garamond" panose="02020404030301010803" pitchFamily="18" charset="0"/>
              </a:rPr>
              <a:t>F </a:t>
            </a:r>
            <a:r>
              <a:rPr lang="en-US" sz="6000" b="1" dirty="0" smtClean="0">
                <a:solidFill>
                  <a:schemeClr val="bg1"/>
                </a:solidFill>
                <a:latin typeface="Garamond" panose="02020404030301010803" pitchFamily="18" charset="0"/>
              </a:rPr>
              <a:t>D</a:t>
            </a:r>
            <a:r>
              <a:rPr lang="en-US" sz="5400" b="1" dirty="0" smtClean="0">
                <a:solidFill>
                  <a:schemeClr val="bg1"/>
                </a:solidFill>
                <a:latin typeface="Garamond" panose="02020404030301010803" pitchFamily="18" charset="0"/>
              </a:rPr>
              <a:t>ATA</a:t>
            </a:r>
            <a:endParaRPr lang="en-US" sz="5400" b="1" dirty="0">
              <a:solidFill>
                <a:schemeClr val="bg1"/>
              </a:solidFill>
              <a:latin typeface="Garamond" panose="02020404030301010803" pitchFamily="18" charset="0"/>
            </a:endParaRPr>
          </a:p>
        </p:txBody>
      </p:sp>
      <p:sp>
        <p:nvSpPr>
          <p:cNvPr id="14" name="Rectangle 13"/>
          <p:cNvSpPr/>
          <p:nvPr/>
        </p:nvSpPr>
        <p:spPr>
          <a:xfrm>
            <a:off x="12474290" y="38218099"/>
            <a:ext cx="9011484" cy="4541821"/>
          </a:xfrm>
          <a:prstGeom prst="rect">
            <a:avLst/>
          </a:prstGeom>
        </p:spPr>
        <p:txBody>
          <a:bodyPr wrap="square">
            <a:spAutoFit/>
          </a:bodyPr>
          <a:lstStyle/>
          <a:p>
            <a:pPr algn="just">
              <a:lnSpc>
                <a:spcPct val="107000"/>
              </a:lnSpc>
              <a:spcAft>
                <a:spcPts val="800"/>
              </a:spcAft>
            </a:pPr>
            <a:r>
              <a:rPr lang="en-US" sz="2400" b="1" dirty="0">
                <a:latin typeface="Garamond" panose="02020404030301010803" pitchFamily="18" charset="0"/>
                <a:ea typeface="Calibri" panose="020F0502020204030204" pitchFamily="34" charset="0"/>
                <a:cs typeface="Times New Roman" panose="02020603050405020304" pitchFamily="18" charset="0"/>
              </a:rPr>
              <a:t>Figure A (PAUP Tree). </a:t>
            </a:r>
            <a:r>
              <a:rPr lang="en-US" sz="2400" dirty="0">
                <a:latin typeface="Garamond" panose="02020404030301010803" pitchFamily="18" charset="0"/>
                <a:ea typeface="Calibri" panose="020F0502020204030204" pitchFamily="34" charset="0"/>
                <a:cs typeface="Times New Roman" panose="02020603050405020304" pitchFamily="18" charset="0"/>
              </a:rPr>
              <a:t>The tree produced by PAUP* was done first using a heuristic search of about 30,000 trees, and then a bootstrap analysis; the combination of the two led to this tree being outputted as it had the highest bootstrap scores. The numbers on the branches represent the bootstrap values extracted; a value of 90 or above demonstrates incredibly strong support, a quality which nearly all of the branches </a:t>
            </a:r>
            <a:r>
              <a:rPr lang="en-US" sz="2400" dirty="0" smtClean="0">
                <a:latin typeface="Garamond" panose="02020404030301010803" pitchFamily="18" charset="0"/>
                <a:ea typeface="Calibri" panose="020F0502020204030204" pitchFamily="34" charset="0"/>
                <a:cs typeface="Times New Roman" panose="02020603050405020304" pitchFamily="18" charset="0"/>
              </a:rPr>
              <a:t>satisfy.</a:t>
            </a:r>
            <a:endParaRPr lang="en-US" sz="24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smtClean="0">
                <a:latin typeface="Garamond" panose="02020404030301010803" pitchFamily="18" charset="0"/>
                <a:ea typeface="Calibri" panose="020F0502020204030204" pitchFamily="34" charset="0"/>
                <a:cs typeface="Times New Roman" panose="02020603050405020304" pitchFamily="18" charset="0"/>
              </a:rPr>
              <a:t>Each </a:t>
            </a:r>
            <a:r>
              <a:rPr lang="en-US" sz="2400" dirty="0">
                <a:latin typeface="Garamond" panose="02020404030301010803" pitchFamily="18" charset="0"/>
                <a:ea typeface="Calibri" panose="020F0502020204030204" pitchFamily="34" charset="0"/>
                <a:cs typeface="Times New Roman" panose="02020603050405020304" pitchFamily="18" charset="0"/>
              </a:rPr>
              <a:t>colored box represents a clade, a group of organisms that share a common ancestor. The big blue box represents the clade that contains all of the HIV-1 sequences, the pale box represents the clade that contains all of the HIV-2 </a:t>
            </a:r>
            <a:r>
              <a:rPr lang="en-US" sz="2400" dirty="0">
                <a:latin typeface="Garamond" panose="02020404030301010803" pitchFamily="18" charset="0"/>
                <a:ea typeface="Calibri" panose="020F0502020204030204" pitchFamily="34" charset="0"/>
                <a:cs typeface="Times New Roman" panose="02020603050405020304" pitchFamily="18" charset="0"/>
              </a:rPr>
              <a:t>sequence, sand </a:t>
            </a:r>
            <a:r>
              <a:rPr lang="en-US" sz="2400" dirty="0">
                <a:latin typeface="Garamond" panose="02020404030301010803" pitchFamily="18" charset="0"/>
                <a:ea typeface="Calibri" panose="020F0502020204030204" pitchFamily="34" charset="0"/>
                <a:cs typeface="Times New Roman" panose="02020603050405020304" pitchFamily="18" charset="0"/>
              </a:rPr>
              <a:t>other clades are colored for comparison and labeling purposes.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angle 15"/>
          <p:cNvSpPr/>
          <p:nvPr/>
        </p:nvSpPr>
        <p:spPr>
          <a:xfrm>
            <a:off x="22499886" y="36109961"/>
            <a:ext cx="9292364" cy="6606745"/>
          </a:xfrm>
          <a:prstGeom prst="rect">
            <a:avLst/>
          </a:prstGeom>
        </p:spPr>
        <p:txBody>
          <a:bodyPr wrap="square">
            <a:spAutoFit/>
          </a:bodyPr>
          <a:lstStyle/>
          <a:p>
            <a:pPr algn="just">
              <a:lnSpc>
                <a:spcPct val="107000"/>
              </a:lnSpc>
              <a:spcAft>
                <a:spcPts val="800"/>
              </a:spcAft>
            </a:pPr>
            <a:r>
              <a:rPr lang="en-US" sz="2400" b="1" dirty="0">
                <a:latin typeface="Garamond" panose="02020404030301010803" pitchFamily="18" charset="0"/>
                <a:ea typeface="Calibri" panose="020F0502020204030204" pitchFamily="34" charset="0"/>
                <a:cs typeface="Times New Roman" panose="02020603050405020304" pitchFamily="18" charset="0"/>
              </a:rPr>
              <a:t>Figure B (BEAST Tree). </a:t>
            </a:r>
            <a:r>
              <a:rPr lang="en-US" sz="2400" dirty="0">
                <a:latin typeface="Garamond" panose="02020404030301010803" pitchFamily="18" charset="0"/>
                <a:ea typeface="Calibri" panose="020F0502020204030204" pitchFamily="34" charset="0"/>
                <a:cs typeface="Times New Roman" panose="02020603050405020304" pitchFamily="18" charset="0"/>
              </a:rPr>
              <a:t>The tree produced by BEAST was produced using a strict molecular clock, an exponential clock rate, and the MCMC chain set at </a:t>
            </a:r>
            <a:r>
              <a:rPr lang="en-US" sz="2400" dirty="0" smtClean="0">
                <a:latin typeface="Garamond" panose="02020404030301010803" pitchFamily="18" charset="0"/>
                <a:ea typeface="Calibri" panose="020F0502020204030204" pitchFamily="34" charset="0"/>
                <a:cs typeface="Times New Roman" panose="02020603050405020304" pitchFamily="18" charset="0"/>
              </a:rPr>
              <a:t>120,000,000</a:t>
            </a:r>
            <a:r>
              <a:rPr lang="en-US" sz="2400" dirty="0">
                <a:latin typeface="Garamond" panose="02020404030301010803" pitchFamily="18" charset="0"/>
                <a:ea typeface="Calibri" panose="020F0502020204030204" pitchFamily="34" charset="0"/>
                <a:cs typeface="Times New Roman" panose="02020603050405020304" pitchFamily="18" charset="0"/>
              </a:rPr>
              <a:t>. The numbers on the branches represent posterior probabilities; as such, values closer to 1 mean better supported branches. This tree has incredibly high posterior probabilities, with all but one branch having probabilities of 0.999 or greater.</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latin typeface="Garamond" panose="02020404030301010803" pitchFamily="18" charset="0"/>
                <a:ea typeface="Calibri" panose="020F0502020204030204" pitchFamily="34" charset="0"/>
                <a:cs typeface="Times New Roman" panose="02020603050405020304" pitchFamily="18" charset="0"/>
              </a:rPr>
              <a:t>The same coloring scheme was used, and a very similar tree was produced with only one or two major differences.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b="1" dirty="0">
                <a:latin typeface="Garamond" panose="02020404030301010803" pitchFamily="18" charset="0"/>
                <a:ea typeface="Calibri" panose="020F0502020204030204" pitchFamily="34" charset="0"/>
                <a:cs typeface="Times New Roman" panose="02020603050405020304" pitchFamily="18" charset="0"/>
              </a:rPr>
              <a:t>Analysis.</a:t>
            </a:r>
            <a:r>
              <a:rPr lang="en-US" sz="2400" dirty="0">
                <a:latin typeface="Garamond" panose="02020404030301010803" pitchFamily="18" charset="0"/>
                <a:ea typeface="Calibri" panose="020F0502020204030204" pitchFamily="34" charset="0"/>
                <a:cs typeface="Times New Roman" panose="02020603050405020304" pitchFamily="18" charset="0"/>
              </a:rPr>
              <a:t> The first thing to notice is the raw similarity - it shows that this tree is likely the true phylogenetic tree, as it was replicated almost entirely using two entirely different algorithms. Their high probabilities also increase this likeliness of being the true tree. The main pattern to be noticed is the clear split between HIV-1 and HIV-2: the two take up completely different branches and as a result are quite different. Another pattern to be noted is that the two also identify almost entirely with SIVcpz (chimpanzee SIV) and SIVsmm (sooty mangabey SIV) respectively.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7" name="Text Box 4"/>
          <p:cNvSpPr txBox="1"/>
          <p:nvPr/>
        </p:nvSpPr>
        <p:spPr>
          <a:xfrm>
            <a:off x="12554779" y="24314790"/>
            <a:ext cx="7296037" cy="28859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0"/>
              </a:spcAft>
            </a:pPr>
            <a:r>
              <a:rPr lang="en-US" sz="4000" dirty="0" smtClean="0">
                <a:effectLst/>
                <a:latin typeface="Garamond" panose="02020404030301010803" pitchFamily="18" charset="0"/>
                <a:ea typeface="Calibri" panose="020F0502020204030204" pitchFamily="34" charset="0"/>
                <a:cs typeface="Times New Roman" panose="02020603050405020304" pitchFamily="18" charset="0"/>
              </a:rPr>
              <a:t> Figure B</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0000" b="1" dirty="0" smtClean="0">
                <a:effectLst/>
                <a:latin typeface="Garamond" panose="02020404030301010803" pitchFamily="18" charset="0"/>
                <a:ea typeface="Calibri" panose="020F0502020204030204" pitchFamily="34" charset="0"/>
                <a:cs typeface="Times New Roman" panose="02020603050405020304" pitchFamily="18" charset="0"/>
              </a:rPr>
              <a:t>BEAST Tree</a:t>
            </a:r>
            <a:endParaRPr lang="en-US" sz="10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8" name="Text Box 4"/>
          <p:cNvSpPr txBox="1"/>
          <p:nvPr/>
        </p:nvSpPr>
        <p:spPr>
          <a:xfrm>
            <a:off x="12454441" y="13658880"/>
            <a:ext cx="6833058" cy="189673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0"/>
              </a:spcAft>
            </a:pPr>
            <a:r>
              <a:rPr lang="en-US" sz="4000" dirty="0">
                <a:effectLst/>
                <a:latin typeface="Garamond" panose="02020404030301010803" pitchFamily="18" charset="0"/>
                <a:ea typeface="Calibri" panose="020F0502020204030204" pitchFamily="34" charset="0"/>
                <a:cs typeface="Times New Roman" panose="02020603050405020304" pitchFamily="18" charset="0"/>
              </a:rPr>
              <a:t> Figure </a:t>
            </a:r>
            <a:r>
              <a:rPr lang="en-US" sz="4000" dirty="0" smtClean="0">
                <a:effectLst/>
                <a:latin typeface="Garamond" panose="02020404030301010803" pitchFamily="18" charset="0"/>
                <a:ea typeface="Calibri" panose="020F0502020204030204" pitchFamily="34" charset="0"/>
                <a:cs typeface="Times New Roman" panose="02020603050405020304" pitchFamily="18" charset="0"/>
              </a:rPr>
              <a:t>A</a:t>
            </a:r>
            <a:endParaRPr lang="en-US" sz="3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0000" b="1" dirty="0" smtClean="0">
                <a:effectLst/>
                <a:latin typeface="Garamond" panose="02020404030301010803" pitchFamily="18" charset="0"/>
                <a:ea typeface="Calibri" panose="020F0502020204030204" pitchFamily="34" charset="0"/>
                <a:cs typeface="Times New Roman" panose="02020603050405020304" pitchFamily="18" charset="0"/>
              </a:rPr>
              <a:t>PAUP* Tree</a:t>
            </a:r>
            <a:endParaRPr lang="en-US" sz="10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9" name="Rectangle 78"/>
          <p:cNvSpPr/>
          <p:nvPr/>
        </p:nvSpPr>
        <p:spPr>
          <a:xfrm>
            <a:off x="12572828" y="11548803"/>
            <a:ext cx="19017861" cy="1260052"/>
          </a:xfrm>
          <a:prstGeom prst="rect">
            <a:avLst/>
          </a:prstGeom>
          <a:solidFill>
            <a:srgbClr val="BCC591"/>
          </a:solidFill>
          <a:ln>
            <a:solidFill>
              <a:srgbClr val="E0E4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p:cNvCxnSpPr/>
          <p:nvPr/>
        </p:nvCxnSpPr>
        <p:spPr>
          <a:xfrm>
            <a:off x="12211163" y="11296650"/>
            <a:ext cx="19568160" cy="0"/>
          </a:xfrm>
          <a:prstGeom prst="line">
            <a:avLst/>
          </a:prstGeom>
          <a:ln w="19050">
            <a:solidFill>
              <a:srgbClr val="BCC59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211163" y="13148709"/>
            <a:ext cx="19568160" cy="3810"/>
          </a:xfrm>
          <a:prstGeom prst="line">
            <a:avLst/>
          </a:prstGeom>
          <a:ln w="19050">
            <a:solidFill>
              <a:srgbClr val="BCC591"/>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8134628" y="11615828"/>
            <a:ext cx="7562850" cy="1107996"/>
          </a:xfrm>
          <a:prstGeom prst="rect">
            <a:avLst/>
          </a:prstGeom>
          <a:noFill/>
        </p:spPr>
        <p:txBody>
          <a:bodyPr wrap="square" rtlCol="0">
            <a:spAutoFit/>
          </a:bodyPr>
          <a:lstStyle/>
          <a:p>
            <a:pPr algn="ctr"/>
            <a:r>
              <a:rPr lang="en-US" sz="6600" b="1" dirty="0" smtClean="0">
                <a:solidFill>
                  <a:schemeClr val="bg1"/>
                </a:solidFill>
                <a:latin typeface="Garamond" panose="02020404030301010803" pitchFamily="18" charset="0"/>
              </a:rPr>
              <a:t>D</a:t>
            </a:r>
            <a:r>
              <a:rPr lang="en-US" sz="5400" b="1" dirty="0" smtClean="0">
                <a:solidFill>
                  <a:schemeClr val="bg1"/>
                </a:solidFill>
                <a:latin typeface="Garamond" panose="02020404030301010803" pitchFamily="18" charset="0"/>
              </a:rPr>
              <a:t>ATA / </a:t>
            </a:r>
            <a:r>
              <a:rPr lang="en-US" sz="6000" b="1" dirty="0" smtClean="0">
                <a:solidFill>
                  <a:schemeClr val="bg1"/>
                </a:solidFill>
                <a:latin typeface="Garamond" panose="02020404030301010803" pitchFamily="18" charset="0"/>
              </a:rPr>
              <a:t>T</a:t>
            </a:r>
            <a:r>
              <a:rPr lang="en-US" sz="5400" b="1" dirty="0" smtClean="0">
                <a:solidFill>
                  <a:schemeClr val="bg1"/>
                </a:solidFill>
                <a:latin typeface="Garamond" panose="02020404030301010803" pitchFamily="18" charset="0"/>
              </a:rPr>
              <a:t>REES</a:t>
            </a:r>
            <a:endParaRPr lang="en-US" sz="5400" b="1" dirty="0">
              <a:solidFill>
                <a:schemeClr val="bg1"/>
              </a:solidFill>
              <a:latin typeface="Garamond" panose="02020404030301010803" pitchFamily="18" charset="0"/>
            </a:endParaRPr>
          </a:p>
        </p:txBody>
      </p:sp>
      <p:sp>
        <p:nvSpPr>
          <p:cNvPr id="2052" name="TextBox 2051"/>
          <p:cNvSpPr txBox="1"/>
          <p:nvPr/>
        </p:nvSpPr>
        <p:spPr>
          <a:xfrm>
            <a:off x="34169649" y="2917371"/>
            <a:ext cx="8269517" cy="18774370"/>
          </a:xfrm>
          <a:prstGeom prst="rect">
            <a:avLst/>
          </a:prstGeom>
          <a:noFill/>
        </p:spPr>
        <p:txBody>
          <a:bodyPr wrap="square" rtlCol="0">
            <a:spAutoFit/>
          </a:bodyPr>
          <a:lstStyle/>
          <a:p>
            <a:pPr algn="just">
              <a:spcAft>
                <a:spcPts val="800"/>
              </a:spcAft>
            </a:pPr>
            <a:r>
              <a:rPr lang="en-US" sz="2400" dirty="0">
                <a:latin typeface="Garamond" panose="02020404030301010803" pitchFamily="18" charset="0"/>
                <a:ea typeface="Calibri" panose="020F0502020204030204" pitchFamily="34" charset="0"/>
                <a:cs typeface="Times New Roman" panose="02020603050405020304" pitchFamily="18" charset="0"/>
              </a:rPr>
              <a:t>With the near perfect bootstrap values and posterior probabilities, the following conclusions can be made with high confidence</a:t>
            </a:r>
            <a:r>
              <a:rPr lang="en-US" sz="2400" dirty="0" smtClean="0">
                <a:latin typeface="Garamond" panose="02020404030301010803" pitchFamily="18" charset="0"/>
                <a:ea typeface="Calibri" panose="020F0502020204030204" pitchFamily="34" charset="0"/>
                <a:cs typeface="Times New Roman" panose="02020603050405020304" pitchFamily="18" charset="0"/>
              </a:rPr>
              <a:t>:</a:t>
            </a:r>
          </a:p>
          <a:p>
            <a:pPr algn="just">
              <a:spcAft>
                <a:spcPts val="800"/>
              </a:spcAft>
            </a:pPr>
            <a:endParaRPr lang="en-US" sz="1000" b="1" dirty="0">
              <a:latin typeface="Garamond" panose="02020404030301010803" pitchFamily="18" charset="0"/>
              <a:ea typeface="Calibri" panose="020F0502020204030204" pitchFamily="34" charset="0"/>
              <a:cs typeface="Times New Roman" panose="02020603050405020304" pitchFamily="18" charset="0"/>
            </a:endParaRPr>
          </a:p>
          <a:p>
            <a:pPr algn="just">
              <a:spcAft>
                <a:spcPts val="800"/>
              </a:spcAft>
            </a:pPr>
            <a:r>
              <a:rPr lang="en-US" sz="2400" b="1" dirty="0" smtClean="0">
                <a:latin typeface="Garamond" panose="02020404030301010803" pitchFamily="18" charset="0"/>
                <a:ea typeface="Calibri" panose="020F0502020204030204" pitchFamily="34" charset="0"/>
                <a:cs typeface="Times New Roman" panose="02020603050405020304" pitchFamily="18" charset="0"/>
              </a:rPr>
              <a:t>Production </a:t>
            </a:r>
            <a:r>
              <a:rPr lang="en-US" sz="2400" b="1" dirty="0">
                <a:latin typeface="Garamond" panose="02020404030301010803" pitchFamily="18" charset="0"/>
                <a:ea typeface="Calibri" panose="020F0502020204030204" pitchFamily="34" charset="0"/>
                <a:cs typeface="Times New Roman" panose="02020603050405020304" pitchFamily="18" charset="0"/>
              </a:rPr>
              <a:t>of Trees With A Specific Region and High Bootstrap/Posterior Probability.</a:t>
            </a:r>
            <a:r>
              <a:rPr lang="en-US" sz="2400" dirty="0">
                <a:latin typeface="Garamond" panose="02020404030301010803" pitchFamily="18" charset="0"/>
                <a:ea typeface="Calibri" panose="020F0502020204030204" pitchFamily="34" charset="0"/>
                <a:cs typeface="Times New Roman" panose="02020603050405020304" pitchFamily="18" charset="0"/>
              </a:rPr>
              <a:t> The tree itself is a conclusion – almost no trees regarding HIV-1 and HIV-2 produced to date have had such incredible bootstrap values or posterior probabilities, which is impressive to find after almost 50 years of research in the field. And certainly no tree with as specific a focus as this has been published with such high values, adding to the value of the produced trees.</a:t>
            </a:r>
            <a:r>
              <a:rPr lang="en-US" sz="2400" dirty="0">
                <a:latin typeface="Calibri" panose="020F0502020204030204" pitchFamily="34" charset="0"/>
                <a:ea typeface="Calibri" panose="020F0502020204030204" pitchFamily="34" charset="0"/>
                <a:cs typeface="Times New Roman" panose="02020603050405020304" pitchFamily="18" charset="0"/>
              </a:rPr>
              <a:t> </a:t>
            </a:r>
          </a:p>
          <a:p>
            <a:pPr algn="just">
              <a:spcAft>
                <a:spcPts val="800"/>
              </a:spcAft>
            </a:pPr>
            <a:endParaRPr lang="en-US" sz="1000" b="1" dirty="0" smtClean="0">
              <a:latin typeface="Garamond" panose="02020404030301010803" pitchFamily="18" charset="0"/>
              <a:ea typeface="Calibri" panose="020F0502020204030204" pitchFamily="34" charset="0"/>
              <a:cs typeface="Times New Roman" panose="02020603050405020304" pitchFamily="18" charset="0"/>
            </a:endParaRPr>
          </a:p>
          <a:p>
            <a:pPr algn="just">
              <a:spcAft>
                <a:spcPts val="800"/>
              </a:spcAft>
            </a:pPr>
            <a:endParaRPr lang="en-US" sz="2400" b="1" dirty="0">
              <a:latin typeface="Garamond" panose="02020404030301010803" pitchFamily="18" charset="0"/>
              <a:ea typeface="Calibri" panose="020F0502020204030204" pitchFamily="34" charset="0"/>
              <a:cs typeface="Times New Roman" panose="02020603050405020304" pitchFamily="18" charset="0"/>
            </a:endParaRPr>
          </a:p>
          <a:p>
            <a:pPr algn="just">
              <a:spcAft>
                <a:spcPts val="800"/>
              </a:spcAft>
            </a:pPr>
            <a:endParaRPr lang="en-US" sz="2400" b="1" dirty="0" smtClean="0">
              <a:latin typeface="Garamond" panose="02020404030301010803" pitchFamily="18" charset="0"/>
              <a:ea typeface="Calibri" panose="020F0502020204030204" pitchFamily="34" charset="0"/>
              <a:cs typeface="Times New Roman" panose="02020603050405020304" pitchFamily="18" charset="0"/>
            </a:endParaRPr>
          </a:p>
          <a:p>
            <a:pPr algn="just">
              <a:spcAft>
                <a:spcPts val="800"/>
              </a:spcAft>
            </a:pPr>
            <a:endParaRPr lang="en-US" sz="2400" b="1" dirty="0">
              <a:latin typeface="Garamond" panose="02020404030301010803" pitchFamily="18" charset="0"/>
              <a:ea typeface="Calibri" panose="020F0502020204030204" pitchFamily="34" charset="0"/>
              <a:cs typeface="Times New Roman" panose="02020603050405020304" pitchFamily="18" charset="0"/>
            </a:endParaRPr>
          </a:p>
          <a:p>
            <a:pPr algn="just">
              <a:spcAft>
                <a:spcPts val="800"/>
              </a:spcAft>
            </a:pPr>
            <a:endParaRPr lang="en-US" sz="2400" b="1" dirty="0" smtClean="0">
              <a:latin typeface="Garamond" panose="02020404030301010803" pitchFamily="18" charset="0"/>
              <a:ea typeface="Calibri" panose="020F0502020204030204" pitchFamily="34" charset="0"/>
              <a:cs typeface="Times New Roman" panose="02020603050405020304" pitchFamily="18" charset="0"/>
            </a:endParaRPr>
          </a:p>
          <a:p>
            <a:pPr algn="just">
              <a:spcAft>
                <a:spcPts val="800"/>
              </a:spcAft>
            </a:pPr>
            <a:endParaRPr lang="en-US" sz="2400" b="1" dirty="0">
              <a:latin typeface="Garamond" panose="02020404030301010803" pitchFamily="18" charset="0"/>
              <a:ea typeface="Calibri" panose="020F0502020204030204" pitchFamily="34" charset="0"/>
              <a:cs typeface="Times New Roman" panose="02020603050405020304" pitchFamily="18" charset="0"/>
            </a:endParaRPr>
          </a:p>
          <a:p>
            <a:pPr algn="just">
              <a:spcAft>
                <a:spcPts val="800"/>
              </a:spcAft>
            </a:pPr>
            <a:endParaRPr lang="en-US" sz="2400" b="1" dirty="0" smtClean="0">
              <a:latin typeface="Garamond" panose="02020404030301010803" pitchFamily="18" charset="0"/>
              <a:ea typeface="Calibri" panose="020F0502020204030204" pitchFamily="34" charset="0"/>
              <a:cs typeface="Times New Roman" panose="02020603050405020304" pitchFamily="18" charset="0"/>
            </a:endParaRPr>
          </a:p>
          <a:p>
            <a:pPr algn="just">
              <a:spcAft>
                <a:spcPts val="800"/>
              </a:spcAft>
            </a:pPr>
            <a:endParaRPr lang="en-US" sz="2400" b="1" dirty="0">
              <a:latin typeface="Garamond" panose="02020404030301010803" pitchFamily="18" charset="0"/>
              <a:ea typeface="Calibri" panose="020F0502020204030204" pitchFamily="34" charset="0"/>
              <a:cs typeface="Times New Roman" panose="02020603050405020304" pitchFamily="18" charset="0"/>
            </a:endParaRPr>
          </a:p>
          <a:p>
            <a:pPr algn="just">
              <a:spcAft>
                <a:spcPts val="800"/>
              </a:spcAft>
            </a:pPr>
            <a:endParaRPr lang="en-US" sz="2400" b="1" dirty="0" smtClean="0">
              <a:latin typeface="Garamond" panose="02020404030301010803" pitchFamily="18" charset="0"/>
              <a:ea typeface="Calibri" panose="020F0502020204030204" pitchFamily="34" charset="0"/>
              <a:cs typeface="Times New Roman" panose="02020603050405020304" pitchFamily="18" charset="0"/>
            </a:endParaRPr>
          </a:p>
          <a:p>
            <a:pPr algn="just">
              <a:spcAft>
                <a:spcPts val="800"/>
              </a:spcAft>
            </a:pPr>
            <a:endParaRPr lang="en-US" sz="2400" b="1" dirty="0" smtClean="0">
              <a:latin typeface="Garamond" panose="02020404030301010803" pitchFamily="18" charset="0"/>
              <a:ea typeface="Calibri" panose="020F0502020204030204" pitchFamily="34" charset="0"/>
              <a:cs typeface="Times New Roman" panose="02020603050405020304" pitchFamily="18" charset="0"/>
            </a:endParaRPr>
          </a:p>
          <a:p>
            <a:pPr algn="just">
              <a:spcAft>
                <a:spcPts val="800"/>
              </a:spcAft>
            </a:pPr>
            <a:endParaRPr lang="en-US" sz="2400" b="1" dirty="0">
              <a:latin typeface="Garamond" panose="02020404030301010803" pitchFamily="18" charset="0"/>
              <a:ea typeface="Calibri" panose="020F0502020204030204" pitchFamily="34" charset="0"/>
              <a:cs typeface="Times New Roman" panose="02020603050405020304" pitchFamily="18" charset="0"/>
            </a:endParaRPr>
          </a:p>
          <a:p>
            <a:pPr algn="just">
              <a:spcAft>
                <a:spcPts val="800"/>
              </a:spcAft>
            </a:pPr>
            <a:endParaRPr lang="en-US" sz="100" b="1" dirty="0" smtClean="0">
              <a:latin typeface="Garamond" panose="02020404030301010803" pitchFamily="18" charset="0"/>
              <a:ea typeface="Calibri" panose="020F0502020204030204" pitchFamily="34" charset="0"/>
              <a:cs typeface="Times New Roman" panose="02020603050405020304" pitchFamily="18" charset="0"/>
            </a:endParaRPr>
          </a:p>
          <a:p>
            <a:pPr algn="just">
              <a:spcAft>
                <a:spcPts val="800"/>
              </a:spcAft>
            </a:pPr>
            <a:endParaRPr lang="en-US" sz="100" b="1" dirty="0">
              <a:latin typeface="Garamond" panose="02020404030301010803" pitchFamily="18" charset="0"/>
              <a:ea typeface="Calibri" panose="020F0502020204030204" pitchFamily="34" charset="0"/>
              <a:cs typeface="Times New Roman" panose="02020603050405020304" pitchFamily="18" charset="0"/>
            </a:endParaRPr>
          </a:p>
          <a:p>
            <a:pPr algn="just">
              <a:spcAft>
                <a:spcPts val="800"/>
              </a:spcAft>
            </a:pPr>
            <a:r>
              <a:rPr lang="en-US" sz="2400" b="1" dirty="0" smtClean="0">
                <a:latin typeface="Garamond" panose="02020404030301010803" pitchFamily="18" charset="0"/>
                <a:ea typeface="Calibri" panose="020F0502020204030204" pitchFamily="34" charset="0"/>
                <a:cs typeface="Times New Roman" panose="02020603050405020304" pitchFamily="18" charset="0"/>
              </a:rPr>
              <a:t>Identification </a:t>
            </a:r>
            <a:r>
              <a:rPr lang="en-US" sz="2400" b="1" dirty="0">
                <a:latin typeface="Garamond" panose="02020404030301010803" pitchFamily="18" charset="0"/>
                <a:ea typeface="Calibri" panose="020F0502020204030204" pitchFamily="34" charset="0"/>
                <a:cs typeface="Times New Roman" panose="02020603050405020304" pitchFamily="18" charset="0"/>
              </a:rPr>
              <a:t>of Correlation Between HIV-1 Type O and Gorilla SIV. </a:t>
            </a:r>
            <a:r>
              <a:rPr lang="en-US" sz="2400" dirty="0">
                <a:latin typeface="Garamond" panose="02020404030301010803" pitchFamily="18" charset="0"/>
                <a:ea typeface="Calibri" panose="020F0502020204030204" pitchFamily="34" charset="0"/>
                <a:cs typeface="Times New Roman" panose="02020603050405020304" pitchFamily="18" charset="0"/>
              </a:rPr>
              <a:t>A very new theory, only a couple years old, is the idea that HIV-1 Type O, or the outlier group, in fact came from SIV from gorillas and not chimpanzees. My trees provide strong support for this idea, showing a clear relationship between the two</a:t>
            </a:r>
            <a:r>
              <a:rPr lang="en-US" sz="2400" dirty="0" smtClean="0">
                <a:latin typeface="Garamond" panose="02020404030301010803" pitchFamily="18" charset="0"/>
                <a:ea typeface="Calibri" panose="020F0502020204030204" pitchFamily="34" charset="0"/>
                <a:cs typeface="Times New Roman" panose="02020603050405020304" pitchFamily="18" charset="0"/>
              </a:rPr>
              <a:t>.</a:t>
            </a:r>
          </a:p>
          <a:p>
            <a:pPr algn="just">
              <a:spcAft>
                <a:spcPts val="800"/>
              </a:spcAft>
            </a:pP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US" sz="2400" b="1" dirty="0">
                <a:latin typeface="Garamond" panose="02020404030301010803" pitchFamily="18" charset="0"/>
                <a:ea typeface="Calibri" panose="020F0502020204030204" pitchFamily="34" charset="0"/>
                <a:cs typeface="Times New Roman" panose="02020603050405020304" pitchFamily="18" charset="0"/>
              </a:rPr>
              <a:t>Support for HIV-2 Types A and B Being From One Independent Transmission</a:t>
            </a:r>
            <a:r>
              <a:rPr lang="en-US" sz="2400" dirty="0">
                <a:latin typeface="Garamond" panose="02020404030301010803" pitchFamily="18" charset="0"/>
                <a:ea typeface="Calibri" panose="020F0502020204030204" pitchFamily="34" charset="0"/>
                <a:cs typeface="Times New Roman" panose="02020603050405020304" pitchFamily="18" charset="0"/>
              </a:rPr>
              <a:t>. The leading theory regarding the subtypes A and B of HIV-2 is that they came from separate sooty mangabey to human transmissions. However, my trees provide strong evidence for the alternative idea that they in fact came from one transmission, an idea that completely changes the evolutionary ideas behind the two subtypes of HIV-2</a:t>
            </a:r>
            <a:r>
              <a:rPr lang="en-US" sz="2400" dirty="0" smtClean="0">
                <a:latin typeface="Garamond" panose="02020404030301010803" pitchFamily="18" charset="0"/>
                <a:ea typeface="Calibri" panose="020F0502020204030204" pitchFamily="34" charset="0"/>
                <a:cs typeface="Times New Roman" panose="02020603050405020304" pitchFamily="18" charset="0"/>
              </a:rPr>
              <a:t>.</a:t>
            </a:r>
          </a:p>
          <a:p>
            <a:pPr algn="just">
              <a:spcAft>
                <a:spcPts val="800"/>
              </a:spcAft>
            </a:pP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US" sz="2400" b="1" dirty="0">
                <a:latin typeface="Garamond" panose="02020404030301010803" pitchFamily="18" charset="0"/>
                <a:ea typeface="Calibri" panose="020F0502020204030204" pitchFamily="34" charset="0"/>
                <a:cs typeface="Times New Roman" panose="02020603050405020304" pitchFamily="18" charset="0"/>
              </a:rPr>
              <a:t>New </a:t>
            </a:r>
            <a:r>
              <a:rPr lang="en-US" sz="2400" b="1" dirty="0" smtClean="0">
                <a:latin typeface="Garamond" panose="02020404030301010803" pitchFamily="18" charset="0"/>
                <a:ea typeface="Calibri" panose="020F0502020204030204" pitchFamily="34" charset="0"/>
                <a:cs typeface="Times New Roman" panose="02020603050405020304" pitchFamily="18" charset="0"/>
              </a:rPr>
              <a:t>Geographic Routes of Transmission for HIV-1 Type O. </a:t>
            </a:r>
            <a:r>
              <a:rPr lang="en-US" sz="2400" dirty="0" smtClean="0">
                <a:latin typeface="Garamond" panose="02020404030301010803" pitchFamily="18" charset="0"/>
                <a:ea typeface="Calibri" panose="020F0502020204030204" pitchFamily="34" charset="0"/>
                <a:cs typeface="Times New Roman" panose="02020603050405020304" pitchFamily="18" charset="0"/>
              </a:rPr>
              <a:t>Both trees support a connection between more recent HIV-1 Type O strains from Gabon and Senegal (both West Africa) and a split from the oldest known strain of HIV-1 Type O, found in Cameroon (closer to Central Africa). </a:t>
            </a:r>
            <a:r>
              <a:rPr lang="en-US" sz="2400" dirty="0" smtClean="0">
                <a:latin typeface="Garamond" panose="02020404030301010803" pitchFamily="18" charset="0"/>
                <a:ea typeface="Calibri" panose="020F0502020204030204" pitchFamily="34" charset="0"/>
                <a:cs typeface="Times New Roman" panose="02020603050405020304" pitchFamily="18" charset="0"/>
              </a:rPr>
              <a:t>This provides evidence for the new idea that HIV-1 Type O originated in Cameroon, mutated, and was spread to West African countries in a slightly different form. From these two locations, HIV-1 Type O has not made much of an impact in other regions, albeit a couple cases in France and Western Europe.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just"/>
            <a:endParaRPr lang="en-US" sz="2400" dirty="0"/>
          </a:p>
        </p:txBody>
      </p:sp>
      <p:pic>
        <p:nvPicPr>
          <p:cNvPr id="92" name="Picture 91" descr="https://c2.staticflickr.com/6/5538/14256046417_2448f07c73_b.jp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357868" y="6946342"/>
            <a:ext cx="5081298" cy="3325774"/>
          </a:xfrm>
          <a:prstGeom prst="rect">
            <a:avLst/>
          </a:prstGeom>
          <a:noFill/>
          <a:ln>
            <a:noFill/>
          </a:ln>
        </p:spPr>
      </p:pic>
      <p:sp>
        <p:nvSpPr>
          <p:cNvPr id="2053" name="TextBox 2052"/>
          <p:cNvSpPr txBox="1"/>
          <p:nvPr/>
        </p:nvSpPr>
        <p:spPr>
          <a:xfrm>
            <a:off x="34207773" y="7235631"/>
            <a:ext cx="2779789" cy="3785652"/>
          </a:xfrm>
          <a:prstGeom prst="rect">
            <a:avLst/>
          </a:prstGeom>
          <a:noFill/>
        </p:spPr>
        <p:txBody>
          <a:bodyPr wrap="square" rtlCol="0">
            <a:spAutoFit/>
          </a:bodyPr>
          <a:lstStyle/>
          <a:p>
            <a:r>
              <a:rPr lang="en-US" sz="2400" b="1" dirty="0">
                <a:latin typeface="Garamond" panose="02020404030301010803" pitchFamily="18" charset="0"/>
                <a:ea typeface="Calibri" panose="020F0502020204030204" pitchFamily="34" charset="0"/>
                <a:cs typeface="Times New Roman" panose="02020603050405020304" pitchFamily="18" charset="0"/>
              </a:rPr>
              <a:t>Identification and Support of General Theories Found in Other Regions. </a:t>
            </a:r>
            <a:r>
              <a:rPr lang="en-US" sz="2400" dirty="0">
                <a:latin typeface="Garamond" panose="02020404030301010803" pitchFamily="18" charset="0"/>
                <a:ea typeface="Calibri" panose="020F0502020204030204" pitchFamily="34" charset="0"/>
                <a:cs typeface="Times New Roman" panose="02020603050405020304" pitchFamily="18" charset="0"/>
              </a:rPr>
              <a:t>Major general theories found in other regions are also shown on the tree, which have been </a:t>
            </a:r>
            <a:r>
              <a:rPr lang="en-US" sz="2400" dirty="0" smtClean="0">
                <a:latin typeface="Garamond" panose="02020404030301010803" pitchFamily="18" charset="0"/>
                <a:ea typeface="Calibri" panose="020F0502020204030204" pitchFamily="34" charset="0"/>
                <a:cs typeface="Times New Roman" panose="02020603050405020304" pitchFamily="18" charset="0"/>
              </a:rPr>
              <a:t>discovered </a:t>
            </a:r>
            <a:r>
              <a:rPr lang="en-US" sz="2400" dirty="0">
                <a:latin typeface="Garamond" panose="02020404030301010803" pitchFamily="18" charset="0"/>
                <a:ea typeface="Calibri" panose="020F0502020204030204" pitchFamily="34" charset="0"/>
                <a:cs typeface="Times New Roman" panose="02020603050405020304" pitchFamily="18" charset="0"/>
              </a:rPr>
              <a:t>over the </a:t>
            </a:r>
            <a:endParaRPr lang="en-US" sz="2400" dirty="0"/>
          </a:p>
        </p:txBody>
      </p:sp>
      <p:sp>
        <p:nvSpPr>
          <p:cNvPr id="2054" name="TextBox 2053"/>
          <p:cNvSpPr txBox="1"/>
          <p:nvPr/>
        </p:nvSpPr>
        <p:spPr>
          <a:xfrm>
            <a:off x="34219351" y="10869044"/>
            <a:ext cx="8231393" cy="1354217"/>
          </a:xfrm>
          <a:prstGeom prst="rect">
            <a:avLst/>
          </a:prstGeom>
          <a:noFill/>
        </p:spPr>
        <p:txBody>
          <a:bodyPr wrap="square" rtlCol="0">
            <a:spAutoFit/>
          </a:bodyPr>
          <a:lstStyle/>
          <a:p>
            <a:r>
              <a:rPr lang="en-US" sz="2400" dirty="0" smtClean="0">
                <a:latin typeface="Garamond" panose="02020404030301010803" pitchFamily="18" charset="0"/>
                <a:ea typeface="Calibri" panose="020F0502020204030204" pitchFamily="34" charset="0"/>
                <a:cs typeface="Times New Roman" panose="02020603050405020304" pitchFamily="18" charset="0"/>
              </a:rPr>
              <a:t>years</a:t>
            </a:r>
            <a:r>
              <a:rPr lang="en-US" sz="2400" dirty="0">
                <a:latin typeface="Garamond" panose="02020404030301010803" pitchFamily="18" charset="0"/>
                <a:ea typeface="Calibri" panose="020F0502020204030204" pitchFamily="34" charset="0"/>
                <a:cs typeface="Times New Roman" panose="02020603050405020304" pitchFamily="18" charset="0"/>
              </a:rPr>
              <a:t>. These patterns include: HIV-1 with SIVcpz, HIV-2 with SIVsmm, a large split between the two and that major subtypes of the viruses split at different points.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sz="900" dirty="0"/>
          </a:p>
        </p:txBody>
      </p:sp>
      <p:sp>
        <p:nvSpPr>
          <p:cNvPr id="2056" name="Rectangle 2055"/>
          <p:cNvSpPr/>
          <p:nvPr/>
        </p:nvSpPr>
        <p:spPr>
          <a:xfrm>
            <a:off x="34080754" y="24619478"/>
            <a:ext cx="8626472" cy="7572842"/>
          </a:xfrm>
          <a:prstGeom prst="rect">
            <a:avLst/>
          </a:prstGeom>
        </p:spPr>
        <p:txBody>
          <a:bodyPr wrap="square">
            <a:spAutoFit/>
          </a:bodyPr>
          <a:lstStyle/>
          <a:p>
            <a:pPr algn="just">
              <a:lnSpc>
                <a:spcPct val="107000"/>
              </a:lnSpc>
              <a:spcAft>
                <a:spcPts val="800"/>
              </a:spcAft>
            </a:pPr>
            <a:r>
              <a:rPr lang="en-US" sz="2400" dirty="0">
                <a:latin typeface="Garamond" panose="02020404030301010803" pitchFamily="18" charset="0"/>
                <a:ea typeface="Calibri" panose="020F0502020204030204" pitchFamily="34" charset="0"/>
                <a:cs typeface="Times New Roman" panose="02020603050405020304" pitchFamily="18" charset="0"/>
              </a:rPr>
              <a:t>With this research and its conclusions, scientists can: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400" dirty="0">
                <a:latin typeface="Garamond" panose="02020404030301010803" pitchFamily="18" charset="0"/>
                <a:ea typeface="Calibri" panose="020F0502020204030204" pitchFamily="34" charset="0"/>
                <a:cs typeface="Times New Roman" panose="02020603050405020304" pitchFamily="18" charset="0"/>
              </a:rPr>
              <a:t>Better understand the origin of HIV-1 and HIV-2</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400" dirty="0">
                <a:latin typeface="Garamond" panose="02020404030301010803" pitchFamily="18" charset="0"/>
                <a:ea typeface="Calibri" panose="020F0502020204030204" pitchFamily="34" charset="0"/>
                <a:cs typeface="Times New Roman" panose="02020603050405020304" pitchFamily="18" charset="0"/>
              </a:rPr>
              <a:t>Better understand spread of the virus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2400" dirty="0">
                <a:latin typeface="Garamond" panose="02020404030301010803" pitchFamily="18" charset="0"/>
                <a:ea typeface="Calibri" panose="020F0502020204030204" pitchFamily="34" charset="0"/>
                <a:cs typeface="Times New Roman" panose="02020603050405020304" pitchFamily="18" charset="0"/>
              </a:rPr>
              <a:t>Create medicine and treatments aimed at certain unchanging or weak areas of </a:t>
            </a:r>
            <a:r>
              <a:rPr lang="en-US" sz="2400" dirty="0" smtClean="0">
                <a:latin typeface="Garamond" panose="02020404030301010803" pitchFamily="18" charset="0"/>
                <a:ea typeface="Calibri" panose="020F0502020204030204" pitchFamily="34" charset="0"/>
                <a:cs typeface="Times New Roman" panose="02020603050405020304" pitchFamily="18" charset="0"/>
              </a:rPr>
              <a:t>HIV</a:t>
            </a:r>
          </a:p>
          <a:p>
            <a:pPr marL="342900" marR="0" lvl="0" indent="-342900" algn="just">
              <a:lnSpc>
                <a:spcPct val="107000"/>
              </a:lnSpc>
              <a:spcBef>
                <a:spcPts val="0"/>
              </a:spcBef>
              <a:spcAft>
                <a:spcPts val="800"/>
              </a:spcAft>
              <a:buFont typeface="Symbol" panose="05050102010706020507" pitchFamily="18" charset="2"/>
              <a:buChar char=""/>
            </a:pPr>
            <a:endParaRPr lang="en-US" sz="2400" dirty="0" smtClean="0">
              <a:latin typeface="Garamond" panose="02020404030301010803"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endParaRPr lang="en-US" sz="2400" dirty="0">
              <a:latin typeface="Garamond" panose="02020404030301010803" pitchFamily="18"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endParaRPr lang="en-US" sz="1200" dirty="0" smtClean="0">
              <a:latin typeface="Garamond" panose="02020404030301010803" pitchFamily="18"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endParaRPr lang="en-US" sz="2000" dirty="0">
              <a:latin typeface="Garamond" panose="02020404030301010803"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endParaRPr lang="en-US" sz="1600" dirty="0" smtClean="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endParaRPr lang="en-US" sz="1050" dirty="0" smtClean="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latin typeface="Garamond" panose="02020404030301010803" pitchFamily="18" charset="0"/>
                <a:ea typeface="Calibri" panose="020F0502020204030204" pitchFamily="34" charset="0"/>
                <a:cs typeface="Times New Roman" panose="02020603050405020304" pitchFamily="18" charset="0"/>
              </a:rPr>
              <a:t>On a pure side, this research has helped in: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400" dirty="0">
                <a:latin typeface="Garamond" panose="02020404030301010803" pitchFamily="18" charset="0"/>
                <a:ea typeface="Calibri" panose="020F0502020204030204" pitchFamily="34" charset="0"/>
                <a:cs typeface="Times New Roman" panose="02020603050405020304" pitchFamily="18" charset="0"/>
              </a:rPr>
              <a:t>Creating a strong hypothesis (the tree) for the evolutionary history of the taxa</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07000"/>
              </a:lnSpc>
              <a:spcBef>
                <a:spcPts val="0"/>
              </a:spcBef>
              <a:spcAft>
                <a:spcPts val="0"/>
              </a:spcAft>
              <a:buFont typeface="Courier New" panose="02070309020205020404" pitchFamily="49" charset="0"/>
              <a:buChar char="o"/>
            </a:pPr>
            <a:r>
              <a:rPr lang="en-US" sz="2400" dirty="0">
                <a:latin typeface="Garamond" panose="02020404030301010803" pitchFamily="18" charset="0"/>
                <a:ea typeface="Calibri" panose="020F0502020204030204" pitchFamily="34" charset="0"/>
                <a:cs typeface="Times New Roman" panose="02020603050405020304" pitchFamily="18" charset="0"/>
              </a:rPr>
              <a:t>How they are related</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07000"/>
              </a:lnSpc>
              <a:spcBef>
                <a:spcPts val="0"/>
              </a:spcBef>
              <a:spcAft>
                <a:spcPts val="0"/>
              </a:spcAft>
              <a:buFont typeface="Courier New" panose="02070309020205020404" pitchFamily="49" charset="0"/>
              <a:buChar char="o"/>
            </a:pPr>
            <a:r>
              <a:rPr lang="en-US" sz="2400" dirty="0">
                <a:latin typeface="Garamond" panose="02020404030301010803" pitchFamily="18" charset="0"/>
                <a:ea typeface="Calibri" panose="020F0502020204030204" pitchFamily="34" charset="0"/>
                <a:cs typeface="Times New Roman" panose="02020603050405020304" pitchFamily="18" charset="0"/>
              </a:rPr>
              <a:t>How they evolved</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2400" dirty="0">
                <a:latin typeface="Garamond" panose="02020404030301010803" pitchFamily="18" charset="0"/>
                <a:ea typeface="Calibri" panose="020F0502020204030204" pitchFamily="34" charset="0"/>
                <a:cs typeface="Times New Roman" panose="02020603050405020304" pitchFamily="18" charset="0"/>
              </a:rPr>
              <a:t>Potentially guiding our search for new subtypes of HIV</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60" name="Picture 12" descr="https://static-content.springer.com/image/art%3A10.1186%2F1742-4690-7-35/MediaObjects/12977_2009_Article_1838_Fig1_HTML.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322452" y="27128627"/>
            <a:ext cx="4012595" cy="1769248"/>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2060"/>
          <p:cNvPicPr>
            <a:picLocks noChangeAspect="1"/>
          </p:cNvPicPr>
          <p:nvPr/>
        </p:nvPicPr>
        <p:blipFill rotWithShape="1">
          <a:blip r:embed="rId10"/>
          <a:srcRect l="1202"/>
          <a:stretch/>
        </p:blipFill>
        <p:spPr>
          <a:xfrm>
            <a:off x="38787668" y="27128627"/>
            <a:ext cx="4154042" cy="1769247"/>
          </a:xfrm>
          <a:prstGeom prst="rect">
            <a:avLst/>
          </a:prstGeom>
        </p:spPr>
      </p:pic>
      <p:sp>
        <p:nvSpPr>
          <p:cNvPr id="2063" name="Rectangle 2062"/>
          <p:cNvSpPr/>
          <p:nvPr/>
        </p:nvSpPr>
        <p:spPr>
          <a:xfrm>
            <a:off x="34097171" y="35754937"/>
            <a:ext cx="8726977" cy="6678751"/>
          </a:xfrm>
          <a:prstGeom prst="rect">
            <a:avLst/>
          </a:prstGeom>
        </p:spPr>
        <p:txBody>
          <a:bodyPr wrap="square">
            <a:spAutoFit/>
          </a:bodyPr>
          <a:lstStyle/>
          <a:p>
            <a:r>
              <a:rPr lang="en-US" sz="2400" dirty="0" smtClean="0">
                <a:solidFill>
                  <a:srgbClr val="000000"/>
                </a:solidFill>
                <a:latin typeface="Garamond" panose="02020404030301010803" pitchFamily="18" charset="0"/>
              </a:rPr>
              <a:t>Results </a:t>
            </a:r>
            <a:r>
              <a:rPr lang="en-US" sz="2400" dirty="0">
                <a:solidFill>
                  <a:srgbClr val="000000"/>
                </a:solidFill>
                <a:latin typeface="Garamond" panose="02020404030301010803" pitchFamily="18" charset="0"/>
              </a:rPr>
              <a:t>of this project are independent, self-contained and mathematically sound, but </a:t>
            </a:r>
            <a:r>
              <a:rPr lang="en-US" sz="2400" dirty="0" smtClean="0">
                <a:solidFill>
                  <a:srgbClr val="000000"/>
                </a:solidFill>
                <a:latin typeface="Garamond" panose="02020404030301010803" pitchFamily="18" charset="0"/>
              </a:rPr>
              <a:t>bounds and conclusions </a:t>
            </a:r>
            <a:r>
              <a:rPr lang="en-US" sz="2400" dirty="0">
                <a:solidFill>
                  <a:srgbClr val="000000"/>
                </a:solidFill>
                <a:latin typeface="Garamond" panose="02020404030301010803" pitchFamily="18" charset="0"/>
              </a:rPr>
              <a:t>can be improved in several ways</a:t>
            </a:r>
            <a:r>
              <a:rPr lang="en-US" sz="2400" dirty="0" smtClean="0">
                <a:solidFill>
                  <a:srgbClr val="000000"/>
                </a:solidFill>
                <a:latin typeface="Garamond" panose="02020404030301010803" pitchFamily="18" charset="0"/>
              </a:rPr>
              <a:t>:</a:t>
            </a:r>
          </a:p>
          <a:p>
            <a:endParaRPr lang="en-US" sz="1600" b="1" dirty="0">
              <a:solidFill>
                <a:srgbClr val="000000"/>
              </a:solidFill>
              <a:latin typeface="Trebuchet MS" panose="020B0603020202020204" pitchFamily="34" charset="0"/>
              <a:ea typeface="Calibri" panose="020F0502020204030204" pitchFamily="34" charset="0"/>
              <a:cs typeface="Times New Roman" panose="02020603050405020304" pitchFamily="18" charset="0"/>
            </a:endParaRPr>
          </a:p>
          <a:p>
            <a:pPr lvl="1"/>
            <a:r>
              <a:rPr lang="en-US" sz="2400" b="1" dirty="0" smtClean="0">
                <a:latin typeface="Garamond" panose="02020404030301010803" pitchFamily="18" charset="0"/>
                <a:ea typeface="Calibri" panose="020F0502020204030204" pitchFamily="34" charset="0"/>
                <a:cs typeface="Times New Roman" panose="02020603050405020304" pitchFamily="18" charset="0"/>
              </a:rPr>
              <a:t>Tracking specific genes and protein sequences. </a:t>
            </a:r>
            <a:r>
              <a:rPr lang="en-US" sz="2400" dirty="0" smtClean="0">
                <a:latin typeface="Garamond" panose="02020404030301010803" pitchFamily="18" charset="0"/>
                <a:ea typeface="Calibri" panose="020F0502020204030204" pitchFamily="34" charset="0"/>
                <a:cs typeface="Times New Roman" panose="02020603050405020304" pitchFamily="18" charset="0"/>
              </a:rPr>
              <a:t>When more data becomes available for HIV-2 and SIV, the production of trees with more specific DNA sequences could help provide stronger backing for theories</a:t>
            </a:r>
          </a:p>
          <a:p>
            <a:pPr lvl="1"/>
            <a:endParaRPr lang="en-US" sz="1400" dirty="0" smtClean="0">
              <a:latin typeface="Garamond" panose="02020404030301010803" pitchFamily="18" charset="0"/>
              <a:ea typeface="Calibri" panose="020F0502020204030204" pitchFamily="34" charset="0"/>
              <a:cs typeface="Times New Roman" panose="02020603050405020304" pitchFamily="18" charset="0"/>
            </a:endParaRPr>
          </a:p>
          <a:p>
            <a:pPr lvl="1"/>
            <a:r>
              <a:rPr lang="en-US" sz="2400" b="1" dirty="0" smtClean="0">
                <a:latin typeface="Garamond" panose="02020404030301010803" pitchFamily="18" charset="0"/>
                <a:ea typeface="Calibri" panose="020F0502020204030204" pitchFamily="34" charset="0"/>
                <a:cs typeface="Times New Roman" panose="02020603050405020304" pitchFamily="18" charset="0"/>
              </a:rPr>
              <a:t>Focusing </a:t>
            </a:r>
            <a:r>
              <a:rPr lang="en-US" sz="2400" b="1" dirty="0">
                <a:latin typeface="Garamond" panose="02020404030301010803" pitchFamily="18" charset="0"/>
                <a:ea typeface="Calibri" panose="020F0502020204030204" pitchFamily="34" charset="0"/>
                <a:cs typeface="Times New Roman" panose="02020603050405020304" pitchFamily="18" charset="0"/>
              </a:rPr>
              <a:t>on different regions and tracking spread from Africa to those regions. </a:t>
            </a:r>
            <a:r>
              <a:rPr lang="en-US" sz="2400" dirty="0">
                <a:latin typeface="Garamond" panose="02020404030301010803" pitchFamily="18" charset="0"/>
                <a:ea typeface="Calibri" panose="020F0502020204030204" pitchFamily="34" charset="0"/>
                <a:cs typeface="Times New Roman" panose="02020603050405020304" pitchFamily="18" charset="0"/>
              </a:rPr>
              <a:t>Population centers such as India and China are beginning to have more and more AIDS cases, and tracking HIV to those areas can help prevent future spread of the </a:t>
            </a:r>
            <a:r>
              <a:rPr lang="en-US" sz="2400" dirty="0" smtClean="0">
                <a:latin typeface="Garamond" panose="02020404030301010803" pitchFamily="18" charset="0"/>
                <a:ea typeface="Calibri" panose="020F0502020204030204" pitchFamily="34" charset="0"/>
                <a:cs typeface="Times New Roman" panose="02020603050405020304" pitchFamily="18" charset="0"/>
              </a:rPr>
              <a:t>virus.</a:t>
            </a:r>
          </a:p>
          <a:p>
            <a:pPr lvl="1"/>
            <a:endParaRPr lang="en-US" sz="1400" dirty="0" smtClean="0">
              <a:latin typeface="Calibri" panose="020F0502020204030204" pitchFamily="34" charset="0"/>
              <a:ea typeface="Calibri" panose="020F0502020204030204" pitchFamily="34" charset="0"/>
              <a:cs typeface="Times New Roman" panose="02020603050405020304" pitchFamily="18" charset="0"/>
            </a:endParaRPr>
          </a:p>
          <a:p>
            <a:pPr lvl="1"/>
            <a:r>
              <a:rPr lang="en-US" sz="2400" b="1" dirty="0" smtClean="0">
                <a:latin typeface="Garamond" panose="02020404030301010803" pitchFamily="18" charset="0"/>
                <a:ea typeface="Calibri" panose="020F0502020204030204" pitchFamily="34" charset="0"/>
                <a:cs typeface="Times New Roman" panose="02020603050405020304" pitchFamily="18" charset="0"/>
              </a:rPr>
              <a:t>More </a:t>
            </a:r>
            <a:r>
              <a:rPr lang="en-US" sz="2400" b="1" dirty="0">
                <a:latin typeface="Garamond" panose="02020404030301010803" pitchFamily="18" charset="0"/>
                <a:ea typeface="Calibri" panose="020F0502020204030204" pitchFamily="34" charset="0"/>
                <a:cs typeface="Times New Roman" panose="02020603050405020304" pitchFamily="18" charset="0"/>
              </a:rPr>
              <a:t>data and more powerful programs to produce even more accurate trees. </a:t>
            </a:r>
            <a:r>
              <a:rPr lang="en-US" sz="2400" dirty="0">
                <a:latin typeface="Garamond" panose="02020404030301010803" pitchFamily="18" charset="0"/>
                <a:ea typeface="Calibri" panose="020F0502020204030204" pitchFamily="34" charset="0"/>
                <a:cs typeface="Times New Roman" panose="02020603050405020304" pitchFamily="18" charset="0"/>
              </a:rPr>
              <a:t>The trees produced were limited by sheer computing ability, as too many sequences would take an incredibly long time; more data and more powerful programs could help increase the integrity of the trees.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3" name="TextBox 102"/>
          <p:cNvSpPr txBox="1"/>
          <p:nvPr/>
        </p:nvSpPr>
        <p:spPr>
          <a:xfrm>
            <a:off x="1283875" y="2561850"/>
            <a:ext cx="8582025" cy="3816429"/>
          </a:xfrm>
          <a:prstGeom prst="rect">
            <a:avLst/>
          </a:prstGeom>
          <a:noFill/>
        </p:spPr>
        <p:txBody>
          <a:bodyPr wrap="square" rtlCol="0">
            <a:spAutoFit/>
          </a:bodyPr>
          <a:lstStyle/>
          <a:p>
            <a:r>
              <a:rPr lang="en-US" sz="2400" dirty="0" smtClean="0">
                <a:latin typeface="Garamond" panose="02020404030301010803" pitchFamily="18" charset="0"/>
              </a:rPr>
              <a:t>After close inspection of more than thirty research papers detailing the evolutionary history of th</a:t>
            </a:r>
            <a:r>
              <a:rPr lang="en-US" sz="2400" dirty="0" smtClean="0">
                <a:latin typeface="Garamond" panose="02020404030301010803" pitchFamily="18" charset="0"/>
              </a:rPr>
              <a:t>e HIV virus, it was discovered both that very few mapped the history of HIV strains prevalent in the densely populated region of West Africa and </a:t>
            </a:r>
            <a:r>
              <a:rPr lang="en-US" sz="2400" dirty="0">
                <a:latin typeface="Garamond" panose="02020404030301010803" pitchFamily="18" charset="0"/>
              </a:rPr>
              <a:t>that every paper lacked adequate support for the trees created</a:t>
            </a:r>
            <a:r>
              <a:rPr lang="en-US" sz="2400" dirty="0" smtClean="0">
                <a:latin typeface="Garamond" panose="02020404030301010803" pitchFamily="18" charset="0"/>
              </a:rPr>
              <a:t>.</a:t>
            </a:r>
            <a:endParaRPr lang="en-US" sz="2400" dirty="0">
              <a:latin typeface="Garamond" panose="02020404030301010803" pitchFamily="18" charset="0"/>
            </a:endParaRPr>
          </a:p>
          <a:p>
            <a:endParaRPr lang="en-US" sz="1000" dirty="0" smtClean="0">
              <a:latin typeface="Garamond" panose="02020404030301010803" pitchFamily="18" charset="0"/>
            </a:endParaRPr>
          </a:p>
          <a:p>
            <a:r>
              <a:rPr lang="en-US" sz="2400" b="1" dirty="0" smtClean="0">
                <a:latin typeface="Garamond" panose="02020404030301010803" pitchFamily="18" charset="0"/>
              </a:rPr>
              <a:t>By </a:t>
            </a:r>
            <a:r>
              <a:rPr lang="en-US" sz="2400" b="1" dirty="0" smtClean="0">
                <a:latin typeface="Garamond" panose="02020404030301010803" pitchFamily="18" charset="0"/>
              </a:rPr>
              <a:t>examining lesser studied HIV-1 </a:t>
            </a:r>
            <a:r>
              <a:rPr lang="en-US" sz="2400" b="1" dirty="0" smtClean="0">
                <a:latin typeface="Garamond" panose="02020404030301010803" pitchFamily="18" charset="0"/>
              </a:rPr>
              <a:t>and </a:t>
            </a:r>
            <a:r>
              <a:rPr lang="en-US" sz="2400" b="1" dirty="0" smtClean="0">
                <a:latin typeface="Garamond" panose="02020404030301010803" pitchFamily="18" charset="0"/>
              </a:rPr>
              <a:t>HIV-2 </a:t>
            </a:r>
            <a:r>
              <a:rPr lang="en-US" sz="2400" b="1" dirty="0" smtClean="0">
                <a:latin typeface="Garamond" panose="02020404030301010803" pitchFamily="18" charset="0"/>
              </a:rPr>
              <a:t>strains with a unique </a:t>
            </a:r>
            <a:r>
              <a:rPr lang="en-US" sz="2400" b="1" dirty="0" smtClean="0">
                <a:latin typeface="Garamond" panose="02020404030301010803" pitchFamily="18" charset="0"/>
              </a:rPr>
              <a:t>regional focus </a:t>
            </a:r>
            <a:r>
              <a:rPr lang="en-US" sz="2400" b="1" dirty="0" smtClean="0">
                <a:latin typeface="Garamond" panose="02020404030301010803" pitchFamily="18" charset="0"/>
              </a:rPr>
              <a:t>on Western </a:t>
            </a:r>
            <a:r>
              <a:rPr lang="en-US" sz="2400" b="1" dirty="0" smtClean="0">
                <a:latin typeface="Garamond" panose="02020404030301010803" pitchFamily="18" charset="0"/>
              </a:rPr>
              <a:t>Africa, </a:t>
            </a:r>
            <a:r>
              <a:rPr lang="en-US" sz="2400" b="1" dirty="0" smtClean="0">
                <a:latin typeface="Garamond" panose="02020404030301010803" pitchFamily="18" charset="0"/>
              </a:rPr>
              <a:t>can </a:t>
            </a:r>
            <a:r>
              <a:rPr lang="en-US" sz="2400" b="1" dirty="0" smtClean="0">
                <a:latin typeface="Garamond" panose="02020404030301010803" pitchFamily="18" charset="0"/>
              </a:rPr>
              <a:t>new evolutionary and geographic </a:t>
            </a:r>
            <a:r>
              <a:rPr lang="en-US" sz="2400" b="1" dirty="0" smtClean="0">
                <a:latin typeface="Garamond" panose="02020404030301010803" pitchFamily="18" charset="0"/>
              </a:rPr>
              <a:t>relationships be found and backed using well-supported trees?</a:t>
            </a:r>
            <a:endParaRPr lang="en-US" sz="2400" b="1" dirty="0">
              <a:latin typeface="Garamond" panose="02020404030301010803" pitchFamily="18" charset="0"/>
            </a:endParaRPr>
          </a:p>
          <a:p>
            <a:endParaRPr lang="en-US" dirty="0"/>
          </a:p>
        </p:txBody>
      </p:sp>
      <p:sp>
        <p:nvSpPr>
          <p:cNvPr id="2067" name="TextBox 2066"/>
          <p:cNvSpPr txBox="1"/>
          <p:nvPr/>
        </p:nvSpPr>
        <p:spPr>
          <a:xfrm>
            <a:off x="1322155" y="11911868"/>
            <a:ext cx="3304836" cy="261610"/>
          </a:xfrm>
          <a:prstGeom prst="rect">
            <a:avLst/>
          </a:prstGeom>
          <a:noFill/>
        </p:spPr>
        <p:txBody>
          <a:bodyPr wrap="square" rtlCol="0">
            <a:spAutoFit/>
          </a:bodyPr>
          <a:lstStyle/>
          <a:p>
            <a:pPr algn="ctr"/>
            <a:r>
              <a:rPr lang="en-US" sz="1100" dirty="0" smtClean="0"/>
              <a:t>Source: 123rf.com</a:t>
            </a:r>
            <a:endParaRPr lang="en-US" sz="1100" dirty="0"/>
          </a:p>
        </p:txBody>
      </p:sp>
      <p:sp>
        <p:nvSpPr>
          <p:cNvPr id="108" name="TextBox 107"/>
          <p:cNvSpPr txBox="1"/>
          <p:nvPr/>
        </p:nvSpPr>
        <p:spPr>
          <a:xfrm>
            <a:off x="6437767" y="16578654"/>
            <a:ext cx="3270576" cy="261610"/>
          </a:xfrm>
          <a:prstGeom prst="rect">
            <a:avLst/>
          </a:prstGeom>
          <a:noFill/>
        </p:spPr>
        <p:txBody>
          <a:bodyPr wrap="square" rtlCol="0">
            <a:spAutoFit/>
          </a:bodyPr>
          <a:lstStyle/>
          <a:p>
            <a:pPr algn="ctr"/>
            <a:r>
              <a:rPr lang="en-US" sz="1100" dirty="0" smtClean="0"/>
              <a:t>Source: wikipedia.com</a:t>
            </a:r>
            <a:endParaRPr lang="en-US" sz="1100" dirty="0"/>
          </a:p>
        </p:txBody>
      </p:sp>
      <p:sp>
        <p:nvSpPr>
          <p:cNvPr id="110" name="TextBox 109"/>
          <p:cNvSpPr txBox="1"/>
          <p:nvPr/>
        </p:nvSpPr>
        <p:spPr>
          <a:xfrm>
            <a:off x="1356415" y="21917475"/>
            <a:ext cx="3270576" cy="261610"/>
          </a:xfrm>
          <a:prstGeom prst="rect">
            <a:avLst/>
          </a:prstGeom>
          <a:noFill/>
        </p:spPr>
        <p:txBody>
          <a:bodyPr wrap="square" rtlCol="0">
            <a:spAutoFit/>
          </a:bodyPr>
          <a:lstStyle/>
          <a:p>
            <a:pPr algn="ctr"/>
            <a:r>
              <a:rPr lang="en-US" sz="1100" dirty="0" smtClean="0"/>
              <a:t>Source: nih.gov</a:t>
            </a:r>
          </a:p>
        </p:txBody>
      </p:sp>
      <p:sp>
        <p:nvSpPr>
          <p:cNvPr id="111" name="TextBox 110"/>
          <p:cNvSpPr txBox="1"/>
          <p:nvPr/>
        </p:nvSpPr>
        <p:spPr>
          <a:xfrm>
            <a:off x="38263229" y="10392256"/>
            <a:ext cx="3270576" cy="261610"/>
          </a:xfrm>
          <a:prstGeom prst="rect">
            <a:avLst/>
          </a:prstGeom>
          <a:noFill/>
        </p:spPr>
        <p:txBody>
          <a:bodyPr wrap="square" rtlCol="0">
            <a:spAutoFit/>
          </a:bodyPr>
          <a:lstStyle/>
          <a:p>
            <a:pPr algn="ctr"/>
            <a:r>
              <a:rPr lang="en-US" sz="1100" dirty="0" smtClean="0"/>
              <a:t>Source: nih.gov</a:t>
            </a:r>
          </a:p>
        </p:txBody>
      </p:sp>
      <p:sp>
        <p:nvSpPr>
          <p:cNvPr id="112" name="TextBox 111"/>
          <p:cNvSpPr txBox="1"/>
          <p:nvPr/>
        </p:nvSpPr>
        <p:spPr>
          <a:xfrm>
            <a:off x="34634790" y="28909370"/>
            <a:ext cx="3270576" cy="261610"/>
          </a:xfrm>
          <a:prstGeom prst="rect">
            <a:avLst/>
          </a:prstGeom>
          <a:noFill/>
        </p:spPr>
        <p:txBody>
          <a:bodyPr wrap="square" rtlCol="0">
            <a:spAutoFit/>
          </a:bodyPr>
          <a:lstStyle/>
          <a:p>
            <a:pPr algn="ctr"/>
            <a:r>
              <a:rPr lang="en-US" sz="1100" dirty="0" smtClean="0"/>
              <a:t>Source: biomedcentral.com</a:t>
            </a:r>
          </a:p>
        </p:txBody>
      </p:sp>
      <p:sp>
        <p:nvSpPr>
          <p:cNvPr id="113" name="TextBox 112"/>
          <p:cNvSpPr txBox="1"/>
          <p:nvPr/>
        </p:nvSpPr>
        <p:spPr>
          <a:xfrm>
            <a:off x="39058615" y="28962003"/>
            <a:ext cx="3270576" cy="261610"/>
          </a:xfrm>
          <a:prstGeom prst="rect">
            <a:avLst/>
          </a:prstGeom>
          <a:noFill/>
        </p:spPr>
        <p:txBody>
          <a:bodyPr wrap="square" rtlCol="0">
            <a:spAutoFit/>
          </a:bodyPr>
          <a:lstStyle/>
          <a:p>
            <a:pPr algn="ctr"/>
            <a:r>
              <a:rPr lang="en-US" sz="1100" dirty="0" smtClean="0"/>
              <a:t>Source: iup.edu</a:t>
            </a:r>
          </a:p>
        </p:txBody>
      </p:sp>
      <p:pic>
        <p:nvPicPr>
          <p:cNvPr id="18" name="Picture 17"/>
          <p:cNvPicPr>
            <a:picLocks noChangeAspect="1"/>
          </p:cNvPicPr>
          <p:nvPr/>
        </p:nvPicPr>
        <p:blipFill rotWithShape="1">
          <a:blip r:embed="rId11"/>
          <a:srcRect r="7528"/>
          <a:stretch/>
        </p:blipFill>
        <p:spPr>
          <a:xfrm>
            <a:off x="6116749" y="12537364"/>
            <a:ext cx="3831452" cy="3922776"/>
          </a:xfrm>
          <a:prstGeom prst="rect">
            <a:avLst/>
          </a:prstGeom>
        </p:spPr>
      </p:pic>
      <p:sp>
        <p:nvSpPr>
          <p:cNvPr id="7" name="TextBox 6"/>
          <p:cNvSpPr txBox="1"/>
          <p:nvPr/>
        </p:nvSpPr>
        <p:spPr>
          <a:xfrm>
            <a:off x="6210721" y="13606119"/>
            <a:ext cx="1645920" cy="1188720"/>
          </a:xfrm>
          <a:prstGeom prst="rect">
            <a:avLst/>
          </a:prstGeom>
          <a:noFill/>
          <a:ln w="19050">
            <a:solidFill>
              <a:schemeClr val="tx1"/>
            </a:solidFill>
          </a:ln>
        </p:spPr>
        <p:txBody>
          <a:bodyPr wrap="square" rtlCol="0">
            <a:spAutoFit/>
          </a:bodyPr>
          <a:lstStyle/>
          <a:p>
            <a:endParaRPr lang="en-US" dirty="0"/>
          </a:p>
        </p:txBody>
      </p:sp>
      <p:sp>
        <p:nvSpPr>
          <p:cNvPr id="10" name="TextBox 9"/>
          <p:cNvSpPr txBox="1"/>
          <p:nvPr/>
        </p:nvSpPr>
        <p:spPr>
          <a:xfrm>
            <a:off x="6445478" y="14424979"/>
            <a:ext cx="1176406" cy="261610"/>
          </a:xfrm>
          <a:prstGeom prst="rect">
            <a:avLst/>
          </a:prstGeom>
          <a:noFill/>
        </p:spPr>
        <p:txBody>
          <a:bodyPr wrap="square" rtlCol="0">
            <a:spAutoFit/>
          </a:bodyPr>
          <a:lstStyle/>
          <a:p>
            <a:pPr algn="ctr"/>
            <a:r>
              <a:rPr lang="en-US" sz="1100" dirty="0" smtClean="0"/>
              <a:t>Area of Research</a:t>
            </a:r>
            <a:endParaRPr lang="en-US" sz="1100" dirty="0"/>
          </a:p>
        </p:txBody>
      </p:sp>
      <p:sp>
        <p:nvSpPr>
          <p:cNvPr id="19" name="TextBox 18"/>
          <p:cNvSpPr txBox="1"/>
          <p:nvPr/>
        </p:nvSpPr>
        <p:spPr>
          <a:xfrm>
            <a:off x="6301100" y="15125859"/>
            <a:ext cx="1465161" cy="1015663"/>
          </a:xfrm>
          <a:prstGeom prst="rect">
            <a:avLst/>
          </a:prstGeom>
          <a:noFill/>
        </p:spPr>
        <p:txBody>
          <a:bodyPr wrap="square" rtlCol="0">
            <a:spAutoFit/>
          </a:bodyPr>
          <a:lstStyle/>
          <a:p>
            <a:pPr algn="ctr"/>
            <a:r>
              <a:rPr lang="en-US" sz="2000" b="1" dirty="0" smtClean="0">
                <a:latin typeface="Garamond" panose="02020404030301010803" pitchFamily="18" charset="0"/>
              </a:rPr>
              <a:t>African</a:t>
            </a:r>
          </a:p>
          <a:p>
            <a:pPr algn="ctr"/>
            <a:r>
              <a:rPr lang="en-US" sz="2000" b="1" dirty="0" smtClean="0">
                <a:latin typeface="Garamond" panose="02020404030301010803" pitchFamily="18" charset="0"/>
              </a:rPr>
              <a:t>Population</a:t>
            </a:r>
          </a:p>
          <a:p>
            <a:pPr algn="ctr"/>
            <a:r>
              <a:rPr lang="en-US" sz="2000" b="1" dirty="0" smtClean="0">
                <a:latin typeface="Garamond" panose="02020404030301010803" pitchFamily="18" charset="0"/>
              </a:rPr>
              <a:t>Density</a:t>
            </a:r>
            <a:endParaRPr lang="en-US" sz="2000" b="1" dirty="0">
              <a:latin typeface="Garamond" panose="02020404030301010803" pitchFamily="18" charset="0"/>
            </a:endParaRPr>
          </a:p>
        </p:txBody>
      </p:sp>
    </p:spTree>
    <p:extLst>
      <p:ext uri="{BB962C8B-B14F-4D97-AF65-F5344CB8AC3E}">
        <p14:creationId xmlns:p14="http://schemas.microsoft.com/office/powerpoint/2010/main" val="351711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5819</TotalTime>
  <Words>1941</Words>
  <Application>Microsoft Office PowerPoint</Application>
  <PresentationFormat>Custom</PresentationFormat>
  <Paragraphs>108</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Calibri Light</vt:lpstr>
      <vt:lpstr>Courier New</vt:lpstr>
      <vt:lpstr>Garamond</vt:lpstr>
      <vt:lpstr>Symbol</vt:lpstr>
      <vt:lpstr>Times New Roman</vt:lpstr>
      <vt:lpstr>Trebuchet MS</vt:lpstr>
      <vt:lpstr>Office Theme</vt:lpstr>
      <vt:lpstr>PowerPoint Presentation</vt:lpstr>
    </vt:vector>
  </TitlesOfParts>
  <Company>Massachusetts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Bhupatiraju</dc:creator>
  <cp:lastModifiedBy>Vivek Bhupatiraju</cp:lastModifiedBy>
  <cp:revision>64</cp:revision>
  <dcterms:created xsi:type="dcterms:W3CDTF">2016-04-04T00:30:38Z</dcterms:created>
  <dcterms:modified xsi:type="dcterms:W3CDTF">2016-05-05T20:55:15Z</dcterms:modified>
</cp:coreProperties>
</file>