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196" r:id="rId2"/>
    <p:sldId id="1197" r:id="rId3"/>
    <p:sldId id="270" r:id="rId4"/>
    <p:sldId id="1143" r:id="rId5"/>
    <p:sldId id="1255" r:id="rId6"/>
    <p:sldId id="1215" r:id="rId7"/>
    <p:sldId id="1261" r:id="rId8"/>
    <p:sldId id="1221" r:id="rId9"/>
    <p:sldId id="1262" r:id="rId10"/>
    <p:sldId id="1263" r:id="rId11"/>
    <p:sldId id="1250" r:id="rId12"/>
    <p:sldId id="1187" r:id="rId13"/>
    <p:sldId id="1264" r:id="rId14"/>
    <p:sldId id="1265" r:id="rId15"/>
    <p:sldId id="1239" r:id="rId16"/>
    <p:sldId id="1243" r:id="rId17"/>
    <p:sldId id="124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4" userDrawn="1">
          <p15:clr>
            <a:srgbClr val="A4A3A4"/>
          </p15:clr>
        </p15:guide>
        <p15:guide id="5" orient="horz" pos="3113" userDrawn="1">
          <p15:clr>
            <a:srgbClr val="A4A3A4"/>
          </p15:clr>
        </p15:guide>
        <p15:guide id="7" orient="horz" pos="2478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5511" userDrawn="1">
          <p15:clr>
            <a:srgbClr val="A4A3A4"/>
          </p15:clr>
        </p15:guide>
        <p15:guide id="11" orient="horz" pos="1071" userDrawn="1">
          <p15:clr>
            <a:srgbClr val="A4A3A4"/>
          </p15:clr>
        </p15:guide>
        <p15:guide id="12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189" autoAdjust="0"/>
  </p:normalViewPr>
  <p:slideViewPr>
    <p:cSldViewPr>
      <p:cViewPr varScale="1">
        <p:scale>
          <a:sx n="102" d="100"/>
          <a:sy n="102" d="100"/>
        </p:scale>
        <p:origin x="1920" y="108"/>
      </p:cViewPr>
      <p:guideLst>
        <p:guide pos="204"/>
        <p:guide orient="horz" pos="3113"/>
        <p:guide orient="horz" pos="2478"/>
        <p:guide pos="249"/>
        <p:guide pos="5511"/>
        <p:guide orient="horz" pos="1071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2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0E511-37DD-45D5-B123-DE07ECA70E5A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29965-8178-443B-9AE9-4E42708C2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5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29965-8178-443B-9AE9-4E42708C29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6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29965-8178-443B-9AE9-4E42708C29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4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29965-8178-443B-9AE9-4E42708C29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7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29965-8178-443B-9AE9-4E42708C29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7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29965-8178-443B-9AE9-4E42708C29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7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29965-8178-443B-9AE9-4E42708C29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6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29965-8178-443B-9AE9-4E42708C29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691680" y="0"/>
            <a:ext cx="74523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>
            <a:off x="5796136" y="-5254"/>
            <a:ext cx="3816424" cy="381642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5400000">
            <a:off x="5300547" y="2289"/>
            <a:ext cx="3816424" cy="381642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6444208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rot="5400000">
            <a:off x="4788024" y="-1983"/>
            <a:ext cx="3816424" cy="3816424"/>
          </a:xfrm>
          <a:prstGeom prst="rtTriangle">
            <a:avLst/>
          </a:prstGeom>
          <a:pattFill prst="sphere">
            <a:fgClr>
              <a:schemeClr val="tx2"/>
            </a:fgClr>
            <a:bgClr>
              <a:schemeClr val="tx2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>
            <a:spLocks noChangeAspect="1"/>
          </p:cNvSpPr>
          <p:nvPr userDrawn="1"/>
        </p:nvSpPr>
        <p:spPr>
          <a:xfrm rot="16200000">
            <a:off x="2788389" y="-42747"/>
            <a:ext cx="6926810" cy="6926810"/>
          </a:xfrm>
          <a:prstGeom prst="rtTriangl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32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433095" y="5921"/>
            <a:ext cx="2699792" cy="7587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95" y="5556"/>
            <a:ext cx="7874273" cy="76537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1031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2000" y="137413"/>
            <a:ext cx="12420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537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3DA-553C-4875-8355-CC30143B93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81BBC-494D-4F9C-B4E1-DCBFDD4D81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2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A3DA-553C-4875-8355-CC30143B9314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1BBC-494D-4F9C-B4E1-DCBFDD4D81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4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773518"/>
            <a:ext cx="7308234" cy="2441168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ko-KR" altLang="en-US" sz="4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원전 화재방호 디지털</a:t>
            </a:r>
            <a:endParaRPr lang="en-US" altLang="ko-KR" sz="4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4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통합관제시스템</a:t>
            </a:r>
            <a:endParaRPr lang="en-US" altLang="ko-KR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08304" y="4077072"/>
          <a:ext cx="1764196" cy="211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주관기관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대표이사 </a:t>
                      </a:r>
                      <a:endParaRPr lang="en-US" altLang="ko-KR" sz="1400" b="0">
                        <a:solidFill>
                          <a:schemeClr val="tx2">
                            <a:lumMod val="7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박지성</a:t>
                      </a:r>
                      <a:endParaRPr lang="ko-KR" altLang="en-U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과제책임자</a:t>
                      </a:r>
                      <a:endParaRPr lang="en-US" altLang="ko-KR" sz="1400" b="0">
                        <a:solidFill>
                          <a:schemeClr val="tx2">
                            <a:lumMod val="7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손웅진</a:t>
                      </a:r>
                      <a:endParaRPr lang="ko-KR" altLang="en-US" sz="1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5157192"/>
            <a:ext cx="3888432" cy="1516495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2022</a:t>
            </a:r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년 중소기업기술혁신개발사업 시장확대형</a:t>
            </a:r>
            <a:r>
              <a:rPr lang="en-US" altLang="ko-KR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원전기업과제</a:t>
            </a:r>
            <a:r>
              <a:rPr lang="en-US" altLang="ko-KR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Picture 10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5986" y="4603838"/>
            <a:ext cx="1644506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44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0098" y="234801"/>
            <a:ext cx="737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연구개발과제 추진전략</a:t>
            </a:r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방법 및 추진체계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1887" y="980728"/>
            <a:ext cx="8356826" cy="555036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98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0098" y="234801"/>
            <a:ext cx="737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연구개발과제 추진전략</a:t>
            </a:r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방법 및 추진체계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텍스트 개체 틀 1"/>
          <p:cNvSpPr txBox="1">
            <a:spLocks/>
          </p:cNvSpPr>
          <p:nvPr/>
        </p:nvSpPr>
        <p:spPr>
          <a:xfrm>
            <a:off x="250738" y="931806"/>
            <a:ext cx="8229600" cy="4556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u"/>
            </a:pPr>
            <a:r>
              <a:rPr lang="ko-KR" altLang="en-US" sz="2000" b="1">
                <a:latin typeface="+mn-ea"/>
              </a:rPr>
              <a:t>성능지표 및 측정방법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66825"/>
              </p:ext>
            </p:extLst>
          </p:nvPr>
        </p:nvGraphicFramePr>
        <p:xfrm>
          <a:off x="394753" y="1484784"/>
          <a:ext cx="8517633" cy="2434372"/>
        </p:xfrm>
        <a:graphic>
          <a:graphicData uri="http://schemas.openxmlformats.org/drawingml/2006/table">
            <a:tbl>
              <a:tblPr/>
              <a:tblGrid>
                <a:gridCol w="1584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6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58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평가항목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비중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세계최고수준 보유국 </a:t>
                      </a:r>
                      <a:r>
                        <a:rPr lang="en-US" altLang="ko-KR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보유기업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연구개발전 국내 수준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연구개발목표치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목표 설정 근거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성능수준 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성능수준 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성능수준 </a:t>
                      </a:r>
                      <a:endParaRPr lang="ko-KR" altLang="en-US"/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358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358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7" y="4194959"/>
          <a:ext cx="8496944" cy="2036434"/>
        </p:xfrm>
        <a:graphic>
          <a:graphicData uri="http://schemas.openxmlformats.org/drawingml/2006/table">
            <a:tbl>
              <a:tblPr/>
              <a:tblGrid>
                <a:gridCol w="85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1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9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평가항목</a:t>
                      </a:r>
                      <a:r>
                        <a:rPr lang="en-US" altLang="ko-KR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성능지표</a:t>
                      </a:r>
                      <a:r>
                        <a:rPr lang="en-US" altLang="ko-KR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평가방법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평가환경</a:t>
                      </a:r>
                      <a:endParaRPr lang="en-US" altLang="ko-KR" sz="14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241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34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98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0098" y="234801"/>
            <a:ext cx="600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연구개발성과의 활용방안 및 기대효과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91887" y="980728"/>
            <a:ext cx="8356826" cy="555036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700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0098" y="234801"/>
            <a:ext cx="600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연구개발성과의 사업화 전략 및 계획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0167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708" y="983391"/>
            <a:ext cx="4618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사업화 추진일정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0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0098" y="234801"/>
            <a:ext cx="600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연구개발성과의 사업화 전략 및 계획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0167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708" y="983391"/>
            <a:ext cx="4618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Ø"/>
            </a:pP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latin typeface="+mn-ea"/>
              </a:rPr>
              <a:t>해외시장 진출 계획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0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"/>
          <p:cNvSpPr txBox="1">
            <a:spLocks/>
          </p:cNvSpPr>
          <p:nvPr/>
        </p:nvSpPr>
        <p:spPr>
          <a:xfrm>
            <a:off x="251520" y="1016451"/>
            <a:ext cx="8229600" cy="4556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u"/>
            </a:pPr>
            <a:r>
              <a:rPr lang="ko-KR" altLang="en-US" sz="2000" b="1" dirty="0"/>
              <a:t>매출 계획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98" y="234801"/>
            <a:ext cx="600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연구개발성과의 사업화 전략 및 계획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251520" y="3765471"/>
            <a:ext cx="8229600" cy="4556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u"/>
            </a:pPr>
            <a:r>
              <a:rPr lang="ko-KR" altLang="en-US" sz="2000" b="1"/>
              <a:t>사업화에 따른 기대효과 </a:t>
            </a:r>
            <a:r>
              <a:rPr lang="en-US" altLang="ko-KR" sz="2000" b="1"/>
              <a:t>(</a:t>
            </a:r>
            <a:r>
              <a:rPr lang="ko-KR" altLang="en-US" sz="2000" b="1"/>
              <a:t>고용창출</a:t>
            </a:r>
            <a:r>
              <a:rPr lang="en-US" altLang="ko-KR" sz="2000" b="1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1598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0098" y="234801"/>
            <a:ext cx="751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 자금집행 계획 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2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764704"/>
            <a:ext cx="9144000" cy="60932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200" b="1" dirty="0">
              <a:solidFill>
                <a:srgbClr val="FFC000"/>
              </a:solidFill>
            </a:endParaRPr>
          </a:p>
          <a:p>
            <a:pPr algn="ctr"/>
            <a:endParaRPr lang="en-US" altLang="ko-KR" sz="32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6000" b="1" dirty="0">
                <a:solidFill>
                  <a:srgbClr val="FFC000"/>
                </a:solidFill>
              </a:rPr>
              <a:t>경청해주셔서</a:t>
            </a:r>
            <a:endParaRPr lang="en-US" altLang="ko-KR" sz="6000" b="1" dirty="0">
              <a:solidFill>
                <a:srgbClr val="FFC000"/>
              </a:solidFill>
            </a:endParaRPr>
          </a:p>
          <a:p>
            <a:pPr algn="ctr"/>
            <a:endParaRPr lang="en-US" altLang="ko-KR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6000" b="1" dirty="0">
                <a:solidFill>
                  <a:srgbClr val="FFC000"/>
                </a:solidFill>
              </a:rPr>
              <a:t>감사합니다</a:t>
            </a:r>
            <a:r>
              <a:rPr lang="en-US" altLang="ko-KR" sz="7200" b="1" dirty="0">
                <a:solidFill>
                  <a:srgbClr val="FFC000"/>
                </a:solidFill>
              </a:rPr>
              <a:t>.</a:t>
            </a:r>
            <a:endParaRPr lang="ko-KR" altLang="en-US" sz="7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7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10095" y="0"/>
            <a:ext cx="4558103" cy="6859983"/>
            <a:chOff x="10095" y="0"/>
            <a:chExt cx="4558103" cy="6859983"/>
          </a:xfrm>
        </p:grpSpPr>
        <p:sp>
          <p:nvSpPr>
            <p:cNvPr id="6" name="직사각형 5"/>
            <p:cNvSpPr/>
            <p:nvPr/>
          </p:nvSpPr>
          <p:spPr>
            <a:xfrm>
              <a:off x="730175" y="1983"/>
              <a:ext cx="3838023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0135" y="1983"/>
              <a:ext cx="3838023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095" y="0"/>
              <a:ext cx="3838023" cy="6858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2" y="3076271"/>
            <a:ext cx="3501976" cy="1648873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ko-KR" altLang="en-US" sz="4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  <a:endParaRPr lang="en-US" altLang="ko-KR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10"/>
          <p:cNvGrpSpPr>
            <a:grpSpLocks/>
          </p:cNvGrpSpPr>
          <p:nvPr/>
        </p:nvGrpSpPr>
        <p:grpSpPr bwMode="auto">
          <a:xfrm>
            <a:off x="4965538" y="1012621"/>
            <a:ext cx="2702806" cy="400155"/>
            <a:chOff x="4242451" y="1646098"/>
            <a:chExt cx="2791544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4242451" y="1646098"/>
              <a:ext cx="792088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33795" y="1669182"/>
              <a:ext cx="1800200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회사 소개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4889675" y="1736575"/>
              <a:ext cx="0" cy="215876"/>
            </a:xfrm>
            <a:prstGeom prst="line">
              <a:avLst/>
            </a:prstGeom>
            <a:ln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10"/>
          <p:cNvGrpSpPr>
            <a:grpSpLocks/>
          </p:cNvGrpSpPr>
          <p:nvPr/>
        </p:nvGrpSpPr>
        <p:grpSpPr bwMode="auto">
          <a:xfrm>
            <a:off x="4965538" y="1516677"/>
            <a:ext cx="3719107" cy="400155"/>
            <a:chOff x="4242451" y="1646098"/>
            <a:chExt cx="3841212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4242451" y="1646098"/>
              <a:ext cx="792088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33795" y="1669182"/>
              <a:ext cx="2849868" cy="369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연구개발과제 필요성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889675" y="1736575"/>
              <a:ext cx="0" cy="215876"/>
            </a:xfrm>
            <a:prstGeom prst="line">
              <a:avLst/>
            </a:prstGeom>
            <a:ln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10"/>
          <p:cNvGrpSpPr>
            <a:grpSpLocks/>
          </p:cNvGrpSpPr>
          <p:nvPr/>
        </p:nvGrpSpPr>
        <p:grpSpPr bwMode="auto">
          <a:xfrm>
            <a:off x="4965538" y="2020733"/>
            <a:ext cx="4178462" cy="400155"/>
            <a:chOff x="4242451" y="1646098"/>
            <a:chExt cx="4315649" cy="400110"/>
          </a:xfrm>
        </p:grpSpPr>
        <p:sp>
          <p:nvSpPr>
            <p:cNvPr id="49" name="TextBox 48"/>
            <p:cNvSpPr txBox="1"/>
            <p:nvPr/>
          </p:nvSpPr>
          <p:spPr>
            <a:xfrm>
              <a:off x="4242451" y="1646098"/>
              <a:ext cx="792088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03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33795" y="1669182"/>
              <a:ext cx="3324305" cy="369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연구개발과제 목표 및 내용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4889675" y="1736575"/>
              <a:ext cx="0" cy="215876"/>
            </a:xfrm>
            <a:prstGeom prst="line">
              <a:avLst/>
            </a:prstGeom>
            <a:ln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10"/>
          <p:cNvGrpSpPr>
            <a:grpSpLocks/>
          </p:cNvGrpSpPr>
          <p:nvPr/>
        </p:nvGrpSpPr>
        <p:grpSpPr bwMode="auto">
          <a:xfrm>
            <a:off x="4965538" y="2564903"/>
            <a:ext cx="4070957" cy="669419"/>
            <a:chOff x="4242451" y="1646098"/>
            <a:chExt cx="4204614" cy="669344"/>
          </a:xfrm>
        </p:grpSpPr>
        <p:sp>
          <p:nvSpPr>
            <p:cNvPr id="53" name="TextBox 52"/>
            <p:cNvSpPr txBox="1"/>
            <p:nvPr/>
          </p:nvSpPr>
          <p:spPr>
            <a:xfrm>
              <a:off x="4242451" y="1646098"/>
              <a:ext cx="792088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04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33794" y="1669183"/>
              <a:ext cx="3213271" cy="646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연구개발과제 추진전략</a:t>
              </a:r>
              <a:r>
                <a:rPr lang="en-US" altLang="ko-KR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•</a:t>
              </a:r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방법 및 추진체계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4889675" y="1736575"/>
              <a:ext cx="0" cy="215876"/>
            </a:xfrm>
            <a:prstGeom prst="line">
              <a:avLst/>
            </a:prstGeom>
            <a:ln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10"/>
          <p:cNvGrpSpPr>
            <a:grpSpLocks/>
          </p:cNvGrpSpPr>
          <p:nvPr/>
        </p:nvGrpSpPr>
        <p:grpSpPr bwMode="auto">
          <a:xfrm>
            <a:off x="4965538" y="3316876"/>
            <a:ext cx="4070958" cy="669418"/>
            <a:chOff x="4242451" y="1646098"/>
            <a:chExt cx="4204615" cy="669343"/>
          </a:xfrm>
        </p:grpSpPr>
        <p:sp>
          <p:nvSpPr>
            <p:cNvPr id="57" name="TextBox 56"/>
            <p:cNvSpPr txBox="1"/>
            <p:nvPr/>
          </p:nvSpPr>
          <p:spPr>
            <a:xfrm>
              <a:off x="4242451" y="1646098"/>
              <a:ext cx="792088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05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33795" y="1669182"/>
              <a:ext cx="3213271" cy="646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연구개발성과의 활용방안 및 기대효과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4889675" y="1736575"/>
              <a:ext cx="0" cy="215876"/>
            </a:xfrm>
            <a:prstGeom prst="line">
              <a:avLst/>
            </a:prstGeom>
            <a:ln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10"/>
          <p:cNvGrpSpPr>
            <a:grpSpLocks/>
          </p:cNvGrpSpPr>
          <p:nvPr/>
        </p:nvGrpSpPr>
        <p:grpSpPr bwMode="auto">
          <a:xfrm>
            <a:off x="4973727" y="4005064"/>
            <a:ext cx="4062769" cy="946416"/>
            <a:chOff x="4242451" y="1646098"/>
            <a:chExt cx="4196157" cy="946310"/>
          </a:xfrm>
        </p:grpSpPr>
        <p:sp>
          <p:nvSpPr>
            <p:cNvPr id="61" name="TextBox 60"/>
            <p:cNvSpPr txBox="1"/>
            <p:nvPr/>
          </p:nvSpPr>
          <p:spPr>
            <a:xfrm>
              <a:off x="4242451" y="1646098"/>
              <a:ext cx="792088" cy="5539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3795" y="1669182"/>
              <a:ext cx="3204813" cy="923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연구개발성과의 사업화 전략 및 계획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4889675" y="1736575"/>
              <a:ext cx="0" cy="215876"/>
            </a:xfrm>
            <a:prstGeom prst="line">
              <a:avLst/>
            </a:prstGeom>
            <a:ln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10"/>
          <p:cNvGrpSpPr>
            <a:grpSpLocks/>
          </p:cNvGrpSpPr>
          <p:nvPr/>
        </p:nvGrpSpPr>
        <p:grpSpPr bwMode="auto">
          <a:xfrm>
            <a:off x="4973727" y="5045069"/>
            <a:ext cx="3719107" cy="400155"/>
            <a:chOff x="4242451" y="1646098"/>
            <a:chExt cx="3841212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4242451" y="1646098"/>
              <a:ext cx="792088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07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33795" y="1669182"/>
              <a:ext cx="2849868" cy="369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연구개발 자금집행 계획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889675" y="1736575"/>
              <a:ext cx="0" cy="215876"/>
            </a:xfrm>
            <a:prstGeom prst="line">
              <a:avLst/>
            </a:prstGeom>
            <a:ln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10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260" y="214291"/>
            <a:ext cx="1785950" cy="58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770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9707" y="836712"/>
            <a:ext cx="4402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현황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098" y="234801"/>
            <a:ext cx="51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회사 소개 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94743"/>
              </p:ext>
            </p:extLst>
          </p:nvPr>
        </p:nvGraphicFramePr>
        <p:xfrm>
          <a:off x="395537" y="1197420"/>
          <a:ext cx="8353424" cy="1311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기업명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설립연월일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대표자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㈜코아네트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1995</a:t>
                      </a:r>
                      <a:r>
                        <a:rPr lang="ko-KR" alt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년  </a:t>
                      </a:r>
                      <a:r>
                        <a:rPr lang="en-US" altLang="ko-KR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  </a:t>
                      </a:r>
                      <a:r>
                        <a:rPr lang="en-US" altLang="ko-KR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박 지 성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120-81-57183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자본금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470882"/>
                  </a:ext>
                </a:extLst>
              </a:tr>
              <a:tr h="41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200,000,000</a:t>
                      </a:r>
                      <a:r>
                        <a:rPr lang="ko-KR" alt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35</a:t>
                      </a:r>
                      <a:r>
                        <a:rPr lang="ko-KR" alt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서울특별시 성동구 성수일로 </a:t>
                      </a:r>
                      <a:r>
                        <a:rPr lang="en-US" altLang="ko-KR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77, 605</a:t>
                      </a:r>
                      <a:r>
                        <a:rPr lang="ko-KR" alt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호</a:t>
                      </a:r>
                      <a:r>
                        <a:rPr lang="en-US" altLang="ko-KR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서울숲</a:t>
                      </a:r>
                      <a:r>
                        <a:rPr lang="en-US" altLang="ko-KR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밸리</a:t>
                      </a:r>
                      <a:r>
                        <a:rPr lang="en-US" altLang="ko-KR" sz="12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12372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9708" y="2458334"/>
            <a:ext cx="4618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Ø"/>
            </a:pP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latin typeface="+mn-ea"/>
              </a:rPr>
              <a:t>사업분야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867237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원자력발전소 전산설비 관련 제품 제조</a:t>
            </a:r>
            <a:r>
              <a:rPr lang="en-US" altLang="ko-KR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정비 및 유지보수 용역 </a:t>
            </a:r>
            <a:r>
              <a:rPr lang="en-US" altLang="ko-KR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경상정비</a:t>
            </a:r>
            <a:r>
              <a:rPr lang="en-US" altLang="ko-KR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, Overhaul</a:t>
            </a:r>
            <a:r>
              <a:rPr lang="ko-KR" altLang="en-US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정비</a:t>
            </a:r>
            <a:r>
              <a:rPr lang="en-US" altLang="ko-KR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비상정비 등</a:t>
            </a:r>
            <a:r>
              <a:rPr lang="en-US" altLang="ko-KR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원자력발전소 전원공급기 외 장비 납품</a:t>
            </a:r>
            <a:endParaRPr lang="en-US" altLang="ko-KR" sz="1200" b="1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chemeClr val="tx2">
                    <a:lumMod val="50000"/>
                  </a:schemeClr>
                </a:solidFill>
                <a:latin typeface="+mn-ea"/>
              </a:rPr>
              <a:t>삼화페인트공업㈜의 공장자동화 설비 개발 및 유지보수</a:t>
            </a:r>
            <a:endParaRPr lang="en-US" altLang="ko-KR" sz="1200" b="1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5" name="Picture 4" descr="D:\코아네트\2019년\정부지원사업\산학연 신사업 R&amp;D 바우처\대면평가 준비\발표자료\pp_pdas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6272" y="4267621"/>
            <a:ext cx="2214578" cy="121444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69708" y="3929066"/>
            <a:ext cx="440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Ø"/>
            </a:pP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latin typeface="+mn-ea"/>
              </a:rPr>
              <a:t>주요 생산품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0" name="Picture 3" descr="D:\코아네트\2019년\정부지원사업\산학연 신사업 R&amp;D 바우처\대면평가 준비\발표자료\cpc_io15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339058"/>
            <a:ext cx="1520862" cy="1143008"/>
          </a:xfrm>
          <a:prstGeom prst="rect">
            <a:avLst/>
          </a:prstGeom>
          <a:noFill/>
        </p:spPr>
      </p:pic>
      <p:pic>
        <p:nvPicPr>
          <p:cNvPr id="21" name="Picture 5" descr="D:\코아네트\2019년\정부지원사업\산학연 신사업 R&amp;D 바우처\대면평가 준비\발표자료\pp_rp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760" y="5400080"/>
            <a:ext cx="2286016" cy="1386506"/>
          </a:xfrm>
          <a:prstGeom prst="rect">
            <a:avLst/>
          </a:prstGeom>
          <a:noFill/>
        </p:spPr>
      </p:pic>
      <p:pic>
        <p:nvPicPr>
          <p:cNvPr id="2050" name="Picture 2" descr="D:\코아네트\2019년\정부지원사업\산학연 신사업 R&amp;D 바우처\대면평가 준비\발표자료\pb_200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9478" y="4357694"/>
            <a:ext cx="1596998" cy="1672478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69214" y="5410628"/>
            <a:ext cx="1987306" cy="14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9948" y="4437112"/>
            <a:ext cx="1241772" cy="113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3024" y="5589240"/>
            <a:ext cx="1532712" cy="106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55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0098" y="234801"/>
            <a:ext cx="51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회사 소개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63975"/>
              </p:ext>
            </p:extLst>
          </p:nvPr>
        </p:nvGraphicFramePr>
        <p:xfrm>
          <a:off x="400206" y="4484712"/>
          <a:ext cx="8386636" cy="208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프로그램명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시행부처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과제명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기간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중소기업 협력연구개발</a:t>
                      </a:r>
                      <a:endParaRPr lang="en-US" altLang="ko-KR" sz="900"/>
                    </a:p>
                    <a:p>
                      <a:pPr algn="ctr" latinLnBrk="1"/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한국수력원자력㈜</a:t>
                      </a:r>
                      <a:r>
                        <a:rPr lang="en-US" altLang="ko-KR" sz="900"/>
                        <a:t>)</a:t>
                      </a:r>
                      <a:endParaRPr lang="ko-KR" altLang="en-US" sz="90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CPC </a:t>
                      </a:r>
                      <a:r>
                        <a:rPr lang="ko-KR" altLang="en-US" sz="900"/>
                        <a:t>광신호 전송모듈 전원공급기 연구개발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2006. 11 </a:t>
                      </a:r>
                      <a:r>
                        <a:rPr lang="en-US" altLang="ko-KR" sz="900" dirty="0"/>
                        <a:t>~</a:t>
                      </a:r>
                    </a:p>
                    <a:p>
                      <a:pPr algn="ctr" latinLnBrk="1"/>
                      <a:r>
                        <a:rPr lang="en-US" altLang="ko-KR" sz="900"/>
                        <a:t>2008. 05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중소기업 협력연구개발</a:t>
                      </a:r>
                      <a:endParaRPr lang="en-US" altLang="ko-KR" sz="900"/>
                    </a:p>
                    <a:p>
                      <a:pPr algn="ctr" latinLnBrk="1"/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한국수력원자력㈜</a:t>
                      </a:r>
                      <a:r>
                        <a:rPr lang="en-US" altLang="ko-KR" sz="900"/>
                        <a:t>)</a:t>
                      </a:r>
                      <a:endParaRPr lang="ko-KR" altLang="en-US" sz="90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CPC </a:t>
                      </a:r>
                      <a:r>
                        <a:rPr lang="ko-KR" altLang="en-US" sz="900"/>
                        <a:t>입출력 신호처리카드 국산화 연구개발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2009. 08 ~</a:t>
                      </a:r>
                    </a:p>
                    <a:p>
                      <a:pPr algn="ctr" latinLnBrk="1"/>
                      <a:r>
                        <a:rPr lang="en-US" altLang="ko-KR" sz="900"/>
                        <a:t>2011. 01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02794"/>
                  </a:ext>
                </a:extLst>
              </a:tr>
              <a:tr h="3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중소기업 협력연구개발</a:t>
                      </a:r>
                      <a:endParaRPr lang="en-US" altLang="ko-KR" sz="900"/>
                    </a:p>
                    <a:p>
                      <a:pPr algn="ctr" latinLnBrk="1"/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한국수력원자력㈜</a:t>
                      </a:r>
                      <a:r>
                        <a:rPr lang="en-US" altLang="ko-KR" sz="900"/>
                        <a:t>)</a:t>
                      </a:r>
                      <a:endParaRPr lang="ko-KR" altLang="en-US" sz="90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CPC </a:t>
                      </a:r>
                      <a:r>
                        <a:rPr lang="ko-KR" altLang="en-US" sz="900"/>
                        <a:t>광모뎀 국산화 연구개발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2010. 11 ~</a:t>
                      </a:r>
                    </a:p>
                    <a:p>
                      <a:pPr algn="ctr" latinLnBrk="1"/>
                      <a:r>
                        <a:rPr lang="en-US" altLang="ko-KR" sz="900"/>
                        <a:t>2012. 08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중소기업 협력연구개발</a:t>
                      </a:r>
                      <a:endParaRPr lang="en-US" altLang="ko-KR" sz="900"/>
                    </a:p>
                    <a:p>
                      <a:pPr algn="ctr" latinLnBrk="1"/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한국수력원자력㈜</a:t>
                      </a:r>
                      <a:r>
                        <a:rPr lang="en-US" altLang="ko-KR" sz="90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/>
                        <a:t>발전소감시 전산기계통 영상처리장치 개발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2016. 04 ~</a:t>
                      </a:r>
                    </a:p>
                    <a:p>
                      <a:pPr algn="ctr" latinLnBrk="1"/>
                      <a:r>
                        <a:rPr lang="en-US" altLang="ko-KR" sz="900"/>
                        <a:t>2017. 09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5</a:t>
                      </a:r>
                      <a:endParaRPr lang="ko-KR" altLang="en-US" sz="9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구매조건부신제품개발사업 공동투자형</a:t>
                      </a:r>
                      <a:endParaRPr lang="en-US" altLang="ko-KR" sz="900"/>
                    </a:p>
                    <a:p>
                      <a:pPr algn="ctr" latinLnBrk="1"/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한국수력원자력㈜</a:t>
                      </a:r>
                      <a:r>
                        <a:rPr lang="en-US" altLang="ko-KR" sz="90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/>
                        <a:t>발전소전산기감시계통</a:t>
                      </a:r>
                      <a:r>
                        <a:rPr lang="en-US" altLang="ko-KR" sz="900"/>
                        <a:t>(PMS) 8 Line Mux Board </a:t>
                      </a:r>
                      <a:r>
                        <a:rPr lang="ko-KR" altLang="en-US" sz="900"/>
                        <a:t>개발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2020. 11 ~</a:t>
                      </a:r>
                    </a:p>
                    <a:p>
                      <a:pPr algn="ctr" latinLnBrk="1"/>
                      <a:r>
                        <a:rPr lang="en-US" altLang="ko-KR" sz="900"/>
                        <a:t>2022. 05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895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9708" y="4115648"/>
            <a:ext cx="4402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Ø"/>
            </a:pP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latin typeface="+mn-ea"/>
              </a:rPr>
              <a:t>연구과제 진행현황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707" y="857232"/>
            <a:ext cx="446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Ø"/>
            </a:pP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latin typeface="+mn-ea"/>
              </a:rPr>
              <a:t>지식재산권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35556"/>
              </p:ext>
            </p:extLst>
          </p:nvPr>
        </p:nvGraphicFramePr>
        <p:xfrm>
          <a:off x="376837" y="1338666"/>
          <a:ext cx="8338567" cy="2685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111">
                  <a:extLst>
                    <a:ext uri="{9D8B030D-6E8A-4147-A177-3AD203B41FA5}">
                      <a16:colId xmlns:a16="http://schemas.microsoft.com/office/drawing/2014/main" val="2209091198"/>
                    </a:ext>
                  </a:extLst>
                </a:gridCol>
              </a:tblGrid>
              <a:tr h="228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발명의 명칭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출원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발명자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4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바이패스캐패시터실장형액정패널</a:t>
                      </a:r>
                      <a:endParaRPr lang="en-US" altLang="ko-KR" sz="1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10-0264161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김진규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4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원자력 발전소의 노심보호 연산기계통 및 상기 노심보호 연산기계통의 제어봉의 신호 처리를 위한 장치 및 방법</a:t>
                      </a:r>
                      <a:endParaRPr lang="en-US" altLang="ko-KR" sz="1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10-0973213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김학범 외 </a:t>
                      </a:r>
                      <a:r>
                        <a:rPr lang="en-US" altLang="ko-KR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7223535"/>
                  </a:ext>
                </a:extLst>
              </a:tr>
              <a:tr h="35074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원자력</a:t>
                      </a:r>
                      <a:r>
                        <a:rPr lang="ko-KR" altLang="en-US" sz="10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발전소의 디지털 신호 전자제어 처리를 위한 장치 및 방법</a:t>
                      </a:r>
                      <a:endParaRPr lang="en-US" altLang="ko-KR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10-1022606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김학범 외 </a:t>
                      </a:r>
                      <a:r>
                        <a:rPr lang="en-US" altLang="ko-KR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05451"/>
                  </a:ext>
                </a:extLst>
              </a:tr>
              <a:tr h="350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원자력 발전소 감시계통 점검 시스템 및 동작 방법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10-1569988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이상익 외 </a:t>
                      </a:r>
                      <a:r>
                        <a:rPr lang="en-US" altLang="ko-KR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184825"/>
                  </a:ext>
                </a:extLst>
              </a:tr>
              <a:tr h="350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원자력 발전소의 노심보호 연산기 계통</a:t>
                      </a:r>
                      <a:r>
                        <a:rPr lang="en-US" altLang="ko-KR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발전소 자료수집 계통</a:t>
                      </a:r>
                      <a:r>
                        <a:rPr lang="en-US" altLang="ko-KR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발전소 컴퓨터 계통 및 공학적 안전설비작동 계통에 구비된 광 모뎀 간의 통신 시스템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10-2019-0044977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김학범 외 </a:t>
                      </a:r>
                      <a:r>
                        <a:rPr lang="en-US" altLang="ko-KR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원자력 발전소의 노심보호 연산기 계통을 테스트하는 장치 및 그 방법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10-2019-0044978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김학범 외 </a:t>
                      </a:r>
                      <a:r>
                        <a:rPr lang="en-US" altLang="ko-KR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18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9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0098" y="234801"/>
            <a:ext cx="51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연구개발과제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필요성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286" y="997034"/>
            <a:ext cx="941675" cy="368305"/>
          </a:xfrm>
          <a:prstGeom prst="rect">
            <a:avLst/>
          </a:prstGeom>
          <a:solidFill>
            <a:srgbClr val="002060"/>
          </a:solidFill>
          <a:ln w="15875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spcBef>
                <a:spcPts val="3000"/>
              </a:spcBef>
            </a:pP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과 제 명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62704" y="997035"/>
            <a:ext cx="7386009" cy="368305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ko-KR" altLang="en-US" sz="1400" b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원전 화재방호 디지털 통합관제시스템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1904292"/>
            <a:ext cx="8353177" cy="459654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fontAlgn="base">
              <a:lnSpc>
                <a:spcPct val="200000"/>
              </a:lnSpc>
              <a:buFont typeface="Wingdings" pitchFamily="2" charset="2"/>
              <a:buChar char="Ø"/>
            </a:pPr>
            <a:r>
              <a:rPr lang="ko-KR" altLang="en-US" sz="1400" spc="-4">
                <a:latin typeface="+mn-ea"/>
                <a:cs typeface="Malgun Gothic"/>
              </a:rPr>
              <a:t> </a:t>
            </a:r>
            <a:endParaRPr lang="en-US" altLang="ko-KR" sz="1400" spc="-4">
              <a:latin typeface="+mn-ea"/>
              <a:cs typeface="Malgun Gothic"/>
            </a:endParaRPr>
          </a:p>
          <a:p>
            <a:pPr marL="0" lvl="1" fontAlgn="base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ko-KR" sz="1400" spc="-4">
                <a:latin typeface="+mn-ea"/>
                <a:cs typeface="Malgun Gothic"/>
              </a:rPr>
              <a:t> </a:t>
            </a:r>
            <a:endParaRPr lang="en-US" altLang="ko-KR" sz="1400" b="1" u="sng" spc="-4">
              <a:solidFill>
                <a:srgbClr val="FF0000"/>
              </a:solidFill>
              <a:latin typeface="+mn-ea"/>
              <a:cs typeface="Malgun Gothic"/>
            </a:endParaRPr>
          </a:p>
          <a:p>
            <a:pPr marL="0" lvl="1" fontAlgn="base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ko-KR" sz="1400" spc="-4">
                <a:latin typeface="+mn-ea"/>
                <a:cs typeface="Malgun Gothic"/>
              </a:rPr>
              <a:t> </a:t>
            </a:r>
            <a:endParaRPr lang="en-US" altLang="ko-KR" sz="1400" b="1" u="sng" spc="-4">
              <a:solidFill>
                <a:srgbClr val="FF0000"/>
              </a:solidFill>
              <a:latin typeface="+mn-ea"/>
              <a:cs typeface="Malgun Gothic"/>
            </a:endParaRPr>
          </a:p>
          <a:p>
            <a:pPr fontAlgn="base">
              <a:lnSpc>
                <a:spcPct val="150000"/>
              </a:lnSpc>
            </a:pPr>
            <a:endParaRPr lang="en-US" altLang="ko-KR" sz="1400" u="sng" spc="-4">
              <a:solidFill>
                <a:srgbClr val="FF0000"/>
              </a:solidFill>
              <a:latin typeface="+mn-ea"/>
              <a:cs typeface="Malgun 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u="sng" spc="-4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endParaRPr lang="en-US" altLang="ko-KR" sz="1400" u="sng" spc="-4">
              <a:solidFill>
                <a:srgbClr val="FF0000"/>
              </a:solidFill>
              <a:latin typeface="+mn-ea"/>
              <a:cs typeface="Malgun Gothic"/>
            </a:endParaRPr>
          </a:p>
          <a:p>
            <a:pPr fontAlgn="base">
              <a:lnSpc>
                <a:spcPct val="150000"/>
              </a:lnSpc>
            </a:pP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395537" y="1456283"/>
            <a:ext cx="6533918" cy="4433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spcBef>
                <a:spcPts val="3000"/>
              </a:spcBef>
            </a:pPr>
            <a:r>
              <a:rPr lang="ko-KR" altLang="en-US" sz="1400" b="1">
                <a:solidFill>
                  <a:schemeClr val="bg1"/>
                </a:solidFill>
                <a:latin typeface="+mn-ea"/>
                <a:ea typeface="+mn-ea"/>
              </a:rPr>
              <a:t>● 개발기술 개요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242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DCAEC18-ACEB-7157-F06E-1E90F0DC3EB2}"/>
              </a:ext>
            </a:extLst>
          </p:cNvPr>
          <p:cNvCxnSpPr/>
          <p:nvPr/>
        </p:nvCxnSpPr>
        <p:spPr>
          <a:xfrm>
            <a:off x="5148064" y="508518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5536" y="1424093"/>
            <a:ext cx="8353177" cy="510699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화재경보 수신반과의 연동 불가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- </a:t>
            </a:r>
            <a:r>
              <a:rPr lang="ko-KR" altLang="en-US" sz="1400" dirty="0">
                <a:latin typeface="+mn-ea"/>
              </a:rPr>
              <a:t>화재 감지의 사각지대 발생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- CCTV</a:t>
            </a:r>
            <a:r>
              <a:rPr lang="ko-KR" altLang="en-US" sz="1400" dirty="0">
                <a:latin typeface="+mn-ea"/>
              </a:rPr>
              <a:t>를 통한 화재 감지 시 경보 발생 등의 즉각적인 화재 피해 감소를 위한 연계 활동 불가</a:t>
            </a:r>
            <a:endParaRPr lang="en-US" altLang="ko-KR" sz="14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시스템 구성을 위한 비용 증가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- </a:t>
            </a:r>
            <a:r>
              <a:rPr lang="ko-KR" altLang="en-US" sz="1400" dirty="0">
                <a:latin typeface="+mn-ea"/>
              </a:rPr>
              <a:t>화재 감지 기능 적용된 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로 교체에 따른 추가 소요 비용 발생</a:t>
            </a:r>
            <a:endParaRPr lang="en-US" altLang="ko-KR" sz="14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보안 문제로 외부 모니터링 및 화재 대응 어려움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sz="12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sz="1400" b="1" u="sng" dirty="0">
              <a:solidFill>
                <a:srgbClr val="FF0000"/>
              </a:solidFill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u="sng" spc="-4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u="sng" spc="-4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endParaRPr lang="en-US" altLang="ko-KR" sz="1400" u="sng" spc="-4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fontAlgn="base">
              <a:lnSpc>
                <a:spcPct val="150000"/>
              </a:lnSpc>
            </a:pP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95537" y="980728"/>
            <a:ext cx="6533918" cy="4433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spcBef>
                <a:spcPts val="3000"/>
              </a:spcBef>
            </a:pPr>
            <a:r>
              <a:rPr lang="ko-KR" altLang="en-US" sz="1400" b="1">
                <a:solidFill>
                  <a:schemeClr val="bg1"/>
                </a:solidFill>
                <a:latin typeface="+mn-ea"/>
                <a:ea typeface="+mn-ea"/>
              </a:rPr>
              <a:t>●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기존 시스템의 문제점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98" y="234801"/>
            <a:ext cx="51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연구개발과제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필요성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흰색 배경에 3 차원에 Cctv 보안 카메라 로열티 무료 사진, 그림, 이미지 그리고 스톡포토그래피. Image 15777611.">
            <a:extLst>
              <a:ext uri="{FF2B5EF4-FFF2-40B4-BE49-F238E27FC236}">
                <a16:creationId xmlns:a16="http://schemas.microsoft.com/office/drawing/2014/main" id="{D1142C90-9761-8A56-6012-B292DF22A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" t="8522" r="10464" b="16282"/>
          <a:stretch/>
        </p:blipFill>
        <p:spPr bwMode="auto">
          <a:xfrm>
            <a:off x="683568" y="3501008"/>
            <a:ext cx="1296144" cy="86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785C0C-CA09-ABD5-7566-586F6ACF6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t="2941" r="3563" b="2717"/>
          <a:stretch/>
        </p:blipFill>
        <p:spPr bwMode="auto">
          <a:xfrm>
            <a:off x="755576" y="5040446"/>
            <a:ext cx="1008112" cy="98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123A4EB-C8E8-FEE9-E5EA-6E56ADCF13A6}"/>
              </a:ext>
            </a:extLst>
          </p:cNvPr>
          <p:cNvSpPr/>
          <p:nvPr/>
        </p:nvSpPr>
        <p:spPr>
          <a:xfrm>
            <a:off x="1254986" y="4470753"/>
            <a:ext cx="28803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C47B0-D59D-4913-5768-C241046F787F}"/>
              </a:ext>
            </a:extLst>
          </p:cNvPr>
          <p:cNvSpPr txBox="1"/>
          <p:nvPr/>
        </p:nvSpPr>
        <p:spPr>
          <a:xfrm>
            <a:off x="1979712" y="3753842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기존 </a:t>
            </a:r>
            <a:r>
              <a:rPr lang="en-US" altLang="ko-KR" sz="1200" dirty="0"/>
              <a:t>CCTV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화재 감지 기능 없음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ED20C-E35E-2954-21DC-D90B804F9BD7}"/>
              </a:ext>
            </a:extLst>
          </p:cNvPr>
          <p:cNvSpPr txBox="1"/>
          <p:nvPr/>
        </p:nvSpPr>
        <p:spPr>
          <a:xfrm>
            <a:off x="1517465" y="4501802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변경</a:t>
            </a:r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B1985CEB-D2EB-B523-8E8C-24372320C2BE}"/>
              </a:ext>
            </a:extLst>
          </p:cNvPr>
          <p:cNvSpPr/>
          <p:nvPr/>
        </p:nvSpPr>
        <p:spPr>
          <a:xfrm>
            <a:off x="395536" y="6087803"/>
            <a:ext cx="364837" cy="30777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11AFE-3FDB-CC1B-BD0C-F1B39D68795B}"/>
              </a:ext>
            </a:extLst>
          </p:cNvPr>
          <p:cNvSpPr txBox="1"/>
          <p:nvPr/>
        </p:nvSpPr>
        <p:spPr>
          <a:xfrm>
            <a:off x="688365" y="6073551"/>
            <a:ext cx="357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CCTV </a:t>
            </a:r>
            <a:r>
              <a:rPr lang="ko-KR" altLang="en-US" sz="1400" dirty="0">
                <a:solidFill>
                  <a:srgbClr val="FF0000"/>
                </a:solidFill>
              </a:rPr>
              <a:t>교체 및 시스템 구성 변경 비용 발생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037DE-4B31-A883-383C-7D121997D817}"/>
              </a:ext>
            </a:extLst>
          </p:cNvPr>
          <p:cNvSpPr txBox="1"/>
          <p:nvPr/>
        </p:nvSpPr>
        <p:spPr>
          <a:xfrm>
            <a:off x="1982289" y="5299667"/>
            <a:ext cx="167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신규 </a:t>
            </a:r>
            <a:r>
              <a:rPr lang="en-US" altLang="ko-KR" sz="1200" dirty="0"/>
              <a:t>CCTV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화재 감지 기능 있음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030" name="Picture 6" descr="GR형 복합식수신기 – kms NAGA">
            <a:extLst>
              <a:ext uri="{FF2B5EF4-FFF2-40B4-BE49-F238E27FC236}">
                <a16:creationId xmlns:a16="http://schemas.microsoft.com/office/drawing/2014/main" id="{B0457D49-9C7A-AECA-B326-6C3A4BF9A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0" t="8146" r="33842" b="5543"/>
          <a:stretch/>
        </p:blipFill>
        <p:spPr bwMode="auto">
          <a:xfrm>
            <a:off x="4427984" y="4452324"/>
            <a:ext cx="556936" cy="14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흰색 배경에 3 차원에 Cctv 보안 카메라 로열티 무료 사진, 그림, 이미지 그리고 스톡포토그래피. Image 15777611.">
            <a:extLst>
              <a:ext uri="{FF2B5EF4-FFF2-40B4-BE49-F238E27FC236}">
                <a16:creationId xmlns:a16="http://schemas.microsoft.com/office/drawing/2014/main" id="{60A9E614-B0E0-50E9-173B-CD7DCBEA0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" t="8522" r="10464" b="16282"/>
          <a:stretch/>
        </p:blipFill>
        <p:spPr bwMode="auto">
          <a:xfrm>
            <a:off x="4139952" y="3501008"/>
            <a:ext cx="1064835" cy="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폭발: 8pt 9">
            <a:extLst>
              <a:ext uri="{FF2B5EF4-FFF2-40B4-BE49-F238E27FC236}">
                <a16:creationId xmlns:a16="http://schemas.microsoft.com/office/drawing/2014/main" id="{861E6450-AF8A-E323-F2F4-FA20C22DFB3E}"/>
              </a:ext>
            </a:extLst>
          </p:cNvPr>
          <p:cNvSpPr/>
          <p:nvPr/>
        </p:nvSpPr>
        <p:spPr>
          <a:xfrm>
            <a:off x="5148064" y="6091481"/>
            <a:ext cx="364837" cy="30777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A7CEA-4FEE-C85D-AB92-8B3AD5BB3F24}"/>
              </a:ext>
            </a:extLst>
          </p:cNvPr>
          <p:cNvSpPr txBox="1"/>
          <p:nvPr/>
        </p:nvSpPr>
        <p:spPr>
          <a:xfrm>
            <a:off x="5440893" y="6077229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화재 감지 사각지대 발생</a:t>
            </a:r>
          </a:p>
        </p:txBody>
      </p:sp>
      <p:pic>
        <p:nvPicPr>
          <p:cNvPr id="1032" name="Picture 8" descr="Network Hub, Ethernet Hub, Repeater hub, Multiport Repeater, नेटवर्क हब in  Badarpur Extension, New Delhi , Online Solution | ID: 11098507333">
            <a:extLst>
              <a:ext uri="{FF2B5EF4-FFF2-40B4-BE49-F238E27FC236}">
                <a16:creationId xmlns:a16="http://schemas.microsoft.com/office/drawing/2014/main" id="{28CAB8AA-BA3E-F228-A756-8E796F558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b="4510"/>
          <a:stretch/>
        </p:blipFill>
        <p:spPr bwMode="auto">
          <a:xfrm>
            <a:off x="5652120" y="3620078"/>
            <a:ext cx="1228762" cy="5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usionServer 2488 V5 Rack Server : 테넷디에스">
            <a:extLst>
              <a:ext uri="{FF2B5EF4-FFF2-40B4-BE49-F238E27FC236}">
                <a16:creationId xmlns:a16="http://schemas.microsoft.com/office/drawing/2014/main" id="{37A76A8F-D99B-656C-8B9C-188C1CACE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9" t="34989" r="7160" b="14001"/>
          <a:stretch/>
        </p:blipFill>
        <p:spPr bwMode="auto">
          <a:xfrm>
            <a:off x="5652120" y="4831124"/>
            <a:ext cx="1381894" cy="46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6B9E08-4449-FFC0-F78D-C1E539930E93}"/>
              </a:ext>
            </a:extLst>
          </p:cNvPr>
          <p:cNvGrpSpPr/>
          <p:nvPr/>
        </p:nvGrpSpPr>
        <p:grpSpPr>
          <a:xfrm>
            <a:off x="5200426" y="4871639"/>
            <a:ext cx="278870" cy="443366"/>
            <a:chOff x="8396819" y="3914363"/>
            <a:chExt cx="736947" cy="73129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F16ACDD-408A-40A9-9BCE-63CDB99CAF8A}"/>
                </a:ext>
              </a:extLst>
            </p:cNvPr>
            <p:cNvCxnSpPr/>
            <p:nvPr/>
          </p:nvCxnSpPr>
          <p:spPr>
            <a:xfrm>
              <a:off x="8413766" y="3914363"/>
              <a:ext cx="720000" cy="72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2DDF4B3-052A-E439-9055-7A89BB0A1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6819" y="3925661"/>
              <a:ext cx="720000" cy="72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6" name="Picture 12" descr="IT용어사전] NVR - CCTV뉴스 - 석주원 기자">
            <a:extLst>
              <a:ext uri="{FF2B5EF4-FFF2-40B4-BE49-F238E27FC236}">
                <a16:creationId xmlns:a16="http://schemas.microsoft.com/office/drawing/2014/main" id="{2A223F78-91E8-2B6C-D5AB-5B084A800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" t="23389" r="5137" b="23950"/>
          <a:stretch/>
        </p:blipFill>
        <p:spPr bwMode="auto">
          <a:xfrm>
            <a:off x="7371160" y="3645024"/>
            <a:ext cx="1377304" cy="45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E2EB04-EBC9-02A5-A0DF-06EF9957EAA7}"/>
              </a:ext>
            </a:extLst>
          </p:cNvPr>
          <p:cNvCxnSpPr/>
          <p:nvPr/>
        </p:nvCxnSpPr>
        <p:spPr>
          <a:xfrm>
            <a:off x="5220072" y="385825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14B419F-6D2A-032B-77AD-9FFDDFEAF455}"/>
              </a:ext>
            </a:extLst>
          </p:cNvPr>
          <p:cNvCxnSpPr>
            <a:cxnSpLocks/>
          </p:cNvCxnSpPr>
          <p:nvPr/>
        </p:nvCxnSpPr>
        <p:spPr>
          <a:xfrm>
            <a:off x="6407574" y="4290724"/>
            <a:ext cx="0" cy="36005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34115A0-E2CC-0BBD-D533-2290EECB575C}"/>
              </a:ext>
            </a:extLst>
          </p:cNvPr>
          <p:cNvCxnSpPr/>
          <p:nvPr/>
        </p:nvCxnSpPr>
        <p:spPr>
          <a:xfrm>
            <a:off x="6948264" y="387136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62B897-188E-4AC7-DCE3-E809E1AA0072}"/>
              </a:ext>
            </a:extLst>
          </p:cNvPr>
          <p:cNvSpPr txBox="1"/>
          <p:nvPr/>
        </p:nvSpPr>
        <p:spPr>
          <a:xfrm>
            <a:off x="4464542" y="4140959"/>
            <a:ext cx="55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CCTV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EB457-AF83-701E-B51D-2E1F63056820}"/>
              </a:ext>
            </a:extLst>
          </p:cNvPr>
          <p:cNvSpPr txBox="1"/>
          <p:nvPr/>
        </p:nvSpPr>
        <p:spPr>
          <a:xfrm>
            <a:off x="4058640" y="584385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화재경보 </a:t>
            </a:r>
            <a:r>
              <a:rPr lang="ko-KR" altLang="en-US" sz="1200" dirty="0" err="1"/>
              <a:t>수신반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B1E580-BCF8-5FA5-B2A6-1F3D6B5AC320}"/>
              </a:ext>
            </a:extLst>
          </p:cNvPr>
          <p:cNvSpPr txBox="1"/>
          <p:nvPr/>
        </p:nvSpPr>
        <p:spPr>
          <a:xfrm>
            <a:off x="5327100" y="4088105"/>
            <a:ext cx="1139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Network</a:t>
            </a:r>
            <a:r>
              <a:rPr lang="ko-KR" altLang="en-US" sz="1200" dirty="0"/>
              <a:t> </a:t>
            </a:r>
            <a:r>
              <a:rPr lang="en-US" altLang="ko-KR" sz="1200" dirty="0"/>
              <a:t>HUB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E05DEA-E68C-4F7F-70E8-7BC074AFC666}"/>
              </a:ext>
            </a:extLst>
          </p:cNvPr>
          <p:cNvSpPr txBox="1"/>
          <p:nvPr/>
        </p:nvSpPr>
        <p:spPr>
          <a:xfrm>
            <a:off x="7769850" y="4077007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NVR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4A1E-D654-52B4-93E8-64A8859CE32B}"/>
              </a:ext>
            </a:extLst>
          </p:cNvPr>
          <p:cNvSpPr txBox="1"/>
          <p:nvPr/>
        </p:nvSpPr>
        <p:spPr>
          <a:xfrm>
            <a:off x="5714580" y="5301208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화재감지 시스템</a:t>
            </a:r>
          </a:p>
        </p:txBody>
      </p:sp>
    </p:spTree>
    <p:extLst>
      <p:ext uri="{BB962C8B-B14F-4D97-AF65-F5344CB8AC3E}">
        <p14:creationId xmlns:p14="http://schemas.microsoft.com/office/powerpoint/2010/main" val="106382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536" y="1424093"/>
            <a:ext cx="8353177" cy="510699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화재경보 수신반과 연동된 화재 감지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- </a:t>
            </a:r>
            <a:r>
              <a:rPr lang="ko-KR" altLang="en-US" sz="1400" dirty="0">
                <a:latin typeface="+mn-ea"/>
              </a:rPr>
              <a:t>화재 발생 감지의 사각지대 감소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즉각적인 화재 피해 감소를 위한 연계 활동 가능</a:t>
            </a:r>
            <a:endParaRPr lang="en-US" altLang="ko-KR" sz="14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시스템 구성 변경 비용 최소화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- IP CCTV </a:t>
            </a:r>
            <a:r>
              <a:rPr lang="ko-KR" altLang="en-US" sz="1400" dirty="0">
                <a:latin typeface="+mn-ea"/>
              </a:rPr>
              <a:t>사용 시 최소한의 시스템 구성 변경</a:t>
            </a:r>
            <a:r>
              <a:rPr lang="en-US" altLang="ko-KR" sz="1400" dirty="0">
                <a:latin typeface="+mn-ea"/>
              </a:rPr>
              <a:t>(SDI CCTV </a:t>
            </a:r>
            <a:r>
              <a:rPr lang="ko-KR" altLang="en-US" sz="1400" dirty="0">
                <a:latin typeface="+mn-ea"/>
              </a:rPr>
              <a:t>사용 시 </a:t>
            </a:r>
            <a:r>
              <a:rPr lang="en-US" altLang="ko-KR" sz="1400" dirty="0">
                <a:latin typeface="+mn-ea"/>
              </a:rPr>
              <a:t>SDI – IP </a:t>
            </a:r>
            <a:r>
              <a:rPr lang="ko-KR" altLang="en-US" sz="1400" dirty="0">
                <a:latin typeface="+mn-ea"/>
              </a:rPr>
              <a:t>컨버터 필요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내외부망 분리로 보안성을 유지한 외부 모니터링 및 대응 가능</a:t>
            </a:r>
            <a:endParaRPr lang="ko-KR" altLang="en-US" sz="12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sz="1400" b="1" u="sng" dirty="0">
              <a:solidFill>
                <a:srgbClr val="FF0000"/>
              </a:solidFill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u="sng" spc="-4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u="sng" spc="-4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endParaRPr lang="en-US" altLang="ko-KR" sz="1400" u="sng" spc="-4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fontAlgn="base">
              <a:lnSpc>
                <a:spcPct val="150000"/>
              </a:lnSpc>
            </a:pP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95537" y="980728"/>
            <a:ext cx="6533918" cy="4433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spcBef>
                <a:spcPts val="3000"/>
              </a:spcBef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● </a:t>
            </a:r>
            <a:r>
              <a:rPr lang="ko-KR" altLang="en-US" sz="1400" b="1">
                <a:solidFill>
                  <a:schemeClr val="bg1"/>
                </a:solidFill>
                <a:latin typeface="+mn-ea"/>
                <a:ea typeface="+mn-ea"/>
              </a:rPr>
              <a:t>제안하는 시스템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의</a:t>
            </a:r>
            <a:r>
              <a:rPr lang="ko-KR" altLang="en-US" sz="1400" b="1">
                <a:solidFill>
                  <a:schemeClr val="bg1"/>
                </a:solidFill>
                <a:latin typeface="+mn-ea"/>
                <a:ea typeface="+mn-ea"/>
              </a:rPr>
              <a:t> 차별성 및 독창성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98" y="234801"/>
            <a:ext cx="51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연구개발과제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필요성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EB0CA5-1FC2-F9F3-FB03-3B34C5F7B388}"/>
              </a:ext>
            </a:extLst>
          </p:cNvPr>
          <p:cNvSpPr txBox="1"/>
          <p:nvPr/>
        </p:nvSpPr>
        <p:spPr>
          <a:xfrm>
            <a:off x="5093509" y="6198402"/>
            <a:ext cx="359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※ SDI Interface CCTV </a:t>
            </a:r>
            <a:r>
              <a:rPr lang="ko-KR" altLang="en-US" sz="1200" dirty="0"/>
              <a:t>사용 시 </a:t>
            </a:r>
            <a:r>
              <a:rPr lang="en-US" altLang="ko-KR" sz="1200" dirty="0"/>
              <a:t>SDI-IP </a:t>
            </a:r>
            <a:r>
              <a:rPr lang="ko-KR" altLang="en-US" sz="1200" dirty="0"/>
              <a:t>컨버터 필요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B7387486-95FF-8B25-A188-2EBB544A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429000"/>
            <a:ext cx="6156176" cy="30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2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1887" y="980728"/>
            <a:ext cx="8356826" cy="555036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60032" y="7196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24066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098" y="234801"/>
            <a:ext cx="773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연구개발과제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목표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및 내용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464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0098" y="234801"/>
            <a:ext cx="773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연구개발과제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목표 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</a:rPr>
              <a:t>및 내용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1887" y="980728"/>
            <a:ext cx="8356826" cy="555036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60032" y="7196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24066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4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26909</TotalTime>
  <Words>671</Words>
  <Application>Microsoft Office PowerPoint</Application>
  <PresentationFormat>화면 슬라이드 쇼(4:3)</PresentationFormat>
  <Paragraphs>212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HY견고딕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</dc:creator>
  <cp:lastModifiedBy>김 학범</cp:lastModifiedBy>
  <cp:revision>625</cp:revision>
  <dcterms:created xsi:type="dcterms:W3CDTF">2017-08-17T00:25:03Z</dcterms:created>
  <dcterms:modified xsi:type="dcterms:W3CDTF">2022-09-25T23:55:23Z</dcterms:modified>
</cp:coreProperties>
</file>