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19"/>
  </p:notesMasterIdLst>
  <p:handoutMasterIdLst>
    <p:handoutMasterId r:id="rId20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4F4188B6-9430-407C-B76E-292125D17972}">
          <p14:sldIdLst>
            <p14:sldId id="256"/>
          </p14:sldIdLst>
        </p14:section>
        <p14:section name="目录页" id="{247E4761-7BF2-4B8C-8501-99EA8768421C}">
          <p14:sldIdLst>
            <p14:sldId id="257"/>
          </p14:sldIdLst>
        </p14:section>
        <p14:section name="章节页" id="{9C8D8FFC-A5B7-4F99-9866-A19401139310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结束页" id="{747B46F0-CD8A-4D88-8CF9-BA04190761A5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3CF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97" d="100"/>
          <a:sy n="97" d="100"/>
        </p:scale>
        <p:origin x="48" y="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10/26/2020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7326F3-4732-B74B-9C70-D0992466E49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Copyright©2020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云计算</a:t>
            </a:r>
            <a:r>
              <a:rPr lang="en-US" altLang="zh-CN" b="1" dirty="0"/>
              <a:t>》</a:t>
            </a:r>
            <a:r>
              <a:rPr lang="zh-CN" altLang="en-US" dirty="0"/>
              <a:t>课程方案介绍</a:t>
            </a:r>
          </a:p>
        </p:txBody>
      </p:sp>
    </p:spTree>
    <p:extLst>
      <p:ext uri="{BB962C8B-B14F-4D97-AF65-F5344CB8AC3E}">
        <p14:creationId xmlns:p14="http://schemas.microsoft.com/office/powerpoint/2010/main" val="164880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实验环境</a:t>
            </a:r>
            <a:r>
              <a:rPr lang="en-US" altLang="zh-CN" dirty="0"/>
              <a:t>——</a:t>
            </a:r>
            <a:r>
              <a:rPr lang="zh-CN" altLang="en-US" dirty="0"/>
              <a:t>认证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24531"/>
              </p:ext>
            </p:extLst>
          </p:nvPr>
        </p:nvGraphicFramePr>
        <p:xfrm>
          <a:off x="10263243" y="1644315"/>
          <a:ext cx="914043" cy="78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工作表" showAsIcon="1" r:id="rId3" imgW="914400" imgH="787320" progId="Excel.Sheet.12">
                  <p:embed/>
                </p:oleObj>
              </mc:Choice>
              <mc:Fallback>
                <p:oleObj name="工作表" showAsIcon="1" r:id="rId3" imgW="914400" imgH="7873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63243" y="1644315"/>
                        <a:ext cx="914043" cy="78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475022"/>
              </p:ext>
            </p:extLst>
          </p:nvPr>
        </p:nvGraphicFramePr>
        <p:xfrm>
          <a:off x="10263243" y="2699304"/>
          <a:ext cx="914043" cy="78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工作表" showAsIcon="1" r:id="rId5" imgW="914400" imgH="787320" progId="Excel.Sheet.12">
                  <p:embed/>
                </p:oleObj>
              </mc:Choice>
              <mc:Fallback>
                <p:oleObj name="工作表" showAsIcon="1" r:id="rId5" imgW="914400" imgH="7873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63243" y="2699304"/>
                        <a:ext cx="914043" cy="78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46191"/>
              </p:ext>
            </p:extLst>
          </p:nvPr>
        </p:nvGraphicFramePr>
        <p:xfrm>
          <a:off x="10263243" y="3861867"/>
          <a:ext cx="914043" cy="78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工作表" showAsIcon="1" r:id="rId7" imgW="914400" imgH="787320" progId="Excel.Sheet.12">
                  <p:embed/>
                </p:oleObj>
              </mc:Choice>
              <mc:Fallback>
                <p:oleObj name="工作表" showAsIcon="1" r:id="rId7" imgW="914400" imgH="7873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63243" y="3861867"/>
                        <a:ext cx="914043" cy="78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54929"/>
              </p:ext>
            </p:extLst>
          </p:nvPr>
        </p:nvGraphicFramePr>
        <p:xfrm>
          <a:off x="731837" y="964902"/>
          <a:ext cx="8994053" cy="523587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8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62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认证实验环境资源（</a:t>
                      </a:r>
                      <a:r>
                        <a:rPr lang="en-US" altLang="zh-CN" sz="1200" dirty="0"/>
                        <a:t>64</a:t>
                      </a:r>
                      <a:r>
                        <a:rPr lang="zh-CN" altLang="en-US" sz="1200" dirty="0"/>
                        <a:t>学时）</a:t>
                      </a:r>
                    </a:p>
                  </a:txBody>
                  <a:tcPr marL="91404" marR="91404" marT="45694" marB="4569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62"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实验手册</a:t>
                      </a:r>
                    </a:p>
                  </a:txBody>
                  <a:tcPr marL="91404" marR="91404" marT="45694" marB="45694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实验资源</a:t>
                      </a:r>
                    </a:p>
                  </a:txBody>
                  <a:tcPr marL="91404" marR="91404" marT="45694" marB="456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时长（</a:t>
                      </a:r>
                      <a:r>
                        <a:rPr lang="en-US" altLang="zh-CN" sz="1200" dirty="0"/>
                        <a:t>h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 marL="91404" marR="91404" marT="45694" marB="456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906"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HCIA-Cloud Computing</a:t>
                      </a:r>
                      <a:r>
                        <a:rPr lang="zh-CN" altLang="en-US" sz="1200" dirty="0"/>
                        <a:t>认证课程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3" marR="68553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线下：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RH2288HV5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3" marR="68553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marL="91404" marR="91404" marT="45694" marB="456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09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线下：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S5700-28P-LI-BAT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3" marR="68553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marL="91404" marR="91404" marT="45694" marB="456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9406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HCIA-Cloud Service</a:t>
                      </a:r>
                      <a:r>
                        <a:rPr lang="zh-CN" altLang="en-US" sz="1200" dirty="0"/>
                        <a:t>认证课程</a:t>
                      </a:r>
                    </a:p>
                  </a:txBody>
                  <a:tcPr marL="91404" marR="91404" marT="45694" marB="45694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计算资源：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ECS/VPC/EIP/AS/IMS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存储资源：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EVS/OBS/CBR/SFS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网络资源：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VPC/ELB/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对等连接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/VPN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管理资源：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IAM/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云监控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云审计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云日志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数据库资源：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RDS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3" marR="68553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marL="91404" marR="91404" marT="45694" marB="456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009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HCIP-OpenStack</a:t>
                      </a:r>
                      <a:r>
                        <a:rPr lang="zh-CN" altLang="en-US" sz="1200" dirty="0"/>
                        <a:t>认证课程</a:t>
                      </a:r>
                    </a:p>
                  </a:txBody>
                  <a:tcPr marL="91404" marR="91404" marT="45694" marB="45694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线下：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RH2288HV5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3" marR="68553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marL="91404" marR="91404" marT="45694" marB="456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009"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HCIP-Container</a:t>
                      </a:r>
                      <a:r>
                        <a:rPr lang="zh-CN" altLang="en-US" sz="1200" dirty="0"/>
                        <a:t>认证课程</a:t>
                      </a:r>
                    </a:p>
                  </a:txBody>
                  <a:tcPr marL="91404" marR="91404" marT="45694" marB="45694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线下：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RH2288HV5</a:t>
                      </a:r>
                    </a:p>
                  </a:txBody>
                  <a:tcPr marL="68553" marR="68553" marT="0" marB="0" anchor="ctr"/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4" marR="91404" marT="45694" marB="456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009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线上：华为云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3" marR="68553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marL="91404" marR="91404" marT="45694" marB="4569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6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5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0D792-4102-9E49-9911-6FCBEA89B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课程概述</a:t>
            </a:r>
            <a:endParaRPr lang="en-US" altLang="zh-CN"/>
          </a:p>
          <a:p>
            <a:r>
              <a:rPr lang="zh-CN" altLang="en-US"/>
              <a:t>方案包概述</a:t>
            </a:r>
            <a:endParaRPr lang="en-US" altLang="zh-CN"/>
          </a:p>
          <a:p>
            <a:r>
              <a:rPr lang="zh-CN" altLang="en-US"/>
              <a:t>方案包分模块介绍</a:t>
            </a:r>
            <a:endParaRPr lang="en-US" altLang="zh-CN"/>
          </a:p>
          <a:p>
            <a:r>
              <a:rPr lang="zh-CN" altLang="en-US"/>
              <a:t>实验环境概述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4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课程概述</a:t>
            </a:r>
            <a:endParaRPr lang="zh-CN" altLang="en-US" dirty="0"/>
          </a:p>
        </p:txBody>
      </p:sp>
      <p:sp>
        <p:nvSpPr>
          <p:cNvPr id="12" name="副标题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/>
              <a:t>课程目的</a:t>
            </a:r>
            <a:endParaRPr lang="en-US" altLang="zh-CN" sz="1600" dirty="0"/>
          </a:p>
          <a:p>
            <a:pPr marL="11109" indent="0">
              <a:buNone/>
            </a:pPr>
            <a:r>
              <a:rPr lang="zh-CN" altLang="en-US" sz="1400" dirty="0"/>
              <a:t>本课程包针对本科计算机专业相关专业的</a:t>
            </a:r>
            <a:r>
              <a:rPr lang="en-US" altLang="zh-CN" sz="1400" dirty="0"/>
              <a:t>《</a:t>
            </a:r>
            <a:r>
              <a:rPr lang="zh-CN" altLang="en-US" sz="1400" dirty="0"/>
              <a:t>云计算</a:t>
            </a:r>
            <a:r>
              <a:rPr lang="en-US" altLang="zh-CN" sz="1400" dirty="0"/>
              <a:t>》</a:t>
            </a:r>
            <a:r>
              <a:rPr lang="zh-CN" altLang="en-US" sz="1400" dirty="0"/>
              <a:t>课程提供云计算的基础理论，实验手册和配套理论以及认证等相关内容，帮助学生了解云计算的思想，以及掌握使用云的相关技能。</a:t>
            </a:r>
            <a:endParaRPr lang="en-US" altLang="zh-CN" sz="1400" dirty="0"/>
          </a:p>
          <a:p>
            <a:r>
              <a:rPr lang="zh-CN" altLang="en-US" sz="1600" dirty="0"/>
              <a:t>目标课程</a:t>
            </a:r>
            <a:endParaRPr lang="en-US" altLang="zh-CN" sz="1600" dirty="0"/>
          </a:p>
          <a:p>
            <a:pPr marL="11109" indent="0">
              <a:buNone/>
            </a:pPr>
            <a:r>
              <a:rPr lang="zh-CN" altLang="en-US" sz="1400" dirty="0"/>
              <a:t>本科，</a:t>
            </a:r>
            <a:r>
              <a:rPr lang="en-US" altLang="zh-CN" sz="1400" dirty="0"/>
              <a:t>《</a:t>
            </a:r>
            <a:r>
              <a:rPr lang="zh-CN" altLang="en-US" sz="1400" dirty="0"/>
              <a:t>云计算</a:t>
            </a:r>
            <a:r>
              <a:rPr lang="en-US" altLang="zh-CN" sz="1400" dirty="0"/>
              <a:t>》</a:t>
            </a:r>
          </a:p>
          <a:p>
            <a:r>
              <a:rPr lang="zh-CN" altLang="en-US" sz="1600" dirty="0"/>
              <a:t>课程包使用方法</a:t>
            </a:r>
            <a:endParaRPr lang="en-US" altLang="zh-CN" sz="1600" dirty="0"/>
          </a:p>
          <a:p>
            <a:pPr lvl="1"/>
            <a:r>
              <a:rPr lang="zh-CN" altLang="en-US" sz="1400" dirty="0"/>
              <a:t>已开设</a:t>
            </a:r>
            <a:r>
              <a:rPr lang="en-US" altLang="zh-CN" sz="1400" dirty="0"/>
              <a:t>《</a:t>
            </a:r>
            <a:r>
              <a:rPr lang="zh-CN" altLang="en-US" sz="1400" dirty="0"/>
              <a:t>云计算</a:t>
            </a:r>
            <a:r>
              <a:rPr lang="en-US" altLang="zh-CN" sz="1400" dirty="0"/>
              <a:t>》</a:t>
            </a:r>
            <a:r>
              <a:rPr lang="zh-CN" altLang="en-US" sz="1400" dirty="0"/>
              <a:t>课程</a:t>
            </a:r>
            <a:r>
              <a:rPr lang="zh-CN" altLang="en-US" sz="1400" dirty="0">
                <a:solidFill>
                  <a:srgbClr val="C00000"/>
                </a:solidFill>
              </a:rPr>
              <a:t>，本课程包作为高校</a:t>
            </a:r>
            <a:r>
              <a:rPr lang="en-US" altLang="zh-CN" sz="1400" dirty="0">
                <a:solidFill>
                  <a:srgbClr val="C00000"/>
                </a:solidFill>
              </a:rPr>
              <a:t>《</a:t>
            </a:r>
            <a:r>
              <a:rPr lang="zh-CN" altLang="en-US" sz="1400" dirty="0">
                <a:solidFill>
                  <a:srgbClr val="C00000"/>
                </a:solidFill>
              </a:rPr>
              <a:t>云计算</a:t>
            </a:r>
            <a:r>
              <a:rPr lang="en-US" altLang="zh-CN" sz="1400" dirty="0">
                <a:solidFill>
                  <a:srgbClr val="C00000"/>
                </a:solidFill>
              </a:rPr>
              <a:t>》</a:t>
            </a:r>
            <a:r>
              <a:rPr lang="zh-CN" altLang="en-US" sz="1400" dirty="0">
                <a:solidFill>
                  <a:srgbClr val="C00000"/>
                </a:solidFill>
              </a:rPr>
              <a:t>课程的补充</a:t>
            </a:r>
            <a:r>
              <a:rPr lang="zh-CN" altLang="en-US" sz="1400" dirty="0"/>
              <a:t>，使用方法如下：</a:t>
            </a:r>
            <a:endParaRPr lang="en-US" altLang="zh-CN" sz="1400" dirty="0"/>
          </a:p>
          <a:p>
            <a:pPr lvl="2"/>
            <a:r>
              <a:rPr lang="zh-CN" altLang="en-US" sz="1200" dirty="0">
                <a:solidFill>
                  <a:srgbClr val="C00000"/>
                </a:solidFill>
              </a:rPr>
              <a:t>融入</a:t>
            </a:r>
            <a:r>
              <a:rPr lang="en-US" altLang="zh-CN" sz="1200" dirty="0">
                <a:solidFill>
                  <a:srgbClr val="C00000"/>
                </a:solidFill>
              </a:rPr>
              <a:t>《</a:t>
            </a:r>
            <a:r>
              <a:rPr lang="zh-CN" altLang="en-US" sz="1200" dirty="0">
                <a:solidFill>
                  <a:srgbClr val="C00000"/>
                </a:solidFill>
              </a:rPr>
              <a:t>云计算</a:t>
            </a:r>
            <a:r>
              <a:rPr lang="en-US" altLang="zh-CN" sz="1200" dirty="0">
                <a:solidFill>
                  <a:srgbClr val="C00000"/>
                </a:solidFill>
              </a:rPr>
              <a:t>》</a:t>
            </a:r>
            <a:r>
              <a:rPr lang="zh-CN" altLang="en-US" sz="1200" dirty="0">
                <a:solidFill>
                  <a:srgbClr val="C00000"/>
                </a:solidFill>
              </a:rPr>
              <a:t>课程</a:t>
            </a:r>
            <a:r>
              <a:rPr lang="zh-CN" altLang="en-US" sz="1200" dirty="0"/>
              <a:t>：选取合适的理论和实验内容融入现有的</a:t>
            </a:r>
            <a:r>
              <a:rPr lang="en-US" altLang="zh-CN" sz="1200" dirty="0"/>
              <a:t>《</a:t>
            </a:r>
            <a:r>
              <a:rPr lang="zh-CN" altLang="en-US" sz="1200" dirty="0"/>
              <a:t>云计算</a:t>
            </a:r>
            <a:r>
              <a:rPr lang="en-US" altLang="zh-CN" sz="1200" dirty="0"/>
              <a:t>》</a:t>
            </a:r>
            <a:r>
              <a:rPr lang="zh-CN" altLang="en-US" sz="1200" dirty="0"/>
              <a:t>课程；</a:t>
            </a:r>
            <a:endParaRPr lang="en-US" altLang="zh-CN" sz="1200" dirty="0"/>
          </a:p>
          <a:p>
            <a:pPr lvl="2"/>
            <a:r>
              <a:rPr lang="zh-CN" altLang="en-US" sz="1200" dirty="0">
                <a:solidFill>
                  <a:srgbClr val="C00000"/>
                </a:solidFill>
              </a:rPr>
              <a:t>实验平台</a:t>
            </a:r>
            <a:r>
              <a:rPr lang="zh-CN" altLang="en-US" sz="1200" dirty="0"/>
              <a:t>：可选取鲲鹏云平台作为原课程的实验平台；</a:t>
            </a:r>
            <a:endParaRPr lang="en-US" altLang="zh-CN" sz="1200" dirty="0"/>
          </a:p>
          <a:p>
            <a:pPr lvl="2"/>
            <a:r>
              <a:rPr lang="zh-CN" altLang="en-US" sz="1200" dirty="0">
                <a:solidFill>
                  <a:srgbClr val="C00000"/>
                </a:solidFill>
              </a:rPr>
              <a:t>综合大作业</a:t>
            </a:r>
            <a:r>
              <a:rPr lang="zh-CN" altLang="en-US" sz="1200" dirty="0"/>
              <a:t>：在原课程基础上，选取本课程包部分内容作为大作业；</a:t>
            </a:r>
            <a:endParaRPr lang="en-US" altLang="zh-CN" sz="1200" dirty="0"/>
          </a:p>
          <a:p>
            <a:pPr lvl="2"/>
            <a:r>
              <a:rPr lang="zh-CN" altLang="en-US" sz="1200" dirty="0">
                <a:solidFill>
                  <a:srgbClr val="C00000"/>
                </a:solidFill>
              </a:rPr>
              <a:t>能力鉴定</a:t>
            </a:r>
            <a:r>
              <a:rPr lang="zh-CN" altLang="en-US" sz="1200" dirty="0"/>
              <a:t>：华为认证在云计算领域有很多课程，可作为学生能力认证的方式；</a:t>
            </a:r>
            <a:endParaRPr lang="en-US" altLang="zh-CN" sz="1200" dirty="0"/>
          </a:p>
          <a:p>
            <a:pPr lvl="1"/>
            <a:r>
              <a:rPr lang="zh-CN" altLang="en-US" sz="1400" dirty="0"/>
              <a:t>未开设</a:t>
            </a:r>
            <a:r>
              <a:rPr lang="en-US" altLang="zh-CN" sz="1400" dirty="0"/>
              <a:t>《</a:t>
            </a:r>
            <a:r>
              <a:rPr lang="zh-CN" altLang="en-US" sz="1400" dirty="0"/>
              <a:t>云计算</a:t>
            </a:r>
            <a:r>
              <a:rPr lang="en-US" altLang="zh-CN" sz="1400" dirty="0"/>
              <a:t>》</a:t>
            </a:r>
            <a:r>
              <a:rPr lang="zh-CN" altLang="en-US" sz="1400" dirty="0"/>
              <a:t>课程，使用方法如下：</a:t>
            </a:r>
            <a:endParaRPr lang="en-US" altLang="zh-CN" sz="1400" dirty="0"/>
          </a:p>
          <a:p>
            <a:pPr lvl="2"/>
            <a:r>
              <a:rPr lang="zh-CN" altLang="en-US" sz="1200" dirty="0">
                <a:solidFill>
                  <a:srgbClr val="C00000"/>
                </a:solidFill>
              </a:rPr>
              <a:t>直接开课：</a:t>
            </a:r>
            <a:r>
              <a:rPr lang="zh-CN" altLang="en-US" sz="1200" dirty="0"/>
              <a:t>使用本课程包开设</a:t>
            </a:r>
            <a:r>
              <a:rPr lang="en-US" altLang="zh-CN" sz="1200" dirty="0"/>
              <a:t>《</a:t>
            </a:r>
            <a:r>
              <a:rPr lang="zh-CN" altLang="en-US" sz="1200" dirty="0"/>
              <a:t>云计算</a:t>
            </a:r>
            <a:r>
              <a:rPr lang="en-US" altLang="zh-CN" sz="1200" dirty="0"/>
              <a:t>》</a:t>
            </a:r>
            <a:r>
              <a:rPr lang="zh-CN" altLang="en-US" sz="1200" dirty="0"/>
              <a:t>课程；</a:t>
            </a:r>
            <a:endParaRPr lang="en-US" altLang="zh-CN" sz="1200" dirty="0"/>
          </a:p>
          <a:p>
            <a:pPr lvl="2"/>
            <a:r>
              <a:rPr lang="zh-CN" altLang="en-US" sz="1200" dirty="0">
                <a:solidFill>
                  <a:srgbClr val="C00000"/>
                </a:solidFill>
              </a:rPr>
              <a:t>综合实践课：</a:t>
            </a:r>
            <a:r>
              <a:rPr lang="zh-CN" altLang="en-US" sz="1200" dirty="0"/>
              <a:t>高校可利用小学期等时间段，集中开综合实践课。</a:t>
            </a:r>
            <a:endParaRPr lang="en-US" altLang="zh-CN" sz="12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786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方案包概述（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2" name="副标题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600" dirty="0"/>
              <a:t>《</a:t>
            </a:r>
            <a:r>
              <a:rPr lang="zh-CN" altLang="en-US" sz="1600" dirty="0"/>
              <a:t>云计算</a:t>
            </a:r>
            <a:r>
              <a:rPr lang="en-US" altLang="zh-CN" sz="1600" dirty="0"/>
              <a:t>》</a:t>
            </a:r>
            <a:r>
              <a:rPr lang="zh-CN" altLang="en-US" sz="1600" dirty="0"/>
              <a:t>课程方案包，提供了理论</a:t>
            </a:r>
            <a:r>
              <a:rPr lang="en-US" altLang="zh-CN" sz="1600" dirty="0"/>
              <a:t>PPT</a:t>
            </a:r>
            <a:r>
              <a:rPr lang="zh-CN" altLang="en-US" sz="1600" dirty="0"/>
              <a:t>、实验手册、华为认证以及云资源，作为高校</a:t>
            </a:r>
            <a:r>
              <a:rPr lang="en-US" altLang="zh-CN" sz="1600" dirty="0"/>
              <a:t>《</a:t>
            </a:r>
            <a:r>
              <a:rPr lang="zh-CN" altLang="en-US" sz="1600" dirty="0"/>
              <a:t>云计算</a:t>
            </a:r>
            <a:r>
              <a:rPr lang="en-US" altLang="zh-CN" sz="1600" dirty="0"/>
              <a:t>》</a:t>
            </a:r>
            <a:r>
              <a:rPr lang="zh-CN" altLang="en-US" sz="1600" dirty="0"/>
              <a:t>课程的补充，可选取合适的内容使用。详细如下：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32451"/>
              </p:ext>
            </p:extLst>
          </p:nvPr>
        </p:nvGraphicFramePr>
        <p:xfrm>
          <a:off x="731839" y="1811490"/>
          <a:ext cx="10728324" cy="440348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9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4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0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序号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分类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内容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知识点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学时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67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tc rowSpan="3">
                  <a:txBody>
                    <a:bodyPr/>
                    <a:lstStyle/>
                    <a:p>
                      <a:r>
                        <a:rPr lang="zh-CN" altLang="en-US" sz="1200" dirty="0"/>
                        <a:t>理论</a:t>
                      </a:r>
                      <a:r>
                        <a:rPr lang="en-US" altLang="zh-CN" sz="1200" dirty="0"/>
                        <a:t>——</a:t>
                      </a:r>
                      <a:r>
                        <a:rPr lang="zh-CN" altLang="en-US" sz="1200" dirty="0"/>
                        <a:t>云计算基础理论（</a:t>
                      </a:r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学时）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云计算概述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/>
                        <a:t>云计算简介、云计算发展趋势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云计算基础介绍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虚拟化技术、</a:t>
                      </a:r>
                      <a:r>
                        <a:rPr lang="en-US" altLang="zh-CN" sz="1200" dirty="0"/>
                        <a:t>OpenStack</a:t>
                      </a:r>
                      <a:r>
                        <a:rPr lang="zh-CN" altLang="en-US" sz="1200" dirty="0"/>
                        <a:t>技术、容器技术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13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云计算服务概述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云计算的服务模式（</a:t>
                      </a:r>
                      <a:r>
                        <a:rPr lang="en-US" altLang="zh-CN" sz="1200" dirty="0"/>
                        <a:t>IaaS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PaaS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SaaS</a:t>
                      </a:r>
                      <a:r>
                        <a:rPr lang="zh-CN" altLang="en-US" sz="1200" dirty="0"/>
                        <a:t>）、鲲鹏基础设施、华为云鲲鹏云服务、华为云鲲鹏云服务解决方案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273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理论</a:t>
                      </a:r>
                      <a:r>
                        <a:rPr lang="en-US" altLang="zh-CN" sz="1200" dirty="0"/>
                        <a:t>——</a:t>
                      </a:r>
                      <a:r>
                        <a:rPr lang="zh-CN" altLang="en-US" sz="1200" dirty="0"/>
                        <a:t>实验配套理论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   (6</a:t>
                      </a:r>
                      <a:r>
                        <a:rPr lang="zh-CN" altLang="en-US" sz="1200" dirty="0"/>
                        <a:t>学时）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实验配套理论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应用高可用架构介绍、鲲鹏云上应用高可用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容器与云原生、鲲鹏云容器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大数据简介、鲲鹏云大数据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云手机简介、鲲鹏云手机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20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tc rowSpan="4">
                  <a:txBody>
                    <a:bodyPr/>
                    <a:lstStyle/>
                    <a:p>
                      <a:r>
                        <a:rPr lang="zh-CN" altLang="en-US" sz="1200" dirty="0"/>
                        <a:t>实验（</a:t>
                      </a:r>
                      <a:r>
                        <a:rPr lang="en-US" altLang="zh-CN" sz="1200" dirty="0"/>
                        <a:t>32</a:t>
                      </a:r>
                      <a:r>
                        <a:rPr lang="zh-CN" altLang="en-US" sz="1200" dirty="0"/>
                        <a:t>学时）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鲲鹏云上应用高可用部署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鲲鹏平台部署</a:t>
                      </a:r>
                      <a:r>
                        <a:rPr lang="en-US" altLang="zh-CN" sz="1200" dirty="0"/>
                        <a:t>OA</a:t>
                      </a:r>
                      <a:r>
                        <a:rPr lang="zh-CN" altLang="en-US" sz="1200" dirty="0"/>
                        <a:t>系统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鲲鹏平台数据库迁移和部署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鲲鹏平台应用高可用部署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鲲鹏云容器实验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sv-SE" altLang="zh-CN" sz="1200" dirty="0"/>
                        <a:t>Docker</a:t>
                      </a:r>
                      <a:r>
                        <a:rPr lang="zh-CN" altLang="sv-SE" sz="1200" dirty="0"/>
                        <a:t>容器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 err="1"/>
                        <a:t>Dockerfile</a:t>
                      </a:r>
                      <a:r>
                        <a:rPr lang="zh-CN" altLang="en-US" sz="1200" dirty="0"/>
                        <a:t>的基本操作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鲲鹏平台</a:t>
                      </a:r>
                      <a:r>
                        <a:rPr lang="en-US" altLang="zh-CN" sz="1200" dirty="0"/>
                        <a:t>OA</a:t>
                      </a:r>
                      <a:r>
                        <a:rPr lang="zh-CN" altLang="en-US" sz="1200" dirty="0"/>
                        <a:t>系统容器化部署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66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鲲鹏云大数据实验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鲲鹏云上搭建</a:t>
                      </a:r>
                      <a:r>
                        <a:rPr lang="en-US" altLang="zh-CN" sz="1200" dirty="0"/>
                        <a:t>Hadoop</a:t>
                      </a:r>
                      <a:r>
                        <a:rPr lang="zh-CN" altLang="en-US" sz="1200" dirty="0"/>
                        <a:t>集群、</a:t>
                      </a:r>
                      <a:r>
                        <a:rPr lang="en-US" altLang="zh-CN" sz="1200" dirty="0"/>
                        <a:t>Spark</a:t>
                      </a:r>
                      <a:r>
                        <a:rPr lang="zh-CN" altLang="en-US" sz="1200" dirty="0"/>
                        <a:t>集群</a:t>
                      </a:r>
                    </a:p>
                    <a:p>
                      <a:r>
                        <a:rPr lang="zh-CN" altLang="en-US" sz="1200" dirty="0"/>
                        <a:t>集群与</a:t>
                      </a:r>
                      <a:r>
                        <a:rPr lang="en-US" altLang="zh-CN" sz="1200" dirty="0"/>
                        <a:t>OBS</a:t>
                      </a:r>
                      <a:r>
                        <a:rPr lang="zh-CN" altLang="en-US" sz="1200" dirty="0"/>
                        <a:t>互联，实现存算分离</a:t>
                      </a:r>
                      <a:endParaRPr lang="en-US" altLang="zh-CN" sz="12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13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鲲鹏云手机实验</a:t>
                      </a:r>
                    </a:p>
                    <a:p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云手机连接指南、天气查询</a:t>
                      </a:r>
                      <a:r>
                        <a:rPr lang="en-US" altLang="zh-CN" sz="1200" dirty="0"/>
                        <a:t>app</a:t>
                      </a:r>
                      <a:r>
                        <a:rPr lang="zh-CN" altLang="en-US" sz="1200" dirty="0"/>
                        <a:t>开发、对话机器人</a:t>
                      </a:r>
                      <a:r>
                        <a:rPr lang="en-US" altLang="zh-CN" sz="1200" dirty="0"/>
                        <a:t>app</a:t>
                      </a:r>
                      <a:r>
                        <a:rPr lang="zh-CN" altLang="en-US" sz="1200" dirty="0"/>
                        <a:t>开发、云手机控制</a:t>
                      </a:r>
                      <a:r>
                        <a:rPr lang="en-US" altLang="zh-CN" sz="1200" dirty="0"/>
                        <a:t>app</a:t>
                      </a:r>
                      <a:r>
                        <a:rPr lang="zh-CN" altLang="en-US" sz="1200" dirty="0"/>
                        <a:t>开发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方案包概述（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53474"/>
              </p:ext>
            </p:extLst>
          </p:nvPr>
        </p:nvGraphicFramePr>
        <p:xfrm>
          <a:off x="731839" y="944567"/>
          <a:ext cx="10728325" cy="52562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9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1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序号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分类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内容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知识点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学时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4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tc rowSpan="8">
                  <a:txBody>
                    <a:bodyPr/>
                    <a:lstStyle/>
                    <a:p>
                      <a:r>
                        <a:rPr lang="zh-CN" altLang="en-US" sz="1200" dirty="0"/>
                        <a:t>认证课程（理论</a:t>
                      </a:r>
                      <a:r>
                        <a:rPr lang="en-US" altLang="zh-CN" sz="1200" dirty="0"/>
                        <a:t>+</a:t>
                      </a:r>
                      <a:r>
                        <a:rPr lang="zh-CN" altLang="en-US" sz="1200" dirty="0"/>
                        <a:t>实践，</a:t>
                      </a:r>
                      <a:r>
                        <a:rPr lang="en-US" altLang="zh-CN" sz="1200" dirty="0"/>
                        <a:t>128</a:t>
                      </a:r>
                      <a:r>
                        <a:rPr lang="zh-CN" altLang="en-US" sz="1200" dirty="0"/>
                        <a:t>学时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MooC,56</a:t>
                      </a:r>
                      <a:r>
                        <a:rPr lang="zh-CN" altLang="en-US" sz="1200" dirty="0"/>
                        <a:t>学时）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HCIA-Cloud Computing</a:t>
                      </a:r>
                      <a:r>
                        <a:rPr lang="zh-CN" altLang="en-US" sz="1200" dirty="0"/>
                        <a:t>认证课程</a:t>
                      </a:r>
                    </a:p>
                  </a:txBody>
                  <a:tcPr marL="91404" marR="91404" marT="45702" marB="4570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虚拟化（计算虚拟化、网络虚拟化、存储虚拟化）、华为虚拟化软件</a:t>
                      </a:r>
                      <a:r>
                        <a:rPr lang="en-US" altLang="zh-CN" sz="1200" dirty="0"/>
                        <a:t>Fusion Compute</a:t>
                      </a:r>
                      <a:r>
                        <a:rPr lang="zh-CN" altLang="en-US" sz="1200" dirty="0"/>
                        <a:t>使用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HCIA-Cloud Computing</a:t>
                      </a:r>
                      <a:r>
                        <a:rPr lang="zh-CN" altLang="en-US" sz="1200" dirty="0"/>
                        <a:t>认证课程</a:t>
                      </a:r>
                      <a:r>
                        <a:rPr lang="en-US" altLang="zh-CN" sz="1200" dirty="0"/>
                        <a:t>MooC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HCIA-Cloud Service</a:t>
                      </a:r>
                      <a:r>
                        <a:rPr lang="zh-CN" altLang="en-US" sz="1200" dirty="0"/>
                        <a:t>认证课程</a:t>
                      </a:r>
                    </a:p>
                  </a:txBody>
                  <a:tcPr marL="91404" marR="91404" marT="45702" marB="4570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华为云介绍及使用（计算、存储、网络、安全、监测、数据库等）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HCIA-Cloud Service</a:t>
                      </a:r>
                      <a:r>
                        <a:rPr lang="zh-CN" altLang="en-US" sz="1200" dirty="0"/>
                        <a:t>认证课程</a:t>
                      </a:r>
                      <a:r>
                        <a:rPr lang="en-US" altLang="zh-CN" sz="1200" dirty="0"/>
                        <a:t>MooC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HCIP-OpenStack</a:t>
                      </a:r>
                      <a:r>
                        <a:rPr lang="zh-CN" altLang="en-US" sz="1200" dirty="0"/>
                        <a:t>认证课程</a:t>
                      </a:r>
                    </a:p>
                  </a:txBody>
                  <a:tcPr marL="91404" marR="91404" marT="45702" marB="4570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OpenStack</a:t>
                      </a:r>
                      <a:r>
                        <a:rPr lang="zh-CN" altLang="en-US" sz="1200" dirty="0"/>
                        <a:t>使用（操作界面管理、认证管理、镜像管理、计算管理等）、华为</a:t>
                      </a:r>
                      <a:r>
                        <a:rPr lang="en-US" altLang="zh-CN" sz="1200" dirty="0"/>
                        <a:t>OpenStack</a:t>
                      </a:r>
                      <a:r>
                        <a:rPr lang="zh-CN" altLang="en-US" sz="1200" dirty="0"/>
                        <a:t>增强商用解决方案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HCIP-OpenStack</a:t>
                      </a:r>
                      <a:r>
                        <a:rPr lang="zh-CN" altLang="en-US" sz="1200" dirty="0"/>
                        <a:t>认证课程</a:t>
                      </a:r>
                      <a:r>
                        <a:rPr lang="en-US" altLang="zh-CN" sz="1200" dirty="0"/>
                        <a:t>MooC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HCIP-Container</a:t>
                      </a:r>
                      <a:r>
                        <a:rPr lang="zh-CN" altLang="en-US" sz="1200" dirty="0"/>
                        <a:t>认证课程</a:t>
                      </a:r>
                    </a:p>
                  </a:txBody>
                  <a:tcPr marL="91404" marR="91404" marT="45702" marB="4570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Docker</a:t>
                      </a:r>
                      <a:r>
                        <a:rPr lang="zh-CN" altLang="en-US" sz="1200" dirty="0"/>
                        <a:t>容器实现原理、操作使用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Kubernetes</a:t>
                      </a:r>
                      <a:r>
                        <a:rPr lang="zh-CN" altLang="en-US" sz="1200" dirty="0"/>
                        <a:t>架构和组件、基本操作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6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HCIP-Container</a:t>
                      </a:r>
                      <a:r>
                        <a:rPr lang="zh-CN" altLang="en-US" sz="1200" dirty="0"/>
                        <a:t>认证课程</a:t>
                      </a:r>
                      <a:r>
                        <a:rPr lang="en-US" altLang="zh-CN" sz="1200" dirty="0"/>
                        <a:t>MooC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实验资源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华为云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华为云鲲鹏云服务的使用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4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理论部分（</a:t>
            </a:r>
            <a:r>
              <a:rPr lang="en-US" altLang="zh-CN" dirty="0"/>
              <a:t>16</a:t>
            </a:r>
            <a:r>
              <a:rPr lang="zh-CN" altLang="en-US" dirty="0"/>
              <a:t>学时）</a:t>
            </a:r>
          </a:p>
        </p:txBody>
      </p:sp>
      <p:sp>
        <p:nvSpPr>
          <p:cNvPr id="2" name="副标题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5364162" cy="4879805"/>
          </a:xfrm>
        </p:spPr>
        <p:txBody>
          <a:bodyPr/>
          <a:lstStyle/>
          <a:p>
            <a:r>
              <a:rPr lang="zh-CN" altLang="en-US" dirty="0"/>
              <a:t>理论部分共分为</a:t>
            </a:r>
            <a:r>
              <a:rPr lang="en-US" altLang="zh-CN" dirty="0"/>
              <a:t>2</a:t>
            </a:r>
            <a:r>
              <a:rPr lang="zh-CN" altLang="en-US" dirty="0"/>
              <a:t>大部分内容：</a:t>
            </a:r>
            <a:endParaRPr lang="en-US" altLang="zh-CN" dirty="0"/>
          </a:p>
          <a:p>
            <a:pPr lvl="1"/>
            <a:r>
              <a:rPr lang="zh-CN" altLang="en-US" dirty="0"/>
              <a:t>云计算基础理论部分</a:t>
            </a:r>
            <a:endParaRPr lang="en-US" altLang="zh-CN" dirty="0"/>
          </a:p>
          <a:p>
            <a:pPr lvl="2"/>
            <a:r>
              <a:rPr lang="zh-CN" altLang="en-US" dirty="0"/>
              <a:t>包含云计算概述、虚拟化、</a:t>
            </a:r>
            <a:r>
              <a:rPr lang="en-US" altLang="zh-CN" dirty="0"/>
              <a:t>OpenStack</a:t>
            </a:r>
            <a:r>
              <a:rPr lang="zh-CN" altLang="en-US" dirty="0"/>
              <a:t>、容器技术介绍、以及云计算服务的介绍。</a:t>
            </a:r>
            <a:endParaRPr lang="en-US" altLang="zh-CN" dirty="0"/>
          </a:p>
          <a:p>
            <a:pPr lvl="1"/>
            <a:r>
              <a:rPr lang="zh-CN" altLang="en-US" dirty="0"/>
              <a:t>实验配套的理论部分</a:t>
            </a:r>
            <a:endParaRPr lang="en-US" altLang="zh-CN" dirty="0"/>
          </a:p>
          <a:p>
            <a:pPr lvl="2"/>
            <a:r>
              <a:rPr lang="zh-CN" altLang="en-US" dirty="0"/>
              <a:t>介绍云上的</a:t>
            </a:r>
            <a:r>
              <a:rPr lang="en-US" altLang="zh-CN" dirty="0"/>
              <a:t>ECS</a:t>
            </a:r>
            <a:r>
              <a:rPr lang="zh-CN" altLang="en-US" dirty="0"/>
              <a:t>服务、高可靠服务、云手机服务以及数据库、</a:t>
            </a:r>
            <a:r>
              <a:rPr lang="en-US" altLang="zh-CN" dirty="0"/>
              <a:t>Docker</a:t>
            </a:r>
            <a:r>
              <a:rPr lang="zh-CN" altLang="en-US" dirty="0"/>
              <a:t>容器、大数据服务等内容。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5550"/>
            <a:ext cx="5364163" cy="33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实验部分（</a:t>
            </a:r>
            <a:r>
              <a:rPr lang="en-US" altLang="zh-CN" dirty="0"/>
              <a:t>32</a:t>
            </a:r>
            <a:r>
              <a:rPr lang="zh-CN" altLang="en-US" dirty="0"/>
              <a:t>学时）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方案包实验提供</a:t>
            </a:r>
            <a:r>
              <a:rPr lang="en-US" altLang="zh-CN" sz="1800" dirty="0"/>
              <a:t>4</a:t>
            </a:r>
            <a:r>
              <a:rPr lang="zh-CN" altLang="en-US" sz="1800" dirty="0"/>
              <a:t>个实验手册，每个实验手册用到的工具及源码。帮助学生掌握鲲鹏云上典型</a:t>
            </a:r>
            <a:r>
              <a:rPr lang="en-US" altLang="zh-CN" sz="1800" dirty="0"/>
              <a:t>IaaS</a:t>
            </a:r>
            <a:r>
              <a:rPr lang="zh-CN" altLang="en-US" sz="1800" dirty="0"/>
              <a:t>、</a:t>
            </a:r>
            <a:r>
              <a:rPr lang="en-US" altLang="zh-CN" sz="1800" dirty="0"/>
              <a:t>SaaS</a:t>
            </a:r>
            <a:r>
              <a:rPr lang="zh-CN" altLang="en-US" sz="1800" dirty="0"/>
              <a:t>、</a:t>
            </a:r>
            <a:r>
              <a:rPr lang="en-US" altLang="zh-CN" sz="1800" dirty="0"/>
              <a:t>PaaS</a:t>
            </a:r>
            <a:r>
              <a:rPr lang="zh-CN" altLang="en-US" sz="1800" dirty="0"/>
              <a:t>服务使用，以及云手机场景应用的开发。</a:t>
            </a:r>
            <a:endParaRPr lang="en-US" altLang="zh-CN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1523"/>
              </p:ext>
            </p:extLst>
          </p:nvPr>
        </p:nvGraphicFramePr>
        <p:xfrm>
          <a:off x="735971" y="1998257"/>
          <a:ext cx="10724191" cy="420252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5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编号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实验内容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知识点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难度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学时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7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/>
                        <a:t>鲲鹏云上应用高可用部署实验（</a:t>
                      </a:r>
                      <a:r>
                        <a:rPr lang="en-US" altLang="zh-CN" sz="1400" dirty="0"/>
                        <a:t>8</a:t>
                      </a:r>
                      <a:r>
                        <a:rPr lang="zh-CN" altLang="en-US" sz="1400" dirty="0"/>
                        <a:t>学时）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鲲鹏平台</a:t>
                      </a:r>
                      <a:r>
                        <a:rPr lang="en-US" altLang="zh-CN" sz="1400" dirty="0"/>
                        <a:t>OA</a:t>
                      </a:r>
                      <a:r>
                        <a:rPr lang="zh-CN" altLang="en-US" sz="1400" dirty="0"/>
                        <a:t>系统部署实验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鲲鹏云弹性云服务器</a:t>
                      </a:r>
                      <a:r>
                        <a:rPr lang="en-US" altLang="zh-CN" sz="1400" dirty="0"/>
                        <a:t>ECS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Java Web</a:t>
                      </a:r>
                      <a:r>
                        <a:rPr lang="zh-CN" altLang="en-US" sz="1400" dirty="0"/>
                        <a:t>应用部署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7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鲲鹏平台数据库迁移和部署实验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数据库迁移、</a:t>
                      </a:r>
                      <a:r>
                        <a:rPr lang="en-US" altLang="zh-CN" sz="1400" dirty="0"/>
                        <a:t>GaussDB(for MySQL)</a:t>
                      </a:r>
                      <a:r>
                        <a:rPr lang="zh-CN" altLang="en-US" sz="1400" dirty="0"/>
                        <a:t>等服务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7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鲲鹏平台应用高可用实验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弹性伸缩</a:t>
                      </a:r>
                      <a:r>
                        <a:rPr lang="en-US" altLang="zh-CN" sz="1400" dirty="0"/>
                        <a:t>AS</a:t>
                      </a:r>
                      <a:r>
                        <a:rPr lang="zh-CN" altLang="en-US" sz="1400" dirty="0"/>
                        <a:t>、负载均衡</a:t>
                      </a:r>
                      <a:r>
                        <a:rPr lang="en-US" altLang="zh-CN" sz="1400" dirty="0"/>
                        <a:t>ELB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7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/>
                        <a:t>鲲鹏云容器实验（</a:t>
                      </a:r>
                      <a:r>
                        <a:rPr lang="en-US" altLang="zh-CN" sz="1400" dirty="0"/>
                        <a:t>8</a:t>
                      </a:r>
                      <a:r>
                        <a:rPr lang="zh-CN" altLang="en-US" sz="1400" dirty="0"/>
                        <a:t>学时）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sv-SE" altLang="zh-CN" sz="1400" dirty="0"/>
                        <a:t>Docker</a:t>
                      </a:r>
                      <a:r>
                        <a:rPr lang="zh-CN" altLang="sv-SE" sz="1400" dirty="0"/>
                        <a:t>容器的基本操作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鲲鹏云上的</a:t>
                      </a:r>
                      <a:r>
                        <a:rPr lang="en-US" altLang="zh-CN" sz="1400" dirty="0"/>
                        <a:t>Docker</a:t>
                      </a:r>
                      <a:r>
                        <a:rPr lang="zh-CN" altLang="en-US" sz="1400" dirty="0"/>
                        <a:t>基本操作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7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Dockerfile</a:t>
                      </a:r>
                      <a:r>
                        <a:rPr lang="zh-CN" altLang="en-US" sz="1400" dirty="0"/>
                        <a:t>的基本操作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鲲鹏云上的</a:t>
                      </a:r>
                      <a:r>
                        <a:rPr lang="en-US" altLang="zh-CN" sz="1400" dirty="0"/>
                        <a:t>Dockerfile</a:t>
                      </a:r>
                      <a:r>
                        <a:rPr lang="zh-CN" altLang="en-US" sz="1400" dirty="0"/>
                        <a:t>的基本操作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7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鲲鹏平台</a:t>
                      </a:r>
                      <a:r>
                        <a:rPr lang="en-US" altLang="zh-CN" sz="1400" dirty="0"/>
                        <a:t>OA</a:t>
                      </a:r>
                      <a:r>
                        <a:rPr lang="zh-CN" altLang="en-US" sz="1400" dirty="0"/>
                        <a:t>系统容器化部署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鲲鹏云上</a:t>
                      </a:r>
                      <a:r>
                        <a:rPr lang="en-US" altLang="zh-CN" sz="1400" dirty="0"/>
                        <a:t>OA</a:t>
                      </a:r>
                      <a:r>
                        <a:rPr lang="zh-CN" altLang="en-US" sz="1400" dirty="0"/>
                        <a:t>系统的容器化实现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7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/>
                        <a:t>鲲鹏大数据实验（</a:t>
                      </a:r>
                      <a:r>
                        <a:rPr lang="en-US" altLang="zh-CN" sz="1400" dirty="0"/>
                        <a:t>8</a:t>
                      </a:r>
                      <a:r>
                        <a:rPr lang="zh-CN" altLang="en-US" sz="1400" dirty="0"/>
                        <a:t>学时）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鲲鹏云上</a:t>
                      </a:r>
                      <a:r>
                        <a:rPr lang="en-US" altLang="zh-CN" sz="1400" dirty="0"/>
                        <a:t>Hadoop</a:t>
                      </a:r>
                      <a:r>
                        <a:rPr lang="zh-CN" altLang="en-US" sz="1400" dirty="0"/>
                        <a:t>集群搭建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鲲鹏云上搭建</a:t>
                      </a:r>
                      <a:r>
                        <a:rPr lang="en-US" altLang="zh-CN" sz="1400" dirty="0"/>
                        <a:t>Hadoop</a:t>
                      </a:r>
                      <a:r>
                        <a:rPr lang="zh-CN" altLang="en-US" sz="1400" dirty="0"/>
                        <a:t>集群，验证存算分离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71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鲲鹏云上</a:t>
                      </a:r>
                      <a:r>
                        <a:rPr lang="en-US" altLang="zh-CN" sz="1400" dirty="0"/>
                        <a:t>Spark</a:t>
                      </a:r>
                      <a:r>
                        <a:rPr lang="zh-CN" altLang="en-US" sz="1400" dirty="0"/>
                        <a:t>集群搭建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鲲鹏云上搭建</a:t>
                      </a:r>
                      <a:r>
                        <a:rPr lang="en-US" altLang="zh-CN" sz="1400" dirty="0"/>
                        <a:t>Spark</a:t>
                      </a:r>
                      <a:r>
                        <a:rPr lang="zh-CN" altLang="en-US" sz="1400" dirty="0"/>
                        <a:t>集群，验证存算分离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27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/>
                        <a:t>鲲鹏云手机实验（</a:t>
                      </a:r>
                      <a:r>
                        <a:rPr lang="en-US" altLang="zh-CN" sz="1400" dirty="0"/>
                        <a:t>8</a:t>
                      </a:r>
                      <a:r>
                        <a:rPr lang="zh-CN" altLang="en-US" sz="1400" dirty="0"/>
                        <a:t>学时）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云手机连接指南</a:t>
                      </a:r>
                      <a:endParaRPr lang="en-US" altLang="zh-CN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云手机服务使用、环境搭建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7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天气查询</a:t>
                      </a:r>
                      <a:r>
                        <a:rPr lang="en-US" altLang="zh-CN" sz="1400" dirty="0"/>
                        <a:t>app</a:t>
                      </a:r>
                      <a:r>
                        <a:rPr lang="zh-CN" altLang="en-US" sz="1400" dirty="0"/>
                        <a:t>开发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云手机应用开发，</a:t>
                      </a:r>
                      <a:r>
                        <a:rPr lang="en-US" altLang="zh-CN" sz="1400" dirty="0"/>
                        <a:t>DevCloud</a:t>
                      </a:r>
                      <a:r>
                        <a:rPr lang="zh-CN" altLang="en-US" sz="1400" dirty="0"/>
                        <a:t>使用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27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对话机器人</a:t>
                      </a:r>
                      <a:r>
                        <a:rPr lang="en-US" altLang="zh-CN" sz="1400" dirty="0"/>
                        <a:t>app</a:t>
                      </a:r>
                      <a:r>
                        <a:rPr lang="zh-CN" altLang="en-US" sz="1400" dirty="0"/>
                        <a:t>开发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云手机应用开发，智能对话机器人服务使用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271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云手机控制</a:t>
                      </a:r>
                      <a:r>
                        <a:rPr lang="en-US" altLang="zh-CN" sz="1400" dirty="0"/>
                        <a:t>app</a:t>
                      </a:r>
                      <a:r>
                        <a:rPr lang="zh-CN" altLang="en-US" sz="1400" dirty="0"/>
                        <a:t>开发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云手机控制</a:t>
                      </a:r>
                      <a:r>
                        <a:rPr lang="en-US" altLang="zh-CN" sz="1400" dirty="0"/>
                        <a:t>app</a:t>
                      </a:r>
                      <a:r>
                        <a:rPr lang="zh-CN" altLang="en-US" sz="1400" dirty="0"/>
                        <a:t>的开发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11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认证课程（理论</a:t>
            </a:r>
            <a:r>
              <a:rPr lang="en-US" altLang="zh-CN" dirty="0"/>
              <a:t>+</a:t>
            </a:r>
            <a:r>
              <a:rPr lang="zh-CN" altLang="en-US" dirty="0"/>
              <a:t>实践，</a:t>
            </a:r>
            <a:r>
              <a:rPr lang="en-US" altLang="zh-CN" dirty="0"/>
              <a:t>128</a:t>
            </a:r>
            <a:r>
              <a:rPr lang="zh-CN" altLang="en-US" dirty="0"/>
              <a:t>学时，</a:t>
            </a:r>
            <a:r>
              <a:rPr lang="en-US" altLang="zh-CN" dirty="0"/>
              <a:t>MooC</a:t>
            </a:r>
            <a:r>
              <a:rPr lang="zh-CN" altLang="en-US" dirty="0"/>
              <a:t>，</a:t>
            </a:r>
            <a:r>
              <a:rPr lang="en-US" altLang="zh-CN" dirty="0"/>
              <a:t>56</a:t>
            </a:r>
            <a:r>
              <a:rPr lang="zh-CN" altLang="en-US" dirty="0"/>
              <a:t>学时）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/>
              <a:t>华为认证是华为面向公众提供的</a:t>
            </a:r>
            <a:r>
              <a:rPr lang="en-US" altLang="zh-CN" sz="1600" dirty="0"/>
              <a:t>ICT</a:t>
            </a:r>
            <a:r>
              <a:rPr lang="zh-CN" altLang="en-US" sz="1600" dirty="0"/>
              <a:t>人才培养和认证渠道，云计算相关的认证课程有以下</a:t>
            </a:r>
            <a:r>
              <a:rPr lang="en-US" altLang="zh-CN" sz="1600" dirty="0"/>
              <a:t>4</a:t>
            </a:r>
            <a:r>
              <a:rPr lang="zh-CN" altLang="en-US" sz="1600" dirty="0"/>
              <a:t>门：</a:t>
            </a:r>
            <a:endParaRPr lang="en-US" altLang="zh-CN" sz="1600" dirty="0"/>
          </a:p>
          <a:p>
            <a:pPr lvl="1"/>
            <a:r>
              <a:rPr lang="en-US" altLang="zh-CN" sz="1400" dirty="0"/>
              <a:t>HCIA-Cloud Computing</a:t>
            </a:r>
            <a:r>
              <a:rPr lang="zh-CN" altLang="en-US" sz="1400" dirty="0"/>
              <a:t>：讲授云计算基础知识和虚拟化技术，培养使用虚拟化技术协助进行云计算部署和运维的能力</a:t>
            </a:r>
            <a:endParaRPr lang="en-US" altLang="zh-CN" sz="1400" dirty="0"/>
          </a:p>
          <a:p>
            <a:pPr lvl="1"/>
            <a:r>
              <a:rPr lang="en-US" altLang="zh-CN" sz="1400" dirty="0"/>
              <a:t>HCIA-Cloud Service</a:t>
            </a:r>
            <a:r>
              <a:rPr lang="zh-CN" altLang="en-US" sz="1400" dirty="0"/>
              <a:t>认证：讲授云服务基础知识，培养使用云服务各类产品进行应用部署和维护的能力。</a:t>
            </a:r>
            <a:endParaRPr lang="en-US" altLang="zh-CN" sz="1400" dirty="0"/>
          </a:p>
          <a:p>
            <a:pPr lvl="1"/>
            <a:r>
              <a:rPr lang="en-US" altLang="zh-CN" sz="1400" dirty="0"/>
              <a:t>HCIP-OpenStack</a:t>
            </a:r>
            <a:r>
              <a:rPr lang="zh-CN" altLang="en-US" sz="1400" dirty="0"/>
              <a:t>：讲授开源</a:t>
            </a:r>
            <a:r>
              <a:rPr lang="en-US" altLang="zh-CN" sz="1400" dirty="0"/>
              <a:t>OpenStack</a:t>
            </a:r>
            <a:r>
              <a:rPr lang="zh-CN" altLang="en-US" sz="1400" dirty="0"/>
              <a:t>日常管理和操作维护方法</a:t>
            </a:r>
            <a:endParaRPr lang="en-US" altLang="zh-CN" sz="1400" dirty="0"/>
          </a:p>
          <a:p>
            <a:pPr lvl="1"/>
            <a:r>
              <a:rPr lang="en-US" altLang="zh-CN" sz="1400" dirty="0"/>
              <a:t>HCIP-Container</a:t>
            </a:r>
            <a:r>
              <a:rPr lang="zh-CN" altLang="en-US" sz="1400" dirty="0"/>
              <a:t>：</a:t>
            </a:r>
            <a:r>
              <a:rPr lang="en-US" altLang="zh-CN" sz="1400" dirty="0"/>
              <a:t> </a:t>
            </a:r>
            <a:r>
              <a:rPr lang="zh-CN" altLang="en-US" sz="1400" dirty="0"/>
              <a:t>讲授</a:t>
            </a:r>
            <a:r>
              <a:rPr lang="en-US" altLang="zh-CN" sz="1400" dirty="0"/>
              <a:t>Docker &amp; Kubernetes</a:t>
            </a:r>
            <a:r>
              <a:rPr lang="zh-CN" altLang="en-US" sz="1400" dirty="0"/>
              <a:t>系统理论知识和操作维护方法，培养学员大中型规模</a:t>
            </a:r>
            <a:r>
              <a:rPr lang="en-US" altLang="zh-CN" sz="1400" dirty="0"/>
              <a:t>Docker</a:t>
            </a:r>
            <a:r>
              <a:rPr lang="zh-CN" altLang="en-US" sz="1400" dirty="0"/>
              <a:t>和</a:t>
            </a:r>
            <a:r>
              <a:rPr lang="en-US" altLang="zh-CN" sz="1400" dirty="0"/>
              <a:t>Kubernetes</a:t>
            </a:r>
            <a:r>
              <a:rPr lang="zh-CN" altLang="en-US" sz="1400" dirty="0"/>
              <a:t>云环境运维的能力</a:t>
            </a:r>
            <a:endParaRPr lang="en-US" altLang="zh-CN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93963"/>
              </p:ext>
            </p:extLst>
          </p:nvPr>
        </p:nvGraphicFramePr>
        <p:xfrm>
          <a:off x="735971" y="3422006"/>
          <a:ext cx="10724192" cy="277876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1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认证</a:t>
                      </a:r>
                    </a:p>
                  </a:txBody>
                  <a:tcPr marL="91404" marR="91404" marT="45702" marB="45702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内容</a:t>
                      </a:r>
                    </a:p>
                  </a:txBody>
                  <a:tcPr marL="91404" marR="91404" marT="45702" marB="45702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形式</a:t>
                      </a:r>
                    </a:p>
                  </a:txBody>
                  <a:tcPr marL="91404" marR="91404" marT="45702" marB="45702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学时</a:t>
                      </a:r>
                    </a:p>
                  </a:txBody>
                  <a:tcPr marL="91404" marR="91404" marT="45702" marB="45702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752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HCIA-Cloud Computing</a:t>
                      </a:r>
                      <a:r>
                        <a:rPr lang="zh-CN" altLang="en-US" sz="1400" dirty="0"/>
                        <a:t>认证课程</a:t>
                      </a:r>
                    </a:p>
                  </a:txBody>
                  <a:tcPr marL="91404" marR="91404" marT="45702" marB="4570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虚拟化（计算虚拟化、网络虚拟化、存储虚拟化）、华为虚拟化软件</a:t>
                      </a:r>
                      <a:r>
                        <a:rPr lang="en-US" altLang="zh-CN" sz="1400" dirty="0"/>
                        <a:t>Fusion Compute</a:t>
                      </a:r>
                      <a:r>
                        <a:rPr lang="zh-CN" altLang="en-US" sz="1400" dirty="0"/>
                        <a:t>使用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理论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52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MooC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52"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HCIA-Cloud Service</a:t>
                      </a:r>
                      <a:r>
                        <a:rPr lang="zh-CN" altLang="en-US" sz="1400" dirty="0"/>
                        <a:t>认证课程</a:t>
                      </a:r>
                    </a:p>
                  </a:txBody>
                  <a:tcPr marL="91404" marR="91404" marT="45702" marB="4570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华为云介绍及使用（计算、存储、网络、安全、监测、数据库等）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理论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752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MooC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752"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HCIP-OpenStack</a:t>
                      </a:r>
                      <a:r>
                        <a:rPr lang="zh-CN" altLang="en-US" sz="1400" dirty="0"/>
                        <a:t>认证课程</a:t>
                      </a:r>
                    </a:p>
                  </a:txBody>
                  <a:tcPr marL="91404" marR="91404" marT="45702" marB="4570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OpenStack</a:t>
                      </a:r>
                      <a:r>
                        <a:rPr lang="zh-CN" altLang="en-US" sz="1400" dirty="0"/>
                        <a:t>使用（操作界面管理、认证管理、镜像管理、计算管理等）、华为</a:t>
                      </a:r>
                      <a:r>
                        <a:rPr lang="en-US" altLang="zh-CN" sz="1400" dirty="0"/>
                        <a:t>OpenStack</a:t>
                      </a:r>
                      <a:r>
                        <a:rPr lang="zh-CN" altLang="en-US" sz="1400" dirty="0"/>
                        <a:t>增强商用解决方案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理论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752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MooC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752"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HCIP-Container</a:t>
                      </a:r>
                      <a:r>
                        <a:rPr lang="zh-CN" altLang="en-US" sz="1400" dirty="0"/>
                        <a:t>认证课程</a:t>
                      </a:r>
                    </a:p>
                  </a:txBody>
                  <a:tcPr marL="91404" marR="91404" marT="45702" marB="4570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Docker</a:t>
                      </a:r>
                      <a:r>
                        <a:rPr lang="zh-CN" altLang="en-US" sz="1400" dirty="0"/>
                        <a:t>容器实现原理、操作使用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Kubernetes</a:t>
                      </a:r>
                      <a:r>
                        <a:rPr lang="zh-CN" altLang="en-US" sz="1400" dirty="0"/>
                        <a:t>架构和组件、基本操作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理论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实验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752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MooC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6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实验环境</a:t>
            </a:r>
            <a:r>
              <a:rPr lang="en-US" altLang="zh-CN" dirty="0"/>
              <a:t>——</a:t>
            </a:r>
            <a:r>
              <a:rPr lang="zh-CN" altLang="en-US" dirty="0"/>
              <a:t>实验课程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66798"/>
              </p:ext>
            </p:extLst>
          </p:nvPr>
        </p:nvGraphicFramePr>
        <p:xfrm>
          <a:off x="731835" y="944561"/>
          <a:ext cx="10728327" cy="525621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4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4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实验部分环境资源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(32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学时）</a:t>
                      </a:r>
                    </a:p>
                  </a:txBody>
                  <a:tcPr marL="5618" marR="5618" marT="56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</a:t>
                      </a:r>
                    </a:p>
                  </a:txBody>
                  <a:tcPr marL="5618" marR="5618" marT="5618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实验资源云服务</a:t>
                      </a:r>
                    </a:p>
                  </a:txBody>
                  <a:tcPr marL="5618" marR="5618" marT="5618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规格</a:t>
                      </a:r>
                    </a:p>
                  </a:txBody>
                  <a:tcPr marL="5618" marR="5618" marT="5618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时长（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h）</a:t>
                      </a:r>
                    </a:p>
                  </a:txBody>
                  <a:tcPr marL="5618" marR="5618" marT="5618" marB="0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6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鲲鹏云上应用高可用部署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ECS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鲲鹏云服务器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3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鲲鹏计算，鲲鹏通用计算增强型，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kc1.large.2 2vCPUs | 4GB，openEuler</a:t>
                      </a:r>
                      <a:r>
                        <a:rPr lang="en-US" sz="11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20.03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64bit with ARM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238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数据库复制服务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DRS * 1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3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弹性公网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* 2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38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aussDB(for MySQL)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 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64 GB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1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鲲鹏云容器实验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ECS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云服务器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鲲鹏通用计算增强型 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kc1.large.2 | 2vCPUs | 4GB</a:t>
                      </a:r>
                      <a:b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openEuler</a:t>
                      </a:r>
                      <a:r>
                        <a:rPr lang="en-US" altLang="zh-CN" sz="11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20.03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64bit with ARM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(40GB)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65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CCE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鲲鹏通用计算增强型 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kc1.large.2 | 2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 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8GB </a:t>
                      </a:r>
                      <a:b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操作系统：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EulerOS 2.8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10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弹性公网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* 2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108">
                <a:tc rowSpan="3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鲲鹏云手机实验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云手机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rx1.cp.c60.d10.e1v1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（包月，每台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人）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108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ECS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c6.large.2 | 2vCPUs | 4GB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212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DevCloud/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任务型对话机器人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免费天气预报</a:t>
                      </a:r>
                      <a:r>
                        <a:rPr lang="en-US" altLang="zh-CN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0169">
                <a:tc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鲲鹏大数据实验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ECS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鲲鹏计算，鲲鹏通用计算增强型，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kc1.large.2 4vCPUs | 8GB，openEuler</a:t>
                      </a:r>
                      <a:r>
                        <a:rPr lang="en-US" altLang="zh-CN" sz="11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20.03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64bit with ARM</a:t>
                      </a:r>
                    </a:p>
                  </a:txBody>
                  <a:tcPr marL="5618" marR="5618" marT="56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5618" marR="5618" marT="5618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108">
                <a:tc gridSpan="4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合计</a:t>
                      </a:r>
                    </a:p>
                  </a:txBody>
                  <a:tcPr marL="5618" marR="5618" marT="5618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76234"/>
      </p:ext>
    </p:extLst>
  </p:cSld>
  <p:clrMapOvr>
    <a:masterClrMapping/>
  </p:clrMapOvr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A4E927-2E19-40DA-AC21-D3EBC4321306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1620</Words>
  <Application>Microsoft Office PowerPoint</Application>
  <PresentationFormat>宽屏</PresentationFormat>
  <Paragraphs>274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宋体</vt:lpstr>
      <vt:lpstr>微软雅黑</vt:lpstr>
      <vt:lpstr>微软雅黑</vt:lpstr>
      <vt:lpstr>Arial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工作表</vt:lpstr>
      <vt:lpstr>《云计算》课程方案介绍</vt:lpstr>
      <vt:lpstr>PowerPoint 演示文稿</vt:lpstr>
      <vt:lpstr>课程概述</vt:lpstr>
      <vt:lpstr>方案包概述（1）</vt:lpstr>
      <vt:lpstr>方案包概述（2）</vt:lpstr>
      <vt:lpstr>理论部分（16学时）</vt:lpstr>
      <vt:lpstr>实验部分（32学时）</vt:lpstr>
      <vt:lpstr>认证课程（理论+实践，128学时，MooC，56学时）</vt:lpstr>
      <vt:lpstr>实验环境——实验课程</vt:lpstr>
      <vt:lpstr>实验环境——认证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yanxukun</cp:lastModifiedBy>
  <cp:revision>171</cp:revision>
  <cp:lastPrinted>2020-07-31T09:33:18Z</cp:lastPrinted>
  <dcterms:created xsi:type="dcterms:W3CDTF">2018-11-29T10:16:29Z</dcterms:created>
  <dcterms:modified xsi:type="dcterms:W3CDTF">2020-10-26T14:20:13Z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(3)B4lYoWrRL+bCUq2Q53aPcJkORckgskW4ESY/k7Nbrl6Mb6PeLmf0XU6b8yD/tnfrHTWW9XNb
GDV4CDWf/PfpSni6VIMW8pe15pG3YGQ8UNwbqTb0uVDsbtfO9rVJAO50A4qXda1peKVwLj+d
M85F+mZCjrGBoXgdkuxMcw6r++nRZBi44yM5Zsi6wUvwMtaX0OfPqsnFy7vax1TIzATmUHDn
S84MSczXkHtdfd6vB7</vt:lpwstr>
  </property>
  <property fmtid="{D5CDD505-2E9C-101B-9397-08002B2CF9AE}" pid="3" name="_2015_ms_pID_7253431">
    <vt:lpwstr>YFMg1TQGho9PK6Z6iK6qqn3Fua1jGkmV0wyCpwgwKl78kSrgMUhkwE
kAS0PehgeNnQf+XMvtVLyMVRyIMDAi3sD8m28xQKCBzpleT0qQVpnO0lFMJRLZCL+IdxRvDT
e22Y0NgDuvXG2i3GvGMDAtszlo+QqM8wHrFl/EOx7BTL1RWaN6YxKzYKruro0GnlVkb/oUXE
+L4F55gEb8W3argOaG0smzCMzC/KFNPp+eLl</vt:lpwstr>
  </property>
  <property fmtid="{D5CDD505-2E9C-101B-9397-08002B2CF9AE}" pid="4" name="_2015_ms_pID_7253432">
    <vt:lpwstr>AQ==</vt:lpwstr>
  </property>
  <property fmtid="{D5CDD505-2E9C-101B-9397-08002B2CF9AE}" pid="5" name="ContentTypeId">
    <vt:lpwstr>0x010100CC226774B8D87F4D92D9D1F6859ED44E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1599610417</vt:lpwstr>
  </property>
</Properties>
</file>