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797E87-AE3C-456D-AC30-251D8A0CBE58}">
  <a:tblStyle styleId="{65797E87-AE3C-456D-AC30-251D8A0CB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3f7be29b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3f7be29b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3f7be2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e3f7be2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e3f7be29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e3f7be29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e3f7be29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e3f7be29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e3f7be29b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e3f7be29b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e3f7be29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e3f7be29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e3f7be29b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e3f7be29b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e3f7be29b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e3f7be29b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3f7be29b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3f7be29b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3f7be29b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3f7be29b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e3f7be29b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e3f7be29b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3f7be29b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e3f7be29b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e3f7be29b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e3f7be29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Comparative Analysis of HAN, SVM and XGBoost for Fake News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1"/>
            <a:ext cx="81231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Agrawal				2022A7PS0160P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Shikhar Singh				2022A7PS1170P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	Hierarchical Attention Network (HAN)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55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We implemented a Hierarchical Attention Network (HAN) with the following architecture:</a:t>
            </a:r>
            <a:br>
              <a:rPr lang="en"/>
            </a:b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An embedding layer followed by Bidirectional GRUs and Attention modules operating at both word and sentence levels</a:t>
            </a:r>
            <a:br>
              <a:rPr lang="en"/>
            </a:br>
            <a:endParaRPr/>
          </a:p>
          <a:p>
            <a:pPr indent="-272256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Embedding layer output size: 200</a:t>
            </a:r>
            <a:br>
              <a:rPr lang="en"/>
            </a:br>
            <a:endParaRPr/>
          </a:p>
          <a:p>
            <a:pPr indent="-272256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Hidden layer size (for GRU output): 50</a:t>
            </a:r>
            <a:br>
              <a:rPr lang="en"/>
            </a:br>
            <a:endParaRPr/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Preprocessing specifically for the HAN architecture:</a:t>
            </a:r>
            <a:br>
              <a:rPr lang="en"/>
            </a:b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Text was tokenized using the PUNKT tokenizer from NLTK, which generated a 3D tensor with dimensions: (num_examples, num_sentences=20, num_words=20)</a:t>
            </a:r>
            <a:br>
              <a:rPr lang="en"/>
            </a:br>
            <a:endParaRPr/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training configuration utilized the following parameters:</a:t>
            </a:r>
            <a:br>
              <a:rPr lang="en"/>
            </a:b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Optimizer: Adadelta with learning rate of 0.03</a:t>
            </a:r>
            <a:br>
              <a:rPr lang="en"/>
            </a:b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Loss function: Binary cross entropy</a:t>
            </a:r>
            <a:br>
              <a:rPr lang="en"/>
            </a:b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Training duration: 30 epochs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00" y="1585662"/>
            <a:ext cx="3191300" cy="25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	HAN: Metrics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32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 title="Screenshot 2025-04-22 at 10.52.5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63" y="1330575"/>
            <a:ext cx="4073587" cy="248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{65797E87-AE3C-456D-AC30-251D8A0CBE58}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confusion matrices clearly demonstrated HAN's exceptional classification capabilities compared to the other models.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HAN's substantial performance advantage highlights its ability to effectively capture semantic nuances and contextual relationships within news articles.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the strong performance of both SVM and XGBoost, the clear superiority of the HAN model suggests deep learning approaches with attention mechanisms are particularly well-suited for fake news detection.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hierarchical structure of HAN may provide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significant advantage in understanding both word-level and sentence-level features in news text.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Problem: Fake News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7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Fake news proliferation across digital platforms represents a significant threat to social stability and public trust.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There is an urgent need for robust automated detection systems capable of identifying fabricated content.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r>
              <a:rPr b="1" lang="en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Given a news article, determine whether it’s Legitimate or Fake.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We</a:t>
            </a:r>
            <a:r>
              <a:rPr lang="en"/>
              <a:t> utilized the WELFake dataset, which contains 72,134 news articles in total.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dataset presents a balanced distribution of news articles: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35,028 articles labeled as </a:t>
            </a:r>
            <a:r>
              <a:rPr lang="en"/>
              <a:t>real</a:t>
            </a:r>
            <a:r>
              <a:rPr lang="en"/>
              <a:t> news (class 1)</a:t>
            </a:r>
            <a:br>
              <a:rPr lang="en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37,106 articles labeled as fake news</a:t>
            </a:r>
            <a:r>
              <a:rPr lang="en"/>
              <a:t> (class 0)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This balanced distribution is advantageous as it prevents class imbalance issues.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For experimental purposes, the dataset was split using a 80/20 train-test ratio.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FastText Embeddings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two distinct FastText embedding approaches for our news classification model: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Custom-trained FastText Model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Trained directly on the WELFake training dataset, allowing the embeddings to capture domain-specific language patterns and terminology present in news articles.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FastText Embeddings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Utilization of the publicly available cc.en.300.bin model, which contains 300-dimensional word vectors trained on Common Crawl and Wikipedia data, providing broad language coverage.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FastText was specifically chosen for its ability to handle out-of-vocabulary words.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capability makes FastText particularly effective for news text analysis, which frequently contains: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Newly coined terms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entities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words not encountered during training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 Implemented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Support Vector Machine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XGBoost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Hierarchical</a:t>
            </a:r>
            <a:r>
              <a:rPr lang="en" sz="3100"/>
              <a:t> Attention Network (HAN)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Support Vector Machine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We implemented a Support Vector Machine (SVM) classifier using scikit-learn's LinearSVC for our fake news detection model: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The SVM configuration is specifically optimized for processing the high-dimensional FastText embeddings generated from textual data.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LinearSVC is wrapped with CalibratedClassifierCV to enable probability outputs, as standard SVMs only provide distance measurements from the decision boundary.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model directly processes sentence embeddings generated by the FastText model: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These embeddings capture semantic information from both the title and text fields of news articles.</a:t>
            </a:r>
            <a:br>
              <a:rPr lang="en"/>
            </a:b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This approach leverages SVM's effectiveness in high-dimensional spaces:</a:t>
            </a:r>
            <a:br>
              <a:rPr lang="en"/>
            </a:b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The classifier identifies optimal hyperplanes that separate document categories based on their vector representations.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SVM: Metrics</a:t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32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Screenshot 2025-04-22 at 10.55.1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13" y="1297963"/>
            <a:ext cx="4073586" cy="254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	XGBoost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We implemented XGBoost, a powerful gradient boosting framework, as our second classification approach:</a:t>
            </a:r>
            <a:br>
              <a:rPr lang="en"/>
            </a:b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The model utilizes XGBClassifier with carefully tuned hyperparameters:</a:t>
            </a:r>
            <a:br>
              <a:rPr lang="en"/>
            </a:b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100 gradient-boosted decision trees</a:t>
            </a:r>
            <a:br>
              <a:rPr lang="en"/>
            </a:b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Moderate learning rate of 0.1</a:t>
            </a:r>
            <a:br>
              <a:rPr lang="en"/>
            </a:b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Tree depth limited to 5 levels to prevent overfitting</a:t>
            </a:r>
            <a:br>
              <a:rPr lang="en"/>
            </a:b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subsample parameter set to 0.8 (randomly selects 80% of training instances per tree)</a:t>
            </a:r>
            <a:br>
              <a:rPr lang="en"/>
            </a:br>
            <a:endParaRPr/>
          </a:p>
          <a:p>
            <a:pPr indent="-277494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■"/>
            </a:pPr>
            <a:r>
              <a:rPr lang="en"/>
              <a:t>colsample_bytree parameter set to 0.8 (randomly selects 80% of features per tree)</a:t>
            </a:r>
            <a:br>
              <a:rPr lang="en"/>
            </a:b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Binary logistic objective function, appropriate for fake/real news classification</a:t>
            </a:r>
            <a:br>
              <a:rPr lang="en"/>
            </a:b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/>
              <a:t>Early stopping mechanism after 10 rounds without improvement for training efficiency</a:t>
            </a:r>
            <a:br>
              <a:rPr lang="en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The model processes the same FastText-generated document embeddings used in the SVM approach.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	XGBoost: Metrics</a:t>
            </a:r>
            <a:endParaRPr b="1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32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Screenshot 2025-04-22 at 10.54.45 PM.png"/>
          <p:cNvPicPr preferRelativeResize="0"/>
          <p:nvPr/>
        </p:nvPicPr>
        <p:blipFill rotWithShape="1">
          <a:blip r:embed="rId4">
            <a:alphaModFix/>
          </a:blip>
          <a:srcRect b="0" l="990" r="-989" t="0"/>
          <a:stretch/>
        </p:blipFill>
        <p:spPr>
          <a:xfrm>
            <a:off x="4948163" y="1333325"/>
            <a:ext cx="4073587" cy="247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