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10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043EB-D891-A645-9D06-2BD41B0F832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48FE4-ACDA-0343-B2FF-33D228EE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48FE4-ACDA-0343-B2FF-33D228EE2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4BCE-7F8C-34E2-427E-2F0C60657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97667-507D-FA4A-5E51-949639A7E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C172-5647-792B-9507-77944998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9A7-82EA-52A6-3274-78465C4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D95-1AB5-0229-F6D8-0D29BA67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918C-95F0-328D-1135-F0E8DB9B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C5D2-AF45-90C9-9111-2C8FBB11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8188-E0AE-94CB-5939-BB680E1C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4091-A3FC-A2B7-C7BF-61D05E0D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41B3-22CC-7DDA-8134-8712FCF2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6CA4F-FA7D-505C-AA9D-DFC029EDA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5D032-8200-341E-292A-ED94C383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2CCF-4FBC-80FB-EF75-A1E2268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59E0-8FD7-E8E2-195D-0FEB0B9A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1EE9-29D5-64F0-7DB7-1AB702B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E3D0-2430-EEDF-CAEE-AE557A73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FFB0-795C-684B-C9ED-8E47515C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D1B2-2DDF-5A70-8F3D-79629DD5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AF42-16EC-C117-E889-6469C13D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9DE5-BB89-2C04-DDBD-BF42C07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4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D9B-24F3-6634-7F4E-ABDABDF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1074-4508-43AF-BED6-C3B3DA73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D6F-BC6E-96AA-EEA1-8A0303F0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FEA4-CC0F-5D9F-DB66-5D13CAD7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0779-1BAF-1127-24EC-D6B8E37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A13B-37B5-619C-C8F9-A44BE925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8875-3AE0-9515-E41E-92904685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F23DC-7842-E953-259B-206F6802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2F77E-6607-711C-E0E4-74FA963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48C7-366E-E89F-8BF1-C3E8353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5D959-20ED-7B04-45C6-C0E41DDA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278-1521-C406-F0A1-E14A2929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54C0-DC8B-17A5-66BF-1C87256B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CEC22-4315-733D-C5B2-7016C0D5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E2DF8-0BCB-4A4B-4433-A1470D9DC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96CB0-9A91-B1DD-EEE5-61BDD1A6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93CA5-ADC2-C11F-8128-419908C1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43CD6-2BAD-0749-2A2F-59E3356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AEBC2-FE9A-B917-AED1-5E1A47B0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7A2-9868-9FE1-7519-2FFD243D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24853-4C44-9A36-2895-AE8AF7AF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18F2F-7F36-C3C3-8FE2-4F6AEC5E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EDBA6-0981-666F-63A0-605F2B4F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D8D9C-0604-7565-577F-3709964B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90D39-84F2-AD14-0768-E1E01D6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6280D-F641-241E-CE96-07F78482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7C14-F5C5-16CA-5A8E-5CFEC83C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19CB-B2CC-818E-38A5-802ACA93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E129-A50D-82E7-B232-4B8AE046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4574-27C3-49AD-E227-32917891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83F7-B42B-A046-8F67-EDA25ED4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07AF-37F2-CC67-7DE5-4BFB5DBB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397E-7B8A-BB06-8E9F-6C408277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18644-32CE-966F-5C41-CFAEC1EC8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0E32-7EDC-DFF6-6789-B2002FE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88AC-1ADB-0742-3879-6873737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5336-DA92-3E5B-B507-3A752647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EC28-BE04-9CFB-B94C-46097A9E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A3484-FBD7-BD80-5EE4-05389EEE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C3DD-FF9E-E612-A44F-BCB94CAA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AB24-249A-0394-9EF5-0FDBF421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06D5-28CD-1B4C-800F-850640CE691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734F-5C99-B952-25C3-0ECF9D152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6926-7D10-C7FF-99F3-AF756148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5CDF-EF02-DA4F-A31E-82C2CAAE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flu/symptoms/flu-vs-covid19.htm" TargetMode="External"/><Relationship Id="rId7" Type="http://schemas.openxmlformats.org/officeDocument/2006/relationships/hyperlink" Target="https://www.healthline.com/health/h1n1-vs-covid-19#quick-comparison-table" TargetMode="External"/><Relationship Id="rId2" Type="http://schemas.openxmlformats.org/officeDocument/2006/relationships/hyperlink" Target="https://www.cdc.gov/museum/timeline/covid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ivendata.org/competitions/66/flu-shot-learning/page/211/" TargetMode="External"/><Relationship Id="rId5" Type="http://schemas.openxmlformats.org/officeDocument/2006/relationships/hyperlink" Target="https://doi.org/10.1016/j.jiph.2020.09.023" TargetMode="External"/><Relationship Id="rId4" Type="http://schemas.openxmlformats.org/officeDocument/2006/relationships/hyperlink" Target="https://www.cdc.gov/ncird/overview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0D7B-B551-AFE7-6520-2EFC4B02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4686" y="2402962"/>
            <a:ext cx="7218843" cy="98118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500" dirty="0"/>
              <a:t>Predicting Vaccine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870FC-1ABB-C2A7-02BC-EFFC8E8A7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4686" y="3839921"/>
            <a:ext cx="6274590" cy="1421068"/>
          </a:xfrm>
          <a:noFill/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Gabi Rivera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University of San Diego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Shiley-Marcos School of Engineering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22 Oct 2022</a:t>
            </a:r>
          </a:p>
        </p:txBody>
      </p:sp>
      <p:pic>
        <p:nvPicPr>
          <p:cNvPr id="5" name="Picture 4" descr="Close up photo of vial beside a syringe">
            <a:extLst>
              <a:ext uri="{FF2B5EF4-FFF2-40B4-BE49-F238E27FC236}">
                <a16:creationId xmlns:a16="http://schemas.microsoft.com/office/drawing/2014/main" id="{A9B17A10-C3C8-412E-A3FB-3F6B1D454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2" r="23897" b="-1"/>
          <a:stretch/>
        </p:blipFill>
        <p:spPr>
          <a:xfrm>
            <a:off x="172511" y="242887"/>
            <a:ext cx="4324623" cy="637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6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B3A-F9FC-FA45-4110-0395F0C7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Vaccine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4B13-C937-AF26-6B05-9F481E9E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7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Pandemic</a:t>
            </a:r>
          </a:p>
          <a:p>
            <a:pPr lvl="1"/>
            <a:r>
              <a:rPr lang="en-US" dirty="0"/>
              <a:t>Rise of COVID-19 virus </a:t>
            </a:r>
          </a:p>
          <a:p>
            <a:pPr lvl="1"/>
            <a:r>
              <a:rPr lang="en-US" dirty="0"/>
              <a:t>No available vaccine (still in clinical trial)</a:t>
            </a:r>
          </a:p>
          <a:p>
            <a:pPr lvl="1"/>
            <a:r>
              <a:rPr lang="en-US" dirty="0"/>
              <a:t>Challenge to quickly accomplish herd immunity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National 2009 H1N1 Flu Survey (NHFS)</a:t>
            </a:r>
          </a:p>
          <a:p>
            <a:pPr lvl="1"/>
            <a:r>
              <a:rPr lang="en-US" dirty="0"/>
              <a:t>H1N1 vaccine survey dataset</a:t>
            </a:r>
          </a:p>
          <a:p>
            <a:pPr lvl="1"/>
            <a:r>
              <a:rPr lang="en-US" dirty="0"/>
              <a:t>Seasonal vaccine survey dataset</a:t>
            </a:r>
          </a:p>
          <a:p>
            <a:pPr lvl="1"/>
            <a:r>
              <a:rPr lang="en-US" dirty="0"/>
              <a:t>Associated background profile (i.e., sex, race, education, income, region), personal health opinions, and health behaviors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83317-522C-5DBE-1C2C-8FDA2D7F4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80"/>
          <a:stretch/>
        </p:blipFill>
        <p:spPr bwMode="auto">
          <a:xfrm>
            <a:off x="6954991" y="236538"/>
            <a:ext cx="4886608" cy="612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83EE4-CF8A-BA2F-0070-2F25A2A1058B}"/>
              </a:ext>
            </a:extLst>
          </p:cNvPr>
          <p:cNvSpPr txBox="1"/>
          <p:nvPr/>
        </p:nvSpPr>
        <p:spPr>
          <a:xfrm>
            <a:off x="7058024" y="6505794"/>
            <a:ext cx="44038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Morris Mac </a:t>
            </a:r>
            <a:r>
              <a:rPr lang="en-US" sz="700" dirty="0" err="1"/>
              <a:t>Matzen</a:t>
            </a:r>
            <a:r>
              <a:rPr lang="en-US" sz="700" dirty="0"/>
              <a:t> / AFP via Getty Images fil</a:t>
            </a:r>
          </a:p>
        </p:txBody>
      </p:sp>
    </p:spTree>
    <p:extLst>
      <p:ext uri="{BB962C8B-B14F-4D97-AF65-F5344CB8AC3E}">
        <p14:creationId xmlns:p14="http://schemas.microsoft.com/office/powerpoint/2010/main" val="8694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EFBE-ACD0-3200-81C6-427A0E0F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H1N1 Vs COVID-19 Predictive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6D95-11D1-9DC6-73BB-22B0678D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9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H1N1 virus vs COVID-19 virus</a:t>
            </a:r>
          </a:p>
          <a:p>
            <a:pPr lvl="1"/>
            <a:r>
              <a:rPr lang="en-US" dirty="0"/>
              <a:t>Both respiratory illnesses</a:t>
            </a:r>
          </a:p>
          <a:p>
            <a:pPr lvl="1"/>
            <a:r>
              <a:rPr lang="en-US" dirty="0"/>
              <a:t>In first 12 months worldwide:</a:t>
            </a:r>
          </a:p>
          <a:p>
            <a:pPr lvl="2"/>
            <a:r>
              <a:rPr lang="en-US" dirty="0"/>
              <a:t>H1N1 virus = 284,000 deaths </a:t>
            </a:r>
          </a:p>
          <a:p>
            <a:pPr lvl="2"/>
            <a:r>
              <a:rPr lang="en-US" dirty="0"/>
              <a:t>COVID-19 virus = 2 M deaths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HIPAA and Patient Authorization Consent </a:t>
            </a:r>
          </a:p>
          <a:p>
            <a:pPr lvl="1"/>
            <a:r>
              <a:rPr lang="en-US" dirty="0"/>
              <a:t>NHSF participants</a:t>
            </a:r>
          </a:p>
          <a:p>
            <a:pPr lvl="1"/>
            <a:r>
              <a:rPr lang="en-US" dirty="0"/>
              <a:t>COVID-19 virus survey participants(once vaccine is available)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Magnified view of red and white virus cells">
            <a:extLst>
              <a:ext uri="{FF2B5EF4-FFF2-40B4-BE49-F238E27FC236}">
                <a16:creationId xmlns:a16="http://schemas.microsoft.com/office/drawing/2014/main" id="{D8750760-65B6-34B2-276D-E5C1B9F1E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0" r="15722"/>
          <a:stretch/>
        </p:blipFill>
        <p:spPr>
          <a:xfrm>
            <a:off x="6721782" y="1519707"/>
            <a:ext cx="5266957" cy="513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46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81EC-78D0-8668-E9A0-93AF7740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Status 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1B11-B3EB-09F5-88AC-273A3FF6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Multinomial Logistic (SoftMax) Regression Model</a:t>
            </a:r>
          </a:p>
          <a:p>
            <a:pPr lvl="1"/>
            <a:r>
              <a:rPr lang="en-US" dirty="0"/>
              <a:t>Allow 20-30% error between dataset</a:t>
            </a:r>
          </a:p>
          <a:p>
            <a:pPr lvl="1"/>
            <a:r>
              <a:rPr lang="en-US" dirty="0"/>
              <a:t>K-S statistical score of 70% precision and accuracy against the training dataset</a:t>
            </a:r>
          </a:p>
          <a:p>
            <a:pPr lvl="1"/>
            <a:r>
              <a:rPr lang="en-US" dirty="0"/>
              <a:t>Repeatability testing: allow 20% difference </a:t>
            </a:r>
          </a:p>
          <a:p>
            <a:endParaRPr lang="en-US" dirty="0"/>
          </a:p>
          <a:p>
            <a:r>
              <a:rPr lang="en-US" dirty="0"/>
              <a:t> The goal of the predictive model and maintenance</a:t>
            </a:r>
          </a:p>
          <a:p>
            <a:pPr lvl="1"/>
            <a:r>
              <a:rPr lang="en-US" dirty="0"/>
              <a:t>Predict the likelihood of vaccination </a:t>
            </a:r>
          </a:p>
          <a:p>
            <a:pPr lvl="1"/>
            <a:r>
              <a:rPr lang="en-US" dirty="0"/>
              <a:t>Prevent uneven access to vaccination </a:t>
            </a:r>
          </a:p>
          <a:p>
            <a:pPr lvl="1"/>
            <a:r>
              <a:rPr lang="en-US" dirty="0"/>
              <a:t>Decrease vaccine hesitancy and misinformation</a:t>
            </a:r>
          </a:p>
          <a:p>
            <a:pPr lvl="1"/>
            <a:r>
              <a:rPr lang="en-US" dirty="0"/>
              <a:t>Decrease COVID-19 reinfection within 6 months </a:t>
            </a:r>
          </a:p>
          <a:p>
            <a:pPr lvl="1"/>
            <a:r>
              <a:rPr lang="en-US" dirty="0"/>
              <a:t>Decrease transmission rate </a:t>
            </a:r>
          </a:p>
        </p:txBody>
      </p:sp>
    </p:spTree>
    <p:extLst>
      <p:ext uri="{BB962C8B-B14F-4D97-AF65-F5344CB8AC3E}">
        <p14:creationId xmlns:p14="http://schemas.microsoft.com/office/powerpoint/2010/main" val="32848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FA0A-3599-4083-5E58-CDCF71EE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BB23F7E-5364-0921-BD33-0715FEBC8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49" y="2141537"/>
            <a:ext cx="564952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4207837-5ACE-AC49-0539-1BEB0A2F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25" y="2139794"/>
            <a:ext cx="5649526" cy="4353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E015E-6402-A2D4-BD38-4A80AEFD078F}"/>
              </a:ext>
            </a:extLst>
          </p:cNvPr>
          <p:cNvSpPr txBox="1"/>
          <p:nvPr/>
        </p:nvSpPr>
        <p:spPr>
          <a:xfrm>
            <a:off x="205849" y="1453576"/>
            <a:ext cx="464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Opinions on the effectiveness of H1N1 vs Seasonal Vaccine with having health insurance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65676-05F5-9B47-52D1-C69D8D90D71C}"/>
              </a:ext>
            </a:extLst>
          </p:cNvPr>
          <p:cNvSpPr txBox="1"/>
          <p:nvPr/>
        </p:nvSpPr>
        <p:spPr>
          <a:xfrm>
            <a:off x="6336625" y="1453576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washing vs opinions on the risk of H1N1 by race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0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D82D-EBE1-7B5C-5BC2-23B7E06D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C19FA67-B742-5FE3-DD6D-59491FCE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034" y="2325687"/>
            <a:ext cx="5889932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A177B-5D7E-5250-437C-CD8EAA6E3217}"/>
              </a:ext>
            </a:extLst>
          </p:cNvPr>
          <p:cNvSpPr txBox="1"/>
          <p:nvPr/>
        </p:nvSpPr>
        <p:spPr>
          <a:xfrm>
            <a:off x="3369893" y="1823521"/>
            <a:ext cx="59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Population density vs H1N1 vaccination by poverty thresholds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7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woman in a crowd of travelers putting on a face mask before boarding a train">
            <a:extLst>
              <a:ext uri="{FF2B5EF4-FFF2-40B4-BE49-F238E27FC236}">
                <a16:creationId xmlns:a16="http://schemas.microsoft.com/office/drawing/2014/main" id="{64C65C17-B0F3-B5DC-610F-FC46C5570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r="20782"/>
          <a:stretch/>
        </p:blipFill>
        <p:spPr bwMode="auto">
          <a:xfrm>
            <a:off x="3048000" y="12889"/>
            <a:ext cx="91568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9DFF9-FEF0-8C70-B129-DBAF400E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399"/>
            <a:ext cx="3822189" cy="1077309"/>
          </a:xfrm>
        </p:spPr>
        <p:txBody>
          <a:bodyPr>
            <a:normAutofit/>
          </a:bodyPr>
          <a:lstStyle/>
          <a:p>
            <a:r>
              <a:rPr lang="en-US" sz="40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D1E3-0061-4821-95E1-B0085093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8761"/>
            <a:ext cx="4570928" cy="434855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sz="1700" dirty="0"/>
          </a:p>
          <a:p>
            <a:r>
              <a:rPr lang="en-US" sz="2600" dirty="0"/>
              <a:t>Business Alignment</a:t>
            </a:r>
          </a:p>
          <a:p>
            <a:pPr lvl="1"/>
            <a:r>
              <a:rPr lang="en-US" sz="2600" dirty="0"/>
              <a:t>Additional requirements and goals</a:t>
            </a:r>
          </a:p>
          <a:p>
            <a:pPr lvl="1"/>
            <a:r>
              <a:rPr lang="en-US" sz="2600" dirty="0"/>
              <a:t>data security, privacy, and legal restrictions </a:t>
            </a:r>
          </a:p>
          <a:p>
            <a:pPr lvl="1"/>
            <a:endParaRPr lang="en-US" sz="2600" dirty="0"/>
          </a:p>
          <a:p>
            <a:r>
              <a:rPr lang="en-US" sz="2600" dirty="0"/>
              <a:t>Data Mining Process</a:t>
            </a:r>
          </a:p>
          <a:p>
            <a:pPr lvl="1"/>
            <a:r>
              <a:rPr lang="en-US" sz="2600" dirty="0"/>
              <a:t>Phase I = H1N1 model creation</a:t>
            </a:r>
          </a:p>
          <a:p>
            <a:pPr lvl="1"/>
            <a:r>
              <a:rPr lang="en-US" sz="2600" dirty="0"/>
              <a:t>Phase II = COVID-19 integration</a:t>
            </a:r>
          </a:p>
          <a:p>
            <a:pPr lvl="1"/>
            <a:r>
              <a:rPr lang="en-US" sz="2600" dirty="0"/>
              <a:t>Maintenance and repeatability</a:t>
            </a:r>
          </a:p>
        </p:txBody>
      </p:sp>
    </p:spTree>
    <p:extLst>
      <p:ext uri="{BB962C8B-B14F-4D97-AF65-F5344CB8AC3E}">
        <p14:creationId xmlns:p14="http://schemas.microsoft.com/office/powerpoint/2010/main" val="256844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251-F6C3-32DA-9FDF-49A42DD5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39C5-E415-B0F6-8B76-2D1703A9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 for Disease Control and Prevention. (2022, August 16).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CDC Museum Covid-19 Timeline. Centers for Disease Control and Prevention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October 3, 2022, from  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https://www.cdc.gov/museum/timeline/covid19.html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 for Disease Control and Prevention. (2022, January 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Similarities and differences between flu and covid-19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​. Centers for Disease Control and Prevention. Retrieved September 	11, 2022,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https://www.cdc.gov/flu/symptoms/flu-vs-covid19.htm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Centers for Disease Control and Prevention. (2020, July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Immunization and respiratory diseases (NCIRD) overview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Centers for Disease Control and Prevention. Retrieved 	September 11, 2022,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https://www.cdc.gov/ncird/overview/index.html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 Costa, V. G., Saivish, M. V., Santos, D. E., de Lima Silva, R. F., &amp;amp; Moreli, M. L.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Comparative epidemiology between the 2009 H1N1 influenza and COVID-19 	pandemics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Journal of Infection and Public Health, 13(12), 1797–1804.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https://doi.org/10.1016/j.jiph.2020.09.023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DrivenData. (n.d.).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 shot learning: Predict H1N1 and seasonal flu vaccines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DrivenData. Retrieved September 11, 2022, from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https://www.drivendata.org/competitions/66/flu-shot-learning/page/211/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Seladi-Schulman, J. (2021, April 16).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H1N1 influenza vs. COVID-19 comparison: Similarities &amp;amp; Differences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Healthline. Retrieved October 2, 2022, from 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https://www.healthline.com/health/h1n1-vs-covid-19#quick-comparison-table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Shah, C.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hands-on introduction to Data Science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283417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617</Words>
  <Application>Microsoft Macintosh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Predicting Vaccine Status</vt:lpstr>
      <vt:lpstr>Predicting Vaccine Status</vt:lpstr>
      <vt:lpstr>H1N1 Vs COVID-19 Predictive Model </vt:lpstr>
      <vt:lpstr>Vaccination Status Predictive Model</vt:lpstr>
      <vt:lpstr>Exploratory Data Analysis</vt:lpstr>
      <vt:lpstr>Exploratory Data Analysis</vt:lpstr>
      <vt:lpstr>Next Steps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Vaccine Status</dc:title>
  <dc:creator>Gabriella V Rivera</dc:creator>
  <cp:lastModifiedBy>Gabriella V Rivera</cp:lastModifiedBy>
  <cp:revision>25</cp:revision>
  <dcterms:created xsi:type="dcterms:W3CDTF">2022-10-22T17:41:13Z</dcterms:created>
  <dcterms:modified xsi:type="dcterms:W3CDTF">2022-10-25T03:02:41Z</dcterms:modified>
</cp:coreProperties>
</file>