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font" Target="fonts/AmaticSC-bold.fntdata"/><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1c787c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1c787c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1c787c0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1c787c0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1994, a group of European artists was inspired by the logos and brands of corporations to start up their own parody corporation. This parody corporation officially got its start up in 1995 when these Swiss artists built etoy’s website. (Tribe and Jana, 42).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1c787c0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1c787c0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Etoy once described themselves as a “Corporate Sculpture”. This was used to convey that they cover a vast area of genres in order to make a large impact on markets and new media culture. It could also be said that their use of “sculpture” could convey their likeness to other corporations. Simplified, not real, but they look real. Within etoy’s journey to success, the “Toywar” began. Etoys, the original corporation, wanted to buy out their corporate parody and their domain name so to end the confusion. The parody corporation, etoy, did not agree and did not back down. They created an online game that dropped the competition’s stock price and created “The most expensive performance in art history.” (Tribe and Jana, 42).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1c787c0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1c787c0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corporate parody is from an art-activist group called “Art Mark”. It was one of the first Net arts included in the Whitney Biennial exhibition. </a:t>
            </a:r>
            <a:r>
              <a:rPr i="1" lang="en"/>
              <a:t>Art Mark </a:t>
            </a:r>
            <a:r>
              <a:rPr lang="en"/>
              <a:t>is an </a:t>
            </a:r>
            <a:r>
              <a:rPr lang="en"/>
              <a:t>anonymous New Media Art collective, similar to that of Etoy. In this image, the identity of the group behind </a:t>
            </a:r>
            <a:r>
              <a:rPr i="1" lang="en"/>
              <a:t>Art Mark </a:t>
            </a:r>
            <a:r>
              <a:rPr lang="en"/>
              <a:t>is masked by blocks and is meant to portray the anonymity of this group. (Tribe and Jana, 80).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1c787c0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1c787c0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Bank of America is the largest bank in the United States and in 2008 one of their purchases took a turn for the worst. Merrill Lynch &amp; Co., the company’s purchase, took large losses. The bank was too intimidated by shareholders to share this information and instead hid it from the public. Eventually this information got out and parodies such as Figure 4 started to arise. This corporate parody </a:t>
            </a:r>
            <a:r>
              <a:rPr lang="en"/>
              <a:t>represents</a:t>
            </a:r>
            <a:r>
              <a:rPr lang="en"/>
              <a:t> the major losses of one of the major corporations. (York Graphic Designers).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c787c0c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c787c0c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2050" y="81650"/>
            <a:ext cx="8929800" cy="2622600"/>
          </a:xfrm>
          <a:prstGeom prst="rect">
            <a:avLst/>
          </a:prstGeom>
          <a:solidFill>
            <a:srgbClr val="FF0000"/>
          </a:solidFill>
        </p:spPr>
        <p:txBody>
          <a:bodyPr anchorCtr="0" anchor="b" bIns="91425" lIns="91425" spcFirstLastPara="1" rIns="91425" wrap="square" tIns="91425">
            <a:normAutofit/>
          </a:bodyPr>
          <a:lstStyle/>
          <a:p>
            <a:pPr indent="0" lvl="0" marL="0" rtl="0" algn="ctr">
              <a:spcBef>
                <a:spcPts val="0"/>
              </a:spcBef>
              <a:spcAft>
                <a:spcPts val="0"/>
              </a:spcAft>
              <a:buNone/>
            </a:pPr>
            <a:r>
              <a:rPr lang="en" sz="9700">
                <a:solidFill>
                  <a:srgbClr val="0000FF"/>
                </a:solidFill>
                <a:latin typeface="Amatic SC"/>
                <a:ea typeface="Amatic SC"/>
                <a:cs typeface="Amatic SC"/>
                <a:sym typeface="Amatic SC"/>
              </a:rPr>
              <a:t>New Media Art</a:t>
            </a:r>
            <a:r>
              <a:rPr lang="en" sz="9700"/>
              <a:t> </a:t>
            </a:r>
            <a:endParaRPr sz="9700"/>
          </a:p>
        </p:txBody>
      </p:sp>
      <p:sp>
        <p:nvSpPr>
          <p:cNvPr id="55" name="Google Shape;55;p13"/>
          <p:cNvSpPr txBox="1"/>
          <p:nvPr>
            <p:ph idx="1" type="subTitle"/>
          </p:nvPr>
        </p:nvSpPr>
        <p:spPr>
          <a:xfrm>
            <a:off x="102075" y="2632975"/>
            <a:ext cx="8929800" cy="2388300"/>
          </a:xfrm>
          <a:prstGeom prst="rect">
            <a:avLst/>
          </a:prstGeom>
          <a:solidFill>
            <a:srgbClr val="FF0000"/>
          </a:solidFill>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D966"/>
                </a:solidFill>
              </a:rPr>
              <a:t>Corporate Parody</a:t>
            </a:r>
            <a:endParaRPr>
              <a:solidFill>
                <a:srgbClr val="FFD966"/>
              </a:solidFill>
            </a:endParaRPr>
          </a:p>
          <a:p>
            <a:pPr indent="0" lvl="0" marL="0" rtl="0" algn="ctr">
              <a:spcBef>
                <a:spcPts val="0"/>
              </a:spcBef>
              <a:spcAft>
                <a:spcPts val="0"/>
              </a:spcAft>
              <a:buNone/>
            </a:pPr>
            <a:r>
              <a:rPr lang="en" sz="1600">
                <a:solidFill>
                  <a:srgbClr val="741B47"/>
                </a:solidFill>
              </a:rPr>
              <a:t>By Jordan Tecumseh</a:t>
            </a:r>
            <a:endParaRPr sz="1600">
              <a:solidFill>
                <a:srgbClr val="741B4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27500" y="142075"/>
            <a:ext cx="8889000" cy="1470300"/>
          </a:xfrm>
          <a:prstGeom prst="rect">
            <a:avLst/>
          </a:prstGeom>
          <a:solidFill>
            <a:srgbClr val="FFFF00"/>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600">
                <a:latin typeface="Merriweather"/>
                <a:ea typeface="Merriweather"/>
                <a:cs typeface="Merriweather"/>
                <a:sym typeface="Merriweather"/>
              </a:rPr>
              <a:t>T</a:t>
            </a:r>
            <a:r>
              <a:rPr lang="en" sz="3600">
                <a:latin typeface="Merriweather"/>
                <a:ea typeface="Merriweather"/>
                <a:cs typeface="Merriweather"/>
                <a:sym typeface="Merriweather"/>
              </a:rPr>
              <a:t>heme:</a:t>
            </a:r>
            <a:endParaRPr sz="3600">
              <a:latin typeface="Merriweather"/>
              <a:ea typeface="Merriweather"/>
              <a:cs typeface="Merriweather"/>
              <a:sym typeface="Merriweather"/>
            </a:endParaRPr>
          </a:p>
        </p:txBody>
      </p:sp>
      <p:sp>
        <p:nvSpPr>
          <p:cNvPr id="61" name="Google Shape;61;p14"/>
          <p:cNvSpPr txBox="1"/>
          <p:nvPr>
            <p:ph idx="1" type="body"/>
          </p:nvPr>
        </p:nvSpPr>
        <p:spPr>
          <a:xfrm>
            <a:off x="127500" y="959300"/>
            <a:ext cx="8889000" cy="4000500"/>
          </a:xfrm>
          <a:prstGeom prst="rect">
            <a:avLst/>
          </a:prstGeom>
          <a:solidFill>
            <a:srgbClr val="FFFF00"/>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b="1" sz="2700">
              <a:solidFill>
                <a:schemeClr val="accent2"/>
              </a:solidFill>
              <a:latin typeface="Amatic SC"/>
              <a:ea typeface="Amatic SC"/>
              <a:cs typeface="Amatic SC"/>
              <a:sym typeface="Amatic SC"/>
            </a:endParaRPr>
          </a:p>
          <a:p>
            <a:pPr indent="0" lvl="0" marL="0" rtl="0" algn="l">
              <a:spcBef>
                <a:spcPts val="1200"/>
              </a:spcBef>
              <a:spcAft>
                <a:spcPts val="0"/>
              </a:spcAft>
              <a:buNone/>
            </a:pPr>
            <a:r>
              <a:rPr b="1" lang="en" sz="2700">
                <a:solidFill>
                  <a:schemeClr val="accent2"/>
                </a:solidFill>
                <a:latin typeface="Amatic SC"/>
                <a:ea typeface="Amatic SC"/>
                <a:cs typeface="Amatic SC"/>
                <a:sym typeface="Amatic SC"/>
              </a:rPr>
              <a:t>C</a:t>
            </a:r>
            <a:r>
              <a:rPr b="1" lang="en" sz="2700">
                <a:solidFill>
                  <a:schemeClr val="accent2"/>
                </a:solidFill>
                <a:latin typeface="Amatic SC"/>
                <a:ea typeface="Amatic SC"/>
                <a:cs typeface="Amatic SC"/>
                <a:sym typeface="Amatic SC"/>
              </a:rPr>
              <a:t>orporate Parody</a:t>
            </a:r>
            <a:r>
              <a:rPr b="1" lang="en" sz="2000">
                <a:solidFill>
                  <a:schemeClr val="accent2"/>
                </a:solidFill>
              </a:rPr>
              <a:t>- </a:t>
            </a:r>
            <a:r>
              <a:rPr lang="en">
                <a:solidFill>
                  <a:schemeClr val="accent2"/>
                </a:solidFill>
              </a:rPr>
              <a:t>Is the emulation of a corporation with the purpose of critiquing and “making fun of”. </a:t>
            </a:r>
            <a:endParaRPr>
              <a:solidFill>
                <a:schemeClr val="accent2"/>
              </a:solidFill>
            </a:endParaRPr>
          </a:p>
          <a:p>
            <a:pPr indent="0" lvl="0" marL="0" rtl="0" algn="l">
              <a:spcBef>
                <a:spcPts val="1200"/>
              </a:spcBef>
              <a:spcAft>
                <a:spcPts val="0"/>
              </a:spcAft>
              <a:buNone/>
            </a:pPr>
            <a:r>
              <a:t/>
            </a:r>
            <a:endParaRPr>
              <a:solidFill>
                <a:schemeClr val="accent2"/>
              </a:solidFill>
            </a:endParaRPr>
          </a:p>
          <a:p>
            <a:pPr indent="0" lvl="0" marL="0" rtl="0" algn="l">
              <a:spcBef>
                <a:spcPts val="1200"/>
              </a:spcBef>
              <a:spcAft>
                <a:spcPts val="0"/>
              </a:spcAft>
              <a:buNone/>
            </a:pPr>
            <a:r>
              <a:rPr lang="en">
                <a:solidFill>
                  <a:schemeClr val="accent2"/>
                </a:solidFill>
              </a:rPr>
              <a:t>         *Corporate Parodies were made to show a person’s beliefs or mistrusts towards </a:t>
            </a:r>
            <a:endParaRPr>
              <a:solidFill>
                <a:schemeClr val="accent2"/>
              </a:solidFill>
            </a:endParaRPr>
          </a:p>
          <a:p>
            <a:pPr indent="0" lvl="0" marL="0" rtl="0" algn="l">
              <a:spcBef>
                <a:spcPts val="1200"/>
              </a:spcBef>
              <a:spcAft>
                <a:spcPts val="1200"/>
              </a:spcAft>
              <a:buNone/>
            </a:pPr>
            <a:r>
              <a:rPr lang="en">
                <a:solidFill>
                  <a:schemeClr val="accent2"/>
                </a:solidFill>
              </a:rPr>
              <a:t>           </a:t>
            </a:r>
            <a:r>
              <a:rPr lang="en">
                <a:solidFill>
                  <a:schemeClr val="accent2"/>
                </a:solidFill>
              </a:rPr>
              <a:t>a corporation. </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63275" y="189900"/>
            <a:ext cx="8817600" cy="749100"/>
          </a:xfrm>
          <a:prstGeom prst="rect">
            <a:avLst/>
          </a:prstGeom>
          <a:solidFill>
            <a:srgbClr val="F6B26B"/>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u="sng">
                <a:latin typeface="Merriweather"/>
                <a:ea typeface="Merriweather"/>
                <a:cs typeface="Merriweather"/>
                <a:sym typeface="Merriweather"/>
              </a:rPr>
              <a:t>etoy.SHARE</a:t>
            </a:r>
            <a:endParaRPr b="1" sz="2920" u="sng">
              <a:latin typeface="Merriweather"/>
              <a:ea typeface="Merriweather"/>
              <a:cs typeface="Merriweather"/>
              <a:sym typeface="Merriweather"/>
            </a:endParaRPr>
          </a:p>
        </p:txBody>
      </p:sp>
      <p:sp>
        <p:nvSpPr>
          <p:cNvPr id="67" name="Google Shape;67;p15"/>
          <p:cNvSpPr txBox="1"/>
          <p:nvPr>
            <p:ph idx="1" type="body"/>
          </p:nvPr>
        </p:nvSpPr>
        <p:spPr>
          <a:xfrm>
            <a:off x="163275" y="877650"/>
            <a:ext cx="8817600" cy="4112700"/>
          </a:xfrm>
          <a:prstGeom prst="rect">
            <a:avLst/>
          </a:prstGeom>
          <a:solidFill>
            <a:srgbClr val="F6B26B"/>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Group of European Artists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Swiss corporation made in 1994/1995</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5000624" y="877650"/>
            <a:ext cx="3673424" cy="3711351"/>
          </a:xfrm>
          <a:prstGeom prst="rect">
            <a:avLst/>
          </a:prstGeom>
          <a:noFill/>
          <a:ln>
            <a:noFill/>
          </a:ln>
        </p:spPr>
      </p:pic>
      <p:sp>
        <p:nvSpPr>
          <p:cNvPr id="69" name="Google Shape;69;p15"/>
          <p:cNvSpPr txBox="1"/>
          <p:nvPr/>
        </p:nvSpPr>
        <p:spPr>
          <a:xfrm>
            <a:off x="5000625" y="4572000"/>
            <a:ext cx="2765700" cy="400200"/>
          </a:xfrm>
          <a:prstGeom prst="rect">
            <a:avLst/>
          </a:prstGeom>
          <a:solidFill>
            <a:srgbClr val="F6B26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63275" y="214275"/>
            <a:ext cx="8817600" cy="775800"/>
          </a:xfrm>
          <a:prstGeom prst="rect">
            <a:avLst/>
          </a:prstGeom>
          <a:solidFill>
            <a:srgbClr val="F6B26B"/>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u="sng">
                <a:latin typeface="Merriweather"/>
                <a:ea typeface="Merriweather"/>
                <a:cs typeface="Merriweather"/>
                <a:sym typeface="Merriweather"/>
              </a:rPr>
              <a:t>etoy.SHARE</a:t>
            </a:r>
            <a:endParaRPr sz="2820" u="sng">
              <a:latin typeface="Merriweather"/>
              <a:ea typeface="Merriweather"/>
              <a:cs typeface="Merriweather"/>
              <a:sym typeface="Merriweather"/>
            </a:endParaRPr>
          </a:p>
        </p:txBody>
      </p:sp>
      <p:sp>
        <p:nvSpPr>
          <p:cNvPr id="75" name="Google Shape;75;p16"/>
          <p:cNvSpPr txBox="1"/>
          <p:nvPr>
            <p:ph idx="1" type="body"/>
          </p:nvPr>
        </p:nvSpPr>
        <p:spPr>
          <a:xfrm>
            <a:off x="163275" y="877650"/>
            <a:ext cx="8817600" cy="4125300"/>
          </a:xfrm>
          <a:prstGeom prst="rect">
            <a:avLst/>
          </a:prstGeom>
          <a:solidFill>
            <a:srgbClr val="F6B26B"/>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“Corporate Sculpture”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“Toywar”</a:t>
            </a:r>
            <a:endParaRPr/>
          </a:p>
          <a:p>
            <a:pPr indent="-317500" lvl="1" marL="914400" rtl="0" algn="l">
              <a:spcBef>
                <a:spcPts val="0"/>
              </a:spcBef>
              <a:spcAft>
                <a:spcPts val="0"/>
              </a:spcAft>
              <a:buSzPts val="1400"/>
              <a:buChar char="○"/>
            </a:pPr>
            <a:r>
              <a:rPr lang="en"/>
              <a:t>etoy vs. Etoys </a:t>
            </a:r>
            <a:endParaRPr/>
          </a:p>
          <a:p>
            <a:pPr indent="0" lvl="0" marL="914400" rtl="0" algn="l">
              <a:spcBef>
                <a:spcPts val="1200"/>
              </a:spcBef>
              <a:spcAft>
                <a:spcPts val="0"/>
              </a:spcAft>
              <a:buNone/>
            </a:pPr>
            <a:r>
              <a:t/>
            </a:r>
            <a:endParaRPr sz="700"/>
          </a:p>
          <a:p>
            <a:pPr indent="-317500" lvl="1" marL="914400" rtl="0" algn="l">
              <a:spcBef>
                <a:spcPts val="1200"/>
              </a:spcBef>
              <a:spcAft>
                <a:spcPts val="0"/>
              </a:spcAft>
              <a:buSzPts val="1400"/>
              <a:buChar char="○"/>
            </a:pPr>
            <a:r>
              <a:rPr lang="en"/>
              <a:t>“The most expensive performance in art history”</a:t>
            </a:r>
            <a:endParaRPr/>
          </a:p>
          <a:p>
            <a:pPr indent="0" lvl="0" marL="45720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5077950" y="796025"/>
            <a:ext cx="3701375" cy="3602475"/>
          </a:xfrm>
          <a:prstGeom prst="rect">
            <a:avLst/>
          </a:prstGeom>
          <a:noFill/>
          <a:ln>
            <a:noFill/>
          </a:ln>
        </p:spPr>
      </p:pic>
      <p:sp>
        <p:nvSpPr>
          <p:cNvPr id="77" name="Google Shape;77;p16"/>
          <p:cNvSpPr txBox="1"/>
          <p:nvPr/>
        </p:nvSpPr>
        <p:spPr>
          <a:xfrm>
            <a:off x="5077950" y="4439350"/>
            <a:ext cx="22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12200" y="224525"/>
            <a:ext cx="8909400" cy="793200"/>
          </a:xfrm>
          <a:prstGeom prst="rect">
            <a:avLst/>
          </a:prstGeom>
          <a:solidFill>
            <a:srgbClr val="93C47D"/>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3200" u="sng"/>
              <a:t>www.rtmark.com</a:t>
            </a:r>
            <a:endParaRPr sz="3200" u="sng"/>
          </a:p>
        </p:txBody>
      </p:sp>
      <p:sp>
        <p:nvSpPr>
          <p:cNvPr id="83" name="Google Shape;83;p17"/>
          <p:cNvSpPr txBox="1"/>
          <p:nvPr>
            <p:ph idx="1" type="body"/>
          </p:nvPr>
        </p:nvSpPr>
        <p:spPr>
          <a:xfrm>
            <a:off x="112250" y="918475"/>
            <a:ext cx="8909400" cy="3980100"/>
          </a:xfrm>
          <a:prstGeom prst="rect">
            <a:avLst/>
          </a:prstGeom>
          <a:solidFill>
            <a:srgbClr val="93C47D"/>
          </a:solidFill>
        </p:spPr>
        <p:txBody>
          <a:bodyPr anchorCtr="0" anchor="t" bIns="91425" lIns="91425" spcFirstLastPara="1" rIns="91425" wrap="square" tIns="91425">
            <a:normAutofit/>
          </a:bodyPr>
          <a:lstStyle/>
          <a:p>
            <a:pPr indent="0" lvl="0" marL="457200" rtl="0" algn="l">
              <a:spcBef>
                <a:spcPts val="0"/>
              </a:spcBef>
              <a:spcAft>
                <a:spcPts val="0"/>
              </a:spcAft>
              <a:buNone/>
            </a:pPr>
            <a:r>
              <a:rPr lang="en"/>
              <a:t>*Pronounced “art mark”</a:t>
            </a:r>
            <a:endParaRPr/>
          </a:p>
          <a:p>
            <a:pPr indent="-342900" lvl="0" marL="457200" rtl="0" algn="l">
              <a:spcBef>
                <a:spcPts val="1200"/>
              </a:spcBef>
              <a:spcAft>
                <a:spcPts val="0"/>
              </a:spcAft>
              <a:buSzPts val="1800"/>
              <a:buChar char="●"/>
            </a:pPr>
            <a:r>
              <a:rPr lang="en"/>
              <a:t>Whitney Biennial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Anonymity </a:t>
            </a:r>
            <a:endParaRPr/>
          </a:p>
        </p:txBody>
      </p:sp>
      <p:pic>
        <p:nvPicPr>
          <p:cNvPr id="84" name="Google Shape;84;p17"/>
          <p:cNvPicPr preferRelativeResize="0"/>
          <p:nvPr/>
        </p:nvPicPr>
        <p:blipFill>
          <a:blip r:embed="rId3">
            <a:alphaModFix/>
          </a:blip>
          <a:stretch>
            <a:fillRect/>
          </a:stretch>
        </p:blipFill>
        <p:spPr>
          <a:xfrm>
            <a:off x="4067188" y="1487263"/>
            <a:ext cx="4581525" cy="2638425"/>
          </a:xfrm>
          <a:prstGeom prst="rect">
            <a:avLst/>
          </a:prstGeom>
          <a:noFill/>
          <a:ln>
            <a:noFill/>
          </a:ln>
        </p:spPr>
      </p:pic>
      <p:sp>
        <p:nvSpPr>
          <p:cNvPr id="85" name="Google Shape;85;p17"/>
          <p:cNvSpPr txBox="1"/>
          <p:nvPr/>
        </p:nvSpPr>
        <p:spPr>
          <a:xfrm>
            <a:off x="4092350" y="4184200"/>
            <a:ext cx="1694100" cy="400200"/>
          </a:xfrm>
          <a:prstGeom prst="rect">
            <a:avLst/>
          </a:prstGeom>
          <a:solidFill>
            <a:srgbClr val="93C47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32600" y="102050"/>
            <a:ext cx="8899200" cy="915600"/>
          </a:xfrm>
          <a:prstGeom prst="rect">
            <a:avLst/>
          </a:prstGeom>
          <a:solidFill>
            <a:srgbClr val="EA9999"/>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11" u="sng">
                <a:latin typeface="Merriweather"/>
                <a:ea typeface="Merriweather"/>
                <a:cs typeface="Merriweather"/>
                <a:sym typeface="Merriweather"/>
              </a:rPr>
              <a:t>Bank of America Parody</a:t>
            </a:r>
            <a:endParaRPr sz="2911" u="sng">
              <a:latin typeface="Merriweather"/>
              <a:ea typeface="Merriweather"/>
              <a:cs typeface="Merriweather"/>
              <a:sym typeface="Merriweather"/>
            </a:endParaRPr>
          </a:p>
        </p:txBody>
      </p:sp>
      <p:sp>
        <p:nvSpPr>
          <p:cNvPr id="91" name="Google Shape;91;p18"/>
          <p:cNvSpPr txBox="1"/>
          <p:nvPr>
            <p:ph idx="1" type="body"/>
          </p:nvPr>
        </p:nvSpPr>
        <p:spPr>
          <a:xfrm>
            <a:off x="132675" y="928700"/>
            <a:ext cx="8899200" cy="4000500"/>
          </a:xfrm>
          <a:prstGeom prst="rect">
            <a:avLst/>
          </a:prstGeom>
          <a:solidFill>
            <a:srgbClr val="EA9999"/>
          </a:solidFill>
        </p:spPr>
        <p:txBody>
          <a:bodyPr anchorCtr="0" anchor="t" bIns="91425" lIns="91425" spcFirstLastPara="1" rIns="91425" wrap="square" tIns="91425">
            <a:normAutofit/>
          </a:bodyPr>
          <a:lstStyle/>
          <a:p>
            <a:pPr indent="-361950" lvl="0" marL="457200" rtl="0" algn="l">
              <a:spcBef>
                <a:spcPts val="0"/>
              </a:spcBef>
              <a:spcAft>
                <a:spcPts val="0"/>
              </a:spcAft>
              <a:buClr>
                <a:schemeClr val="accent2"/>
              </a:buClr>
              <a:buSzPts val="2100"/>
              <a:buChar char="●"/>
            </a:pPr>
            <a:r>
              <a:rPr lang="en" sz="2100">
                <a:solidFill>
                  <a:schemeClr val="accent2"/>
                </a:solidFill>
              </a:rPr>
              <a:t>Winning some, losing some, and lying some </a:t>
            </a:r>
            <a:endParaRPr sz="2100">
              <a:solidFill>
                <a:schemeClr val="accent2"/>
              </a:solidFill>
            </a:endParaRPr>
          </a:p>
        </p:txBody>
      </p:sp>
      <p:pic>
        <p:nvPicPr>
          <p:cNvPr id="92" name="Google Shape;92;p18"/>
          <p:cNvPicPr preferRelativeResize="0"/>
          <p:nvPr/>
        </p:nvPicPr>
        <p:blipFill>
          <a:blip r:embed="rId3">
            <a:alphaModFix/>
          </a:blip>
          <a:stretch>
            <a:fillRect/>
          </a:stretch>
        </p:blipFill>
        <p:spPr>
          <a:xfrm>
            <a:off x="2612500" y="1704975"/>
            <a:ext cx="4076700" cy="2447925"/>
          </a:xfrm>
          <a:prstGeom prst="rect">
            <a:avLst/>
          </a:prstGeom>
          <a:noFill/>
          <a:ln>
            <a:noFill/>
          </a:ln>
        </p:spPr>
      </p:pic>
      <p:sp>
        <p:nvSpPr>
          <p:cNvPr id="93" name="Google Shape;93;p18"/>
          <p:cNvSpPr txBox="1"/>
          <p:nvPr/>
        </p:nvSpPr>
        <p:spPr>
          <a:xfrm>
            <a:off x="2663600" y="4235225"/>
            <a:ext cx="2204400" cy="4002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763200"/>
          </a:xfrm>
          <a:prstGeom prst="rect">
            <a:avLst/>
          </a:prstGeom>
          <a:solidFill>
            <a:srgbClr val="F4CCCC"/>
          </a:solidFill>
        </p:spPr>
        <p:txBody>
          <a:bodyPr anchorCtr="0" anchor="t" bIns="91425" lIns="91425" spcFirstLastPara="1" rIns="91425" wrap="square" tIns="91425">
            <a:normAutofit/>
          </a:bodyPr>
          <a:lstStyle/>
          <a:p>
            <a:pPr indent="0" lvl="0" marL="0" rtl="0" algn="ctr">
              <a:spcBef>
                <a:spcPts val="0"/>
              </a:spcBef>
              <a:spcAft>
                <a:spcPts val="0"/>
              </a:spcAft>
              <a:buNone/>
            </a:pPr>
            <a:r>
              <a:rPr lang="en"/>
              <a:t>Work Cited:</a:t>
            </a:r>
            <a:endParaRPr/>
          </a:p>
        </p:txBody>
      </p:sp>
      <p:sp>
        <p:nvSpPr>
          <p:cNvPr id="99" name="Google Shape;99;p19"/>
          <p:cNvSpPr txBox="1"/>
          <p:nvPr>
            <p:ph idx="1" type="body"/>
          </p:nvPr>
        </p:nvSpPr>
        <p:spPr>
          <a:xfrm>
            <a:off x="311700" y="1152475"/>
            <a:ext cx="8520600" cy="3416400"/>
          </a:xfrm>
          <a:prstGeom prst="rect">
            <a:avLst/>
          </a:prstGeom>
          <a:solidFill>
            <a:srgbClr val="F4CCCC"/>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00">
                <a:solidFill>
                  <a:schemeClr val="accent2"/>
                </a:solidFill>
              </a:rPr>
              <a:t>Slide 3-6</a:t>
            </a:r>
            <a:endParaRPr b="1" sz="1400">
              <a:solidFill>
                <a:schemeClr val="accent2"/>
              </a:solidFill>
            </a:endParaRPr>
          </a:p>
          <a:p>
            <a:pPr indent="0" lvl="0" marL="0" rtl="0" algn="l">
              <a:spcBef>
                <a:spcPts val="1200"/>
              </a:spcBef>
              <a:spcAft>
                <a:spcPts val="0"/>
              </a:spcAft>
              <a:buNone/>
            </a:pPr>
            <a:r>
              <a:rPr b="1" lang="en" sz="1400">
                <a:solidFill>
                  <a:schemeClr val="accent2"/>
                </a:solidFill>
              </a:rPr>
              <a:t>       </a:t>
            </a:r>
            <a:r>
              <a:rPr i="1" lang="en" sz="1400">
                <a:solidFill>
                  <a:schemeClr val="accent2"/>
                </a:solidFill>
              </a:rPr>
              <a:t>New Media Art </a:t>
            </a:r>
            <a:r>
              <a:rPr lang="en" sz="1400">
                <a:solidFill>
                  <a:schemeClr val="accent2"/>
                </a:solidFill>
              </a:rPr>
              <a:t>by Mark Tribe and Reena Jana </a:t>
            </a:r>
            <a:endParaRPr sz="1400">
              <a:solidFill>
                <a:schemeClr val="accent2"/>
              </a:solidFill>
            </a:endParaRPr>
          </a:p>
          <a:p>
            <a:pPr indent="0" lvl="0" marL="0" rtl="0" algn="l">
              <a:spcBef>
                <a:spcPts val="1200"/>
              </a:spcBef>
              <a:spcAft>
                <a:spcPts val="0"/>
              </a:spcAft>
              <a:buNone/>
            </a:pPr>
            <a:r>
              <a:rPr b="1" lang="en" sz="1400">
                <a:solidFill>
                  <a:schemeClr val="accent2"/>
                </a:solidFill>
              </a:rPr>
              <a:t>Figure 1</a:t>
            </a:r>
            <a:endParaRPr b="1" sz="1400">
              <a:solidFill>
                <a:schemeClr val="accent2"/>
              </a:solidFill>
            </a:endParaRPr>
          </a:p>
          <a:p>
            <a:pPr indent="0" lvl="0" marL="0" rtl="0" algn="l">
              <a:spcBef>
                <a:spcPts val="1200"/>
              </a:spcBef>
              <a:spcAft>
                <a:spcPts val="0"/>
              </a:spcAft>
              <a:buNone/>
            </a:pPr>
            <a:r>
              <a:rPr b="1" lang="en" sz="1400">
                <a:solidFill>
                  <a:schemeClr val="accent2"/>
                </a:solidFill>
              </a:rPr>
              <a:t>      </a:t>
            </a:r>
            <a:r>
              <a:rPr i="1" lang="en" sz="1400">
                <a:solidFill>
                  <a:schemeClr val="accent2"/>
                </a:solidFill>
              </a:rPr>
              <a:t>New Media Art </a:t>
            </a:r>
            <a:r>
              <a:rPr lang="en" sz="1400">
                <a:solidFill>
                  <a:schemeClr val="accent2"/>
                </a:solidFill>
              </a:rPr>
              <a:t>by Mark Tribe and Reena Jana </a:t>
            </a:r>
            <a:endParaRPr sz="1400">
              <a:solidFill>
                <a:schemeClr val="accent2"/>
              </a:solidFill>
            </a:endParaRPr>
          </a:p>
          <a:p>
            <a:pPr indent="0" lvl="0" marL="0" rtl="0" algn="l">
              <a:spcBef>
                <a:spcPts val="1200"/>
              </a:spcBef>
              <a:spcAft>
                <a:spcPts val="0"/>
              </a:spcAft>
              <a:buNone/>
            </a:pPr>
            <a:r>
              <a:rPr b="1" lang="en" sz="1400">
                <a:solidFill>
                  <a:schemeClr val="accent2"/>
                </a:solidFill>
              </a:rPr>
              <a:t>Figure 2</a:t>
            </a:r>
            <a:endParaRPr b="1" sz="1400">
              <a:solidFill>
                <a:schemeClr val="accent2"/>
              </a:solidFill>
            </a:endParaRPr>
          </a:p>
          <a:p>
            <a:pPr indent="0" lvl="0" marL="0" rtl="0" algn="l">
              <a:spcBef>
                <a:spcPts val="1200"/>
              </a:spcBef>
              <a:spcAft>
                <a:spcPts val="0"/>
              </a:spcAft>
              <a:buNone/>
            </a:pPr>
            <a:r>
              <a:rPr b="1" lang="en" sz="1400">
                <a:solidFill>
                  <a:schemeClr val="accent2"/>
                </a:solidFill>
              </a:rPr>
              <a:t>      </a:t>
            </a:r>
            <a:r>
              <a:rPr lang="en" sz="1400">
                <a:solidFill>
                  <a:schemeClr val="accent2"/>
                </a:solidFill>
              </a:rPr>
              <a:t>etoy.SHARE, 2000</a:t>
            </a:r>
            <a:endParaRPr sz="1400">
              <a:solidFill>
                <a:schemeClr val="accent2"/>
              </a:solidFill>
            </a:endParaRPr>
          </a:p>
          <a:p>
            <a:pPr indent="0" lvl="0" marL="0" rtl="0" algn="l">
              <a:spcBef>
                <a:spcPts val="1200"/>
              </a:spcBef>
              <a:spcAft>
                <a:spcPts val="0"/>
              </a:spcAft>
              <a:buNone/>
            </a:pPr>
            <a:r>
              <a:rPr b="1" lang="en" sz="1400">
                <a:solidFill>
                  <a:schemeClr val="accent2"/>
                </a:solidFill>
              </a:rPr>
              <a:t>Figure 3</a:t>
            </a:r>
            <a:endParaRPr b="1" sz="1400">
              <a:solidFill>
                <a:schemeClr val="accent2"/>
              </a:solidFill>
            </a:endParaRPr>
          </a:p>
          <a:p>
            <a:pPr indent="0" lvl="0" marL="0" rtl="0" algn="l">
              <a:spcBef>
                <a:spcPts val="1200"/>
              </a:spcBef>
              <a:spcAft>
                <a:spcPts val="0"/>
              </a:spcAft>
              <a:buNone/>
            </a:pPr>
            <a:r>
              <a:rPr b="1" lang="en" sz="1400">
                <a:solidFill>
                  <a:schemeClr val="accent2"/>
                </a:solidFill>
              </a:rPr>
              <a:t>      </a:t>
            </a:r>
            <a:r>
              <a:rPr lang="en" sz="1400">
                <a:solidFill>
                  <a:schemeClr val="accent2"/>
                </a:solidFill>
              </a:rPr>
              <a:t> Ⓡ</a:t>
            </a:r>
            <a:r>
              <a:rPr baseline="30000" lang="en" sz="1400">
                <a:solidFill>
                  <a:schemeClr val="accent2"/>
                </a:solidFill>
              </a:rPr>
              <a:t>TM</a:t>
            </a:r>
            <a:r>
              <a:rPr lang="en" sz="1400">
                <a:solidFill>
                  <a:schemeClr val="accent2"/>
                </a:solidFill>
              </a:rPr>
              <a:t>ark boardroom, 1998</a:t>
            </a:r>
            <a:endParaRPr sz="1300">
              <a:solidFill>
                <a:schemeClr val="accent2"/>
              </a:solidFill>
            </a:endParaRPr>
          </a:p>
          <a:p>
            <a:pPr indent="0" lvl="0" marL="0" rtl="0" algn="l">
              <a:spcBef>
                <a:spcPts val="1200"/>
              </a:spcBef>
              <a:spcAft>
                <a:spcPts val="0"/>
              </a:spcAft>
              <a:buNone/>
            </a:pPr>
            <a:r>
              <a:rPr b="1" lang="en" sz="1400">
                <a:solidFill>
                  <a:schemeClr val="accent2"/>
                </a:solidFill>
              </a:rPr>
              <a:t>Figure 4 </a:t>
            </a:r>
            <a:endParaRPr b="1" sz="1400">
              <a:solidFill>
                <a:schemeClr val="accent2"/>
              </a:solidFill>
            </a:endParaRPr>
          </a:p>
          <a:p>
            <a:pPr indent="0" lvl="0" marL="0" rtl="0" algn="l">
              <a:spcBef>
                <a:spcPts val="1200"/>
              </a:spcBef>
              <a:spcAft>
                <a:spcPts val="1200"/>
              </a:spcAft>
              <a:buNone/>
            </a:pPr>
            <a:r>
              <a:rPr b="1" lang="en" sz="1400">
                <a:solidFill>
                  <a:schemeClr val="accent2"/>
                </a:solidFill>
              </a:rPr>
              <a:t>        </a:t>
            </a:r>
            <a:r>
              <a:rPr lang="en" sz="1400">
                <a:solidFill>
                  <a:schemeClr val="accent2"/>
                </a:solidFill>
              </a:rPr>
              <a:t>https://www.yorkgraphicdesigners.co.uk/top-ten-logo-parodies-and-manipulations/</a:t>
            </a:r>
            <a:endParaRPr sz="14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