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81" r:id="rId8"/>
    <p:sldId id="278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66" r:id="rId22"/>
    <p:sldId id="267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54FFFF"/>
    <a:srgbClr val="2F5597"/>
    <a:srgbClr val="5A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F94DC-6654-46F9-B908-C607D60D8C9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2A7DC-E0DC-44C8-819B-BB42307D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6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A7DC-E0DC-44C8-819B-BB42307D9D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1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669C-88DB-A276-D90D-B052847AE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684DD6-0050-8816-8F4F-66B17AF5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79E02-A57E-5B6B-9AF1-B1FBF66B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9F547-4D1A-0A7F-164E-057EAE2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99103-02E5-0F54-A85B-171643E0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3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133F-0525-4B2F-8F04-328D59BA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4E840-156B-1A3A-BEC1-DF1FB5B3A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5D667-8A65-0277-3EB7-FB3451BB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CED3D-4F8F-AE2F-8043-03078350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102B6-3E7E-1020-8767-924CCDB6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B86010-071A-B1E4-C653-6D896B1F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D00AE3-E0B1-F8D1-A1DE-58793DA55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D437A-06D7-1452-B9FC-305B7209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06773-B010-4C6E-025D-ABCE66A5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287AA-03FF-7A36-478C-03AF7D7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1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17666-3B19-7F7E-9B8E-AFD82207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4D9C5-9F6E-D2DE-E8B3-DD09DC7F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FA489-4EBF-EB2A-5DAE-F31DB142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2325F-5970-541E-8017-47FC55CF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9A530-CFF1-7946-88D4-DDB06A71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6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F1809-D0C2-BA5B-7ED5-51F926A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B9A97-8225-2D44-5065-530D4966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72C6E-66FB-20D7-B4D8-D65DFA39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BE5E1-746E-FE08-FE3E-1C115A49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4CD5E-5503-BFAF-2592-3160F766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5E1F4-6A81-E315-5D14-A870FB7E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BE830-2B7F-43F7-83D7-93D1E4418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4A725-44BB-8051-E2A5-35CA7A20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745D1-E1FA-BECD-5489-CB22187B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FE699-68DF-C371-DB14-8EFACB11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8976D-B713-C079-CE98-BEF5DCCC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717A4-C2F7-3AFB-C199-C061EE06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62F77-EC4B-0D58-0F6C-758F3BE4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C37D3-F45D-7D96-2087-4C7643E91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25410F-33E2-7E7E-4056-E82D3B374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59AEA-7B7F-077D-B48E-A81396014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4E6AED-6839-729E-2237-098E2B5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B54547-9B5E-577F-4FF3-66CF05A8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CD938E-92A9-84D7-181F-5D86A620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6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A8AB-A148-2768-D748-0CDBD839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683A33-552B-F54B-94A1-1E1E7DF1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553CD9-CEEF-C3D2-513B-C2A085DA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6C7EEC-B492-9B12-7891-808EA6F1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DAA0B4-434D-EEC9-F17E-D3083785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90E04D-8574-EC3F-18F3-40B60FC7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76B2D-C06E-4C1A-6A07-D492644E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9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494CE-ABA8-8E20-607A-DF40BD5E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D4EA2-59C8-CB0A-C6AD-00C365F9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C7296-D19F-3708-C56E-E45C5AEE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61C45-F0B6-1BD4-547D-DC9E0B85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65CA5-AF57-E5EC-57D8-4DB26FF3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19BCE-F8F9-56FD-F3CF-1CF16587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8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A8F99-B735-2609-EBBF-82062FAA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7E4371-B40F-E2C0-5351-94313FD00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BD54D-5A69-A6FF-EE87-6383DAC4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525C1-BEE0-2A10-F48F-684F39CB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99424-8270-A421-8E1B-00D77D6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12CA8-A904-FE94-A997-C4D6BC6A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E599B5-B9A4-FE3D-5B07-6BBE5FF9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EB176-391A-514F-D1BA-91F4654F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EE5F3-68A8-F79E-30F5-F4FE65A63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C3BD-EB62-4A11-ABF8-0FAAA028699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4ACE7-829C-D62B-8284-D6617AAE3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6613C-A8C8-28E7-A224-C1FFE16A9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F10-3816-4C0B-9840-55802CA22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5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035CA4-5A6B-AC23-DC54-6BAD8AFE2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" b="14017"/>
          <a:stretch/>
        </p:blipFill>
        <p:spPr>
          <a:xfrm rot="16200000">
            <a:off x="-273064" y="-779081"/>
            <a:ext cx="6858000" cy="84161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DE8694-92B0-5CD9-86A3-A2880D3D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4575" y="2113055"/>
            <a:ext cx="4560277" cy="2387600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温湿度检测智能风扇</a:t>
            </a:r>
          </a:p>
        </p:txBody>
      </p:sp>
    </p:spTree>
    <p:extLst>
      <p:ext uri="{BB962C8B-B14F-4D97-AF65-F5344CB8AC3E}">
        <p14:creationId xmlns:p14="http://schemas.microsoft.com/office/powerpoint/2010/main" val="357410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1E37901-4159-0CDE-0818-CC3614297B1A}"/>
              </a:ext>
            </a:extLst>
          </p:cNvPr>
          <p:cNvSpPr txBox="1"/>
          <p:nvPr/>
        </p:nvSpPr>
        <p:spPr>
          <a:xfrm>
            <a:off x="4796590" y="1912566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mode = 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37FFE5-00F0-58D0-D0D5-984B05A93C91}"/>
              </a:ext>
            </a:extLst>
          </p:cNvPr>
          <p:cNvSpPr txBox="1"/>
          <p:nvPr/>
        </p:nvSpPr>
        <p:spPr>
          <a:xfrm>
            <a:off x="1684422" y="1572416"/>
            <a:ext cx="3048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手动模式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7ED450-B279-6F6A-7BD9-794137BEF337}"/>
              </a:ext>
            </a:extLst>
          </p:cNvPr>
          <p:cNvSpPr txBox="1"/>
          <p:nvPr/>
        </p:nvSpPr>
        <p:spPr>
          <a:xfrm>
            <a:off x="7459579" y="1572417"/>
            <a:ext cx="30159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自动模式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365868-7DB9-FC4E-3194-95312AF41A59}"/>
              </a:ext>
            </a:extLst>
          </p:cNvPr>
          <p:cNvSpPr txBox="1"/>
          <p:nvPr/>
        </p:nvSpPr>
        <p:spPr>
          <a:xfrm>
            <a:off x="1828801" y="1341583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mode = 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1C0028-7AED-94F0-2483-3CB9A4D34023}"/>
              </a:ext>
            </a:extLst>
          </p:cNvPr>
          <p:cNvSpPr txBox="1"/>
          <p:nvPr/>
        </p:nvSpPr>
        <p:spPr>
          <a:xfrm>
            <a:off x="7668128" y="1341582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mode = 1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AE84E4B-4BAF-3E47-96C5-771D3A1CF9DD}"/>
              </a:ext>
            </a:extLst>
          </p:cNvPr>
          <p:cNvCxnSpPr/>
          <p:nvPr/>
        </p:nvCxnSpPr>
        <p:spPr>
          <a:xfrm>
            <a:off x="4732422" y="1825820"/>
            <a:ext cx="186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797468-B8E6-0604-BFF4-70008D3E05B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732422" y="1957136"/>
            <a:ext cx="186088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FCBB9FA-AC8A-40DA-5969-3535073C2077}"/>
              </a:ext>
            </a:extLst>
          </p:cNvPr>
          <p:cNvSpPr txBox="1"/>
          <p:nvPr/>
        </p:nvSpPr>
        <p:spPr>
          <a:xfrm>
            <a:off x="4788573" y="1406038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mode = 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72C758-5F01-B833-8B96-C42A6B06F053}"/>
              </a:ext>
            </a:extLst>
          </p:cNvPr>
          <p:cNvSpPr txBox="1"/>
          <p:nvPr/>
        </p:nvSpPr>
        <p:spPr>
          <a:xfrm>
            <a:off x="2935707" y="2782669"/>
            <a:ext cx="179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Speed1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23154CF-AE3C-92AD-B2DC-EEA64577EE42}"/>
              </a:ext>
            </a:extLst>
          </p:cNvPr>
          <p:cNvSpPr txBox="1"/>
          <p:nvPr/>
        </p:nvSpPr>
        <p:spPr>
          <a:xfrm>
            <a:off x="2935706" y="3869812"/>
            <a:ext cx="179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Speed2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F86C39-87EA-87A2-AE62-E3EC17763D8C}"/>
              </a:ext>
            </a:extLst>
          </p:cNvPr>
          <p:cNvSpPr txBox="1"/>
          <p:nvPr/>
        </p:nvSpPr>
        <p:spPr>
          <a:xfrm>
            <a:off x="2935706" y="4956955"/>
            <a:ext cx="179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Speed3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19B764-A4D3-9C3A-755E-8225B3DBA34E}"/>
              </a:ext>
            </a:extLst>
          </p:cNvPr>
          <p:cNvSpPr txBox="1"/>
          <p:nvPr/>
        </p:nvSpPr>
        <p:spPr>
          <a:xfrm>
            <a:off x="786064" y="2782668"/>
            <a:ext cx="1796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Speed0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B64A806-1907-D29E-CB36-0E37DC2010A6}"/>
              </a:ext>
            </a:extLst>
          </p:cNvPr>
          <p:cNvCxnSpPr>
            <a:stCxn id="26" idx="3"/>
            <a:endCxn id="23" idx="1"/>
          </p:cNvCxnSpPr>
          <p:nvPr/>
        </p:nvCxnSpPr>
        <p:spPr>
          <a:xfrm>
            <a:off x="2582779" y="3105834"/>
            <a:ext cx="35292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41244D5-ED88-E6AF-BC02-4FC871AC0E9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3834064" y="3429000"/>
            <a:ext cx="1" cy="440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DD95D9D-0A36-5CC8-C1EF-C153C8B1426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834064" y="4516143"/>
            <a:ext cx="0" cy="440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56CAED8-3F7B-0E49-3BAD-DB6425F80A8C}"/>
              </a:ext>
            </a:extLst>
          </p:cNvPr>
          <p:cNvSpPr txBox="1"/>
          <p:nvPr/>
        </p:nvSpPr>
        <p:spPr>
          <a:xfrm>
            <a:off x="709094" y="2551835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 = 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B465AB-E32D-751A-AD7D-FDD098BFC537}"/>
              </a:ext>
            </a:extLst>
          </p:cNvPr>
          <p:cNvSpPr txBox="1"/>
          <p:nvPr/>
        </p:nvSpPr>
        <p:spPr>
          <a:xfrm>
            <a:off x="2727158" y="2526523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 = 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F6583F0-263F-FFE8-0632-E152519224B7}"/>
              </a:ext>
            </a:extLst>
          </p:cNvPr>
          <p:cNvSpPr txBox="1"/>
          <p:nvPr/>
        </p:nvSpPr>
        <p:spPr>
          <a:xfrm>
            <a:off x="2759243" y="3649406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 = 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5132891-A46C-59E2-F66E-3EAED8C7CEB6}"/>
              </a:ext>
            </a:extLst>
          </p:cNvPr>
          <p:cNvSpPr txBox="1"/>
          <p:nvPr/>
        </p:nvSpPr>
        <p:spPr>
          <a:xfrm>
            <a:off x="2727157" y="4736549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 = 3</a:t>
            </a:r>
            <a:endParaRPr lang="zh-CN" altLang="en-US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06F6DA2-1335-A2EE-EEBC-6229FC65F64B}"/>
              </a:ext>
            </a:extLst>
          </p:cNvPr>
          <p:cNvCxnSpPr>
            <a:stCxn id="25" idx="1"/>
            <a:endCxn id="26" idx="2"/>
          </p:cNvCxnSpPr>
          <p:nvPr/>
        </p:nvCxnSpPr>
        <p:spPr>
          <a:xfrm rot="10800000">
            <a:off x="1684422" y="3428999"/>
            <a:ext cx="1251284" cy="18511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5050CD7-B17D-926A-55FA-4195D23952D1}"/>
              </a:ext>
            </a:extLst>
          </p:cNvPr>
          <p:cNvSpPr txBox="1"/>
          <p:nvPr/>
        </p:nvSpPr>
        <p:spPr>
          <a:xfrm>
            <a:off x="2390276" y="3198166"/>
            <a:ext cx="1796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key++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66D676-40BF-1C08-1033-AC56A578C60C}"/>
              </a:ext>
            </a:extLst>
          </p:cNvPr>
          <p:cNvSpPr txBox="1"/>
          <p:nvPr/>
        </p:nvSpPr>
        <p:spPr>
          <a:xfrm>
            <a:off x="3886816" y="3382832"/>
            <a:ext cx="1796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key++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0200CE4-9A66-78C7-3BAB-050073DBCDD9}"/>
              </a:ext>
            </a:extLst>
          </p:cNvPr>
          <p:cNvSpPr txBox="1"/>
          <p:nvPr/>
        </p:nvSpPr>
        <p:spPr>
          <a:xfrm>
            <a:off x="3978442" y="4437601"/>
            <a:ext cx="1796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key++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0DB04D-149E-9745-935F-975EB846AB9A}"/>
              </a:ext>
            </a:extLst>
          </p:cNvPr>
          <p:cNvSpPr txBox="1"/>
          <p:nvPr/>
        </p:nvSpPr>
        <p:spPr>
          <a:xfrm>
            <a:off x="1631670" y="4072348"/>
            <a:ext cx="17967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/>
                <a:ea typeface="黑体"/>
              </a:rPr>
              <a:t>key++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/>
                <a:ea typeface="黑体"/>
              </a:rPr>
              <a:t>key&gt;3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/>
                <a:ea typeface="黑体"/>
              </a:rPr>
              <a:t>key=0</a:t>
            </a:r>
            <a:endParaRPr lang="zh-CN" altLang="en-US" b="1" dirty="0">
              <a:solidFill>
                <a:srgbClr val="FF0000"/>
              </a:solidFill>
              <a:latin typeface="Consolas"/>
              <a:ea typeface="黑体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960F2FC-8F41-6F90-067A-EDBF07F94241}"/>
              </a:ext>
            </a:extLst>
          </p:cNvPr>
          <p:cNvSpPr txBox="1"/>
          <p:nvPr/>
        </p:nvSpPr>
        <p:spPr>
          <a:xfrm>
            <a:off x="7255332" y="2736501"/>
            <a:ext cx="2622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Range(T10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H10)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黑体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9F18C7E-B5D5-9B5B-0C2C-89FABC5FB268}"/>
              </a:ext>
            </a:extLst>
          </p:cNvPr>
          <p:cNvSpPr txBox="1"/>
          <p:nvPr/>
        </p:nvSpPr>
        <p:spPr>
          <a:xfrm>
            <a:off x="8875583" y="4274884"/>
            <a:ext cx="2622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Range(T20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H20)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黑体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B71D3AE-B388-6B0C-CA87-6003F6AF6409}"/>
              </a:ext>
            </a:extLst>
          </p:cNvPr>
          <p:cNvSpPr txBox="1"/>
          <p:nvPr/>
        </p:nvSpPr>
        <p:spPr>
          <a:xfrm>
            <a:off x="5488221" y="4274884"/>
            <a:ext cx="2622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Range(T40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H50)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黑体"/>
              <a:cs typeface="+mn-cs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3DDB4F1-0C6A-DEB4-3489-16BB640BE78F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566485" y="3198166"/>
            <a:ext cx="1620251" cy="107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AA8BC09-428F-A1DA-D085-2B8F315DCCB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119783" y="4505717"/>
            <a:ext cx="755800" cy="18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5DEB6C7-7942-DA7D-7070-D194B7A0F59F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V="1">
            <a:off x="6799374" y="3198166"/>
            <a:ext cx="1767111" cy="107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50B10FB-895C-0846-D73D-23FCFCC14F50}"/>
              </a:ext>
            </a:extLst>
          </p:cNvPr>
          <p:cNvSpPr txBox="1"/>
          <p:nvPr/>
        </p:nvSpPr>
        <p:spPr>
          <a:xfrm>
            <a:off x="9380330" y="3338896"/>
            <a:ext cx="1796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key++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F9C4C3-8BD9-D2F9-EF6C-34772944E3EE}"/>
              </a:ext>
            </a:extLst>
          </p:cNvPr>
          <p:cNvSpPr txBox="1"/>
          <p:nvPr/>
        </p:nvSpPr>
        <p:spPr>
          <a:xfrm>
            <a:off x="8119783" y="4121496"/>
            <a:ext cx="1796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key++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81B8295-7D04-F951-73DA-66188067BB0F}"/>
              </a:ext>
            </a:extLst>
          </p:cNvPr>
          <p:cNvSpPr txBox="1"/>
          <p:nvPr/>
        </p:nvSpPr>
        <p:spPr>
          <a:xfrm>
            <a:off x="6448927" y="3102718"/>
            <a:ext cx="1010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/>
                <a:ea typeface="黑体"/>
              </a:rPr>
              <a:t>key++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/>
                <a:ea typeface="黑体"/>
              </a:rPr>
              <a:t>key&gt;2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/>
                <a:ea typeface="黑体"/>
              </a:rPr>
              <a:t>key=0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51D66F-C842-B7BC-8065-EADBC5C25A38}"/>
              </a:ext>
            </a:extLst>
          </p:cNvPr>
          <p:cNvSpPr txBox="1"/>
          <p:nvPr/>
        </p:nvSpPr>
        <p:spPr>
          <a:xfrm>
            <a:off x="7708232" y="2420321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 = 1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77B4597-3DE2-1E8B-68B5-A6BFE0D37B85}"/>
              </a:ext>
            </a:extLst>
          </p:cNvPr>
          <p:cNvSpPr txBox="1"/>
          <p:nvPr/>
        </p:nvSpPr>
        <p:spPr>
          <a:xfrm>
            <a:off x="8875583" y="4534013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 = 2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DEC861C-8773-8287-1516-0FF70878BF06}"/>
              </a:ext>
            </a:extLst>
          </p:cNvPr>
          <p:cNvSpPr txBox="1"/>
          <p:nvPr/>
        </p:nvSpPr>
        <p:spPr>
          <a:xfrm>
            <a:off x="5497478" y="4616503"/>
            <a:ext cx="1796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speed =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40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1959-8087-C58F-16FD-D29DC6AB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易用性需求二 自动模式下根据温度湿度自动调节风扇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A8B6A6-1095-DB95-F8D1-079423BAEF73}"/>
              </a:ext>
            </a:extLst>
          </p:cNvPr>
          <p:cNvSpPr txBox="1"/>
          <p:nvPr/>
        </p:nvSpPr>
        <p:spPr>
          <a:xfrm>
            <a:off x="838200" y="2916364"/>
            <a:ext cx="3971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自动模式下当温度</a:t>
            </a:r>
            <a:r>
              <a:rPr lang="en-US" altLang="zh-CN" dirty="0"/>
              <a:t>or</a:t>
            </a:r>
            <a:r>
              <a:rPr lang="zh-CN" altLang="en-US" dirty="0"/>
              <a:t>湿度达到目标阈值后将风扇启动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1BEB14-13AE-D691-7FDC-68D3734B7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0" b="37347"/>
          <a:stretch/>
        </p:blipFill>
        <p:spPr>
          <a:xfrm>
            <a:off x="838200" y="3941636"/>
            <a:ext cx="4932539" cy="11754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DB4B8A-FFD2-A94A-CD5F-6C640C4262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1" r="8177" b="11924"/>
          <a:stretch/>
        </p:blipFill>
        <p:spPr>
          <a:xfrm>
            <a:off x="6186854" y="1118493"/>
            <a:ext cx="5166946" cy="56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9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7D7E-130C-E928-3CFE-391A46FE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调整阈值逻辑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92DCB9-8192-2713-3B46-7B2F9635FAF6}"/>
              </a:ext>
            </a:extLst>
          </p:cNvPr>
          <p:cNvSpPr txBox="1"/>
          <p:nvPr/>
        </p:nvSpPr>
        <p:spPr>
          <a:xfrm>
            <a:off x="838200" y="270219"/>
            <a:ext cx="87769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易用性需求三 自动模式下根据温度湿度自动调节风扇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95F054-A97A-AD05-DF6B-2A04F6628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55" b="-62"/>
          <a:stretch/>
        </p:blipFill>
        <p:spPr>
          <a:xfrm>
            <a:off x="7479362" y="1190158"/>
            <a:ext cx="4206296" cy="54160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12C977-93E0-90A7-371C-123E5F42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5" y="2586568"/>
            <a:ext cx="6588114" cy="31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92DCB9-8192-2713-3B46-7B2F9635FAF6}"/>
              </a:ext>
            </a:extLst>
          </p:cNvPr>
          <p:cNvSpPr txBox="1"/>
          <p:nvPr/>
        </p:nvSpPr>
        <p:spPr>
          <a:xfrm>
            <a:off x="838200" y="270219"/>
            <a:ext cx="10125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易用性需求四、六 液晶屏显示与反馈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-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手动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7AD67F-ECB7-F229-E49E-337EDDA4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99" y="2576619"/>
            <a:ext cx="3047619" cy="170476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BF7B319-A111-FC7F-1BA2-EB508FE13139}"/>
              </a:ext>
            </a:extLst>
          </p:cNvPr>
          <p:cNvSpPr/>
          <p:nvPr/>
        </p:nvSpPr>
        <p:spPr>
          <a:xfrm>
            <a:off x="3879272" y="2311400"/>
            <a:ext cx="1939636" cy="1173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2A9490-CD7B-DB06-F183-0DFE0F77A7C2}"/>
              </a:ext>
            </a:extLst>
          </p:cNvPr>
          <p:cNvSpPr txBox="1"/>
          <p:nvPr/>
        </p:nvSpPr>
        <p:spPr>
          <a:xfrm>
            <a:off x="1819753" y="2311400"/>
            <a:ext cx="19396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Manual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模式下，此处显示速度：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黑体"/>
              <a:cs typeface="+mn-cs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/>
                <a:ea typeface="黑体"/>
              </a:rPr>
              <a:t>0/1/2/3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737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92DCB9-8192-2713-3B46-7B2F9635FAF6}"/>
              </a:ext>
            </a:extLst>
          </p:cNvPr>
          <p:cNvSpPr txBox="1"/>
          <p:nvPr/>
        </p:nvSpPr>
        <p:spPr>
          <a:xfrm>
            <a:off x="838200" y="270219"/>
            <a:ext cx="100884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易用性需求四、六 液晶屏显示与</a:t>
            </a:r>
            <a:r>
              <a:rPr lang="zh-CN" altLang="en-US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反馈</a:t>
            </a:r>
            <a:r>
              <a:rPr lang="en-US" altLang="zh-CN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-</a:t>
            </a:r>
            <a:r>
              <a:rPr lang="zh-CN" altLang="en-US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手动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7AD67F-ECB7-F229-E49E-337EDDA4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99" y="2576619"/>
            <a:ext cx="3047619" cy="170476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BF7B319-A111-FC7F-1BA2-EB508FE13139}"/>
              </a:ext>
            </a:extLst>
          </p:cNvPr>
          <p:cNvSpPr/>
          <p:nvPr/>
        </p:nvSpPr>
        <p:spPr>
          <a:xfrm>
            <a:off x="3888508" y="3502891"/>
            <a:ext cx="1939636" cy="1173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2A9490-CD7B-DB06-F183-0DFE0F77A7C2}"/>
              </a:ext>
            </a:extLst>
          </p:cNvPr>
          <p:cNvSpPr txBox="1"/>
          <p:nvPr/>
        </p:nvSpPr>
        <p:spPr>
          <a:xfrm>
            <a:off x="2050472" y="3581568"/>
            <a:ext cx="19396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Consolas"/>
                <a:ea typeface="黑体"/>
              </a:rPr>
              <a:t>此处显示</a:t>
            </a:r>
            <a:endParaRPr lang="en-US" altLang="zh-CN" sz="2000" dirty="0">
              <a:solidFill>
                <a:prstClr val="black"/>
              </a:solidFill>
              <a:latin typeface="Consolas"/>
              <a:ea typeface="黑体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Consolas"/>
                <a:ea typeface="黑体"/>
              </a:rPr>
              <a:t>手动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ea typeface="黑体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Consolas"/>
                <a:ea typeface="黑体"/>
              </a:rPr>
              <a:t>自动模式</a:t>
            </a:r>
            <a:endParaRPr lang="en-US" altLang="zh-CN" sz="2000" dirty="0">
              <a:solidFill>
                <a:prstClr val="black"/>
              </a:solidFill>
              <a:latin typeface="Consolas"/>
              <a:ea typeface="黑体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Consolas"/>
                <a:ea typeface="黑体"/>
              </a:rPr>
              <a:t>MANUAL/AUTO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D7AF20-D600-B790-F22C-F2717A166EDE}"/>
              </a:ext>
            </a:extLst>
          </p:cNvPr>
          <p:cNvSpPr txBox="1"/>
          <p:nvPr/>
        </p:nvSpPr>
        <p:spPr>
          <a:xfrm>
            <a:off x="2050472" y="2716327"/>
            <a:ext cx="2013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Manual</a:t>
            </a:r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速度显示</a:t>
            </a:r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0/1/2/3</a:t>
            </a:r>
            <a:endParaRPr lang="zh-CN" altLang="en-US" sz="2000" dirty="0">
              <a:solidFill>
                <a:schemeClr val="accent1"/>
              </a:solidFill>
              <a:latin typeface="Consolas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8042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92DCB9-8192-2713-3B46-7B2F9635FAF6}"/>
              </a:ext>
            </a:extLst>
          </p:cNvPr>
          <p:cNvSpPr txBox="1"/>
          <p:nvPr/>
        </p:nvSpPr>
        <p:spPr>
          <a:xfrm>
            <a:off x="838200" y="270219"/>
            <a:ext cx="99683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易用性需求四、六 液晶屏显示与</a:t>
            </a:r>
            <a:r>
              <a:rPr lang="zh-CN" altLang="en-US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反馈</a:t>
            </a:r>
            <a:r>
              <a:rPr lang="en-US" altLang="zh-CN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-</a:t>
            </a:r>
            <a:r>
              <a:rPr lang="zh-CN" altLang="en-US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手动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7AD67F-ECB7-F229-E49E-337EDDA4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99" y="2576619"/>
            <a:ext cx="3047619" cy="170476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BF7B319-A111-FC7F-1BA2-EB508FE13139}"/>
              </a:ext>
            </a:extLst>
          </p:cNvPr>
          <p:cNvSpPr/>
          <p:nvPr/>
        </p:nvSpPr>
        <p:spPr>
          <a:xfrm>
            <a:off x="5818908" y="2299686"/>
            <a:ext cx="1939636" cy="1173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2A9490-CD7B-DB06-F183-0DFE0F77A7C2}"/>
              </a:ext>
            </a:extLst>
          </p:cNvPr>
          <p:cNvSpPr txBox="1"/>
          <p:nvPr/>
        </p:nvSpPr>
        <p:spPr>
          <a:xfrm>
            <a:off x="7896709" y="2716327"/>
            <a:ext cx="1939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Consolas"/>
                <a:ea typeface="黑体"/>
              </a:rPr>
              <a:t>温度显示</a:t>
            </a:r>
            <a:endParaRPr lang="en-US" altLang="zh-CN" sz="2000" dirty="0">
              <a:solidFill>
                <a:prstClr val="black"/>
              </a:solidFill>
              <a:latin typeface="Consolas"/>
              <a:ea typeface="黑体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D7AF20-D600-B790-F22C-F2717A166EDE}"/>
              </a:ext>
            </a:extLst>
          </p:cNvPr>
          <p:cNvSpPr txBox="1"/>
          <p:nvPr/>
        </p:nvSpPr>
        <p:spPr>
          <a:xfrm>
            <a:off x="2050472" y="2716327"/>
            <a:ext cx="2013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Manual</a:t>
            </a:r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速度显示</a:t>
            </a:r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0/1/2/3</a:t>
            </a:r>
            <a:endParaRPr lang="zh-CN" altLang="en-US" sz="2000" dirty="0">
              <a:solidFill>
                <a:schemeClr val="accent1"/>
              </a:solidFill>
              <a:latin typeface="Consolas"/>
              <a:ea typeface="黑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7128F8-01D8-58AF-95E9-330AAD3036C8}"/>
              </a:ext>
            </a:extLst>
          </p:cNvPr>
          <p:cNvSpPr txBox="1"/>
          <p:nvPr/>
        </p:nvSpPr>
        <p:spPr>
          <a:xfrm>
            <a:off x="2050472" y="3573495"/>
            <a:ext cx="2013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手动</a:t>
            </a:r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/</a:t>
            </a:r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自动模式显示</a:t>
            </a:r>
            <a:endParaRPr lang="en-US" altLang="zh-CN" sz="2000" dirty="0">
              <a:solidFill>
                <a:schemeClr val="accent1"/>
              </a:solidFill>
              <a:latin typeface="Consolas"/>
              <a:ea typeface="黑体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MANUAL/AUTO</a:t>
            </a:r>
          </a:p>
        </p:txBody>
      </p:sp>
    </p:spTree>
    <p:extLst>
      <p:ext uri="{BB962C8B-B14F-4D97-AF65-F5344CB8AC3E}">
        <p14:creationId xmlns:p14="http://schemas.microsoft.com/office/powerpoint/2010/main" val="63286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92DCB9-8192-2713-3B46-7B2F9635FAF6}"/>
              </a:ext>
            </a:extLst>
          </p:cNvPr>
          <p:cNvSpPr txBox="1"/>
          <p:nvPr/>
        </p:nvSpPr>
        <p:spPr>
          <a:xfrm>
            <a:off x="838199" y="270219"/>
            <a:ext cx="10904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易用性需求四、六 液晶屏显示与</a:t>
            </a:r>
            <a:r>
              <a:rPr lang="zh-CN" altLang="en-US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反馈</a:t>
            </a:r>
            <a:r>
              <a:rPr lang="en-US" altLang="zh-CN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-</a:t>
            </a:r>
            <a:r>
              <a:rPr lang="zh-CN" altLang="en-US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手动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7AD67F-ECB7-F229-E49E-337EDDA4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99" y="2576619"/>
            <a:ext cx="3047619" cy="170476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BF7B319-A111-FC7F-1BA2-EB508FE13139}"/>
              </a:ext>
            </a:extLst>
          </p:cNvPr>
          <p:cNvSpPr/>
          <p:nvPr/>
        </p:nvSpPr>
        <p:spPr>
          <a:xfrm>
            <a:off x="5818908" y="3494817"/>
            <a:ext cx="1939636" cy="1173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2A9490-CD7B-DB06-F183-0DFE0F77A7C2}"/>
              </a:ext>
            </a:extLst>
          </p:cNvPr>
          <p:cNvSpPr txBox="1"/>
          <p:nvPr/>
        </p:nvSpPr>
        <p:spPr>
          <a:xfrm>
            <a:off x="7896709" y="3540347"/>
            <a:ext cx="1939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Consolas"/>
                <a:ea typeface="黑体"/>
              </a:rPr>
              <a:t>湿度显示</a:t>
            </a:r>
            <a:endParaRPr lang="en-US" altLang="zh-CN" sz="2000" dirty="0">
              <a:solidFill>
                <a:prstClr val="black"/>
              </a:solidFill>
              <a:latin typeface="Consolas"/>
              <a:ea typeface="黑体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D7AF20-D600-B790-F22C-F2717A166EDE}"/>
              </a:ext>
            </a:extLst>
          </p:cNvPr>
          <p:cNvSpPr txBox="1"/>
          <p:nvPr/>
        </p:nvSpPr>
        <p:spPr>
          <a:xfrm>
            <a:off x="2050472" y="2716327"/>
            <a:ext cx="20135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Manual</a:t>
            </a:r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速度显示</a:t>
            </a:r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0/1/2/3</a:t>
            </a:r>
            <a:endParaRPr lang="zh-CN" altLang="en-US" sz="2000" dirty="0">
              <a:solidFill>
                <a:schemeClr val="accent1"/>
              </a:solidFill>
              <a:latin typeface="Consolas"/>
              <a:ea typeface="黑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7128F8-01D8-58AF-95E9-330AAD3036C8}"/>
              </a:ext>
            </a:extLst>
          </p:cNvPr>
          <p:cNvSpPr txBox="1"/>
          <p:nvPr/>
        </p:nvSpPr>
        <p:spPr>
          <a:xfrm>
            <a:off x="2050472" y="3573495"/>
            <a:ext cx="2013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手动</a:t>
            </a:r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/</a:t>
            </a:r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自动模式显示</a:t>
            </a:r>
            <a:endParaRPr lang="en-US" altLang="zh-CN" sz="2000" dirty="0">
              <a:solidFill>
                <a:schemeClr val="accent1"/>
              </a:solidFill>
              <a:latin typeface="Consolas"/>
              <a:ea typeface="黑体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Consolas"/>
                <a:ea typeface="黑体"/>
              </a:rPr>
              <a:t>MANUAL/AUTO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340894-4955-F6C0-0C1C-B325A3D749F9}"/>
              </a:ext>
            </a:extLst>
          </p:cNvPr>
          <p:cNvSpPr txBox="1"/>
          <p:nvPr/>
        </p:nvSpPr>
        <p:spPr>
          <a:xfrm>
            <a:off x="7896709" y="2670160"/>
            <a:ext cx="2013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温度显示</a:t>
            </a:r>
          </a:p>
        </p:txBody>
      </p:sp>
    </p:spTree>
    <p:extLst>
      <p:ext uri="{BB962C8B-B14F-4D97-AF65-F5344CB8AC3E}">
        <p14:creationId xmlns:p14="http://schemas.microsoft.com/office/powerpoint/2010/main" val="107730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013B2FF-5AE8-6C64-3FB4-0754D396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36" y="2696722"/>
            <a:ext cx="2657143" cy="14857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92DCB9-8192-2713-3B46-7B2F9635FAF6}"/>
              </a:ext>
            </a:extLst>
          </p:cNvPr>
          <p:cNvSpPr txBox="1"/>
          <p:nvPr/>
        </p:nvSpPr>
        <p:spPr>
          <a:xfrm>
            <a:off x="838200" y="270219"/>
            <a:ext cx="10182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易用性需求四、六 液晶屏显示与</a:t>
            </a:r>
            <a:r>
              <a:rPr lang="zh-CN" altLang="en-US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反馈</a:t>
            </a:r>
            <a:r>
              <a:rPr lang="en-US" altLang="zh-CN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-</a:t>
            </a:r>
            <a:r>
              <a:rPr lang="zh-CN" altLang="en-US" sz="4000" dirty="0">
                <a:solidFill>
                  <a:prstClr val="black"/>
                </a:solidFill>
                <a:latin typeface="Consolas"/>
                <a:ea typeface="黑体"/>
                <a:cs typeface="+mj-cs"/>
              </a:rPr>
              <a:t>自动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2A9490-CD7B-DB06-F183-0DFE0F77A7C2}"/>
              </a:ext>
            </a:extLst>
          </p:cNvPr>
          <p:cNvSpPr txBox="1"/>
          <p:nvPr/>
        </p:nvSpPr>
        <p:spPr>
          <a:xfrm>
            <a:off x="7361000" y="3681216"/>
            <a:ext cx="1939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湿度显示</a:t>
            </a:r>
            <a:endParaRPr lang="en-US" altLang="zh-CN" sz="2000" dirty="0">
              <a:solidFill>
                <a:schemeClr val="accent1"/>
              </a:solidFill>
              <a:latin typeface="Consolas"/>
              <a:ea typeface="黑体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D7AF20-D600-B790-F22C-F2717A166EDE}"/>
              </a:ext>
            </a:extLst>
          </p:cNvPr>
          <p:cNvSpPr txBox="1"/>
          <p:nvPr/>
        </p:nvSpPr>
        <p:spPr>
          <a:xfrm>
            <a:off x="1865744" y="2268842"/>
            <a:ext cx="20135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Consolas"/>
                <a:ea typeface="黑体"/>
              </a:rPr>
              <a:t>Auto</a:t>
            </a:r>
            <a:r>
              <a:rPr lang="zh-CN" altLang="en-US" sz="2000" dirty="0">
                <a:latin typeface="Consolas"/>
                <a:ea typeface="黑体"/>
              </a:rPr>
              <a:t>模式下显示温度湿度阈值（或逻辑）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340894-4955-F6C0-0C1C-B325A3D749F9}"/>
              </a:ext>
            </a:extLst>
          </p:cNvPr>
          <p:cNvSpPr txBox="1"/>
          <p:nvPr/>
        </p:nvSpPr>
        <p:spPr>
          <a:xfrm>
            <a:off x="7361000" y="2811029"/>
            <a:ext cx="2013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Consolas"/>
                <a:ea typeface="黑体"/>
              </a:rPr>
              <a:t>温度显示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A1EEB8-0A79-D15F-1D0A-85ABD60AC7E9}"/>
              </a:ext>
            </a:extLst>
          </p:cNvPr>
          <p:cNvSpPr/>
          <p:nvPr/>
        </p:nvSpPr>
        <p:spPr>
          <a:xfrm>
            <a:off x="3879272" y="2325836"/>
            <a:ext cx="1939636" cy="1173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92DCB9-8192-2713-3B46-7B2F9635FAF6}"/>
              </a:ext>
            </a:extLst>
          </p:cNvPr>
          <p:cNvSpPr txBox="1"/>
          <p:nvPr/>
        </p:nvSpPr>
        <p:spPr>
          <a:xfrm>
            <a:off x="838200" y="270219"/>
            <a:ext cx="96358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易用性需求五 串口错误显示</a:t>
            </a:r>
            <a:endParaRPr lang="zh-CN" altLang="en-US" sz="4000" dirty="0">
              <a:solidFill>
                <a:schemeClr val="bg1"/>
              </a:solidFill>
              <a:latin typeface="Consolas"/>
              <a:ea typeface="黑体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E065FD-D37B-E51F-37D8-1053FCF4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6837"/>
            <a:ext cx="4502418" cy="5990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54FB81-00C8-E6BA-0E21-9EE012EB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638" y="2131840"/>
            <a:ext cx="9197853" cy="6190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80AB43-3780-4A52-307F-FF725EA29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62376"/>
            <a:ext cx="3376371" cy="5990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82CB598-C1B2-7AF5-6A7C-B77213625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544" y="2993459"/>
            <a:ext cx="3975946" cy="5974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3ED0E5E-C1B0-89A5-1082-37237A646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367" y="1250170"/>
            <a:ext cx="3644433" cy="6190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4EE309F-3142-1EBB-4503-504344086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25" y="3386976"/>
            <a:ext cx="3439615" cy="59903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3821238-1E94-6BBA-FFAC-04AA0F4D7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5579" y="5071051"/>
            <a:ext cx="5504757" cy="106939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BD24554-0FF0-DDAA-4061-6D3671259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6205" y="3796107"/>
            <a:ext cx="8124131" cy="109960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AD57AF-4662-5722-0DDC-1EFC042944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525" y="5040842"/>
            <a:ext cx="3841654" cy="109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9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92DCB9-8192-2713-3B46-7B2F9635FAF6}"/>
              </a:ext>
            </a:extLst>
          </p:cNvPr>
          <p:cNvSpPr txBox="1"/>
          <p:nvPr/>
        </p:nvSpPr>
        <p:spPr>
          <a:xfrm>
            <a:off x="838200" y="270219"/>
            <a:ext cx="10455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易用性需求七 手动模式下，解除温湿度与风扇的联动</a:t>
            </a:r>
            <a:endParaRPr lang="zh-CN" altLang="en-US" sz="4000" dirty="0">
              <a:solidFill>
                <a:prstClr val="black"/>
              </a:solidFill>
              <a:latin typeface="Consolas"/>
              <a:ea typeface="黑体"/>
              <a:cs typeface="+mj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393BB6-EA5E-54CC-D403-9AF7400C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50" y="3887272"/>
            <a:ext cx="4619048" cy="11047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769BDD5-9BC4-3422-4BC3-51D53BC08B98}"/>
              </a:ext>
            </a:extLst>
          </p:cNvPr>
          <p:cNvSpPr txBox="1"/>
          <p:nvPr/>
        </p:nvSpPr>
        <p:spPr>
          <a:xfrm>
            <a:off x="7070355" y="2970728"/>
            <a:ext cx="4753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/>
                <a:ea typeface="黑体"/>
              </a:rPr>
              <a:t>接收到</a:t>
            </a:r>
            <a:r>
              <a:rPr lang="en-US" altLang="zh-CN" sz="1800" dirty="0">
                <a:latin typeface="Consolas"/>
                <a:ea typeface="黑体"/>
              </a:rPr>
              <a:t>Manual</a:t>
            </a:r>
            <a:r>
              <a:rPr lang="zh-CN" altLang="en-US" sz="1800" dirty="0">
                <a:latin typeface="Consolas"/>
                <a:ea typeface="黑体"/>
              </a:rPr>
              <a:t>信息后</a:t>
            </a:r>
            <a:r>
              <a:rPr lang="en-US" altLang="zh-CN" sz="1800" dirty="0">
                <a:latin typeface="Consolas"/>
                <a:ea typeface="黑体"/>
              </a:rPr>
              <a:t>mode = 0</a:t>
            </a:r>
            <a:r>
              <a:rPr lang="zh-CN" altLang="en-US" sz="1800" dirty="0">
                <a:latin typeface="Consolas"/>
                <a:ea typeface="黑体"/>
              </a:rPr>
              <a:t>，进入手动逻辑。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B1B0A-EC4E-20B0-52EC-C565D77C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0" y="2321684"/>
            <a:ext cx="6467674" cy="31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4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2E0392AD-21A5-C397-CFD0-F1E6C5FC0BE2}"/>
              </a:ext>
            </a:extLst>
          </p:cNvPr>
          <p:cNvCxnSpPr/>
          <p:nvPr/>
        </p:nvCxnSpPr>
        <p:spPr>
          <a:xfrm>
            <a:off x="2044211" y="1389185"/>
            <a:ext cx="958361" cy="58908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390C35B-0E67-0F18-9442-57882A52D248}"/>
              </a:ext>
            </a:extLst>
          </p:cNvPr>
          <p:cNvCxnSpPr/>
          <p:nvPr/>
        </p:nvCxnSpPr>
        <p:spPr>
          <a:xfrm>
            <a:off x="5616819" y="1389185"/>
            <a:ext cx="958361" cy="58908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9BC602A-72F2-335C-BECD-618036621B03}"/>
              </a:ext>
            </a:extLst>
          </p:cNvPr>
          <p:cNvCxnSpPr/>
          <p:nvPr/>
        </p:nvCxnSpPr>
        <p:spPr>
          <a:xfrm>
            <a:off x="9189427" y="1389185"/>
            <a:ext cx="958361" cy="58908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EE1D144-B155-ACFF-BF21-1B2052BAAC34}"/>
              </a:ext>
            </a:extLst>
          </p:cNvPr>
          <p:cNvSpPr txBox="1"/>
          <p:nvPr/>
        </p:nvSpPr>
        <p:spPr>
          <a:xfrm>
            <a:off x="477716" y="274703"/>
            <a:ext cx="6097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主要流程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93A4A8-6F14-7BD7-C211-25FFC26DDFD5}"/>
              </a:ext>
            </a:extLst>
          </p:cNvPr>
          <p:cNvSpPr txBox="1"/>
          <p:nvPr/>
        </p:nvSpPr>
        <p:spPr>
          <a:xfrm>
            <a:off x="1102960" y="2074985"/>
            <a:ext cx="2840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+mj-lt"/>
                <a:ea typeface="等线" panose="02010600030101010101" pitchFamily="2" charset="-122"/>
              </a:rPr>
              <a:t>Thread</a:t>
            </a:r>
          </a:p>
          <a:p>
            <a:pPr algn="ctr"/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等线" panose="02010600030101010101" pitchFamily="2" charset="-122"/>
              </a:rPr>
              <a:t>task_main_entry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7FC4FA-5FFA-8893-D2B4-C813B70E0D51}"/>
              </a:ext>
            </a:extLst>
          </p:cNvPr>
          <p:cNvSpPr txBox="1"/>
          <p:nvPr/>
        </p:nvSpPr>
        <p:spPr>
          <a:xfrm>
            <a:off x="4675568" y="2074985"/>
            <a:ext cx="2840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+mj-lt"/>
                <a:ea typeface="等线" panose="02010600030101010101" pitchFamily="2" charset="-122"/>
              </a:rPr>
              <a:t>Thread</a:t>
            </a:r>
          </a:p>
          <a:p>
            <a:pPr algn="ctr"/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等线" panose="02010600030101010101" pitchFamily="2" charset="-122"/>
              </a:rPr>
              <a:t>task_sensor_entry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7E0121-2D53-2467-E38C-144F05A22EBC}"/>
              </a:ext>
            </a:extLst>
          </p:cNvPr>
          <p:cNvSpPr txBox="1"/>
          <p:nvPr/>
        </p:nvSpPr>
        <p:spPr>
          <a:xfrm>
            <a:off x="8248179" y="2074985"/>
            <a:ext cx="2840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+mj-lt"/>
                <a:ea typeface="等线" panose="02010600030101010101" pitchFamily="2" charset="-122"/>
              </a:rPr>
              <a:t>Thread</a:t>
            </a:r>
          </a:p>
          <a:p>
            <a:pPr algn="ctr"/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等线" panose="02010600030101010101" pitchFamily="2" charset="-122"/>
              </a:rPr>
              <a:t>WifiAPTask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FF419F-EE5B-B755-B8A3-34EF9A0936B6}"/>
              </a:ext>
            </a:extLst>
          </p:cNvPr>
          <p:cNvSpPr txBox="1"/>
          <p:nvPr/>
        </p:nvSpPr>
        <p:spPr>
          <a:xfrm>
            <a:off x="1428867" y="3078160"/>
            <a:ext cx="2189045" cy="253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各功能初始化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WIFI</a:t>
            </a:r>
            <a:r>
              <a:rPr lang="zh-CN" altLang="en-US" dirty="0"/>
              <a:t>热点连接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华为云连接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mqtt</a:t>
            </a:r>
            <a:r>
              <a:rPr lang="zh-CN" altLang="en-US" dirty="0"/>
              <a:t>初始化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通过消息队列处理接收和发送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8AF2F0-CE63-6D3E-1CA0-AE3885795A98}"/>
              </a:ext>
            </a:extLst>
          </p:cNvPr>
          <p:cNvSpPr txBox="1"/>
          <p:nvPr/>
        </p:nvSpPr>
        <p:spPr>
          <a:xfrm>
            <a:off x="5001475" y="3165176"/>
            <a:ext cx="21890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读取当前温湿度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将温湿度加入消息队列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在自动模式下，根据当前温湿度调整风速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在开发板显示风速，温度，自动</a:t>
            </a:r>
            <a:r>
              <a:rPr lang="en-US" altLang="zh-CN" dirty="0"/>
              <a:t>or</a:t>
            </a:r>
            <a:r>
              <a:rPr lang="zh-CN" altLang="en-US" dirty="0"/>
              <a:t>手动模式和湿度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A7B05-A5FE-6F3C-87E7-2DC03AB7ACB7}"/>
              </a:ext>
            </a:extLst>
          </p:cNvPr>
          <p:cNvSpPr txBox="1"/>
          <p:nvPr/>
        </p:nvSpPr>
        <p:spPr>
          <a:xfrm>
            <a:off x="8328986" y="3075280"/>
            <a:ext cx="2840860" cy="2952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为开发板创建热点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为开发板创建</a:t>
            </a:r>
            <a:r>
              <a:rPr lang="en-US" altLang="zh-CN" dirty="0"/>
              <a:t>socket</a:t>
            </a:r>
            <a:r>
              <a:rPr lang="zh-CN" altLang="en-US" dirty="0"/>
              <a:t>并绑定地址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电脑连接热点并创建</a:t>
            </a:r>
            <a:r>
              <a:rPr lang="en-US" altLang="zh-CN" dirty="0"/>
              <a:t>socket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开发板根据接收到的信息做出相应操作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11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92DCB9-8192-2713-3B46-7B2F9635FAF6}"/>
              </a:ext>
            </a:extLst>
          </p:cNvPr>
          <p:cNvSpPr txBox="1"/>
          <p:nvPr/>
        </p:nvSpPr>
        <p:spPr>
          <a:xfrm>
            <a:off x="838200" y="270219"/>
            <a:ext cx="10455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易用性需求八 手动模式下，按键控制风扇</a:t>
            </a:r>
            <a:endParaRPr lang="zh-CN" altLang="en-US" sz="4000" dirty="0">
              <a:solidFill>
                <a:prstClr val="black"/>
              </a:solidFill>
              <a:latin typeface="Consolas"/>
              <a:ea typeface="黑体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B9FDED-C60E-C121-A2AE-C24253661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62985" b="694"/>
          <a:stretch/>
        </p:blipFill>
        <p:spPr>
          <a:xfrm>
            <a:off x="1743808" y="1946709"/>
            <a:ext cx="3017835" cy="37846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DFAE09-67CC-8C02-D232-12F7A047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21" y="1160584"/>
            <a:ext cx="3133720" cy="53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36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9461D1-0D0D-9C8E-DFEA-C1925A544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6198"/>
            <a:ext cx="5559892" cy="423581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6B9B1F-45C3-B700-96A6-ADECE1702CE1}"/>
              </a:ext>
            </a:extLst>
          </p:cNvPr>
          <p:cNvSpPr txBox="1"/>
          <p:nvPr/>
        </p:nvSpPr>
        <p:spPr>
          <a:xfrm>
            <a:off x="838200" y="270219"/>
            <a:ext cx="10455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易用性需求九 手动模式下，可以通过局域网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socket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控制风扇</a:t>
            </a:r>
            <a:endParaRPr lang="zh-CN" altLang="en-US" sz="4000" dirty="0">
              <a:solidFill>
                <a:prstClr val="black"/>
              </a:solidFill>
              <a:latin typeface="Consolas"/>
              <a:ea typeface="黑体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9C8CAB-39E0-FFD0-A58B-711526438472}"/>
              </a:ext>
            </a:extLst>
          </p:cNvPr>
          <p:cNvSpPr txBox="1"/>
          <p:nvPr/>
        </p:nvSpPr>
        <p:spPr>
          <a:xfrm>
            <a:off x="5722069" y="1593658"/>
            <a:ext cx="589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通过如图所示客户端，发送“</a:t>
            </a:r>
            <a:r>
              <a:rPr lang="en-US" altLang="zh-CN" dirty="0"/>
              <a:t>ON</a:t>
            </a:r>
            <a:r>
              <a:rPr lang="zh-CN" altLang="en-US" dirty="0"/>
              <a:t>”或“</a:t>
            </a:r>
            <a:r>
              <a:rPr lang="en-US" altLang="zh-CN" dirty="0"/>
              <a:t>OFF</a:t>
            </a:r>
            <a:r>
              <a:rPr lang="zh-CN" altLang="en-US" dirty="0"/>
              <a:t>”，控制风扇的开或关，</a:t>
            </a:r>
            <a:endParaRPr lang="en-US" altLang="zh-CN" dirty="0"/>
          </a:p>
          <a:p>
            <a:r>
              <a:rPr lang="zh-CN" altLang="en-US" dirty="0"/>
              <a:t>发送“</a:t>
            </a:r>
            <a:r>
              <a:rPr lang="en-US" altLang="zh-CN" dirty="0"/>
              <a:t>s1</a:t>
            </a:r>
            <a:r>
              <a:rPr lang="zh-CN" altLang="en-US" dirty="0"/>
              <a:t>”、“</a:t>
            </a:r>
            <a:r>
              <a:rPr lang="en-US" altLang="zh-CN" dirty="0"/>
              <a:t>s2</a:t>
            </a:r>
            <a:r>
              <a:rPr lang="zh-CN" altLang="en-US" dirty="0"/>
              <a:t>”、“</a:t>
            </a:r>
            <a:r>
              <a:rPr lang="en-US" altLang="zh-CN" dirty="0"/>
              <a:t>s3</a:t>
            </a:r>
            <a:r>
              <a:rPr lang="zh-CN" altLang="en-US" dirty="0"/>
              <a:t>”控制风扇速度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A5756F-6AE0-EC3A-9B87-DB0ADE46C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05" y="2675898"/>
            <a:ext cx="6637595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51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74B37FB-2F1A-E91F-7D78-AE5DBF00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506" y="1962990"/>
            <a:ext cx="6469941" cy="4343776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9212A5-B272-4D53-1164-3D321B036327}"/>
              </a:ext>
            </a:extLst>
          </p:cNvPr>
          <p:cNvSpPr txBox="1"/>
          <p:nvPr/>
        </p:nvSpPr>
        <p:spPr>
          <a:xfrm>
            <a:off x="838200" y="270219"/>
            <a:ext cx="10455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j-cs"/>
              </a:rPr>
              <a:t>易用性需求十 手动模式下，可以通过华为云控制风扇</a:t>
            </a:r>
            <a:endParaRPr lang="zh-CN" altLang="en-US" sz="4000" dirty="0">
              <a:solidFill>
                <a:prstClr val="black"/>
              </a:solidFill>
              <a:latin typeface="Consolas"/>
              <a:ea typeface="黑体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B52558-DFE1-8C73-666B-7665C07EE6E2}"/>
              </a:ext>
            </a:extLst>
          </p:cNvPr>
          <p:cNvSpPr txBox="1"/>
          <p:nvPr/>
        </p:nvSpPr>
        <p:spPr>
          <a:xfrm>
            <a:off x="1352519" y="15936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开关控制：</a:t>
            </a:r>
          </a:p>
        </p:txBody>
      </p:sp>
    </p:spTree>
    <p:extLst>
      <p:ext uri="{BB962C8B-B14F-4D97-AF65-F5344CB8AC3E}">
        <p14:creationId xmlns:p14="http://schemas.microsoft.com/office/powerpoint/2010/main" val="225320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E8FEBD-68FF-5EEE-AC12-9FC102CD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488" y="633283"/>
            <a:ext cx="6616926" cy="592474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8D7401-EE9F-F6C9-0384-674292D7B426}"/>
              </a:ext>
            </a:extLst>
          </p:cNvPr>
          <p:cNvSpPr txBox="1"/>
          <p:nvPr/>
        </p:nvSpPr>
        <p:spPr>
          <a:xfrm>
            <a:off x="678730" y="2639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档位控制：</a:t>
            </a:r>
          </a:p>
        </p:txBody>
      </p:sp>
    </p:spTree>
    <p:extLst>
      <p:ext uri="{BB962C8B-B14F-4D97-AF65-F5344CB8AC3E}">
        <p14:creationId xmlns:p14="http://schemas.microsoft.com/office/powerpoint/2010/main" val="26009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76DD4-6529-0829-64B1-68970511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功能需求一 温湿度检测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57AE40-7CA2-C87E-5475-E81AD9C2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6678"/>
            <a:ext cx="4323809" cy="29619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B27453-82C4-3494-2B59-51E888A9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209" y="4676651"/>
            <a:ext cx="6380952" cy="20285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0F4AD29-EA56-7FC0-46F6-8316E44699BB}"/>
              </a:ext>
            </a:extLst>
          </p:cNvPr>
          <p:cNvSpPr txBox="1"/>
          <p:nvPr/>
        </p:nvSpPr>
        <p:spPr>
          <a:xfrm>
            <a:off x="641683" y="1690688"/>
            <a:ext cx="11377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从</a:t>
            </a:r>
            <a:r>
              <a:rPr lang="en-US" altLang="zh-CN" sz="2400" dirty="0"/>
              <a:t>IIC</a:t>
            </a:r>
            <a:r>
              <a:rPr lang="zh-CN" altLang="en-US" sz="2400" dirty="0"/>
              <a:t>获取的数据存储在               结构体内。</a:t>
            </a:r>
            <a:endParaRPr lang="en-US" altLang="zh-CN" sz="2400" dirty="0"/>
          </a:p>
          <a:p>
            <a:r>
              <a:rPr lang="zh-CN" altLang="en-US" sz="2400" dirty="0"/>
              <a:t>通过调用                        函数显示。</a:t>
            </a:r>
            <a:endParaRPr lang="en-US" altLang="zh-CN" sz="2400" dirty="0"/>
          </a:p>
          <a:p>
            <a:r>
              <a:rPr lang="zh-CN" altLang="en-US" sz="2400" dirty="0"/>
              <a:t>将当前温湿度使用</a:t>
            </a:r>
            <a:r>
              <a:rPr lang="en-US" altLang="zh-CN" sz="2400" b="1" dirty="0" err="1">
                <a:solidFill>
                  <a:srgbClr val="2F5597"/>
                </a:solidFill>
              </a:rPr>
              <a:t>sprintf</a:t>
            </a:r>
            <a:r>
              <a:rPr lang="zh-CN" altLang="en-US" sz="2400" dirty="0"/>
              <a:t>转化成而位小数的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char[]</a:t>
            </a:r>
            <a:r>
              <a:rPr lang="zh-CN" altLang="en-US" sz="2400" dirty="0"/>
              <a:t>格式。使用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GUI_ShowString</a:t>
            </a:r>
            <a:r>
              <a:rPr lang="zh-CN" altLang="en-US" sz="2400" dirty="0"/>
              <a:t>显示在屏幕。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352468B-0F28-EBBE-24B2-9C4D99FE6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90" y="1813215"/>
            <a:ext cx="2438095" cy="219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332E00-46FC-0FBB-4813-E797B1D2D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776" y="2181328"/>
            <a:ext cx="3857143" cy="21904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49C4926-B241-F474-6B84-2AB9C564A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85" y="3071528"/>
            <a:ext cx="4400000" cy="11714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E7E7785-05D2-6499-6BE9-7CAB45434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158" y="3481270"/>
            <a:ext cx="3304762" cy="485714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E0E3EA41-BE02-4ECF-44D5-969E13A415AE}"/>
              </a:ext>
            </a:extLst>
          </p:cNvPr>
          <p:cNvSpPr/>
          <p:nvPr/>
        </p:nvSpPr>
        <p:spPr>
          <a:xfrm>
            <a:off x="5177435" y="3657242"/>
            <a:ext cx="836503" cy="159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6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76DD4-6529-0829-64B1-68970511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功能需求二、三 风扇开关和挡位调节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F4AD29-EA56-7FC0-46F6-8316E44699BB}"/>
              </a:ext>
            </a:extLst>
          </p:cNvPr>
          <p:cNvSpPr txBox="1"/>
          <p:nvPr/>
        </p:nvSpPr>
        <p:spPr>
          <a:xfrm>
            <a:off x="2229852" y="1947361"/>
            <a:ext cx="2935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在手动模式下，从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gpio</a:t>
            </a:r>
            <a:r>
              <a:rPr lang="zh-CN" altLang="en-US" sz="2400" dirty="0"/>
              <a:t>获取当前值，检测到按钮被按下，进行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key++</a:t>
            </a:r>
            <a:r>
              <a:rPr lang="zh-CN" altLang="en-US" sz="2400" dirty="0"/>
              <a:t>操作。</a:t>
            </a:r>
            <a:endParaRPr lang="en-US" altLang="zh-CN" sz="2400" dirty="0"/>
          </a:p>
          <a:p>
            <a:r>
              <a:rPr lang="zh-CN" altLang="en-US" sz="2400" dirty="0"/>
              <a:t>根据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zh-CN" altLang="en-US" sz="2400" dirty="0"/>
              <a:t>值判断，分别对电机设置</a:t>
            </a:r>
            <a:r>
              <a:rPr lang="en-US" altLang="zh-CN" sz="2400" b="1" dirty="0">
                <a:solidFill>
                  <a:srgbClr val="FF0000"/>
                </a:solidFill>
              </a:rPr>
              <a:t>1-3</a:t>
            </a:r>
            <a:r>
              <a:rPr lang="zh-CN" altLang="en-US" sz="2400" b="1" dirty="0">
                <a:solidFill>
                  <a:srgbClr val="FF0000"/>
                </a:solidFill>
              </a:rPr>
              <a:t>档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关闭</a:t>
            </a:r>
            <a:r>
              <a:rPr lang="zh-CN" altLang="en-US" sz="2400" dirty="0"/>
              <a:t>状态。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095D4F-F173-04F0-1FBC-33A63D5C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75" y="1947361"/>
            <a:ext cx="3894220" cy="43446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1100A-45CB-E560-1CF6-0F941DA1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68" y="4966470"/>
            <a:ext cx="3265068" cy="1325562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238F6AD0-A534-0C5F-8F47-1082C1F5A47D}"/>
              </a:ext>
            </a:extLst>
          </p:cNvPr>
          <p:cNvSpPr/>
          <p:nvPr/>
        </p:nvSpPr>
        <p:spPr>
          <a:xfrm>
            <a:off x="5300411" y="5524977"/>
            <a:ext cx="436648" cy="208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5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76DD4-6529-0829-64B1-68970511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功能需求四 开关风扇旁的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F4AD29-EA56-7FC0-46F6-8316E44699BB}"/>
              </a:ext>
            </a:extLst>
          </p:cNvPr>
          <p:cNvSpPr txBox="1"/>
          <p:nvPr/>
        </p:nvSpPr>
        <p:spPr>
          <a:xfrm>
            <a:off x="1059029" y="2654467"/>
            <a:ext cx="3894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从</a:t>
            </a:r>
            <a:r>
              <a:rPr lang="en-US" altLang="zh-CN" sz="2400" b="1" dirty="0" err="1">
                <a:solidFill>
                  <a:srgbClr val="2F5597"/>
                </a:solidFill>
              </a:rPr>
              <a:t>mqtt</a:t>
            </a:r>
            <a:r>
              <a:rPr lang="zh-CN" altLang="en-US" sz="2400" dirty="0"/>
              <a:t>收到的</a:t>
            </a:r>
            <a:r>
              <a:rPr lang="en-US" altLang="zh-CN" sz="2400" b="1" dirty="0">
                <a:solidFill>
                  <a:srgbClr val="2F5597"/>
                </a:solidFill>
              </a:rPr>
              <a:t>JSON</a:t>
            </a:r>
            <a:r>
              <a:rPr lang="zh-CN" altLang="en-US" sz="2400" dirty="0"/>
              <a:t>中获取开关信息。</a:t>
            </a:r>
            <a:endParaRPr lang="en-US" altLang="zh-CN" sz="2400" dirty="0"/>
          </a:p>
          <a:p>
            <a:r>
              <a:rPr lang="zh-CN" altLang="en-US" sz="2400" dirty="0"/>
              <a:t>收到</a:t>
            </a:r>
            <a:r>
              <a:rPr lang="en-US" altLang="zh-CN" sz="2400" dirty="0"/>
              <a:t>ON</a:t>
            </a:r>
            <a:r>
              <a:rPr lang="zh-CN" altLang="en-US" sz="2400" dirty="0"/>
              <a:t>后通过</a:t>
            </a:r>
            <a:r>
              <a:rPr lang="en-US" altLang="zh-CN" sz="2400" b="1" dirty="0" err="1">
                <a:solidFill>
                  <a:srgbClr val="2F5597"/>
                </a:solidFill>
              </a:rPr>
              <a:t>Light_StatusSet</a:t>
            </a:r>
            <a:r>
              <a:rPr lang="en-US" altLang="zh-CN" sz="2400" b="1" dirty="0">
                <a:solidFill>
                  <a:srgbClr val="2F5597"/>
                </a:solidFill>
              </a:rPr>
              <a:t>(ON);</a:t>
            </a:r>
          </a:p>
          <a:p>
            <a:r>
              <a:rPr lang="zh-CN" altLang="en-US" sz="2400" dirty="0"/>
              <a:t>开灯</a:t>
            </a:r>
            <a:endParaRPr lang="en-US" altLang="zh-CN" sz="2400" dirty="0"/>
          </a:p>
          <a:p>
            <a:r>
              <a:rPr lang="zh-CN" altLang="en-US" sz="2400" dirty="0"/>
              <a:t>否则关灯。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E0CAF2-E2F5-ECCB-9A3E-98865F82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105" y="2641065"/>
            <a:ext cx="5279866" cy="23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1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76DD4-6529-0829-64B1-68970511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功能需求五、十 华为云查看参数和风扇控制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8C62A2-E068-16A9-6668-6F4BCDC1BE1D}"/>
              </a:ext>
            </a:extLst>
          </p:cNvPr>
          <p:cNvSpPr txBox="1"/>
          <p:nvPr/>
        </p:nvSpPr>
        <p:spPr>
          <a:xfrm>
            <a:off x="838200" y="1690688"/>
            <a:ext cx="9432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参数：温度，湿度，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  <a:ea typeface="黑体"/>
              </a:rPr>
              <a:t>led</a:t>
            </a:r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状态，电机开关状态，手动自动状态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DBACBD-9EE1-9A83-4505-9176A2BABADC}"/>
              </a:ext>
            </a:extLst>
          </p:cNvPr>
          <p:cNvSpPr txBox="1"/>
          <p:nvPr/>
        </p:nvSpPr>
        <p:spPr>
          <a:xfrm>
            <a:off x="838200" y="2190695"/>
            <a:ext cx="9432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控制：控制电机开关，控制风速，控制手动自动模式，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  <a:ea typeface="黑体"/>
              </a:rPr>
              <a:t>led</a:t>
            </a:r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亮灭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00029D2-4BB4-C38D-6958-ADFF43E83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" y="3101975"/>
            <a:ext cx="12192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D69C6F-2716-5F7B-D03C-DD81AD9E7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271" y="641208"/>
            <a:ext cx="3847706" cy="572662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5AAD7-1278-3EBE-7DB7-2A9FE445C1BA}"/>
              </a:ext>
            </a:extLst>
          </p:cNvPr>
          <p:cNvSpPr txBox="1"/>
          <p:nvPr/>
        </p:nvSpPr>
        <p:spPr>
          <a:xfrm>
            <a:off x="886120" y="31804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代码实现：</a:t>
            </a:r>
          </a:p>
        </p:txBody>
      </p:sp>
    </p:spTree>
    <p:extLst>
      <p:ext uri="{BB962C8B-B14F-4D97-AF65-F5344CB8AC3E}">
        <p14:creationId xmlns:p14="http://schemas.microsoft.com/office/powerpoint/2010/main" val="324223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76DD4-6529-0829-64B1-68970511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功能需求五、十 华为云查看参数和风扇控制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8C62A2-E068-16A9-6668-6F4BCDC1BE1D}"/>
              </a:ext>
            </a:extLst>
          </p:cNvPr>
          <p:cNvSpPr txBox="1"/>
          <p:nvPr/>
        </p:nvSpPr>
        <p:spPr>
          <a:xfrm>
            <a:off x="838200" y="1690688"/>
            <a:ext cx="9432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参数：温度，湿度，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  <a:ea typeface="黑体"/>
              </a:rPr>
              <a:t>led</a:t>
            </a:r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状态，电机开关状态，手动自动状态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DBACBD-9EE1-9A83-4505-9176A2BABADC}"/>
              </a:ext>
            </a:extLst>
          </p:cNvPr>
          <p:cNvSpPr txBox="1"/>
          <p:nvPr/>
        </p:nvSpPr>
        <p:spPr>
          <a:xfrm>
            <a:off x="838200" y="2190695"/>
            <a:ext cx="9432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控制：控制电机开关，控制风速，控制手动自动模式，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  <a:ea typeface="黑体"/>
              </a:rPr>
              <a:t>led</a:t>
            </a:r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亮灭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0D7B46-0B57-28BB-92AA-D60F160A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47" y="3173794"/>
            <a:ext cx="7720540" cy="30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2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1959-8087-C58F-16FD-D29DC6AB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易用性需求一 调节手动自动模式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327C3F-FB6A-B1EF-CD6C-64098BD2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333"/>
            <a:ext cx="2555612" cy="19668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A8B6A6-1095-DB95-F8D1-079423BAEF73}"/>
              </a:ext>
            </a:extLst>
          </p:cNvPr>
          <p:cNvSpPr txBox="1"/>
          <p:nvPr/>
        </p:nvSpPr>
        <p:spPr>
          <a:xfrm>
            <a:off x="3994484" y="180433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状态结构体存储了连接状态，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状态，电机状态，风速和手动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黑体"/>
                <a:cs typeface="+mn-cs"/>
              </a:rPr>
              <a:t>自动模式。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A042AD-3FD1-934E-D582-0C4CE9F8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8249"/>
            <a:ext cx="5675083" cy="27217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9739C1-FC44-8791-AA24-0A976A196EA8}"/>
              </a:ext>
            </a:extLst>
          </p:cNvPr>
          <p:cNvSpPr txBox="1"/>
          <p:nvPr/>
        </p:nvSpPr>
        <p:spPr>
          <a:xfrm>
            <a:off x="3994484" y="274897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prstClr val="black"/>
                </a:solidFill>
                <a:latin typeface="Consolas"/>
                <a:ea typeface="黑体"/>
              </a:rPr>
              <a:t>mtqq</a:t>
            </a:r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接收到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  <a:ea typeface="黑体"/>
              </a:rPr>
              <a:t>Auto</a:t>
            </a:r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消息后，将模式设置到</a:t>
            </a:r>
            <a:r>
              <a:rPr lang="en-US" altLang="zh-CN" sz="2400" dirty="0">
                <a:solidFill>
                  <a:prstClr val="black"/>
                </a:solidFill>
                <a:latin typeface="Consolas"/>
                <a:ea typeface="黑体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Consolas"/>
                <a:ea typeface="黑体"/>
              </a:rPr>
              <a:t>，即自动模式。否则设置到手动模式。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64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736</Words>
  <Application>Microsoft Office PowerPoint</Application>
  <PresentationFormat>宽屏</PresentationFormat>
  <Paragraphs>112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黑体</vt:lpstr>
      <vt:lpstr>Arial</vt:lpstr>
      <vt:lpstr>Consolas</vt:lpstr>
      <vt:lpstr>Office 主题​​</vt:lpstr>
      <vt:lpstr>温湿度检测智能风扇</vt:lpstr>
      <vt:lpstr>PowerPoint 演示文稿</vt:lpstr>
      <vt:lpstr>功能需求一 温湿度检测</vt:lpstr>
      <vt:lpstr>功能需求二、三 风扇开关和挡位调节</vt:lpstr>
      <vt:lpstr>功能需求四 开关风扇旁的led</vt:lpstr>
      <vt:lpstr>功能需求五、十 华为云查看参数和风扇控制</vt:lpstr>
      <vt:lpstr>PowerPoint 演示文稿</vt:lpstr>
      <vt:lpstr>功能需求五、十 华为云查看参数和风扇控制</vt:lpstr>
      <vt:lpstr>易用性需求一 调节手动自动模式</vt:lpstr>
      <vt:lpstr>PowerPoint 演示文稿</vt:lpstr>
      <vt:lpstr>易用性需求二 自动模式下根据温度湿度自动调节风扇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温湿度检测智能风扇</dc:title>
  <dc:creator>申 江轩</dc:creator>
  <cp:lastModifiedBy>江轩 申</cp:lastModifiedBy>
  <cp:revision>7</cp:revision>
  <dcterms:created xsi:type="dcterms:W3CDTF">2023-07-08T02:27:45Z</dcterms:created>
  <dcterms:modified xsi:type="dcterms:W3CDTF">2023-07-23T15:46:12Z</dcterms:modified>
</cp:coreProperties>
</file>